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71" r:id="rId2"/>
    <p:sldId id="392" r:id="rId3"/>
    <p:sldId id="290" r:id="rId4"/>
    <p:sldId id="388" r:id="rId5"/>
    <p:sldId id="432" r:id="rId6"/>
    <p:sldId id="434" r:id="rId7"/>
    <p:sldId id="428" r:id="rId8"/>
    <p:sldId id="429" r:id="rId9"/>
    <p:sldId id="436" r:id="rId10"/>
    <p:sldId id="435" r:id="rId11"/>
    <p:sldId id="320" r:id="rId12"/>
    <p:sldId id="437" r:id="rId13"/>
    <p:sldId id="284" r:id="rId14"/>
    <p:sldId id="425" r:id="rId15"/>
    <p:sldId id="409" r:id="rId16"/>
    <p:sldId id="257" r:id="rId17"/>
    <p:sldId id="264" r:id="rId18"/>
    <p:sldId id="411" r:id="rId19"/>
    <p:sldId id="269" r:id="rId20"/>
    <p:sldId id="380" r:id="rId21"/>
    <p:sldId id="424" r:id="rId22"/>
    <p:sldId id="259" r:id="rId23"/>
    <p:sldId id="413" r:id="rId24"/>
    <p:sldId id="405" r:id="rId25"/>
    <p:sldId id="29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000"/>
    <a:srgbClr val="212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20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7F19-3756-414A-A32E-D56008485F20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F393-F995-6748-B285-A55787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12EE-0180-6F4F-84E3-0A3D0491A5DE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22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9EAB-AA97-2244-92BA-CD7348A43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7788B-234E-DF4C-A5C8-C4FDDF59C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3D8C-5B36-184C-BFCD-66B81730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BB5A-44A2-AE41-8BA0-AB8F5FC4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6DFD-9001-8C49-AD65-43AAF90D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35BC-3947-FA45-93CD-7377C7FE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1DB61-31E7-314E-9A56-A49508AF2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DD5B-2A66-2B43-95B4-4F43B04A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AF7E-E3A2-F049-917D-04AA2E8C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3E2F-2818-ED4C-835F-D4AFA737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A4182-810D-3446-BCCA-D58FCB2D2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24A57-B634-8347-A97B-BB1E5C8D7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AB71-190F-B14C-8D49-5E973145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17EB-AB6F-814C-A9C2-F2148573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3A6E-4DDD-2A40-9BFA-731003B0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C7CD-44FA-2849-B074-15BAD91F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E56F-76DB-7545-85D2-4B35027D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5747-A853-0E4B-A79B-CEDB224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EF545-F78B-4141-83AF-0BE4004F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641-1EFD-C14B-A720-04DD5924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-nasa-800px">
            <a:extLst>
              <a:ext uri="{FF2B5EF4-FFF2-40B4-BE49-F238E27FC236}">
                <a16:creationId xmlns:a16="http://schemas.microsoft.com/office/drawing/2014/main" id="{0776BCD6-9281-004E-8C16-41C8942E0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0"/>
            <a:ext cx="883920" cy="72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B5A2A44-515B-1C40-ACBC-D8B47110BF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04" y="0"/>
            <a:ext cx="1148195" cy="72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A50A-D88B-4446-87C3-9B421AA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BD3-34CE-5F49-9BC3-E3A315DC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9467-D6E5-0D44-B3D2-D3FD281F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2927-BBAB-4149-AB62-36C7ACD1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1F51B-CA06-8046-A9AF-F149B8B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63A-161D-9C46-BE92-4CC67501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D857-3059-3C42-A5B4-97EF6C8EF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4A3D-B83C-CC4D-9150-EB03688E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BFE01-0E2B-A34A-A307-7DE51EBA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91B46-2383-E940-AF51-4D5A152B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6C9F-466E-9C44-A4DA-7208EE9A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0EEC-B09E-1B45-B6F1-67083FD6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4CCA3-9069-2940-9B77-836E149D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6E2D-CC4B-4044-9D05-E9327008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2DD0-1EE9-7146-B962-566F1B9FA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6F2A7-00D3-0547-B010-8B6C648F8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C75AC-9ACA-4B47-BC29-DC476E9A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87E02-EDBC-FC43-BDF7-B42C81F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51543-F719-B843-B1D4-59917AB0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F220-CF4F-F74B-AF7A-843E43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FA66-BEE0-B342-8021-FA3386E9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E1302-1C2A-DB4C-9749-9FE5FF74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16F3C-A20D-F746-B342-199AC0C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DCDE-E531-3B4A-BCB7-CF503DF2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5FDCC-F2A3-4E46-9B6C-FCFC34AE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71DDE-6C48-2F43-96FE-FDAFF09F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B054-6288-204F-8570-DADB362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51A1-9C89-9C46-BA45-43156610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365BE-15EC-BF4F-88DB-5FDB2FA5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09E2-C3D0-3245-A604-E05C5252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4634C-AFE5-544B-A2D4-3F8E562B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4401-158D-6449-A7FE-D2927CD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50EB-2B15-6A42-9D1D-DC77D80C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CD7D9-071E-6C40-8C8C-204B25E68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5512-C934-6446-A2B4-81D8AD3ED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E7CF-2234-EB49-99F7-FC646362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77B0-CFDA-FA45-9119-C1FCD80E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9D2F-82C9-8C46-BE04-D2848C2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C20D1-5F90-ED4A-A5CA-9AFEFB89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1C47-F0F3-184C-AD06-B0B3867D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E998-5FDA-CF48-B314-F4880ACB6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FC43-5942-B740-B40E-369BD8E18C3A}" type="datetimeFigureOut">
              <a:rPr lang="en-US" smtClean="0"/>
              <a:t>9/27/22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88C8-EE2C-7E46-BFB8-0FCA6E8A4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D6BF-5BA9-F04B-BBAD-DB8DC679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jqsrt.2018.05.007" TargetMode="External"/><Relationship Id="rId3" Type="http://schemas.openxmlformats.org/officeDocument/2006/relationships/hyperlink" Target="doi:%2010.3389/frsen.2021.690010" TargetMode="External"/><Relationship Id="rId7" Type="http://schemas.openxmlformats.org/officeDocument/2006/relationships/hyperlink" Target="https://doi.org/10.1016/j.jqsrt.2018.09.006" TargetMode="External"/><Relationship Id="rId2" Type="http://schemas.openxmlformats.org/officeDocument/2006/relationships/hyperlink" Target="doi:%2010.3389/frsen.2022.7962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16/j.jqsrt.2019.03.022" TargetMode="External"/><Relationship Id="rId5" Type="http://schemas.openxmlformats.org/officeDocument/2006/relationships/hyperlink" Target="https://doi.org/10.5194/amt-13-1575-2020" TargetMode="External"/><Relationship Id="rId10" Type="http://schemas.openxmlformats.org/officeDocument/2006/relationships/hyperlink" Target="http://dx.doi.org/10.1016/j.jqsrt.2012.09.017" TargetMode="External"/><Relationship Id="rId4" Type="http://schemas.openxmlformats.org/officeDocument/2006/relationships/hyperlink" Target="https://doi.org/10.5194/amt-13-5259-2020" TargetMode="External"/><Relationship Id="rId9" Type="http://schemas.openxmlformats.org/officeDocument/2006/relationships/hyperlink" Target="doi:10.1002/2017GL073939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182" y="1387011"/>
            <a:ext cx="9870718" cy="904126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8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 Cloud Products: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2129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Applications of the O</a:t>
            </a:r>
            <a:r>
              <a:rPr lang="en-US" baseline="-25000" dirty="0">
                <a:solidFill>
                  <a:srgbClr val="2129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2129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Bands</a:t>
            </a:r>
            <a:endParaRPr lang="en-US" dirty="0">
              <a:solidFill>
                <a:srgbClr val="2129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6404A-8DF5-5946-9895-21BCDBACE220}"/>
              </a:ext>
            </a:extLst>
          </p:cNvPr>
          <p:cNvSpPr/>
          <p:nvPr/>
        </p:nvSpPr>
        <p:spPr>
          <a:xfrm>
            <a:off x="1143182" y="3488648"/>
            <a:ext cx="998648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Yuekui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Zhou,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Pengwang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Anthony Davis,  Alexander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Marshak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Meng Gao,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Alfonso Delgado-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Galina Wind, Kerry Meyer,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Qilong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mbria" panose="02040503050406030204" pitchFamily="18" charset="0"/>
              </a:rPr>
              <a:t> Min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F978-6464-2F4B-B691-B43D68A69B65}"/>
              </a:ext>
            </a:extLst>
          </p:cNvPr>
          <p:cNvSpPr txBox="1"/>
          <p:nvPr/>
        </p:nvSpPr>
        <p:spPr>
          <a:xfrm>
            <a:off x="2766500" y="5470989"/>
            <a:ext cx="662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DSCOVR EPIC&amp;NISTAR Science Team Meeting</a:t>
            </a:r>
          </a:p>
          <a:p>
            <a:pPr algn="ctr"/>
            <a:r>
              <a:rPr lang="en-US" sz="1600" dirty="0">
                <a:solidFill>
                  <a:srgbClr val="000090"/>
                </a:solidFill>
              </a:rPr>
              <a:t>Sep. 27-29, 2022, GSFC</a:t>
            </a:r>
          </a:p>
        </p:txBody>
      </p:sp>
    </p:spTree>
    <p:extLst>
      <p:ext uri="{BB962C8B-B14F-4D97-AF65-F5344CB8AC3E}">
        <p14:creationId xmlns:p14="http://schemas.microsoft.com/office/powerpoint/2010/main" val="407130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600200" y="5352540"/>
            <a:ext cx="3886200" cy="12192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Not considered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600200" y="3295140"/>
            <a:ext cx="3886200" cy="1676400"/>
          </a:xfrm>
          <a:prstGeom prst="rect">
            <a:avLst/>
          </a:prstGeom>
          <a:solidFill>
            <a:schemeClr val="accent1">
              <a:alpha val="35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200" dirty="0">
                <a:latin typeface="Arial" charset="0"/>
                <a:ea typeface="ＭＳ Ｐゴシック" charset="-128"/>
                <a:cs typeface="ＭＳ Ｐゴシック" charset="-128"/>
              </a:rPr>
              <a:t>Available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600200" y="2200301"/>
            <a:ext cx="3886200" cy="942439"/>
          </a:xfrm>
          <a:prstGeom prst="rect">
            <a:avLst/>
          </a:prstGeom>
          <a:solidFill>
            <a:schemeClr val="accent1">
              <a:alpha val="35000"/>
            </a:schemeClr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latin typeface="Arial" charset="0"/>
                <a:ea typeface="ＭＳ Ｐゴシック" charset="-128"/>
                <a:cs typeface="ＭＳ Ｐゴシック" charset="-128"/>
              </a:rPr>
              <a:t>Unknowns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58" y="86384"/>
            <a:ext cx="9537843" cy="1219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2129C0"/>
                </a:solidFill>
              </a:rPr>
              <a:t>The cloud top height problem: </a:t>
            </a:r>
            <a:br>
              <a:rPr lang="en-US" sz="2600" dirty="0">
                <a:solidFill>
                  <a:srgbClr val="2129C0"/>
                </a:solidFill>
              </a:rPr>
            </a:br>
            <a:r>
              <a:rPr lang="en-US" sz="2200" dirty="0"/>
              <a:t>Complexity of photon pathways makes cloud top retrievals difficult; EPIC retrieves cloud effective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53744"/>
            <a:ext cx="4038600" cy="722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2129C0"/>
                </a:solidFill>
                <a:latin typeface="+mj-lt"/>
              </a:rPr>
              <a:t>A- and B-band radiances are functions of:</a:t>
            </a:r>
          </a:p>
          <a:p>
            <a:pPr marL="0" indent="0">
              <a:buNone/>
            </a:pPr>
            <a:endParaRPr lang="en-US" sz="2500" dirty="0">
              <a:solidFill>
                <a:srgbClr val="2129C0"/>
              </a:solidFill>
              <a:latin typeface="+mj-lt"/>
            </a:endParaRPr>
          </a:p>
          <a:p>
            <a:pPr marL="0" indent="0">
              <a:buNone/>
            </a:pPr>
            <a:endParaRPr lang="en-US" sz="2500" dirty="0">
              <a:solidFill>
                <a:srgbClr val="2129C0"/>
              </a:solidFill>
              <a:latin typeface="+mj-lt"/>
            </a:endParaRPr>
          </a:p>
          <a:p>
            <a:pPr marL="0" indent="0">
              <a:buNone/>
            </a:pPr>
            <a:endParaRPr lang="en-US" sz="2500" dirty="0">
              <a:solidFill>
                <a:srgbClr val="2129C0"/>
              </a:solidFill>
              <a:latin typeface="+mj-lt"/>
            </a:endParaRPr>
          </a:p>
        </p:txBody>
      </p:sp>
      <p:pic>
        <p:nvPicPr>
          <p:cNvPr id="4" name="Picture 3" descr="Fig3_pathways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5715000" y="1542540"/>
            <a:ext cx="47498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5962141"/>
            <a:ext cx="1600200" cy="49244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Clear part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859780" y="5809741"/>
            <a:ext cx="1760220" cy="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077200" y="5962141"/>
            <a:ext cx="1981200" cy="4924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+mj-lt"/>
              </a:rPr>
              <a:t>Cloudy part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7772400" y="5809740"/>
            <a:ext cx="2514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00200" y="329514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+mj-lt"/>
              </a:rPr>
              <a:t>Cloud phase</a:t>
            </a:r>
          </a:p>
          <a:p>
            <a:r>
              <a:rPr lang="en-US" sz="2000" dirty="0">
                <a:solidFill>
                  <a:srgbClr val="008000"/>
                </a:solidFill>
                <a:latin typeface="+mj-lt"/>
              </a:rPr>
              <a:t>Cloud optical depth</a:t>
            </a:r>
          </a:p>
          <a:p>
            <a:r>
              <a:rPr lang="en-US" sz="2000" dirty="0">
                <a:solidFill>
                  <a:srgbClr val="008000"/>
                </a:solidFill>
                <a:latin typeface="+mj-lt"/>
              </a:rPr>
              <a:t>Atmosphere profile</a:t>
            </a:r>
          </a:p>
          <a:p>
            <a:r>
              <a:rPr lang="en-US" sz="2000" dirty="0">
                <a:solidFill>
                  <a:srgbClr val="008000"/>
                </a:solidFill>
                <a:latin typeface="+mj-lt"/>
              </a:rPr>
              <a:t>Surface </a:t>
            </a:r>
            <a:r>
              <a:rPr lang="en-US" sz="2000" dirty="0" err="1">
                <a:solidFill>
                  <a:srgbClr val="008000"/>
                </a:solidFill>
                <a:latin typeface="+mj-lt"/>
              </a:rPr>
              <a:t>albedo</a:t>
            </a:r>
            <a:endParaRPr lang="en-US" sz="2000" dirty="0">
              <a:solidFill>
                <a:srgbClr val="008000"/>
              </a:solidFill>
              <a:latin typeface="+mj-lt"/>
            </a:endParaRPr>
          </a:p>
          <a:p>
            <a:r>
              <a:rPr lang="en-US" sz="2000" dirty="0">
                <a:solidFill>
                  <a:srgbClr val="008000"/>
                </a:solidFill>
                <a:latin typeface="+mj-lt"/>
              </a:rPr>
              <a:t>Sun-view geometry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215214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Cloud top height</a:t>
            </a:r>
          </a:p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Cloud geometrical thickness</a:t>
            </a:r>
          </a:p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Cloud fraction</a:t>
            </a:r>
          </a:p>
          <a:p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40665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Cloud particle size and shape</a:t>
            </a:r>
          </a:p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Aerosol loading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88CA9-87CF-3786-4E27-C19F62777AA7}"/>
              </a:ext>
            </a:extLst>
          </p:cNvPr>
          <p:cNvSpPr txBox="1"/>
          <p:nvPr/>
        </p:nvSpPr>
        <p:spPr>
          <a:xfrm>
            <a:off x="100584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 et al., 2013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2" y="1"/>
            <a:ext cx="9067799" cy="10667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2129C0"/>
                </a:solidFill>
              </a:rPr>
              <a:t>EPIC retrieves cloud effective pressure using the Mixed Lambertian-Equivalent Reflectivity (MLER)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961640"/>
            <a:ext cx="3810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Variables:</a:t>
            </a:r>
          </a:p>
          <a:p>
            <a:pPr marL="517525" indent="-517525"/>
            <a:r>
              <a:rPr lang="en-US" i="1" dirty="0" err="1">
                <a:latin typeface="Calibri"/>
                <a:cs typeface="Calibri"/>
              </a:rPr>
              <a:t>R</a:t>
            </a:r>
            <a:r>
              <a:rPr lang="en-US" i="1" baseline="-25000" dirty="0" err="1">
                <a:latin typeface="Calibri"/>
                <a:cs typeface="Calibri"/>
              </a:rPr>
              <a:t>abs</a:t>
            </a:r>
            <a:r>
              <a:rPr lang="en-US" i="1" dirty="0">
                <a:latin typeface="Calibri"/>
                <a:cs typeface="Calibri"/>
              </a:rPr>
              <a:t>: absorption channel radiance</a:t>
            </a:r>
          </a:p>
          <a:p>
            <a:r>
              <a:rPr lang="en-US" i="1" dirty="0" err="1">
                <a:latin typeface="Calibri"/>
                <a:cs typeface="Calibri"/>
              </a:rPr>
              <a:t>R</a:t>
            </a:r>
            <a:r>
              <a:rPr lang="en-US" i="1" baseline="-25000" dirty="0" err="1">
                <a:latin typeface="Calibri"/>
                <a:cs typeface="Calibri"/>
              </a:rPr>
              <a:t>ref</a:t>
            </a:r>
            <a:r>
              <a:rPr lang="en-US" i="1" dirty="0">
                <a:latin typeface="Calibri"/>
                <a:cs typeface="Calibri"/>
              </a:rPr>
              <a:t>: reference channel radiance</a:t>
            </a:r>
          </a:p>
          <a:p>
            <a:r>
              <a:rPr lang="en-US" i="1" dirty="0">
                <a:latin typeface="Calibri"/>
                <a:cs typeface="Calibri"/>
              </a:rPr>
              <a:t>A</a:t>
            </a:r>
            <a:r>
              <a:rPr lang="en-US" i="1" baseline="-25000" dirty="0">
                <a:latin typeface="Calibri"/>
                <a:cs typeface="Calibri"/>
              </a:rPr>
              <a:t>c</a:t>
            </a:r>
            <a:r>
              <a:rPr lang="en-US" i="1" dirty="0">
                <a:latin typeface="Calibri"/>
                <a:cs typeface="Calibri"/>
              </a:rPr>
              <a:t>: cloud fraction </a:t>
            </a:r>
          </a:p>
          <a:p>
            <a:r>
              <a:rPr lang="en-US" i="1" dirty="0" err="1">
                <a:latin typeface="Calibri"/>
                <a:cs typeface="Calibri"/>
              </a:rPr>
              <a:t>α</a:t>
            </a:r>
            <a:r>
              <a:rPr lang="en-US" i="1" baseline="-25000" dirty="0" err="1">
                <a:latin typeface="Calibri"/>
                <a:cs typeface="Calibri"/>
              </a:rPr>
              <a:t>s</a:t>
            </a:r>
            <a:r>
              <a:rPr lang="en-US" i="1" dirty="0">
                <a:latin typeface="Calibri"/>
                <a:cs typeface="Calibri"/>
              </a:rPr>
              <a:t>: surface </a:t>
            </a:r>
            <a:r>
              <a:rPr lang="en-US" i="1" dirty="0" err="1">
                <a:latin typeface="Calibri"/>
                <a:cs typeface="Calibri"/>
              </a:rPr>
              <a:t>albedo</a:t>
            </a:r>
            <a:endParaRPr lang="en-US" i="1" baseline="-25000" dirty="0">
              <a:latin typeface="Calibri"/>
              <a:cs typeface="Calibri"/>
            </a:endParaRPr>
          </a:p>
          <a:p>
            <a:r>
              <a:rPr lang="en-US" i="1" dirty="0" err="1">
                <a:latin typeface="Calibri"/>
                <a:cs typeface="Calibri"/>
              </a:rPr>
              <a:t>α</a:t>
            </a:r>
            <a:r>
              <a:rPr lang="en-US" i="1" baseline="-25000" dirty="0" err="1">
                <a:latin typeface="Calibri"/>
                <a:cs typeface="Calibri"/>
              </a:rPr>
              <a:t>c</a:t>
            </a:r>
            <a:r>
              <a:rPr lang="en-US" i="1" dirty="0">
                <a:latin typeface="Calibri"/>
                <a:cs typeface="Calibri"/>
              </a:rPr>
              <a:t>: cloud </a:t>
            </a:r>
            <a:r>
              <a:rPr lang="en-US" i="1" dirty="0" err="1">
                <a:latin typeface="Calibri"/>
                <a:cs typeface="Calibri"/>
              </a:rPr>
              <a:t>albedo</a:t>
            </a:r>
            <a:endParaRPr lang="en-US" i="1" dirty="0">
              <a:latin typeface="Calibri"/>
              <a:cs typeface="Calibri"/>
            </a:endParaRPr>
          </a:p>
          <a:p>
            <a:pPr marL="517525" indent="-517525"/>
            <a:r>
              <a:rPr lang="en-US" i="1" dirty="0">
                <a:latin typeface="Calibri"/>
                <a:cs typeface="Calibri"/>
              </a:rPr>
              <a:t>T</a:t>
            </a:r>
            <a:r>
              <a:rPr lang="en-US" i="1" baseline="-25000" dirty="0">
                <a:latin typeface="Calibri"/>
                <a:cs typeface="Calibri"/>
              </a:rPr>
              <a:t>abs</a:t>
            </a:r>
            <a:r>
              <a:rPr lang="en-US" i="1" dirty="0">
                <a:latin typeface="Calibri"/>
                <a:cs typeface="Calibri"/>
              </a:rPr>
              <a:t> : absorption channel transmittance </a:t>
            </a:r>
          </a:p>
          <a:p>
            <a:pPr marL="517525" indent="-517525"/>
            <a:r>
              <a:rPr lang="en-US" i="1" dirty="0" err="1">
                <a:latin typeface="Calibri"/>
                <a:cs typeface="Calibri"/>
              </a:rPr>
              <a:t>T</a:t>
            </a:r>
            <a:r>
              <a:rPr lang="en-US" i="1" baseline="-25000" dirty="0" err="1">
                <a:latin typeface="Calibri"/>
                <a:cs typeface="Calibri"/>
              </a:rPr>
              <a:t>ref</a:t>
            </a:r>
            <a:r>
              <a:rPr lang="en-US" i="1" dirty="0">
                <a:latin typeface="Calibri"/>
                <a:cs typeface="Calibri"/>
              </a:rPr>
              <a:t> : absorption channel transmittance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425" y="1157877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200" dirty="0">
                <a:latin typeface="+mj-lt"/>
              </a:rPr>
              <a:t>A pixel contains two </a:t>
            </a:r>
            <a:r>
              <a:rPr lang="en-US" sz="2200" dirty="0" err="1">
                <a:latin typeface="+mj-lt"/>
              </a:rPr>
              <a:t>Lambertian</a:t>
            </a:r>
            <a:r>
              <a:rPr lang="en-US" sz="2200" dirty="0">
                <a:latin typeface="+mj-lt"/>
              </a:rPr>
              <a:t> reflectors, the surface and the cloud;</a:t>
            </a:r>
          </a:p>
          <a:p>
            <a:pPr marL="342900" indent="-342900">
              <a:buAutoNum type="arabicParenBoth"/>
            </a:pPr>
            <a:r>
              <a:rPr lang="en-US" sz="2200" dirty="0">
                <a:latin typeface="+mj-lt"/>
              </a:rPr>
              <a:t>Clouds are opaque; no photon penetration and transmission.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125" y="4149304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+mj-lt"/>
              </a:rPr>
              <a:t>Cloud effective pressure is retrieved through iteration.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425" y="5287671"/>
            <a:ext cx="4953000" cy="1107996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For EPIC, cloud pressures are retrieved for each pair of A- and B-band observations: two cloud pressures (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2200" i="1" baseline="-25000" dirty="0" err="1">
                <a:latin typeface="+mj-lt"/>
              </a:rPr>
              <a:t>A</a:t>
            </a:r>
            <a:r>
              <a:rPr lang="en-US" sz="2200" dirty="0">
                <a:latin typeface="+mj-lt"/>
              </a:rPr>
              <a:t> and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2200" i="1" baseline="-25000" dirty="0" err="1">
                <a:latin typeface="+mj-lt"/>
              </a:rPr>
              <a:t>B</a:t>
            </a:r>
            <a:r>
              <a:rPr lang="en-US" sz="2200" dirty="0">
                <a:latin typeface="+mj-lt"/>
              </a:rPr>
              <a:t>) </a:t>
            </a:r>
          </a:p>
        </p:txBody>
      </p:sp>
      <p:pic>
        <p:nvPicPr>
          <p:cNvPr id="12" name="Picture 11" descr="Screen Shot 2014-06-21 at 6.35.22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668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B307DBB-3F8B-4888-E5BD-B51CA6F4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90" y="2795827"/>
            <a:ext cx="5896510" cy="11658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6" y="201671"/>
            <a:ext cx="11764604" cy="9099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840000"/>
                </a:solidFill>
              </a:rPr>
              <a:t>EPIC cloud effective pressure from Oxygen A- and B-band</a:t>
            </a:r>
            <a:br>
              <a:rPr lang="en-US" sz="2800" dirty="0">
                <a:solidFill>
                  <a:srgbClr val="840000"/>
                </a:solidFill>
              </a:rPr>
            </a:br>
            <a:r>
              <a:rPr lang="en-US" sz="2800" dirty="0">
                <a:solidFill>
                  <a:srgbClr val="840000"/>
                </a:solidFill>
              </a:rPr>
              <a:t>Cloud pressure can be converted to cloud height based on the atmospheric profiles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1622" y="1834028"/>
            <a:ext cx="5414058" cy="1785104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+mj-lt"/>
              </a:rPr>
              <a:t>Due to photon penetration, retrievals from a single band (</a:t>
            </a:r>
            <a:r>
              <a:rPr lang="en-US" sz="2200" i="1" dirty="0" err="1">
                <a:ea typeface="ＭＳ Ｐゴシック" charset="-128"/>
                <a:cs typeface="ＭＳ Ｐゴシック" charset="-128"/>
              </a:rPr>
              <a:t>h</a:t>
            </a:r>
            <a:r>
              <a:rPr lang="en-US" sz="2200" i="1" baseline="-25000" dirty="0" err="1">
                <a:ea typeface="ＭＳ Ｐゴシック" charset="-128"/>
                <a:cs typeface="ＭＳ Ｐゴシック" charset="-128"/>
              </a:rPr>
              <a:t>A</a:t>
            </a:r>
            <a:r>
              <a:rPr lang="en-US" sz="2200" i="1" baseline="-2500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sz="2200" i="1" dirty="0" err="1">
                <a:ea typeface="ＭＳ Ｐゴシック" charset="-128"/>
                <a:cs typeface="ＭＳ Ｐゴシック" charset="-128"/>
              </a:rPr>
              <a:t>h</a:t>
            </a:r>
            <a:r>
              <a:rPr lang="en-US" sz="2200" i="1" baseline="-25000" dirty="0" err="1">
                <a:ea typeface="ＭＳ Ｐゴシック" charset="-128"/>
                <a:cs typeface="ＭＳ Ｐゴシック" charset="-128"/>
              </a:rPr>
              <a:t>B</a:t>
            </a:r>
            <a:r>
              <a:rPr lang="en-US" sz="2200" i="1" dirty="0">
                <a:ea typeface="ＭＳ Ｐゴシック" charset="-128"/>
                <a:cs typeface="ＭＳ Ｐゴシック" charset="-128"/>
              </a:rPr>
              <a:t>)</a:t>
            </a:r>
            <a:r>
              <a:rPr lang="en-US" sz="2200" i="1" baseline="-25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>
                <a:latin typeface="+mj-lt"/>
              </a:rPr>
              <a:t>are lower than the cloud top.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(e.g., Yang et al., 2013,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Vanbauce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et al. 2003;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Sneep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 et al. 2008,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Vasilkov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et al. 2008,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Ferlay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et al. 2010).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1622" y="4015548"/>
            <a:ext cx="5414058" cy="1154162"/>
          </a:xfrm>
          <a:prstGeom prst="rect">
            <a:avLst/>
          </a:prstGeom>
          <a:solidFill>
            <a:srgbClr val="FFFF00"/>
          </a:solidFill>
          <a:ln w="254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+mj-lt"/>
              </a:rPr>
              <a:t>Due to different absorption and different effective depth of light penetration into a cloud, </a:t>
            </a:r>
            <a:r>
              <a:rPr lang="en-US" sz="2300" i="1" dirty="0" err="1"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latin typeface="+mj-lt"/>
                <a:ea typeface="ＭＳ Ｐゴシック" charset="-128"/>
                <a:cs typeface="ＭＳ Ｐゴシック" charset="-128"/>
              </a:rPr>
              <a:t>B</a:t>
            </a:r>
            <a:r>
              <a:rPr lang="en-US" sz="2300" dirty="0">
                <a:latin typeface="+mj-lt"/>
              </a:rPr>
              <a:t> is generally lower than </a:t>
            </a:r>
            <a:r>
              <a:rPr lang="en-US" sz="2300" i="1" dirty="0" err="1"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latin typeface="+mj-lt"/>
                <a:ea typeface="ＭＳ Ｐゴシック" charset="-128"/>
                <a:cs typeface="ＭＳ Ｐゴシック" charset="-128"/>
              </a:rPr>
              <a:t>A</a:t>
            </a:r>
            <a:endParaRPr lang="en-US" sz="23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D9D7EF-5BE8-1194-A8BD-15561AF44455}"/>
              </a:ext>
            </a:extLst>
          </p:cNvPr>
          <p:cNvGrpSpPr/>
          <p:nvPr/>
        </p:nvGrpSpPr>
        <p:grpSpPr>
          <a:xfrm>
            <a:off x="323720" y="1262128"/>
            <a:ext cx="5290002" cy="5019298"/>
            <a:chOff x="323720" y="1005071"/>
            <a:chExt cx="5290002" cy="50192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23720" y="1005071"/>
              <a:ext cx="5290002" cy="50192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49502" y="1262128"/>
              <a:ext cx="23203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SZA=VZA; COT=30</a:t>
              </a:r>
            </a:p>
            <a:p>
              <a:r>
                <a:rPr lang="en-US" sz="2200" dirty="0"/>
                <a:t>Black Surface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4701" y="2627181"/>
              <a:ext cx="773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h</a:t>
              </a:r>
              <a:r>
                <a:rPr lang="en-US" baseline="-25000" dirty="0" err="1">
                  <a:solidFill>
                    <a:srgbClr val="0000FF"/>
                  </a:solidFill>
                </a:rPr>
                <a:t>A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3149502" y="3160582"/>
              <a:ext cx="386720" cy="4382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550266" y="3737381"/>
              <a:ext cx="773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h</a:t>
              </a:r>
              <a:r>
                <a:rPr lang="en-US" baseline="-25000" dirty="0" err="1">
                  <a:solidFill>
                    <a:srgbClr val="FF0000"/>
                  </a:solidFill>
                </a:rPr>
                <a:t>B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>
              <a:off x="2007467" y="3965982"/>
              <a:ext cx="1063479" cy="455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A2F19E-DF51-184E-A655-7D585DDA569A}"/>
              </a:ext>
            </a:extLst>
          </p:cNvPr>
          <p:cNvSpPr txBox="1"/>
          <p:nvPr/>
        </p:nvSpPr>
        <p:spPr>
          <a:xfrm>
            <a:off x="8632056" y="6096760"/>
            <a:ext cx="239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 et al., 2013</a:t>
            </a:r>
          </a:p>
        </p:txBody>
      </p:sp>
    </p:spTree>
    <p:extLst>
      <p:ext uri="{BB962C8B-B14F-4D97-AF65-F5344CB8AC3E}">
        <p14:creationId xmlns:p14="http://schemas.microsoft.com/office/powerpoint/2010/main" val="354884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968" y="247618"/>
            <a:ext cx="9897762" cy="765630"/>
          </a:xfrm>
        </p:spPr>
        <p:txBody>
          <a:bodyPr>
            <a:noAutofit/>
          </a:bodyPr>
          <a:lstStyle/>
          <a:p>
            <a:pPr marL="11113" algn="ctr"/>
            <a:r>
              <a:rPr lang="en-US" sz="3800" dirty="0">
                <a:solidFill>
                  <a:srgbClr val="0000FF"/>
                </a:solidFill>
              </a:rPr>
              <a:t>Cloud detection problem over snow and ice: </a:t>
            </a:r>
            <a:br>
              <a:rPr lang="en-US" sz="3800" dirty="0">
                <a:solidFill>
                  <a:srgbClr val="0000FF"/>
                </a:solidFill>
              </a:rPr>
            </a:br>
            <a:r>
              <a:rPr lang="en-US" sz="3800" dirty="0">
                <a:solidFill>
                  <a:srgbClr val="0000FF"/>
                </a:solidFill>
              </a:rPr>
              <a:t>the O</a:t>
            </a:r>
            <a:r>
              <a:rPr lang="en-US" sz="3800" baseline="-25000" dirty="0">
                <a:solidFill>
                  <a:srgbClr val="0000FF"/>
                </a:solidFill>
              </a:rPr>
              <a:t>2</a:t>
            </a:r>
            <a:r>
              <a:rPr lang="en-US" sz="3800" dirty="0">
                <a:solidFill>
                  <a:srgbClr val="0000FF"/>
                </a:solidFill>
              </a:rPr>
              <a:t> A- and B-band solution</a:t>
            </a:r>
          </a:p>
        </p:txBody>
      </p:sp>
      <p:pic>
        <p:nvPicPr>
          <p:cNvPr id="4" name="Picture 3" descr="Screen Shot 2016-06-24 at 8.22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03" y="2257463"/>
            <a:ext cx="2939317" cy="27859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38818" y="1488022"/>
            <a:ext cx="40475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/>
              <a:t>EPIC image time 06/23/2016 14:56:55 GMT</a:t>
            </a:r>
          </a:p>
        </p:txBody>
      </p:sp>
      <p:pic>
        <p:nvPicPr>
          <p:cNvPr id="3" name="Picture 2" descr="Screen Shot 2016-06-25 at 4.43.36 PM.png">
            <a:extLst>
              <a:ext uri="{FF2B5EF4-FFF2-40B4-BE49-F238E27FC236}">
                <a16:creationId xmlns:a16="http://schemas.microsoft.com/office/drawing/2014/main" id="{80B4D87C-7D23-01C9-D7A7-3478C561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83" y="1310990"/>
            <a:ext cx="3347776" cy="4004974"/>
          </a:xfrm>
          <a:prstGeom prst="rect">
            <a:avLst/>
          </a:prstGeom>
        </p:spPr>
      </p:pic>
      <p:pic>
        <p:nvPicPr>
          <p:cNvPr id="10" name="Picture 9" descr="Screen Shot 2016-06-25 at 3.50.20 PM.png">
            <a:extLst>
              <a:ext uri="{FF2B5EF4-FFF2-40B4-BE49-F238E27FC236}">
                <a16:creationId xmlns:a16="http://schemas.microsoft.com/office/drawing/2014/main" id="{27143671-10A7-C4FC-F4C9-2C3F4879751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45" y="1310990"/>
            <a:ext cx="3347776" cy="4004974"/>
          </a:xfrm>
          <a:prstGeom prst="rect">
            <a:avLst/>
          </a:prstGeom>
        </p:spPr>
      </p:pic>
      <p:pic>
        <p:nvPicPr>
          <p:cNvPr id="11" name="Picture 10" descr="Screen Shot 2016-07-02 at 9.31.00 PM.png">
            <a:extLst>
              <a:ext uri="{FF2B5EF4-FFF2-40B4-BE49-F238E27FC236}">
                <a16:creationId xmlns:a16="http://schemas.microsoft.com/office/drawing/2014/main" id="{A043E6D9-4D30-1542-0837-8FEF3062C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023" y="5687772"/>
            <a:ext cx="3769977" cy="624135"/>
          </a:xfrm>
          <a:prstGeom prst="rect">
            <a:avLst/>
          </a:prstGeom>
        </p:spPr>
      </p:pic>
      <p:pic>
        <p:nvPicPr>
          <p:cNvPr id="12" name="Picture 11" descr="Screen Shot 2016-07-02 at 9.56.55 PM.png">
            <a:extLst>
              <a:ext uri="{FF2B5EF4-FFF2-40B4-BE49-F238E27FC236}">
                <a16:creationId xmlns:a16="http://schemas.microsoft.com/office/drawing/2014/main" id="{34C8E4B0-7711-EFEB-04C3-08B47DD98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625" y="5600530"/>
            <a:ext cx="3843634" cy="821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29429B7-E3F8-2E3A-D0DF-6F46A8037B7C}"/>
              </a:ext>
            </a:extLst>
          </p:cNvPr>
          <p:cNvSpPr txBox="1"/>
          <p:nvPr/>
        </p:nvSpPr>
        <p:spPr>
          <a:xfrm>
            <a:off x="5819684" y="5415864"/>
            <a:ext cx="17793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A-Band Ratio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760B78-D6F2-287C-7D66-D4681E58018E}"/>
              </a:ext>
            </a:extLst>
          </p:cNvPr>
          <p:cNvSpPr txBox="1"/>
          <p:nvPr/>
        </p:nvSpPr>
        <p:spPr>
          <a:xfrm>
            <a:off x="9331205" y="5472944"/>
            <a:ext cx="25454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B-Band Ratio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34B9-629F-1C48-9C0D-DAED7D39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4"/>
            <a:ext cx="10515600" cy="9191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Cloud detection over snow/ice with O</a:t>
            </a:r>
            <a:r>
              <a:rPr lang="en-US" sz="3600" baseline="-25000" dirty="0">
                <a:solidFill>
                  <a:srgbClr val="840000"/>
                </a:solidFill>
              </a:rPr>
              <a:t>2</a:t>
            </a:r>
            <a:r>
              <a:rPr lang="en-US" sz="3600" dirty="0">
                <a:solidFill>
                  <a:srgbClr val="840000"/>
                </a:solidFill>
              </a:rPr>
              <a:t> bands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9C461-6E2C-8D46-8E65-2BC7BC2D3EC5}"/>
              </a:ext>
            </a:extLst>
          </p:cNvPr>
          <p:cNvSpPr txBox="1"/>
          <p:nvPr/>
        </p:nvSpPr>
        <p:spPr>
          <a:xfrm>
            <a:off x="478418" y="4971228"/>
            <a:ext cx="11713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EPIC simulator results on  </a:t>
            </a:r>
            <a:r>
              <a:rPr lang="en-US" dirty="0">
                <a:solidFill>
                  <a:srgbClr val="2129C0"/>
                </a:solidFill>
                <a:latin typeface="Helvetica" pitchFamily="2" charset="0"/>
              </a:rPr>
              <a:t>o</a:t>
            </a:r>
            <a:r>
              <a:rPr lang="en-US" dirty="0">
                <a:solidFill>
                  <a:srgbClr val="2129C0"/>
                </a:solidFill>
                <a:effectLst/>
                <a:latin typeface="Helvetica" pitchFamily="2" charset="0"/>
              </a:rPr>
              <a:t>xygen band ratios at solar zenith angle 30 degree  as a function of CTOP with CGT of 0.5 km (black), 1.0 km (blue), and 2.0 km (red) as well as COT of 1.7 (solid) and 5.0 (dotted line) for the A band and B band, respectively.</a:t>
            </a:r>
          </a:p>
          <a:p>
            <a:r>
              <a:rPr lang="en-US" dirty="0">
                <a:solidFill>
                  <a:srgbClr val="2129C0"/>
                </a:solidFill>
                <a:effectLst/>
                <a:latin typeface="Helvetica" pitchFamily="2" charset="0"/>
              </a:rPr>
              <a:t>View zenith angle is the same as the solar zenith angle and relative azimuth angle is 160  for the simulations. </a:t>
            </a:r>
          </a:p>
          <a:p>
            <a:r>
              <a:rPr lang="en-US" dirty="0">
                <a:solidFill>
                  <a:srgbClr val="2129C0"/>
                </a:solidFill>
                <a:effectLst/>
                <a:latin typeface="Helvetica" pitchFamily="2" charset="0"/>
              </a:rPr>
              <a:t>simulations used standard US atmosphere and zero ground elevation. Surface albedo is set at 0.8 to represent snow and ice surface.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3335F-0C3B-9040-BFD7-BE00739F2257}"/>
              </a:ext>
            </a:extLst>
          </p:cNvPr>
          <p:cNvSpPr txBox="1"/>
          <p:nvPr/>
        </p:nvSpPr>
        <p:spPr>
          <a:xfrm>
            <a:off x="834457" y="4328845"/>
            <a:ext cx="27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40000"/>
                </a:solidFill>
              </a:rPr>
              <a:t>Zhou et al., AMT,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C86D2-1DA1-BFB5-DE42-BD600D83C63A}"/>
              </a:ext>
            </a:extLst>
          </p:cNvPr>
          <p:cNvSpPr txBox="1"/>
          <p:nvPr/>
        </p:nvSpPr>
        <p:spPr>
          <a:xfrm>
            <a:off x="257702" y="1593615"/>
            <a:ext cx="3021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Thresholds are developed as a function of surface height, solar zenith and view zenith angles.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82D007-AAE8-5475-1403-854B1BC1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41" y="1166709"/>
            <a:ext cx="8866165" cy="34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6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829-8E69-414D-AFDC-2B63C957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05" y="31053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840000"/>
                </a:solidFill>
              </a:rPr>
              <a:t>Improvements of cloud mask over snow/ice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EE55E-8971-3B43-A023-13FA45F11212}"/>
              </a:ext>
            </a:extLst>
          </p:cNvPr>
          <p:cNvSpPr txBox="1"/>
          <p:nvPr/>
        </p:nvSpPr>
        <p:spPr>
          <a:xfrm>
            <a:off x="534256" y="2551837"/>
            <a:ext cx="290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Cloud Fractions derived from (a) composite GEO/LEO retrievals, (b) original EPIC cloud mask, (c) new EPIC cloud mask over Antarctic in January 2017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FF454F-CF97-9145-84FC-110E7DCC2803}"/>
              </a:ext>
            </a:extLst>
          </p:cNvPr>
          <p:cNvSpPr txBox="1"/>
          <p:nvPr/>
        </p:nvSpPr>
        <p:spPr>
          <a:xfrm>
            <a:off x="1654139" y="5743254"/>
            <a:ext cx="271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Zhou et al., AMT,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9D2AB-05E7-9E8A-920C-41FB7BB1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020" y="1368342"/>
            <a:ext cx="3578860" cy="3903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13E6D-07B9-BBB3-F89D-4A1203339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170" y="5629470"/>
            <a:ext cx="4178300" cy="59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5939E3-4628-4197-911D-27F882FEE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140" y="1295821"/>
            <a:ext cx="3611880" cy="40486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4CD649-3A00-8C4B-4A78-A33D61B6FA89}"/>
              </a:ext>
            </a:extLst>
          </p:cNvPr>
          <p:cNvSpPr txBox="1"/>
          <p:nvPr/>
        </p:nvSpPr>
        <p:spPr>
          <a:xfrm>
            <a:off x="5363340" y="5213043"/>
            <a:ext cx="22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Langley Composite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EAC0F-3532-C39A-4205-46D0F75C8E80}"/>
              </a:ext>
            </a:extLst>
          </p:cNvPr>
          <p:cNvSpPr txBox="1"/>
          <p:nvPr/>
        </p:nvSpPr>
        <p:spPr>
          <a:xfrm>
            <a:off x="7713993" y="5373922"/>
            <a:ext cx="22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Cloud Fraction</a:t>
            </a:r>
          </a:p>
        </p:txBody>
      </p:sp>
    </p:spTree>
    <p:extLst>
      <p:ext uri="{BB962C8B-B14F-4D97-AF65-F5344CB8AC3E}">
        <p14:creationId xmlns:p14="http://schemas.microsoft.com/office/powerpoint/2010/main" val="202685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D6481-E0F6-9F44-B63E-424FA873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05" y="6050071"/>
            <a:ext cx="5671495" cy="7055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Example: DSCOVR_EPIC_L2_CLOUD_03_20161222075806_03.nc4</a:t>
            </a:r>
          </a:p>
        </p:txBody>
      </p:sp>
      <p:pic>
        <p:nvPicPr>
          <p:cNvPr id="5" name="Picture 4" descr="A picture containing table, sitting, plate, small&#10;&#10;Description automatically generated">
            <a:extLst>
              <a:ext uri="{FF2B5EF4-FFF2-40B4-BE49-F238E27FC236}">
                <a16:creationId xmlns:a16="http://schemas.microsoft.com/office/drawing/2014/main" id="{47386F3D-5B8A-4442-8389-882BBE6E0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38" y="1260386"/>
            <a:ext cx="4552127" cy="4520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48498-A086-304F-A7AA-F7E5DEA6A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302" y="1233037"/>
            <a:ext cx="4584771" cy="55878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E20DC-EDBD-6845-AAC1-10801E2FC8F5}"/>
              </a:ext>
            </a:extLst>
          </p:cNvPr>
          <p:cNvSpPr txBox="1"/>
          <p:nvPr/>
        </p:nvSpPr>
        <p:spPr>
          <a:xfrm>
            <a:off x="10135769" y="83980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Version 2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0D7589-7EAD-536B-8149-14B38676F174}"/>
              </a:ext>
            </a:extLst>
          </p:cNvPr>
          <p:cNvSpPr txBox="1">
            <a:spLocks/>
          </p:cNvSpPr>
          <p:nvPr/>
        </p:nvSpPr>
        <p:spPr>
          <a:xfrm>
            <a:off x="1037968" y="247618"/>
            <a:ext cx="9897762" cy="76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113" algn="ctr"/>
            <a:r>
              <a:rPr lang="en-US" sz="3800" dirty="0">
                <a:solidFill>
                  <a:srgbClr val="0000FF"/>
                </a:solidFill>
              </a:rPr>
              <a:t>Cloud detection problem over sun glint: </a:t>
            </a:r>
            <a:br>
              <a:rPr lang="en-US" sz="3800" dirty="0">
                <a:solidFill>
                  <a:srgbClr val="0000FF"/>
                </a:solidFill>
              </a:rPr>
            </a:br>
            <a:r>
              <a:rPr lang="en-US" sz="3800" dirty="0">
                <a:solidFill>
                  <a:srgbClr val="0000FF"/>
                </a:solidFill>
              </a:rPr>
              <a:t>the O</a:t>
            </a:r>
            <a:r>
              <a:rPr lang="en-US" sz="3800" baseline="-25000" dirty="0">
                <a:solidFill>
                  <a:srgbClr val="0000FF"/>
                </a:solidFill>
              </a:rPr>
              <a:t>2</a:t>
            </a:r>
            <a:r>
              <a:rPr lang="en-US" sz="3800" dirty="0">
                <a:solidFill>
                  <a:srgbClr val="0000FF"/>
                </a:solidFill>
              </a:rPr>
              <a:t> A- and B-band solution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1DC13-E2B7-AE9B-FC95-179DAB124947}"/>
              </a:ext>
            </a:extLst>
          </p:cNvPr>
          <p:cNvSpPr txBox="1"/>
          <p:nvPr/>
        </p:nvSpPr>
        <p:spPr>
          <a:xfrm>
            <a:off x="7212517" y="1337310"/>
            <a:ext cx="4668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Earlier Cloud mask Without Sun Glint Algorithm</a:t>
            </a:r>
          </a:p>
        </p:txBody>
      </p:sp>
    </p:spTree>
    <p:extLst>
      <p:ext uri="{BB962C8B-B14F-4D97-AF65-F5344CB8AC3E}">
        <p14:creationId xmlns:p14="http://schemas.microsoft.com/office/powerpoint/2010/main" val="2463532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3B15D90-EE88-8040-88F5-3930A45DCF38}"/>
              </a:ext>
            </a:extLst>
          </p:cNvPr>
          <p:cNvSpPr txBox="1"/>
          <p:nvPr/>
        </p:nvSpPr>
        <p:spPr>
          <a:xfrm>
            <a:off x="3620814" y="1259465"/>
            <a:ext cx="7732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 </a:t>
            </a:r>
            <a:r>
              <a:rPr lang="en-US" i="1" dirty="0"/>
              <a:t>R </a:t>
            </a:r>
            <a:r>
              <a:rPr lang="en-US" dirty="0"/>
              <a:t>764 / </a:t>
            </a:r>
            <a:r>
              <a:rPr lang="en-US" i="1" dirty="0"/>
              <a:t>R </a:t>
            </a:r>
            <a:r>
              <a:rPr lang="en-US" dirty="0"/>
              <a:t>780 of a clear sky case for a typical Earth viewing geometry from EPIC. (b) </a:t>
            </a:r>
            <a:r>
              <a:rPr lang="en-US" i="1" dirty="0"/>
              <a:t>R </a:t>
            </a:r>
            <a:r>
              <a:rPr lang="en-US" dirty="0"/>
              <a:t>764 / </a:t>
            </a:r>
            <a:r>
              <a:rPr lang="en-US" i="1" dirty="0"/>
              <a:t>R </a:t>
            </a:r>
            <a:r>
              <a:rPr lang="en-US" dirty="0"/>
              <a:t>780 as a function of the pixel index on the horizontal line which intercept the image at y = 1024, where y is the vertical pixel index. Cloud geometrical thickness (CGT) is 1 km. (c) </a:t>
            </a:r>
            <a:r>
              <a:rPr lang="en-US" i="1" dirty="0"/>
              <a:t>R </a:t>
            </a:r>
            <a:r>
              <a:rPr lang="en-US" dirty="0"/>
              <a:t>780 on the same horizontal line.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7C32E7-DF15-D244-909A-CD51C7D9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328"/>
            <a:ext cx="10515600" cy="91914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Cloud detection over sun glint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A6826E-1785-C744-84A9-D628D15D0907}"/>
              </a:ext>
            </a:extLst>
          </p:cNvPr>
          <p:cNvSpPr txBox="1"/>
          <p:nvPr/>
        </p:nvSpPr>
        <p:spPr>
          <a:xfrm>
            <a:off x="252695" y="6180328"/>
            <a:ext cx="11823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129C0"/>
                </a:solidFill>
              </a:rPr>
              <a:t>Thresholds are derived as a function of glint angle using O</a:t>
            </a:r>
            <a:r>
              <a:rPr lang="en-US" sz="2200" baseline="-25000" dirty="0">
                <a:solidFill>
                  <a:srgbClr val="2129C0"/>
                </a:solidFill>
              </a:rPr>
              <a:t>2</a:t>
            </a:r>
            <a:r>
              <a:rPr lang="en-US" sz="2200" dirty="0">
                <a:solidFill>
                  <a:srgbClr val="2129C0"/>
                </a:solidFill>
              </a:rPr>
              <a:t> A-band ratio and 780nm reflectance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F0AF1-C9C2-FA4B-B0A5-0C606A2DE387}"/>
              </a:ext>
            </a:extLst>
          </p:cNvPr>
          <p:cNvSpPr txBox="1"/>
          <p:nvPr/>
        </p:nvSpPr>
        <p:spPr>
          <a:xfrm>
            <a:off x="10336769" y="6499206"/>
            <a:ext cx="1779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Zhou et al. 2021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C2CD5-2C2C-EE87-F05C-209BE722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35" y="3011277"/>
            <a:ext cx="5761486" cy="3239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98CEF6-A3E1-EEDA-0916-77D533405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8" y="3023696"/>
            <a:ext cx="4667976" cy="3004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6A3DAD-A50E-2298-8FCE-C6507EED9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9" y="852294"/>
            <a:ext cx="2451853" cy="20693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EA4141-D433-0E73-0CD5-F3D71A484A97}"/>
              </a:ext>
            </a:extLst>
          </p:cNvPr>
          <p:cNvSpPr txBox="1"/>
          <p:nvPr/>
        </p:nvSpPr>
        <p:spPr>
          <a:xfrm>
            <a:off x="1314450" y="1055956"/>
            <a:ext cx="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CD80D1-231C-8C89-E54E-FCD3EDD0FF46}"/>
              </a:ext>
            </a:extLst>
          </p:cNvPr>
          <p:cNvSpPr txBox="1"/>
          <p:nvPr/>
        </p:nvSpPr>
        <p:spPr>
          <a:xfrm>
            <a:off x="1215159" y="3412026"/>
            <a:ext cx="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72C4EA-287A-D04B-58D4-E0E2AF746EF6}"/>
              </a:ext>
            </a:extLst>
          </p:cNvPr>
          <p:cNvSpPr txBox="1"/>
          <p:nvPr/>
        </p:nvSpPr>
        <p:spPr>
          <a:xfrm>
            <a:off x="5883135" y="3412026"/>
            <a:ext cx="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7E43F0-1D7A-AC20-E179-3DD02E8D14C4}"/>
              </a:ext>
            </a:extLst>
          </p:cNvPr>
          <p:cNvCxnSpPr/>
          <p:nvPr/>
        </p:nvCxnSpPr>
        <p:spPr>
          <a:xfrm>
            <a:off x="1314450" y="1875546"/>
            <a:ext cx="1794510" cy="0"/>
          </a:xfrm>
          <a:prstGeom prst="line">
            <a:avLst/>
          </a:prstGeom>
          <a:ln w="38100">
            <a:solidFill>
              <a:srgbClr val="8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F04AC0-4FC7-9641-9329-C871D990C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845" y="488731"/>
            <a:ext cx="4861969" cy="5880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73520-6AC0-0C4A-A5C1-84E248C0F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534" y="488731"/>
            <a:ext cx="4922280" cy="58805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DF7F7A-6638-42E8-593D-DAD22F15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05" y="6050071"/>
            <a:ext cx="5671495" cy="7055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Example: DSCOVR_EPIC_L2_CLOUD_03_20161222075806_03.nc4</a:t>
            </a:r>
          </a:p>
        </p:txBody>
      </p:sp>
    </p:spTree>
    <p:extLst>
      <p:ext uri="{BB962C8B-B14F-4D97-AF65-F5344CB8AC3E}">
        <p14:creationId xmlns:p14="http://schemas.microsoft.com/office/powerpoint/2010/main" val="1754650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DA396E-82CF-D143-989B-82B9E396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885" y="0"/>
            <a:ext cx="5619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DD6481-E0F6-9F44-B63E-424FA873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05" y="6050071"/>
            <a:ext cx="5671495" cy="70552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Example: DSCOVR_EPIC_L2_CLOUD_03_20161222075806_03.nc4</a:t>
            </a:r>
          </a:p>
        </p:txBody>
      </p:sp>
      <p:pic>
        <p:nvPicPr>
          <p:cNvPr id="5" name="Picture 4" descr="A picture containing table, sitting, plate, small&#10;&#10;Description automatically generated">
            <a:extLst>
              <a:ext uri="{FF2B5EF4-FFF2-40B4-BE49-F238E27FC236}">
                <a16:creationId xmlns:a16="http://schemas.microsoft.com/office/drawing/2014/main" id="{47386F3D-5B8A-4442-8389-882BBE6E0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4" y="0"/>
            <a:ext cx="5612613" cy="5574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158DD9-9C36-8B47-BB97-FBD09345D88A}"/>
              </a:ext>
            </a:extLst>
          </p:cNvPr>
          <p:cNvSpPr txBox="1"/>
          <p:nvPr/>
        </p:nvSpPr>
        <p:spPr>
          <a:xfrm>
            <a:off x="8572500" y="52807"/>
            <a:ext cx="331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Cloud Version 3</a:t>
            </a:r>
          </a:p>
        </p:txBody>
      </p:sp>
    </p:spTree>
    <p:extLst>
      <p:ext uri="{BB962C8B-B14F-4D97-AF65-F5344CB8AC3E}">
        <p14:creationId xmlns:p14="http://schemas.microsoft.com/office/powerpoint/2010/main" val="117520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4C5F-7454-7A4E-B814-7C0D71FB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0332"/>
            <a:ext cx="11007903" cy="590372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2129C0"/>
                </a:solidFill>
              </a:rPr>
              <a:t>Status updates (since last STM in Oct. 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88AA6-2DCE-FF4E-90AD-A0905DD0B286}"/>
              </a:ext>
            </a:extLst>
          </p:cNvPr>
          <p:cNvSpPr txBox="1"/>
          <p:nvPr/>
        </p:nvSpPr>
        <p:spPr>
          <a:xfrm>
            <a:off x="700781" y="2756331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Study of EPIC O</a:t>
            </a:r>
            <a:r>
              <a:rPr lang="en-US" sz="2800" baseline="-25000" dirty="0">
                <a:latin typeface="Optima" panose="02000503060000020004" pitchFamily="2" charset="0"/>
              </a:rPr>
              <a:t>2</a:t>
            </a:r>
            <a:r>
              <a:rPr lang="en-US" sz="2800" dirty="0">
                <a:latin typeface="Optima" panose="02000503060000020004" pitchFamily="2" charset="0"/>
              </a:rPr>
              <a:t> A- and B-band stability using observations over the Amundsen–Scott South Pole Station.</a:t>
            </a:r>
            <a:r>
              <a:rPr lang="en-US" sz="2800" dirty="0">
                <a:solidFill>
                  <a:srgbClr val="5248FD"/>
                </a:solidFill>
                <a:latin typeface="Optima" panose="02000503060000020004" pitchFamily="2" charset="0"/>
              </a:rPr>
              <a:t> </a:t>
            </a: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6BC48-5592-4C4D-A1E2-5CACD808AC7C}"/>
              </a:ext>
            </a:extLst>
          </p:cNvPr>
          <p:cNvSpPr txBox="1"/>
          <p:nvPr/>
        </p:nvSpPr>
        <p:spPr>
          <a:xfrm>
            <a:off x="700781" y="4083959"/>
            <a:ext cx="106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Continuous assessment of version 3 products, including comparison with the GOES 16 and 17 cloud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427CF-30AE-4773-9626-72714ED615DE}"/>
              </a:ext>
            </a:extLst>
          </p:cNvPr>
          <p:cNvSpPr txBox="1"/>
          <p:nvPr/>
        </p:nvSpPr>
        <p:spPr>
          <a:xfrm>
            <a:off x="746586" y="1503624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Version 3 cloud product file compression with h5repack. File size reduced to &lt; 40mb from the original ~300mb. </a:t>
            </a:r>
            <a:endParaRPr lang="en-US" sz="2000" dirty="0"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4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9BD4-D8D8-344B-BB15-2013AE5C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0" y="365125"/>
            <a:ext cx="10069530" cy="68283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4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E5E8-103F-3D46-A557-0EAC84532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55" y="1142374"/>
            <a:ext cx="10515600" cy="3945350"/>
          </a:xfrm>
        </p:spPr>
        <p:txBody>
          <a:bodyPr>
            <a:noAutofit/>
          </a:bodyPr>
          <a:lstStyle/>
          <a:p>
            <a:r>
              <a:rPr lang="en-US" sz="2300" dirty="0"/>
              <a:t>The O2 A- and B-band channels are the basis for EPIC cloud pressure/height retrievals and “</a:t>
            </a:r>
            <a:r>
              <a:rPr lang="en-US" sz="2300" dirty="0">
                <a:effectLst/>
                <a:latin typeface="Optima" panose="02000503060000020004" pitchFamily="2" charset="0"/>
              </a:rPr>
              <a:t>have stimulated deep innovation in cloud remote sensing using Differential Oxygen Absorption Spectroscopy (DO2AS)” </a:t>
            </a:r>
            <a:r>
              <a:rPr lang="en-US" sz="23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>
                <a:effectLst/>
                <a:latin typeface="Optima" panose="02000503060000020004" pitchFamily="2" charset="0"/>
              </a:rPr>
              <a:t>An EPIC radiative transfer simulator was built for studying cloud information content of all the EPIC channels, with a focus on the A- and B-band channels.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A- and B-band observations provide a solution to cloud detection over snow/ice surfaces, and over sun glint areas, where the contrast between surface and clouds are minimal over other EPIC channels.</a:t>
            </a:r>
          </a:p>
          <a:p>
            <a:r>
              <a:rPr lang="en-US" sz="2300" dirty="0">
                <a:solidFill>
                  <a:srgbClr val="2129C0"/>
                </a:solidFill>
              </a:rPr>
              <a:t>Future work include: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ACE0B-94BC-6845-A185-B09A9A3A1602}"/>
              </a:ext>
            </a:extLst>
          </p:cNvPr>
          <p:cNvSpPr txBox="1"/>
          <p:nvPr/>
        </p:nvSpPr>
        <p:spPr>
          <a:xfrm>
            <a:off x="1284270" y="4448308"/>
            <a:ext cx="102578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Implement new look-up tables that take into account of the Earth’s curvature by adopting the improved pseudospherical shell (IPSS) approximation in the radiative transfer calculations.</a:t>
            </a:r>
          </a:p>
          <a:p>
            <a:pPr marL="230188" indent="-230188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complete Oxygen A- and B-band performance and stability analysis using observations co-located with the South Pole Station. </a:t>
            </a:r>
          </a:p>
        </p:txBody>
      </p:sp>
    </p:spTree>
    <p:extLst>
      <p:ext uri="{BB962C8B-B14F-4D97-AF65-F5344CB8AC3E}">
        <p14:creationId xmlns:p14="http://schemas.microsoft.com/office/powerpoint/2010/main" val="108649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751-AE3F-594D-B389-E04EBB89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97700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7" y="274638"/>
            <a:ext cx="8934893" cy="819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40000"/>
                </a:solidFill>
              </a:rPr>
              <a:t>EPIC L2 Major Cloud Product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968" y="1068655"/>
            <a:ext cx="71333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EPIC Cloud Mask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liquid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ice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Effective Temperature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Most likely cloud thermodynamic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C18-4887-9949-A8F3-7C85E2632EBB}"/>
              </a:ext>
            </a:extLst>
          </p:cNvPr>
          <p:cNvSpPr txBox="1"/>
          <p:nvPr/>
        </p:nvSpPr>
        <p:spPr>
          <a:xfrm>
            <a:off x="413358" y="5657671"/>
            <a:ext cx="1157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Yang, Y</a:t>
            </a:r>
            <a:r>
              <a:rPr lang="en-US" b="1" i="1" dirty="0">
                <a:solidFill>
                  <a:srgbClr val="2129C0"/>
                </a:solidFill>
              </a:rPr>
              <a:t>., </a:t>
            </a:r>
            <a:r>
              <a:rPr lang="en-US" i="1" dirty="0">
                <a:solidFill>
                  <a:srgbClr val="2129C0"/>
                </a:solidFill>
              </a:rPr>
              <a:t>K. Meyer, G. Wind, Y. Zhou, A. </a:t>
            </a:r>
            <a:r>
              <a:rPr lang="en-US" i="1" dirty="0" err="1">
                <a:solidFill>
                  <a:srgbClr val="2129C0"/>
                </a:solidFill>
              </a:rPr>
              <a:t>Marshak</a:t>
            </a:r>
            <a:r>
              <a:rPr lang="en-US" i="1" dirty="0">
                <a:solidFill>
                  <a:srgbClr val="2129C0"/>
                </a:solidFill>
              </a:rPr>
              <a:t>, S. </a:t>
            </a:r>
            <a:r>
              <a:rPr lang="en-US" i="1" dirty="0" err="1">
                <a:solidFill>
                  <a:srgbClr val="2129C0"/>
                </a:solidFill>
              </a:rPr>
              <a:t>Platnick</a:t>
            </a:r>
            <a:r>
              <a:rPr lang="en-US" i="1" dirty="0">
                <a:solidFill>
                  <a:srgbClr val="2129C0"/>
                </a:solidFill>
              </a:rPr>
              <a:t>, Q. Min, A. B. Davis, J. Joiner, A. </a:t>
            </a:r>
            <a:r>
              <a:rPr lang="en-US" i="1" dirty="0" err="1">
                <a:solidFill>
                  <a:srgbClr val="2129C0"/>
                </a:solidFill>
              </a:rPr>
              <a:t>Vasilkov</a:t>
            </a:r>
            <a:r>
              <a:rPr lang="en-US" i="1" dirty="0">
                <a:solidFill>
                  <a:srgbClr val="2129C0"/>
                </a:solidFill>
              </a:rPr>
              <a:t>, D. </a:t>
            </a:r>
            <a:r>
              <a:rPr lang="en-US" i="1" dirty="0" err="1">
                <a:solidFill>
                  <a:srgbClr val="2129C0"/>
                </a:solidFill>
              </a:rPr>
              <a:t>Duda</a:t>
            </a:r>
            <a:r>
              <a:rPr lang="en-US" i="1" dirty="0">
                <a:solidFill>
                  <a:srgbClr val="2129C0"/>
                </a:solidFill>
              </a:rPr>
              <a:t>, and W. </a:t>
            </a:r>
            <a:r>
              <a:rPr lang="en-US" i="1" dirty="0" err="1">
                <a:solidFill>
                  <a:srgbClr val="2129C0"/>
                </a:solidFill>
              </a:rPr>
              <a:t>Su</a:t>
            </a:r>
            <a:r>
              <a:rPr lang="en-US" i="1" dirty="0">
                <a:solidFill>
                  <a:srgbClr val="2129C0"/>
                </a:solidFill>
              </a:rPr>
              <a:t>, 2019: Cloud Products from Earth Polychromatic Imaging Camera (EPIC) observations: Algorithm and Initial Evaluation, Atmos. Meas. Tech., 12, 2019-2031, https://</a:t>
            </a:r>
            <a:r>
              <a:rPr lang="en-US" i="1" dirty="0" err="1">
                <a:solidFill>
                  <a:srgbClr val="2129C0"/>
                </a:solidFill>
              </a:rPr>
              <a:t>doi.org</a:t>
            </a:r>
            <a:r>
              <a:rPr lang="en-US" i="1" dirty="0">
                <a:solidFill>
                  <a:srgbClr val="2129C0"/>
                </a:solidFill>
              </a:rPr>
              <a:t>/10.5194/amt-12-2019-2019.</a:t>
            </a:r>
          </a:p>
          <a:p>
            <a:endParaRPr lang="en-US" i="1" dirty="0">
              <a:solidFill>
                <a:srgbClr val="212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5829-8E69-414D-AFDC-2B63C957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3825771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40000"/>
                </a:solidFill>
              </a:rPr>
              <a:t>Cloud product example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B3D43E-0BB8-8C42-B9B7-5BEE031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698" y="110119"/>
            <a:ext cx="8142847" cy="65963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252357A-EB96-7F4B-856C-848452E5656B}"/>
              </a:ext>
            </a:extLst>
          </p:cNvPr>
          <p:cNvSpPr txBox="1">
            <a:spLocks/>
          </p:cNvSpPr>
          <p:nvPr/>
        </p:nvSpPr>
        <p:spPr>
          <a:xfrm>
            <a:off x="10885" y="3919050"/>
            <a:ext cx="3967504" cy="705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>
                <a:solidFill>
                  <a:srgbClr val="C00000"/>
                </a:solidFill>
              </a:rPr>
              <a:t>Example: DSCOVR_EPIC_L2_CLOUD_03_20161222075806_03.nc4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C8A37-3CEE-784D-8093-B33B6C15A1A3}"/>
              </a:ext>
            </a:extLst>
          </p:cNvPr>
          <p:cNvSpPr txBox="1"/>
          <p:nvPr/>
        </p:nvSpPr>
        <p:spPr>
          <a:xfrm>
            <a:off x="0" y="4907071"/>
            <a:ext cx="188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A0002"/>
                </a:solidFill>
              </a:rPr>
              <a:t>ClrHC    30.3</a:t>
            </a:r>
          </a:p>
          <a:p>
            <a:r>
              <a:rPr lang="en-US" sz="1600" dirty="0">
                <a:solidFill>
                  <a:srgbClr val="8A0002"/>
                </a:solidFill>
              </a:rPr>
              <a:t>ClrLC       5.8</a:t>
            </a:r>
          </a:p>
          <a:p>
            <a:r>
              <a:rPr lang="en-US" sz="1600" dirty="0">
                <a:solidFill>
                  <a:srgbClr val="8A0002"/>
                </a:solidFill>
              </a:rPr>
              <a:t>CldLC      2.2</a:t>
            </a:r>
          </a:p>
          <a:p>
            <a:r>
              <a:rPr lang="en-US" sz="1600" dirty="0">
                <a:solidFill>
                  <a:srgbClr val="8A0002"/>
                </a:solidFill>
              </a:rPr>
              <a:t>CldHC   61.7</a:t>
            </a:r>
          </a:p>
          <a:p>
            <a:endParaRPr lang="en-US" sz="1600" dirty="0">
              <a:solidFill>
                <a:srgbClr val="8A0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91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34B9-629F-1C48-9C0D-DAED7D39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4"/>
            <a:ext cx="10515600" cy="9191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840000"/>
                </a:solidFill>
              </a:rPr>
              <a:t>v3 A- and B-band Cloud Effective Pressure 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90DDF42C-8C69-C645-A74A-619D752EA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0" y="1291969"/>
            <a:ext cx="11452624" cy="3995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EC148-6CD5-7D45-A3D4-88BE21A0397E}"/>
              </a:ext>
            </a:extLst>
          </p:cNvPr>
          <p:cNvSpPr txBox="1"/>
          <p:nvPr/>
        </p:nvSpPr>
        <p:spPr>
          <a:xfrm>
            <a:off x="838200" y="5557980"/>
            <a:ext cx="1084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29C0"/>
                </a:solidFill>
              </a:rPr>
              <a:t>Scatterplots for (a) EPIC A- vs. B-band CEP; (b) the Langley GEO/LEO composite cloud pressure vs EPIC A-band CEP; and (c) the Langley GEO/LEO composite cloud pressure vs EPIC B-band CEP. Data are from the year 2016. </a:t>
            </a:r>
          </a:p>
        </p:txBody>
      </p:sp>
    </p:spTree>
    <p:extLst>
      <p:ext uri="{BB962C8B-B14F-4D97-AF65-F5344CB8AC3E}">
        <p14:creationId xmlns:p14="http://schemas.microsoft.com/office/powerpoint/2010/main" val="1859271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457200"/>
          </a:xfrm>
        </p:spPr>
        <p:txBody>
          <a:bodyPr/>
          <a:lstStyle/>
          <a:p>
            <a:r>
              <a:rPr lang="en-US" sz="2300" dirty="0"/>
              <a:t>Retrieving cloud top height and geometrical thickness simultaneously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914400"/>
            <a:ext cx="8686800" cy="186204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+mj-lt"/>
              </a:rPr>
              <a:t>Cloud </a:t>
            </a:r>
            <a:r>
              <a:rPr lang="en-US" sz="2300" dirty="0" err="1">
                <a:latin typeface="+mj-lt"/>
              </a:rPr>
              <a:t>centroid</a:t>
            </a:r>
            <a:r>
              <a:rPr lang="en-US" sz="2300" dirty="0">
                <a:latin typeface="+mj-lt"/>
              </a:rPr>
              <a:t> height from A-band: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A</a:t>
            </a:r>
            <a:endParaRPr lang="en-US" sz="2300" dirty="0">
              <a:solidFill>
                <a:srgbClr val="FF0000"/>
              </a:solidFill>
              <a:latin typeface="+mj-lt"/>
            </a:endParaRPr>
          </a:p>
          <a:p>
            <a:r>
              <a:rPr lang="en-US" sz="2300" dirty="0">
                <a:latin typeface="+mj-lt"/>
              </a:rPr>
              <a:t>Cloud </a:t>
            </a:r>
            <a:r>
              <a:rPr lang="en-US" sz="2300" dirty="0" err="1">
                <a:latin typeface="+mj-lt"/>
              </a:rPr>
              <a:t>centroid</a:t>
            </a:r>
            <a:r>
              <a:rPr lang="en-US" sz="2300" dirty="0">
                <a:latin typeface="+mj-lt"/>
              </a:rPr>
              <a:t> height from B-band: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B</a:t>
            </a:r>
            <a:endParaRPr lang="en-US" sz="2300" dirty="0">
              <a:solidFill>
                <a:srgbClr val="FF0000"/>
              </a:solidFill>
              <a:latin typeface="+mj-lt"/>
            </a:endParaRPr>
          </a:p>
          <a:p>
            <a:r>
              <a:rPr lang="en-US" sz="2300" dirty="0">
                <a:latin typeface="+mj-lt"/>
              </a:rPr>
              <a:t>Generally,</a:t>
            </a:r>
            <a:r>
              <a:rPr lang="en-US" sz="2300" i="1" dirty="0">
                <a:latin typeface="+mj-lt"/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sum</a:t>
            </a:r>
            <a:r>
              <a:rPr lang="en-US" sz="2300" i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lang="en-US" sz="2300" i="1" baseline="-25000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+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B</a:t>
            </a:r>
            <a:r>
              <a:rPr lang="en-US" sz="2300" i="1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     </a:t>
            </a:r>
            <a:r>
              <a:rPr lang="en-US" sz="2300" i="1" dirty="0">
                <a:latin typeface="+mj-lt"/>
                <a:ea typeface="ＭＳ Ｐゴシック" charset="-128"/>
                <a:cs typeface="ＭＳ Ｐゴシック" charset="-128"/>
              </a:rPr>
              <a:t>more sensitive to cloud top height</a:t>
            </a:r>
            <a:endParaRPr lang="en-US" sz="2300" i="1" dirty="0">
              <a:latin typeface="+mj-lt"/>
            </a:endParaRPr>
          </a:p>
          <a:p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diff</a:t>
            </a:r>
            <a:r>
              <a:rPr lang="en-US" sz="2300" i="1" dirty="0">
                <a:solidFill>
                  <a:srgbClr val="FF0000"/>
                </a:solidFill>
                <a:latin typeface="+mj-lt"/>
              </a:rPr>
              <a:t> =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A</a:t>
            </a:r>
            <a:r>
              <a:rPr lang="en-US" sz="2300" i="1" baseline="-25000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 </a:t>
            </a:r>
            <a:r>
              <a:rPr lang="en-US" sz="2300" i="1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- </a:t>
            </a:r>
            <a:r>
              <a:rPr lang="en-US" sz="2300" i="1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B</a:t>
            </a:r>
            <a:r>
              <a:rPr lang="en-US" sz="2300" i="1" dirty="0">
                <a:solidFill>
                  <a:srgbClr val="FF0000"/>
                </a:solidFill>
                <a:latin typeface="+mj-lt"/>
                <a:ea typeface="ＭＳ Ｐゴシック" charset="-128"/>
                <a:cs typeface="ＭＳ Ｐゴシック" charset="-128"/>
              </a:rPr>
              <a:t>       </a:t>
            </a:r>
            <a:r>
              <a:rPr lang="en-US" sz="2300" i="1" dirty="0">
                <a:latin typeface="+mj-lt"/>
                <a:ea typeface="ＭＳ Ｐゴシック" charset="-128"/>
                <a:cs typeface="ＭＳ Ｐゴシック" charset="-128"/>
              </a:rPr>
              <a:t>more sensitive to cloud geometrical thickness</a:t>
            </a:r>
            <a:endParaRPr lang="en-US" sz="2300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76400" y="2937933"/>
            <a:ext cx="8915400" cy="3911600"/>
            <a:chOff x="152400" y="2937933"/>
            <a:chExt cx="8915400" cy="3911600"/>
          </a:xfrm>
        </p:grpSpPr>
        <p:sp>
          <p:nvSpPr>
            <p:cNvPr id="5" name="TextBox 4"/>
            <p:cNvSpPr txBox="1"/>
            <p:nvPr/>
          </p:nvSpPr>
          <p:spPr>
            <a:xfrm>
              <a:off x="152400" y="3657600"/>
              <a:ext cx="3200400" cy="2000548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i="1" dirty="0" err="1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h</a:t>
              </a:r>
              <a:r>
                <a:rPr lang="en-US" i="1" baseline="-25000" dirty="0" err="1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sum</a:t>
              </a:r>
              <a:r>
                <a:rPr lang="en-US" dirty="0"/>
                <a:t> </a:t>
              </a:r>
              <a:r>
                <a:rPr lang="en-US" dirty="0" err="1"/>
                <a:t>vs</a:t>
              </a:r>
              <a:r>
                <a:rPr lang="en-US" dirty="0"/>
                <a:t> </a:t>
              </a:r>
              <a:r>
                <a:rPr lang="en-US" i="1" dirty="0" err="1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h</a:t>
              </a:r>
              <a:r>
                <a:rPr lang="en-US" i="1" baseline="-25000" dirty="0" err="1">
                  <a:solidFill>
                    <a:srgbClr val="FF0000"/>
                  </a:solidFill>
                  <a:ea typeface="ＭＳ Ｐゴシック" charset="-128"/>
                  <a:cs typeface="ＭＳ Ｐゴシック" charset="-128"/>
                </a:rPr>
                <a:t>diff</a:t>
              </a:r>
              <a:r>
                <a:rPr lang="en-US" dirty="0"/>
                <a:t> diagram</a:t>
              </a:r>
            </a:p>
            <a:p>
              <a:endParaRPr lang="en-US" dirty="0"/>
            </a:p>
            <a:p>
              <a:r>
                <a:rPr lang="en-US" sz="2200" dirty="0">
                  <a:latin typeface="+mj-lt"/>
                </a:rPr>
                <a:t>COD = 30</a:t>
              </a:r>
            </a:p>
            <a:p>
              <a:r>
                <a:rPr lang="en-US" sz="2200" dirty="0">
                  <a:latin typeface="+mj-lt"/>
                </a:rPr>
                <a:t>SZA = VZA = 40º </a:t>
              </a:r>
            </a:p>
            <a:p>
              <a:r>
                <a:rPr lang="en-US" sz="2200" dirty="0">
                  <a:latin typeface="+mj-lt"/>
                </a:rPr>
                <a:t>RAZ = 172º </a:t>
              </a:r>
            </a:p>
            <a:p>
              <a:r>
                <a:rPr lang="en-US" sz="2200" dirty="0">
                  <a:latin typeface="+mj-lt"/>
                </a:rPr>
                <a:t>surface </a:t>
              </a:r>
              <a:r>
                <a:rPr lang="en-US" sz="2200" dirty="0" err="1">
                  <a:latin typeface="+mj-lt"/>
                </a:rPr>
                <a:t>albedo</a:t>
              </a:r>
              <a:r>
                <a:rPr lang="en-US" sz="2200" dirty="0">
                  <a:latin typeface="+mj-lt"/>
                </a:rPr>
                <a:t> = 0.05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038600" y="2937933"/>
              <a:ext cx="5029200" cy="3911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Right Arrow 9"/>
            <p:cNvSpPr/>
            <p:nvPr/>
          </p:nvSpPr>
          <p:spPr bwMode="auto">
            <a:xfrm>
              <a:off x="3352800" y="4648200"/>
              <a:ext cx="609600" cy="152400"/>
            </a:xfrm>
            <a:prstGeom prst="rightArrow">
              <a:avLst/>
            </a:prstGeom>
            <a:solidFill>
              <a:srgbClr val="FFFF00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EPIC Standard L2 Cloud Product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4885" y="3462530"/>
            <a:ext cx="1889568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Mask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2854" y="3462530"/>
            <a:ext cx="2027621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Optical Thickness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1132" y="3462530"/>
            <a:ext cx="1882216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Effective Height/Pressure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943" y="1792209"/>
            <a:ext cx="2132490" cy="779181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EPIC L1B Products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39317" y="2875731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3180074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56765" y="1792209"/>
            <a:ext cx="2132490" cy="779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Ancillary Data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497717" y="2894585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91140" y="4348983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705889" y="4654120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rect Access Storage 33"/>
          <p:cNvSpPr/>
          <p:nvPr/>
        </p:nvSpPr>
        <p:spPr>
          <a:xfrm>
            <a:off x="4692849" y="4959258"/>
            <a:ext cx="2655871" cy="807448"/>
          </a:xfrm>
          <a:prstGeom prst="flowChartMagneticDrum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j-lt"/>
              </a:rPr>
              <a:t>EPIC L2 Cloud Products</a:t>
            </a:r>
          </a:p>
        </p:txBody>
      </p:sp>
    </p:spTree>
    <p:extLst>
      <p:ext uri="{BB962C8B-B14F-4D97-AF65-F5344CB8AC3E}">
        <p14:creationId xmlns:p14="http://schemas.microsoft.com/office/powerpoint/2010/main" val="235208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571B-0E88-964D-B6D7-F969F1A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5248FD"/>
                </a:solidFill>
              </a:rPr>
              <a:t>EPIC Channels Used for Cloud Retrievals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B7882-20BE-9147-80C3-06E3E3DD3E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9" y="1625030"/>
            <a:ext cx="4165051" cy="328974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29C54F-386D-6D47-907E-536103073046}"/>
              </a:ext>
            </a:extLst>
          </p:cNvPr>
          <p:cNvGraphicFramePr>
            <a:graphicFrameLocks noGrp="1"/>
          </p:cNvGraphicFramePr>
          <p:nvPr/>
        </p:nvGraphicFramePr>
        <p:xfrm>
          <a:off x="4908332" y="1501011"/>
          <a:ext cx="7020906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643">
                  <a:extLst>
                    <a:ext uri="{9D8B030D-6E8A-4147-A177-3AD203B41FA5}">
                      <a16:colId xmlns:a16="http://schemas.microsoft.com/office/drawing/2014/main" val="1038361630"/>
                    </a:ext>
                  </a:extLst>
                </a:gridCol>
                <a:gridCol w="1076612">
                  <a:extLst>
                    <a:ext uri="{9D8B030D-6E8A-4147-A177-3AD203B41FA5}">
                      <a16:colId xmlns:a16="http://schemas.microsoft.com/office/drawing/2014/main" val="1930090108"/>
                    </a:ext>
                  </a:extLst>
                </a:gridCol>
                <a:gridCol w="2310004">
                  <a:extLst>
                    <a:ext uri="{9D8B030D-6E8A-4147-A177-3AD203B41FA5}">
                      <a16:colId xmlns:a16="http://schemas.microsoft.com/office/drawing/2014/main" val="1906590085"/>
                    </a:ext>
                  </a:extLst>
                </a:gridCol>
                <a:gridCol w="2419647">
                  <a:extLst>
                    <a:ext uri="{9D8B030D-6E8A-4147-A177-3AD203B41FA5}">
                      <a16:colId xmlns:a16="http://schemas.microsoft.com/office/drawing/2014/main" val="3935285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Product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EPIC Data Used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55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Mask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Each EPIC pixel is classified as clear/cloudy with high/low confidence.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388 nm, 680 nm, and the 780 nm reflectance, the 764/780 nm and the 688/680 nm ratios.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32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CEP/CEH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effective pressure (CEP) is retrieved for both O2 A- and B-bands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A-band (780 nm and 764 nm), and B-band (680 nm and 688 nm), EPIC cloud mask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22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Original pixel size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Cloud optical thickness is retrieved using a single-channel approach (680 nm over land and 780 nm over ocean)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680 nm, 780nm, EPIC cloud mask, EPIC CEP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415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40A747-5954-7940-A858-B91B7FE0CA06}"/>
              </a:ext>
            </a:extLst>
          </p:cNvPr>
          <p:cNvSpPr txBox="1"/>
          <p:nvPr/>
        </p:nvSpPr>
        <p:spPr>
          <a:xfrm>
            <a:off x="5423335" y="5223641"/>
            <a:ext cx="650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EPIC cloud products and required EPIC observations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6259E-0ECC-A647-9821-4C89A553D341}"/>
              </a:ext>
            </a:extLst>
          </p:cNvPr>
          <p:cNvSpPr txBox="1"/>
          <p:nvPr/>
        </p:nvSpPr>
        <p:spPr>
          <a:xfrm>
            <a:off x="438479" y="5139559"/>
            <a:ext cx="438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Observation time for each EPIC channel starting from the 443 nm channel. Red dots are the channels used for cloud retrievals.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590BD-4B7B-CD6B-71BD-28F703DFEAFB}"/>
              </a:ext>
            </a:extLst>
          </p:cNvPr>
          <p:cNvSpPr txBox="1"/>
          <p:nvPr/>
        </p:nvSpPr>
        <p:spPr>
          <a:xfrm>
            <a:off x="8026949" y="6395741"/>
            <a:ext cx="416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Yang, et al., 2019,, Atmos. Meas. Tech.</a:t>
            </a:r>
          </a:p>
        </p:txBody>
      </p:sp>
    </p:spTree>
    <p:extLst>
      <p:ext uri="{BB962C8B-B14F-4D97-AF65-F5344CB8AC3E}">
        <p14:creationId xmlns:p14="http://schemas.microsoft.com/office/powerpoint/2010/main" val="28078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992AA-9857-571B-C8A7-E5EEE0B5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291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2129C0"/>
                </a:solidFill>
              </a:rPr>
              <a:t>Research and Applications of EPIC O</a:t>
            </a:r>
            <a:r>
              <a:rPr lang="en-US" sz="2800" baseline="-25000" dirty="0">
                <a:solidFill>
                  <a:srgbClr val="2129C0"/>
                </a:solidFill>
              </a:rPr>
              <a:t>2</a:t>
            </a:r>
            <a:r>
              <a:rPr lang="en-US" sz="2800" dirty="0">
                <a:solidFill>
                  <a:srgbClr val="2129C0"/>
                </a:solidFill>
              </a:rPr>
              <a:t> A- and B-band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D432-804E-A669-5355-C9DD6DAF9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8038"/>
            <a:ext cx="10515600" cy="14692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“</a:t>
            </a:r>
            <a:r>
              <a:rPr lang="en-US" sz="2200" dirty="0">
                <a:effectLst/>
                <a:latin typeface="Optima" panose="02000503060000020004" pitchFamily="2" charset="0"/>
              </a:rPr>
              <a:t>EPIC’s two oxygen absorption channels that 1) are unique in their spectral sampling and 2) have stimulated deep innovation in cloud remote sensing using Differential Oxygen Absorption Spectroscopy (DO2AS)</a:t>
            </a:r>
            <a:r>
              <a:rPr lang="en-US" dirty="0">
                <a:effectLst/>
                <a:latin typeface="Optima" panose="02000503060000020004" pitchFamily="2" charset="0"/>
              </a:rPr>
              <a:t>”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Helvetica" pitchFamily="2" charset="0"/>
              </a:rPr>
              <a:t>                                                   </a:t>
            </a:r>
            <a:r>
              <a:rPr lang="en-US" sz="2200" dirty="0">
                <a:effectLst/>
                <a:latin typeface="Optima" panose="02000503060000020004" pitchFamily="2" charset="0"/>
              </a:rPr>
              <a:t>--</a:t>
            </a:r>
            <a:r>
              <a:rPr lang="en-US" sz="2000" i="1" dirty="0">
                <a:solidFill>
                  <a:srgbClr val="2129C0"/>
                </a:solidFill>
                <a:effectLst/>
                <a:latin typeface="Optima" panose="02000503060000020004" pitchFamily="2" charset="0"/>
              </a:rPr>
              <a:t>Davis et al., 2022, </a:t>
            </a:r>
            <a:r>
              <a:rPr lang="en-US" sz="2000" i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Front. Remote Sens</a:t>
            </a:r>
            <a:r>
              <a:rPr lang="en-US" sz="2200" i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.</a:t>
            </a:r>
            <a:r>
              <a:rPr lang="en-US" sz="1600" dirty="0">
                <a:solidFill>
                  <a:srgbClr val="2129C0"/>
                </a:solidFill>
                <a:effectLst/>
              </a:rPr>
              <a:t> </a:t>
            </a:r>
            <a:endParaRPr lang="en-US" sz="2200" i="1" dirty="0">
              <a:solidFill>
                <a:srgbClr val="2129C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DD438-AE15-EDAE-3187-25D977B13C96}"/>
              </a:ext>
            </a:extLst>
          </p:cNvPr>
          <p:cNvSpPr txBox="1"/>
          <p:nvPr/>
        </p:nvSpPr>
        <p:spPr>
          <a:xfrm>
            <a:off x="172948" y="2577242"/>
            <a:ext cx="11846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marR="0" indent="-173038">
              <a:buNone/>
            </a:pPr>
            <a:r>
              <a:rPr lang="es-ES" sz="1350" b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9)</a:t>
            </a:r>
            <a:r>
              <a:rPr lang="es-E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Davis, A. B.,</a:t>
            </a:r>
            <a:r>
              <a:rPr lang="en-US" sz="1350" b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</a:t>
            </a:r>
            <a:r>
              <a:rPr lang="es-E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Y. Yang, A. </a:t>
            </a:r>
            <a:r>
              <a:rPr lang="es-ES" sz="1350" dirty="0" err="1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Marshak</a:t>
            </a:r>
            <a:r>
              <a:rPr lang="es-E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, 2022: </a:t>
            </a:r>
            <a:r>
              <a:rPr lang="en-US" sz="1350" dirty="0"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EPIC/DSCOVR as a Pathfinder in Cloud Remote Sensing using Differential Oxygen Absorption Spectroscopy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. </a:t>
            </a:r>
            <a:r>
              <a:rPr lang="en-US" sz="1350" i="1" dirty="0">
                <a:solidFill>
                  <a:srgbClr val="00000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Front. Remote Sens.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3:796273. 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  <a:hlinkClick r:id="rId2"/>
              </a:rPr>
              <a:t>doi: 10.3389/frsen.2022.796273</a:t>
            </a:r>
            <a:r>
              <a:rPr lang="en-US" sz="1350" i="1" dirty="0">
                <a:solidFill>
                  <a:srgbClr val="00000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.</a:t>
            </a:r>
            <a:endParaRPr lang="en-US" sz="1350" dirty="0">
              <a:effectLst/>
              <a:latin typeface="Optima" panose="02000503060000020004" pitchFamily="2" charset="0"/>
              <a:ea typeface="Times New Roman" panose="02020603050405020304" pitchFamily="18" charset="0"/>
            </a:endParaRP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8)</a:t>
            </a:r>
            <a:r>
              <a:rPr lang="en-US" sz="1350" dirty="0">
                <a:latin typeface="Optima" panose="02000503060000020004" pitchFamily="2" charset="0"/>
              </a:rPr>
              <a:t> Zhou, Y., Y. Yang, P. </a:t>
            </a:r>
            <a:r>
              <a:rPr lang="en-US" sz="1350" dirty="0" err="1">
                <a:latin typeface="Optima" panose="02000503060000020004" pitchFamily="2" charset="0"/>
              </a:rPr>
              <a:t>Zhai</a:t>
            </a:r>
            <a:r>
              <a:rPr lang="en-US" sz="1350" dirty="0">
                <a:latin typeface="Optima" panose="02000503060000020004" pitchFamily="2" charset="0"/>
              </a:rPr>
              <a:t>, M. Gao, 2021: Cloud Detection over </a:t>
            </a:r>
            <a:r>
              <a:rPr lang="en-US" sz="1350" dirty="0" err="1">
                <a:latin typeface="Optima" panose="02000503060000020004" pitchFamily="2" charset="0"/>
              </a:rPr>
              <a:t>Sunglint</a:t>
            </a:r>
            <a:r>
              <a:rPr lang="en-US" sz="1350" dirty="0">
                <a:latin typeface="Optima" panose="02000503060000020004" pitchFamily="2" charset="0"/>
              </a:rPr>
              <a:t> Regions with Observations from the Earth Polychromatic Imaging Camera (EPIC), </a:t>
            </a:r>
            <a:r>
              <a:rPr lang="en-US" sz="1350" i="1" dirty="0">
                <a:latin typeface="Optima" panose="02000503060000020004" pitchFamily="2" charset="0"/>
              </a:rPr>
              <a:t>Front. Remote Sens.</a:t>
            </a:r>
            <a:r>
              <a:rPr lang="en-US" sz="1350" dirty="0">
                <a:latin typeface="Optima" panose="02000503060000020004" pitchFamily="2" charset="0"/>
              </a:rPr>
              <a:t> 2:690010. </a:t>
            </a:r>
            <a:r>
              <a:rPr lang="en-US" sz="1350" dirty="0">
                <a:latin typeface="Optima" panose="02000503060000020004" pitchFamily="2" charset="0"/>
                <a:hlinkClick r:id="rId3"/>
              </a:rPr>
              <a:t>doi: 10.3389/frsen.2021.690010</a:t>
            </a:r>
            <a:endParaRPr lang="en-US" sz="1350" dirty="0">
              <a:latin typeface="Optima" panose="02000503060000020004" pitchFamily="2" charset="0"/>
            </a:endParaRP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7)</a:t>
            </a:r>
            <a:r>
              <a:rPr lang="en-US" sz="1350" dirty="0">
                <a:latin typeface="Optima" panose="02000503060000020004" pitchFamily="2" charset="0"/>
              </a:rPr>
              <a:t> Yin, B., Min, Q., Morgan, E., Yang, Y., </a:t>
            </a:r>
            <a:r>
              <a:rPr lang="en-US" sz="1350" dirty="0" err="1">
                <a:latin typeface="Optima" panose="02000503060000020004" pitchFamily="2" charset="0"/>
              </a:rPr>
              <a:t>Marshak</a:t>
            </a:r>
            <a:r>
              <a:rPr lang="en-US" sz="1350" dirty="0">
                <a:latin typeface="Optima" panose="02000503060000020004" pitchFamily="2" charset="0"/>
              </a:rPr>
              <a:t>, A., and Davis, A. B., 2020: Cloud-top pressure retrieval with DSCOVR EPIC oxygen A- and B-band observations, Atmos. Meas. Tech., 13, 5259–5275, </a:t>
            </a:r>
            <a:r>
              <a:rPr lang="en-US" sz="1350" dirty="0">
                <a:latin typeface="Optima" panose="02000503060000020004" pitchFamily="2" charset="0"/>
                <a:hlinkClick r:id="rId4"/>
              </a:rPr>
              <a:t>https://doi.org/10.5194/amt-13-5259-2020</a:t>
            </a:r>
            <a:r>
              <a:rPr lang="en-US" sz="1350" dirty="0">
                <a:latin typeface="Optima" panose="02000503060000020004" pitchFamily="2" charset="0"/>
              </a:rPr>
              <a:t>. </a:t>
            </a: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6)</a:t>
            </a:r>
            <a:r>
              <a:rPr lang="en-US" sz="1350" dirty="0">
                <a:latin typeface="Optima" panose="02000503060000020004" pitchFamily="2" charset="0"/>
              </a:rPr>
              <a:t> Zhou, Y., Y. Yang, M. Gao, P. </a:t>
            </a:r>
            <a:r>
              <a:rPr lang="en-US" sz="1350" dirty="0" err="1">
                <a:latin typeface="Optima" panose="02000503060000020004" pitchFamily="2" charset="0"/>
              </a:rPr>
              <a:t>Zhai</a:t>
            </a:r>
            <a:r>
              <a:rPr lang="en-US" sz="1350" dirty="0">
                <a:latin typeface="Optima" panose="02000503060000020004" pitchFamily="2" charset="0"/>
              </a:rPr>
              <a:t>, 2020: Cloud Detection over Snow and Ice with Oxygen A- and B-band Observations from the Earth Polychromatic Imaging Camera (EPIC), </a:t>
            </a:r>
            <a:r>
              <a:rPr lang="en-US" sz="1350" i="1" dirty="0">
                <a:latin typeface="Optima" panose="02000503060000020004" pitchFamily="2" charset="0"/>
              </a:rPr>
              <a:t>Atmos. Meas. Tech.,</a:t>
            </a:r>
            <a:r>
              <a:rPr lang="en-US" sz="1350" dirty="0">
                <a:latin typeface="Optima" panose="02000503060000020004" pitchFamily="2" charset="0"/>
              </a:rPr>
              <a:t> 13, 1575–1591, </a:t>
            </a:r>
            <a:r>
              <a:rPr lang="en-US" sz="1350" dirty="0">
                <a:latin typeface="Optima" panose="02000503060000020004" pitchFamily="2" charset="0"/>
                <a:hlinkClick r:id="rId5"/>
              </a:rPr>
              <a:t>https://doi.org/10.5194/amt-13-1575-2020</a:t>
            </a:r>
            <a:r>
              <a:rPr lang="en-US" sz="1350" dirty="0">
                <a:latin typeface="Optima" panose="02000503060000020004" pitchFamily="2" charset="0"/>
              </a:rPr>
              <a:t>.</a:t>
            </a: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5)</a:t>
            </a:r>
            <a:r>
              <a:rPr lang="en-US" sz="1350" dirty="0">
                <a:latin typeface="Optima" panose="02000503060000020004" pitchFamily="2" charset="0"/>
              </a:rPr>
              <a:t> Gao, M. P.-W. </a:t>
            </a:r>
            <a:r>
              <a:rPr lang="en-US" sz="1350" dirty="0" err="1">
                <a:latin typeface="Optima" panose="02000503060000020004" pitchFamily="2" charset="0"/>
              </a:rPr>
              <a:t>Zhai</a:t>
            </a:r>
            <a:r>
              <a:rPr lang="en-US" sz="1350" dirty="0">
                <a:latin typeface="Optima" panose="02000503060000020004" pitchFamily="2" charset="0"/>
              </a:rPr>
              <a:t>, Y. Yang, Y. Hu, 2019: Cloud remote sensing with EPIC/DSCOVR observations: a sensitivity study with radiative transfer simulations, </a:t>
            </a:r>
            <a:r>
              <a:rPr lang="en-US" sz="1350" i="1" dirty="0">
                <a:latin typeface="Optima" panose="02000503060000020004" pitchFamily="2" charset="0"/>
              </a:rPr>
              <a:t>J. Quant. </a:t>
            </a:r>
            <a:r>
              <a:rPr lang="en-US" sz="1350" i="1" dirty="0" err="1">
                <a:latin typeface="Optima" panose="02000503060000020004" pitchFamily="2" charset="0"/>
              </a:rPr>
              <a:t>Spectrosc</a:t>
            </a:r>
            <a:r>
              <a:rPr lang="en-US" sz="1350" i="1" dirty="0">
                <a:latin typeface="Optima" panose="02000503060000020004" pitchFamily="2" charset="0"/>
              </a:rPr>
              <a:t>. </a:t>
            </a:r>
            <a:r>
              <a:rPr lang="en-US" sz="1350" i="1" dirty="0" err="1">
                <a:latin typeface="Optima" panose="02000503060000020004" pitchFamily="2" charset="0"/>
              </a:rPr>
              <a:t>Radiat</a:t>
            </a:r>
            <a:r>
              <a:rPr lang="en-US" sz="1350" i="1" dirty="0">
                <a:latin typeface="Optima" panose="02000503060000020004" pitchFamily="2" charset="0"/>
              </a:rPr>
              <a:t>. Trans.</a:t>
            </a:r>
            <a:r>
              <a:rPr lang="en-US" sz="1350" dirty="0">
                <a:latin typeface="Optima" panose="02000503060000020004" pitchFamily="2" charset="0"/>
              </a:rPr>
              <a:t>, 230, 56-60, doi: </a:t>
            </a:r>
            <a:r>
              <a:rPr lang="en-US" sz="1350" dirty="0">
                <a:latin typeface="Optima" panose="02000503060000020004" pitchFamily="2" charset="0"/>
                <a:hlinkClick r:id="rId6"/>
              </a:rPr>
              <a:t>https://doi.org/10.1016/j.jqsrt.2019.03.022</a:t>
            </a:r>
            <a:endParaRPr lang="en-US" sz="1350" dirty="0">
              <a:latin typeface="Optima" panose="02000503060000020004" pitchFamily="2" charset="0"/>
            </a:endParaRP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4)</a:t>
            </a:r>
            <a:r>
              <a:rPr lang="en-US" sz="1350" dirty="0">
                <a:latin typeface="Optima" panose="02000503060000020004" pitchFamily="2" charset="0"/>
              </a:rPr>
              <a:t> Davis A., N. </a:t>
            </a:r>
            <a:r>
              <a:rPr lang="en-US" sz="1350" dirty="0" err="1">
                <a:latin typeface="Optima" panose="02000503060000020004" pitchFamily="2" charset="0"/>
              </a:rPr>
              <a:t>Ferlay</a:t>
            </a:r>
            <a:r>
              <a:rPr lang="en-US" sz="1350" dirty="0">
                <a:latin typeface="Optima" panose="02000503060000020004" pitchFamily="2" charset="0"/>
              </a:rPr>
              <a:t>, Q. </a:t>
            </a:r>
            <a:r>
              <a:rPr lang="en-US" sz="1350" dirty="0" err="1">
                <a:latin typeface="Optima" panose="02000503060000020004" pitchFamily="2" charset="0"/>
              </a:rPr>
              <a:t>Libois</a:t>
            </a:r>
            <a:r>
              <a:rPr lang="en-US" sz="1350" dirty="0">
                <a:latin typeface="Optima" panose="02000503060000020004" pitchFamily="2" charset="0"/>
              </a:rPr>
              <a:t>, A. </a:t>
            </a:r>
            <a:r>
              <a:rPr lang="en-US" sz="1350" dirty="0" err="1">
                <a:latin typeface="Optima" panose="02000503060000020004" pitchFamily="2" charset="0"/>
              </a:rPr>
              <a:t>Marshak</a:t>
            </a:r>
            <a:r>
              <a:rPr lang="en-US" sz="1350" dirty="0">
                <a:latin typeface="Optima" panose="02000503060000020004" pitchFamily="2" charset="0"/>
              </a:rPr>
              <a:t>, Y. Yang and Q. Min, 2018: Cloud information content in EPIC/DSCOVR's oxygen A- and B-band channels: A physics-based approach, </a:t>
            </a:r>
            <a:r>
              <a:rPr lang="en-US" sz="1350" i="1" dirty="0">
                <a:latin typeface="Optima" panose="02000503060000020004" pitchFamily="2" charset="0"/>
              </a:rPr>
              <a:t>J. Quant. </a:t>
            </a:r>
            <a:r>
              <a:rPr lang="en-US" sz="1350" i="1" dirty="0" err="1">
                <a:latin typeface="Optima" panose="02000503060000020004" pitchFamily="2" charset="0"/>
              </a:rPr>
              <a:t>Spectrosc</a:t>
            </a:r>
            <a:r>
              <a:rPr lang="en-US" sz="1350" i="1" dirty="0">
                <a:latin typeface="Optima" panose="02000503060000020004" pitchFamily="2" charset="0"/>
              </a:rPr>
              <a:t>. </a:t>
            </a:r>
            <a:r>
              <a:rPr lang="en-US" sz="1350" i="1" dirty="0" err="1">
                <a:latin typeface="Optima" panose="02000503060000020004" pitchFamily="2" charset="0"/>
              </a:rPr>
              <a:t>Radiat</a:t>
            </a:r>
            <a:r>
              <a:rPr lang="en-US" sz="1350" i="1" dirty="0">
                <a:latin typeface="Optima" panose="02000503060000020004" pitchFamily="2" charset="0"/>
              </a:rPr>
              <a:t>. Trans., 220, 84-96, </a:t>
            </a:r>
            <a:r>
              <a:rPr lang="en-US" sz="1350" i="1" dirty="0">
                <a:latin typeface="Optima" panose="02000503060000020004" pitchFamily="2" charset="0"/>
                <a:hlinkClick r:id="rId7"/>
              </a:rPr>
              <a:t>https://doi.org/10.1016/j.jqsrt.2018.09.006</a:t>
            </a:r>
            <a:endParaRPr lang="en-US" sz="1350" dirty="0">
              <a:latin typeface="Optima" panose="02000503060000020004" pitchFamily="2" charset="0"/>
            </a:endParaRP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3)</a:t>
            </a:r>
            <a:r>
              <a:rPr lang="en-US" sz="1350" dirty="0">
                <a:latin typeface="Optima" panose="02000503060000020004" pitchFamily="2" charset="0"/>
              </a:rPr>
              <a:t> Davis, A. B., G. Merlin,  C. Cornet, L. C. </a:t>
            </a:r>
            <a:r>
              <a:rPr lang="en-US" sz="1350" dirty="0" err="1">
                <a:latin typeface="Optima" panose="02000503060000020004" pitchFamily="2" charset="0"/>
              </a:rPr>
              <a:t>Labonnote</a:t>
            </a:r>
            <a:r>
              <a:rPr lang="en-US" sz="1350" dirty="0">
                <a:latin typeface="Optima" panose="02000503060000020004" pitchFamily="2" charset="0"/>
              </a:rPr>
              <a:t>, J. </a:t>
            </a:r>
            <a:r>
              <a:rPr lang="en-US" sz="1350" dirty="0" err="1">
                <a:latin typeface="Optima" panose="02000503060000020004" pitchFamily="2" charset="0"/>
              </a:rPr>
              <a:t>Riedi</a:t>
            </a:r>
            <a:r>
              <a:rPr lang="en-US" sz="1350" dirty="0">
                <a:latin typeface="Optima" panose="02000503060000020004" pitchFamily="2" charset="0"/>
              </a:rPr>
              <a:t>, N. </a:t>
            </a:r>
            <a:r>
              <a:rPr lang="en-US" sz="1350" dirty="0" err="1">
                <a:latin typeface="Optima" panose="02000503060000020004" pitchFamily="2" charset="0"/>
              </a:rPr>
              <a:t>Ferlay</a:t>
            </a:r>
            <a:r>
              <a:rPr lang="en-US" sz="1350" dirty="0">
                <a:latin typeface="Optima" panose="02000503060000020004" pitchFamily="2" charset="0"/>
              </a:rPr>
              <a:t>, P. </a:t>
            </a:r>
            <a:r>
              <a:rPr lang="en-US" sz="1350" dirty="0" err="1">
                <a:latin typeface="Optima" panose="02000503060000020004" pitchFamily="2" charset="0"/>
              </a:rPr>
              <a:t>Dubuisson</a:t>
            </a:r>
            <a:r>
              <a:rPr lang="en-US" sz="1350" dirty="0">
                <a:latin typeface="Optima" panose="02000503060000020004" pitchFamily="2" charset="0"/>
              </a:rPr>
              <a:t>, Q. Min, Y. Yang, and A. </a:t>
            </a:r>
            <a:r>
              <a:rPr lang="en-US" sz="1350" dirty="0" err="1">
                <a:latin typeface="Optima" panose="02000503060000020004" pitchFamily="2" charset="0"/>
              </a:rPr>
              <a:t>Marhsak</a:t>
            </a:r>
            <a:r>
              <a:rPr lang="en-US" sz="1350" dirty="0">
                <a:latin typeface="Optima" panose="02000503060000020004" pitchFamily="2" charset="0"/>
              </a:rPr>
              <a:t>, 2018: Cloud information content analysis of EPIC/DSCOVR’s oxygen A- and B-band channels: an optimal estimation approach, </a:t>
            </a:r>
            <a:r>
              <a:rPr lang="en-US" sz="1350" i="1" dirty="0">
                <a:latin typeface="Optima" panose="02000503060000020004" pitchFamily="2" charset="0"/>
              </a:rPr>
              <a:t>J. Quant. </a:t>
            </a:r>
            <a:r>
              <a:rPr lang="en-US" sz="1350" i="1" dirty="0" err="1">
                <a:latin typeface="Optima" panose="02000503060000020004" pitchFamily="2" charset="0"/>
              </a:rPr>
              <a:t>Spectrosc</a:t>
            </a:r>
            <a:r>
              <a:rPr lang="en-US" sz="1350" i="1" dirty="0">
                <a:latin typeface="Optima" panose="02000503060000020004" pitchFamily="2" charset="0"/>
              </a:rPr>
              <a:t>. </a:t>
            </a:r>
            <a:r>
              <a:rPr lang="en-US" sz="1350" i="1" dirty="0" err="1">
                <a:latin typeface="Optima" panose="02000503060000020004" pitchFamily="2" charset="0"/>
              </a:rPr>
              <a:t>Radiat</a:t>
            </a:r>
            <a:r>
              <a:rPr lang="en-US" sz="1350" i="1" dirty="0">
                <a:latin typeface="Optima" panose="02000503060000020004" pitchFamily="2" charset="0"/>
              </a:rPr>
              <a:t>. Trans.</a:t>
            </a:r>
            <a:r>
              <a:rPr lang="en-US" sz="1350" dirty="0">
                <a:latin typeface="Optima" panose="02000503060000020004" pitchFamily="2" charset="0"/>
              </a:rPr>
              <a:t> 216, 6-16, </a:t>
            </a:r>
            <a:r>
              <a:rPr lang="en-US" sz="1350" dirty="0">
                <a:latin typeface="Optima" panose="02000503060000020004" pitchFamily="2" charset="0"/>
                <a:hlinkClick r:id="rId8"/>
              </a:rPr>
              <a:t>https://doi.org/10.1016/j.jqsrt.2018.05.007</a:t>
            </a:r>
            <a:r>
              <a:rPr lang="en-US" sz="1350" dirty="0">
                <a:latin typeface="Optima" panose="02000503060000020004" pitchFamily="2" charset="0"/>
              </a:rPr>
              <a:t>.</a:t>
            </a:r>
          </a:p>
          <a:p>
            <a:pPr marL="173038" indent="-173038">
              <a:buNone/>
            </a:pPr>
            <a:r>
              <a:rPr lang="en-US" sz="1350" b="1" dirty="0">
                <a:latin typeface="Optima" panose="02000503060000020004" pitchFamily="2" charset="0"/>
              </a:rPr>
              <a:t>2)</a:t>
            </a:r>
            <a:r>
              <a:rPr lang="en-US" sz="1350" dirty="0">
                <a:latin typeface="Optima" panose="02000503060000020004" pitchFamily="2" charset="0"/>
              </a:rPr>
              <a:t> Xu, X.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J., Wang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Y., Wang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J., Zeng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O., Torres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Y., Yang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A., </a:t>
            </a:r>
            <a:r>
              <a:rPr lang="en-US" sz="1350" dirty="0" err="1">
                <a:latin typeface="Optima" panose="02000503060000020004" pitchFamily="2" charset="0"/>
              </a:rPr>
              <a:t>Marshak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J., Reid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dirty="0">
                <a:latin typeface="Optima" panose="02000503060000020004" pitchFamily="2" charset="0"/>
              </a:rPr>
              <a:t>and</a:t>
            </a:r>
            <a:r>
              <a:rPr lang="en-US" sz="1350" i="1" dirty="0">
                <a:latin typeface="Optima" panose="02000503060000020004" pitchFamily="2" charset="0"/>
              </a:rPr>
              <a:t> </a:t>
            </a:r>
            <a:r>
              <a:rPr lang="en-US" sz="1350" dirty="0">
                <a:latin typeface="Optima" panose="02000503060000020004" pitchFamily="2" charset="0"/>
              </a:rPr>
              <a:t>S., Miller, 2017:</a:t>
            </a:r>
            <a:r>
              <a:rPr lang="en-US" sz="1350" i="1" dirty="0">
                <a:latin typeface="Optima" panose="02000503060000020004" pitchFamily="2" charset="0"/>
              </a:rPr>
              <a:t> </a:t>
            </a:r>
            <a:r>
              <a:rPr lang="en-US" sz="1350" dirty="0">
                <a:latin typeface="Optima" panose="02000503060000020004" pitchFamily="2" charset="0"/>
              </a:rPr>
              <a:t>Passive remote sensing of altitude and optical depth of dust plumes using the oxygen A and B bands: first results from EPIC/DSCOVR at Lagrange-1 point</a:t>
            </a:r>
            <a:r>
              <a:rPr lang="en-US" sz="1350" i="1" dirty="0">
                <a:latin typeface="Optima" panose="02000503060000020004" pitchFamily="2" charset="0"/>
              </a:rPr>
              <a:t>, </a:t>
            </a:r>
            <a:r>
              <a:rPr lang="en-US" sz="1350" i="1" dirty="0" err="1">
                <a:latin typeface="Optima" panose="02000503060000020004" pitchFamily="2" charset="0"/>
              </a:rPr>
              <a:t>Geophys</a:t>
            </a:r>
            <a:r>
              <a:rPr lang="en-US" sz="1350" i="1" dirty="0">
                <a:latin typeface="Optima" panose="02000503060000020004" pitchFamily="2" charset="0"/>
              </a:rPr>
              <a:t>. Res. Lett., </a:t>
            </a:r>
            <a:r>
              <a:rPr lang="en-US" sz="1350" dirty="0">
                <a:latin typeface="Optima" panose="02000503060000020004" pitchFamily="2" charset="0"/>
              </a:rPr>
              <a:t>44, </a:t>
            </a:r>
            <a:r>
              <a:rPr lang="en-US" sz="1350" dirty="0">
                <a:latin typeface="Optima" panose="02000503060000020004" pitchFamily="2" charset="0"/>
                <a:hlinkClick r:id="rId9"/>
              </a:rPr>
              <a:t>doi:10.1002/2017GL073939</a:t>
            </a:r>
            <a:r>
              <a:rPr lang="en-US" sz="1350" i="1" dirty="0">
                <a:latin typeface="Optima" panose="02000503060000020004" pitchFamily="2" charset="0"/>
              </a:rPr>
              <a:t>.</a:t>
            </a:r>
          </a:p>
          <a:p>
            <a:pPr marL="228600" indent="-228600">
              <a:buAutoNum type="arabicParenR"/>
            </a:pP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Yang, Y</a:t>
            </a:r>
            <a:r>
              <a:rPr lang="en-US" sz="1350" b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., 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A. </a:t>
            </a:r>
            <a:r>
              <a:rPr lang="en-US" sz="1350" dirty="0" err="1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Marshak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, J. Mao, A. </a:t>
            </a:r>
            <a:r>
              <a:rPr lang="en-US" sz="1350" dirty="0" err="1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Lyapustin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, J. Herman, 2013: A Method of Retrieving Cloud Top Height and Cloud Geometrical Thickness with Oxygen A and B bands for the Deep Space Climate Observatory (DSCOVR) Mission: Radiative Transfer Simulations. </a:t>
            </a:r>
            <a:r>
              <a:rPr lang="en-US" sz="1350" i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J. Quant. </a:t>
            </a:r>
            <a:r>
              <a:rPr lang="en-US" sz="1350" i="1" dirty="0" err="1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Spectrosc</a:t>
            </a:r>
            <a:r>
              <a:rPr lang="en-US" sz="1350" i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. </a:t>
            </a:r>
            <a:r>
              <a:rPr lang="en-US" sz="1350" i="1" dirty="0" err="1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Radiat</a:t>
            </a:r>
            <a:r>
              <a:rPr lang="en-US" sz="1350" i="1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. Trans.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122, 141-149, 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http://dx.doi.org/10.1016/j.jqsrt.2012.09.017</a:t>
            </a:r>
            <a:r>
              <a:rPr lang="en-US" sz="1350" dirty="0">
                <a:effectLst/>
                <a:latin typeface="Optima" panose="02000503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50" dirty="0">
                <a:effectLst/>
                <a:latin typeface="Optima" panose="02000503060000020004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8B3F8-FDEE-F31E-970B-F0FC33AF7FBF}"/>
              </a:ext>
            </a:extLst>
          </p:cNvPr>
          <p:cNvSpPr txBox="1"/>
          <p:nvPr/>
        </p:nvSpPr>
        <p:spPr>
          <a:xfrm>
            <a:off x="172948" y="2420488"/>
            <a:ext cx="1184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600" b="1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9)</a:t>
            </a:r>
            <a:r>
              <a:rPr lang="es-E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Davis, A. B.,</a:t>
            </a:r>
            <a:r>
              <a:rPr lang="en-US" sz="1600" b="1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Y. Yang, A. </a:t>
            </a:r>
            <a:r>
              <a:rPr lang="es-ES" sz="1600" dirty="0" err="1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Marshak</a:t>
            </a:r>
            <a:r>
              <a:rPr lang="es-E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, 2022: </a:t>
            </a:r>
            <a:r>
              <a:rPr lang="en-U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SimSun" panose="02010600030101010101" pitchFamily="2" charset="-122"/>
              </a:rPr>
              <a:t>EPIC/DSCOVR as a Pathfinder in Cloud Remote Sensing using Differential Oxygen Absorption Spectroscopy</a:t>
            </a:r>
            <a:r>
              <a:rPr lang="en-U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Optima" panose="02000503060000020004" pitchFamily="2" charset="0"/>
                <a:ea typeface="SimSun" panose="02010600030101010101" pitchFamily="2" charset="-122"/>
              </a:rPr>
              <a:t>Front. Remote Sens.</a:t>
            </a:r>
            <a:r>
              <a:rPr lang="en-U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</a:rPr>
              <a:t> 3:796273. </a:t>
            </a:r>
            <a:r>
              <a:rPr lang="en-US" sz="1600" dirty="0">
                <a:effectLst/>
                <a:highlight>
                  <a:srgbClr val="FFFF00"/>
                </a:highlight>
                <a:latin typeface="Optima" panose="02000503060000020004" pitchFamily="2" charset="0"/>
                <a:ea typeface="Times New Roman" panose="02020603050405020304" pitchFamily="18" charset="0"/>
                <a:hlinkClick r:id="rId2"/>
              </a:rPr>
              <a:t>doi: 10.3389/frsen.2022.796273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Optima" panose="02000503060000020004" pitchFamily="2" charset="0"/>
                <a:ea typeface="SimSun" panose="02010600030101010101" pitchFamily="2" charset="-122"/>
              </a:rPr>
              <a:t>.</a:t>
            </a:r>
            <a:endParaRPr lang="en-US" sz="1600" dirty="0">
              <a:effectLst/>
              <a:highlight>
                <a:srgbClr val="FFFF00"/>
              </a:highlight>
              <a:latin typeface="Optima" panose="02000503060000020004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2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0DD438-AE15-EDAE-3187-25D977B13C96}"/>
              </a:ext>
            </a:extLst>
          </p:cNvPr>
          <p:cNvSpPr txBox="1"/>
          <p:nvPr/>
        </p:nvSpPr>
        <p:spPr>
          <a:xfrm>
            <a:off x="172948" y="2927075"/>
            <a:ext cx="118461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tima" panose="02000503060000020004" pitchFamily="2" charset="0"/>
              </a:rPr>
              <a:t>The remainder of the talk focuses on the applications of O</a:t>
            </a:r>
            <a:r>
              <a:rPr lang="en-US" sz="2200" baseline="-25000" dirty="0">
                <a:latin typeface="Optima" panose="02000503060000020004" pitchFamily="2" charset="0"/>
              </a:rPr>
              <a:t>2</a:t>
            </a:r>
            <a:r>
              <a:rPr lang="en-US" sz="2200" dirty="0">
                <a:latin typeface="Optima" panose="02000503060000020004" pitchFamily="2" charset="0"/>
              </a:rPr>
              <a:t> A- and B-band on the EPIC L2 Cloud Products, including:</a:t>
            </a:r>
          </a:p>
          <a:p>
            <a:pPr marL="457200" indent="-457200">
              <a:buFontTx/>
              <a:buAutoNum type="arabicParenR"/>
            </a:pPr>
            <a:r>
              <a:rPr lang="en-US" sz="2200" dirty="0">
                <a:solidFill>
                  <a:srgbClr val="840000"/>
                </a:solidFill>
                <a:latin typeface="Optima" panose="02000503060000020004" pitchFamily="2" charset="0"/>
              </a:rPr>
              <a:t>EPIC cloud pressure retrievals</a:t>
            </a:r>
          </a:p>
          <a:p>
            <a:pPr marL="457200" indent="-457200">
              <a:buAutoNum type="arabicParenR"/>
            </a:pPr>
            <a:r>
              <a:rPr lang="en-US" sz="2200" dirty="0">
                <a:solidFill>
                  <a:srgbClr val="840000"/>
                </a:solidFill>
                <a:latin typeface="Optima" panose="02000503060000020004" pitchFamily="2" charset="0"/>
              </a:rPr>
              <a:t>Cloud detection over snow and ice surfaces</a:t>
            </a:r>
          </a:p>
          <a:p>
            <a:pPr marL="457200" indent="-457200">
              <a:buAutoNum type="arabicParenR"/>
            </a:pPr>
            <a:r>
              <a:rPr lang="en-US" sz="2200" dirty="0">
                <a:solidFill>
                  <a:srgbClr val="840000"/>
                </a:solidFill>
                <a:latin typeface="Optima" panose="02000503060000020004" pitchFamily="2" charset="0"/>
              </a:rPr>
              <a:t>Cloud detection over ocean sun glint regions</a:t>
            </a:r>
          </a:p>
          <a:p>
            <a:pPr marL="457200" indent="-457200">
              <a:buAutoNum type="arabicParenR" startAt="3"/>
            </a:pPr>
            <a:endParaRPr lang="en-US" sz="2200" dirty="0">
              <a:latin typeface="Optima" panose="02000503060000020004" pitchFamily="2" charset="0"/>
            </a:endParaRPr>
          </a:p>
          <a:p>
            <a:r>
              <a:rPr lang="en-US" sz="2200" dirty="0">
                <a:latin typeface="Optima" panose="02000503060000020004" pitchFamily="2" charset="0"/>
              </a:rPr>
              <a:t>Note that EPIC cloud mask and cloud height are the input for cloud optical thickness retrieval; hence observations from the O</a:t>
            </a:r>
            <a:r>
              <a:rPr lang="en-US" sz="2200" baseline="-25000" dirty="0">
                <a:latin typeface="Optima" panose="02000503060000020004" pitchFamily="2" charset="0"/>
              </a:rPr>
              <a:t>2</a:t>
            </a:r>
            <a:r>
              <a:rPr lang="en-US" sz="2200" dirty="0">
                <a:latin typeface="Optima" panose="02000503060000020004" pitchFamily="2" charset="0"/>
              </a:rPr>
              <a:t> A- and B-band are essential for all the EPIC cloud products.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407F52-4C1F-DB7B-205A-D7A28EF2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9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2129C0"/>
                </a:solidFill>
              </a:rPr>
              <a:t>Research and Applications of </a:t>
            </a:r>
            <a:br>
              <a:rPr lang="en-US" sz="3600" dirty="0">
                <a:solidFill>
                  <a:srgbClr val="2129C0"/>
                </a:solidFill>
              </a:rPr>
            </a:br>
            <a:r>
              <a:rPr lang="en-US" sz="3600" dirty="0">
                <a:solidFill>
                  <a:srgbClr val="2129C0"/>
                </a:solidFill>
              </a:rPr>
              <a:t>EPIC O</a:t>
            </a:r>
            <a:r>
              <a:rPr lang="en-US" sz="3600" baseline="-25000" dirty="0">
                <a:solidFill>
                  <a:srgbClr val="2129C0"/>
                </a:solidFill>
              </a:rPr>
              <a:t>2</a:t>
            </a:r>
            <a:r>
              <a:rPr lang="en-US" sz="3600" dirty="0">
                <a:solidFill>
                  <a:srgbClr val="2129C0"/>
                </a:solidFill>
              </a:rPr>
              <a:t> A- and B-band observations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91632F-1172-EADE-8B53-421B2B6F3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109"/>
            <a:ext cx="10515600" cy="14692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Helvetica" pitchFamily="2" charset="0"/>
              </a:rPr>
              <a:t>“</a:t>
            </a:r>
            <a:r>
              <a:rPr lang="en-US" sz="2200" dirty="0">
                <a:effectLst/>
                <a:latin typeface="Optima" panose="02000503060000020004" pitchFamily="2" charset="0"/>
              </a:rPr>
              <a:t>EPIC’s two oxygen absorption channels that 1) are unique in their spectral sampling and 2) have stimulated deep innovation in cloud remote sensing using Differential Oxygen Absorption Spectroscopy (DO2AS)</a:t>
            </a:r>
            <a:r>
              <a:rPr lang="en-US" dirty="0">
                <a:effectLst/>
                <a:latin typeface="Optima" panose="02000503060000020004" pitchFamily="2" charset="0"/>
              </a:rPr>
              <a:t>”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Helvetica" pitchFamily="2" charset="0"/>
              </a:rPr>
              <a:t>                                                   </a:t>
            </a:r>
            <a:r>
              <a:rPr lang="en-US" sz="2200" dirty="0">
                <a:effectLst/>
                <a:latin typeface="Optima" panose="02000503060000020004" pitchFamily="2" charset="0"/>
              </a:rPr>
              <a:t>--</a:t>
            </a:r>
            <a:r>
              <a:rPr lang="en-US" sz="2000" i="1" dirty="0">
                <a:solidFill>
                  <a:srgbClr val="2129C0"/>
                </a:solidFill>
                <a:effectLst/>
                <a:latin typeface="Optima" panose="02000503060000020004" pitchFamily="2" charset="0"/>
              </a:rPr>
              <a:t>Davis et al., 2022, </a:t>
            </a:r>
            <a:r>
              <a:rPr lang="en-US" sz="2000" i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Front. Remote Sens</a:t>
            </a:r>
            <a:r>
              <a:rPr lang="en-US" sz="2200" i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.</a:t>
            </a:r>
            <a:r>
              <a:rPr lang="en-US" sz="1600" dirty="0">
                <a:solidFill>
                  <a:srgbClr val="2129C0"/>
                </a:solidFill>
                <a:effectLst/>
              </a:rPr>
              <a:t> </a:t>
            </a:r>
            <a:endParaRPr lang="en-US" sz="2200" i="1" dirty="0">
              <a:solidFill>
                <a:srgbClr val="2129C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98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328351" y="242095"/>
            <a:ext cx="7772400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2129C0"/>
                </a:solidFill>
                <a:ea typeface="Comic Sans MS" pitchFamily="-110" charset="0"/>
                <a:cs typeface="Comic Sans MS" pitchFamily="-110" charset="0"/>
              </a:rPr>
              <a:t>EPIC O2 A- and B-bands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10644" y="1319947"/>
            <a:ext cx="4303067" cy="1945524"/>
          </a:xfrm>
        </p:spPr>
        <p:txBody>
          <a:bodyPr/>
          <a:lstStyle/>
          <a:p>
            <a:pPr marL="57150" indent="-57150">
              <a:buNone/>
            </a:pPr>
            <a:r>
              <a:rPr lang="en-US" sz="2000" dirty="0">
                <a:solidFill>
                  <a:srgbClr val="800000"/>
                </a:solidFill>
                <a:latin typeface="+mj-lt"/>
                <a:ea typeface="Comic Sans MS" pitchFamily="-110" charset="0"/>
                <a:cs typeface="Comic Sans MS" pitchFamily="-110" charset="0"/>
              </a:rPr>
              <a:t>Before EPIC, cloud height retrieval with O2 absorption has been successfully applied to several missions, such as GOME, MERIS, POLDER, OMI, </a:t>
            </a:r>
            <a:r>
              <a:rPr lang="en-US" sz="2000" dirty="0">
                <a:solidFill>
                  <a:srgbClr val="800000"/>
                </a:solidFill>
                <a:latin typeface="+mj-lt"/>
              </a:rPr>
              <a:t>SCIAMACHY etc., as well as many other studies.</a:t>
            </a:r>
            <a:endParaRPr lang="en-US" sz="2000" dirty="0">
              <a:solidFill>
                <a:srgbClr val="800000"/>
              </a:solidFill>
              <a:latin typeface="+mj-lt"/>
              <a:ea typeface="Comic Sans MS" pitchFamily="-110" charset="0"/>
              <a:cs typeface="Comic Sans MS" pitchFamily="-11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29DDA-C72A-E065-85F2-C756D37CB189}"/>
              </a:ext>
            </a:extLst>
          </p:cNvPr>
          <p:cNvGrpSpPr/>
          <p:nvPr/>
        </p:nvGrpSpPr>
        <p:grpSpPr>
          <a:xfrm>
            <a:off x="5304032" y="949326"/>
            <a:ext cx="5665398" cy="4994275"/>
            <a:chOff x="4800601" y="949326"/>
            <a:chExt cx="5665398" cy="4994275"/>
          </a:xfrm>
        </p:grpSpPr>
        <p:pic>
          <p:nvPicPr>
            <p:cNvPr id="25604" name="Picture 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800601" y="949326"/>
              <a:ext cx="5440363" cy="499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Box 6"/>
            <p:cNvSpPr txBox="1">
              <a:spLocks noChangeArrowheads="1"/>
            </p:cNvSpPr>
            <p:nvPr/>
          </p:nvSpPr>
          <p:spPr bwMode="auto">
            <a:xfrm>
              <a:off x="6488500" y="1863726"/>
              <a:ext cx="9834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B-band </a:t>
              </a:r>
            </a:p>
            <a:p>
              <a:pPr algn="ctr"/>
              <a:r>
                <a:rPr lang="en-US" sz="1600"/>
                <a:t>reference</a:t>
              </a:r>
            </a:p>
          </p:txBody>
        </p:sp>
        <p:sp>
          <p:nvSpPr>
            <p:cNvPr id="25606" name="TextBox 7"/>
            <p:cNvSpPr txBox="1">
              <a:spLocks noChangeArrowheads="1"/>
            </p:cNvSpPr>
            <p:nvPr/>
          </p:nvSpPr>
          <p:spPr bwMode="auto">
            <a:xfrm>
              <a:off x="9482525" y="1863726"/>
              <a:ext cx="9834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A-band </a:t>
              </a:r>
            </a:p>
            <a:p>
              <a:pPr algn="ctr"/>
              <a:r>
                <a:rPr lang="en-US" sz="1600"/>
                <a:t>reference</a:t>
              </a:r>
            </a:p>
          </p:txBody>
        </p: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9212264" y="4649789"/>
              <a:ext cx="846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A-band </a:t>
              </a:r>
            </a:p>
          </p:txBody>
        </p:sp>
        <p:sp>
          <p:nvSpPr>
            <p:cNvPr id="25608" name="TextBox 9"/>
            <p:cNvSpPr txBox="1">
              <a:spLocks noChangeArrowheads="1"/>
            </p:cNvSpPr>
            <p:nvPr/>
          </p:nvSpPr>
          <p:spPr bwMode="auto">
            <a:xfrm>
              <a:off x="7307264" y="2820989"/>
              <a:ext cx="846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B-band </a:t>
              </a:r>
            </a:p>
          </p:txBody>
        </p:sp>
        <p:cxnSp>
          <p:nvCxnSpPr>
            <p:cNvPr id="25609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1292225"/>
              <a:ext cx="685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0" name="Straight Arrow Connector 14"/>
            <p:cNvCxnSpPr>
              <a:cxnSpLocks noChangeShapeType="1"/>
            </p:cNvCxnSpPr>
            <p:nvPr/>
          </p:nvCxnSpPr>
          <p:spPr bwMode="auto">
            <a:xfrm rot="16200000" flipV="1">
              <a:off x="9410700" y="1368425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1" name="Straight Arrow Connector 17"/>
            <p:cNvCxnSpPr>
              <a:cxnSpLocks noChangeShapeType="1"/>
            </p:cNvCxnSpPr>
            <p:nvPr/>
          </p:nvCxnSpPr>
          <p:spPr bwMode="auto">
            <a:xfrm rot="16200000" flipV="1">
              <a:off x="7391400" y="2397125"/>
              <a:ext cx="8382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2" name="Straight Arrow Connector 19"/>
            <p:cNvCxnSpPr>
              <a:cxnSpLocks noChangeShapeType="1"/>
            </p:cNvCxnSpPr>
            <p:nvPr/>
          </p:nvCxnSpPr>
          <p:spPr bwMode="auto">
            <a:xfrm rot="16200000" flipV="1">
              <a:off x="9105900" y="4187825"/>
              <a:ext cx="762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510644" y="3921125"/>
            <a:ext cx="4042025" cy="1569660"/>
          </a:xfrm>
          <a:prstGeom prst="rect">
            <a:avLst/>
          </a:prstGeom>
          <a:solidFill>
            <a:srgbClr val="CCFFCC"/>
          </a:solidFill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e.g., Daniel et al., 2003, </a:t>
            </a:r>
            <a:r>
              <a:rPr lang="en-US" sz="1600" dirty="0" err="1"/>
              <a:t>Ferlay</a:t>
            </a:r>
            <a:r>
              <a:rPr lang="en-US" sz="1600" dirty="0"/>
              <a:t> et al. 2010, Fischer and </a:t>
            </a:r>
            <a:r>
              <a:rPr lang="en-US" sz="1600" dirty="0" err="1"/>
              <a:t>Grassl</a:t>
            </a:r>
            <a:r>
              <a:rPr lang="en-US" sz="1600" dirty="0"/>
              <a:t>, 1991,  </a:t>
            </a:r>
            <a:r>
              <a:rPr lang="en-US" sz="1600" dirty="0" err="1"/>
              <a:t>Koelemeijer</a:t>
            </a:r>
            <a:r>
              <a:rPr lang="en-US" sz="1600" dirty="0"/>
              <a:t> et al. 2001, , </a:t>
            </a:r>
            <a:r>
              <a:rPr lang="en-US" sz="1600" dirty="0" err="1"/>
              <a:t>Kokhanovsky</a:t>
            </a:r>
            <a:r>
              <a:rPr lang="en-US" sz="1600" dirty="0"/>
              <a:t> et al., 2005, </a:t>
            </a:r>
            <a:r>
              <a:rPr lang="en-US" sz="1600" dirty="0" err="1"/>
              <a:t>Lindstrot</a:t>
            </a:r>
            <a:r>
              <a:rPr lang="en-US" sz="1600" dirty="0"/>
              <a:t> et al. 2006, Stephens and </a:t>
            </a:r>
            <a:r>
              <a:rPr lang="en-US" sz="1600" dirty="0" err="1"/>
              <a:t>Heidinger</a:t>
            </a:r>
            <a:r>
              <a:rPr lang="en-US" sz="1600" dirty="0"/>
              <a:t>, 2000, </a:t>
            </a:r>
            <a:r>
              <a:rPr lang="en-US" sz="1600" dirty="0" err="1"/>
              <a:t>Vanbauce</a:t>
            </a:r>
            <a:r>
              <a:rPr lang="en-US" sz="1600" dirty="0"/>
              <a:t> et al. 2003, </a:t>
            </a:r>
            <a:r>
              <a:rPr lang="en-US" sz="1600" dirty="0" err="1"/>
              <a:t>Vasilkov</a:t>
            </a:r>
            <a:r>
              <a:rPr lang="en-US" sz="1600" dirty="0"/>
              <a:t> et al. 2008, Wang et al. 2008.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627D7-47D5-EA63-FA37-DFB2A0BF6B30}"/>
              </a:ext>
            </a:extLst>
          </p:cNvPr>
          <p:cNvSpPr txBox="1"/>
          <p:nvPr/>
        </p:nvSpPr>
        <p:spPr>
          <a:xfrm>
            <a:off x="953668" y="5908674"/>
            <a:ext cx="918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A-band absorption and reference channels: 764nm and 780nm, respectively. </a:t>
            </a:r>
          </a:p>
          <a:p>
            <a:r>
              <a:rPr lang="en-US" dirty="0"/>
              <a:t>EPIC B-band absorption and reference channels: 688nm and 680nm, respectively. </a:t>
            </a:r>
          </a:p>
          <a:p>
            <a:r>
              <a:rPr lang="en-US" dirty="0"/>
              <a:t>For the reference channels, only slight absorption from O3 and water vapor.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3E7C8-3337-E371-AA3F-5BA953571711}"/>
              </a:ext>
            </a:extLst>
          </p:cNvPr>
          <p:cNvSpPr txBox="1"/>
          <p:nvPr/>
        </p:nvSpPr>
        <p:spPr>
          <a:xfrm>
            <a:off x="10183382" y="6318002"/>
            <a:ext cx="18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 et al., 2013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336" y="203200"/>
            <a:ext cx="8032679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840000"/>
                </a:solidFill>
              </a:rPr>
              <a:t>EPIC O2 A- and B-band filter functions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D5DBE8-B6CC-8B72-8AF3-25A12E3C2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98" y="1375508"/>
            <a:ext cx="4257675" cy="4486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6315E6-9C84-7E59-4FC9-8A918E64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073" y="1375507"/>
            <a:ext cx="4410075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3620-9B30-48E8-A769-906007DF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810632" cy="75934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129C0"/>
                </a:solidFill>
              </a:rPr>
              <a:t>EPIC radiative transfer simulator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50C8B-6FBB-8787-E42F-88E278942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516" y="1457003"/>
            <a:ext cx="7747129" cy="39439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0E4138-4DDB-EA3C-4A46-33094F7EF3FD}"/>
              </a:ext>
            </a:extLst>
          </p:cNvPr>
          <p:cNvSpPr txBox="1"/>
          <p:nvPr/>
        </p:nvSpPr>
        <p:spPr>
          <a:xfrm>
            <a:off x="201355" y="1524966"/>
            <a:ext cx="442371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Optima" panose="02000503060000020004" pitchFamily="2" charset="0"/>
              </a:rPr>
              <a:t> An EPIC radiative transfer simulator was built for studying cloud information content of all the EPIC channels, with a focus on the A- and B-bands.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Optima" panose="0200050306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Optima" panose="02000503060000020004" pitchFamily="2" charset="0"/>
              </a:rPr>
              <a:t>The simulator performs line-by-line simulations inside the measurement bands and then convolutes the radiance at the top of the atmosphere with the EPIC instrument filter functions. </a:t>
            </a:r>
          </a:p>
          <a:p>
            <a:endParaRPr lang="en-US" sz="2200" dirty="0">
              <a:latin typeface="Optima" panose="0200050306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507A9-FA12-E3F5-9028-699B2E1F1183}"/>
              </a:ext>
            </a:extLst>
          </p:cNvPr>
          <p:cNvSpPr txBox="1"/>
          <p:nvPr/>
        </p:nvSpPr>
        <p:spPr>
          <a:xfrm>
            <a:off x="10359613" y="6488668"/>
            <a:ext cx="174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Gao et al. 2019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9F727-B667-F778-B5FF-4797D105FA3D}"/>
              </a:ext>
            </a:extLst>
          </p:cNvPr>
          <p:cNvSpPr txBox="1"/>
          <p:nvPr/>
        </p:nvSpPr>
        <p:spPr>
          <a:xfrm>
            <a:off x="4822380" y="5400996"/>
            <a:ext cx="6970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40000"/>
                </a:solidFill>
                <a:effectLst/>
                <a:latin typeface="Times" pitchFamily="2" charset="0"/>
              </a:rPr>
              <a:t>CGT and COD are 2 km and 5.05, respectively. </a:t>
            </a:r>
            <a:r>
              <a:rPr lang="en-US" dirty="0">
                <a:solidFill>
                  <a:srgbClr val="840000"/>
                </a:solidFill>
                <a:latin typeface="Times" pitchFamily="2" charset="0"/>
              </a:rPr>
              <a:t>T</a:t>
            </a:r>
            <a:r>
              <a:rPr lang="en-US" dirty="0">
                <a:solidFill>
                  <a:srgbClr val="840000"/>
                </a:solidFill>
                <a:effectLst/>
                <a:latin typeface="Times" pitchFamily="2" charset="0"/>
              </a:rPr>
              <a:t>he scattering particles as water cloud droplets, which follow the gamma size distribution, with the effective radius of 10 </a:t>
            </a:r>
            <a:r>
              <a:rPr lang="el-GR" dirty="0">
                <a:solidFill>
                  <a:srgbClr val="840000"/>
                </a:solidFill>
                <a:effectLst/>
                <a:latin typeface="Times" pitchFamily="2" charset="0"/>
              </a:rPr>
              <a:t>μ</a:t>
            </a:r>
            <a:r>
              <a:rPr lang="en-US" dirty="0">
                <a:solidFill>
                  <a:srgbClr val="840000"/>
                </a:solidFill>
                <a:effectLst/>
                <a:latin typeface="Times" pitchFamily="2" charset="0"/>
              </a:rPr>
              <a:t>m and the effective variance of 0.1. </a:t>
            </a:r>
          </a:p>
        </p:txBody>
      </p:sp>
    </p:spTree>
    <p:extLst>
      <p:ext uri="{BB962C8B-B14F-4D97-AF65-F5344CB8AC3E}">
        <p14:creationId xmlns:p14="http://schemas.microsoft.com/office/powerpoint/2010/main" val="1202604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7578</TotalTime>
  <Words>2577</Words>
  <Application>Microsoft Macintosh PowerPoint</Application>
  <PresentationFormat>Widescreen</PresentationFormat>
  <Paragraphs>190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Optima</vt:lpstr>
      <vt:lpstr>Times</vt:lpstr>
      <vt:lpstr>Times New Roman</vt:lpstr>
      <vt:lpstr>Office Theme</vt:lpstr>
      <vt:lpstr>PowerPoint Presentation</vt:lpstr>
      <vt:lpstr>Status updates (since last STM in Oct. 2021)</vt:lpstr>
      <vt:lpstr>EPIC Standard L2 Cloud Product System</vt:lpstr>
      <vt:lpstr>EPIC Channels Used for Cloud Retrievals</vt:lpstr>
      <vt:lpstr>Research and Applications of EPIC O2 A- and B-band observations</vt:lpstr>
      <vt:lpstr>Research and Applications of  EPIC O2 A- and B-band observations</vt:lpstr>
      <vt:lpstr>EPIC O2 A- and B-bands</vt:lpstr>
      <vt:lpstr>EPIC O2 A- and B-band filter functions</vt:lpstr>
      <vt:lpstr>EPIC radiative transfer simulator</vt:lpstr>
      <vt:lpstr>The cloud top height problem:  Complexity of photon pathways makes cloud top retrievals difficult; EPIC retrieves cloud effective pressure</vt:lpstr>
      <vt:lpstr>EPIC retrieves cloud effective pressure using the Mixed Lambertian-Equivalent Reflectivity (MLER) method</vt:lpstr>
      <vt:lpstr>EPIC cloud effective pressure from Oxygen A- and B-band Cloud pressure can be converted to cloud height based on the atmospheric profiles</vt:lpstr>
      <vt:lpstr>Cloud detection problem over snow and ice:  the O2 A- and B-band solution</vt:lpstr>
      <vt:lpstr>Cloud detection over snow/ice with O2 bands</vt:lpstr>
      <vt:lpstr>Improvements of cloud mask over snow/ice</vt:lpstr>
      <vt:lpstr>Example: DSCOVR_EPIC_L2_CLOUD_03_20161222075806_03.nc4</vt:lpstr>
      <vt:lpstr>Cloud detection over sun glint</vt:lpstr>
      <vt:lpstr>Example: DSCOVR_EPIC_L2_CLOUD_03_20161222075806_03.nc4</vt:lpstr>
      <vt:lpstr>Example: DSCOVR_EPIC_L2_CLOUD_03_20161222075806_03.nc4</vt:lpstr>
      <vt:lpstr>Summary</vt:lpstr>
      <vt:lpstr>Backup</vt:lpstr>
      <vt:lpstr>EPIC L2 Major Cloud Product List</vt:lpstr>
      <vt:lpstr>Cloud product example</vt:lpstr>
      <vt:lpstr>v3 A- and B-band Cloud Effective Pressure </vt:lpstr>
      <vt:lpstr>Retrieving cloud top height and geometrical thickness simultaneously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Yuekui (GSFC-6130)</dc:creator>
  <cp:lastModifiedBy>Yang, Yuekui (GSFC-6130)</cp:lastModifiedBy>
  <cp:revision>240</cp:revision>
  <dcterms:created xsi:type="dcterms:W3CDTF">2020-07-06T21:07:53Z</dcterms:created>
  <dcterms:modified xsi:type="dcterms:W3CDTF">2022-09-28T00:09:53Z</dcterms:modified>
</cp:coreProperties>
</file>