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5" r:id="rId6"/>
    <p:sldId id="272" r:id="rId7"/>
    <p:sldId id="270" r:id="rId8"/>
    <p:sldId id="286" r:id="rId9"/>
    <p:sldId id="263" r:id="rId10"/>
    <p:sldId id="276" r:id="rId11"/>
    <p:sldId id="280" r:id="rId12"/>
    <p:sldId id="259" r:id="rId13"/>
    <p:sldId id="287" r:id="rId14"/>
    <p:sldId id="264" r:id="rId15"/>
    <p:sldId id="273" r:id="rId16"/>
    <p:sldId id="267" r:id="rId17"/>
    <p:sldId id="277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7E4BDB-25DB-4960-BEB6-20D0937AE176}" v="116" dt="2022-09-27T19:50:02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57FDD-15B0-3C96-707B-3DFF9966C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3D35B-9589-2BFE-7CC8-BD0DB217A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3A0D2-970E-4EEA-3FA6-391EE6309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AE636-384A-EB4A-FD1A-E1E11622E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2B693-1AE7-DB25-BE0D-5A93B9D4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C3F5-0A65-DAD1-3E47-0F18FEE5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04B47-B1EB-FCBF-E442-9D388AD7E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D0DA6-2247-6EF9-BF2F-E644703FF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6E1B9-AB79-3272-02E7-815D4886A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A1B39-400D-B73A-351E-895E8268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10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B7AB70-266F-BBFF-E4DF-8AA741440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9EF9F1-8014-878A-B5A7-E6B141F76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33C74-2AC3-4882-47A0-422D1E9A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66B95-E243-EC6A-D80A-85A6ED05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D7323-B3C7-AACB-9637-1DE15F046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9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8AF0-E7C2-A21C-7A54-EBD2DBAC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FB47-F61B-3D17-73C3-693DE448C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C2318-3393-58BE-AF57-BD7CCBF3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C83C1-868D-4D14-F001-CFAABB79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E0C33-8542-42FC-9B65-45662F8A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2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2580-BC01-6FAD-4080-AD626DE3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8BEC8-A623-16F3-446E-A3496747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6D7CC-2A96-5F9D-AECD-5AB4EBDD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65C0C-22AF-9487-D4BB-96AAE8962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2EB54-88BB-18E8-6DD0-D49C479A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2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71B1F-A5D6-59C2-D656-F63DDE5F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80D5B-4069-32DA-48EC-460438B9D9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FD7A8-141A-BB4D-0D8F-5B1CFDE10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0FA0F-491A-2147-AC29-DDA1AF1D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DC960-C565-CABB-2341-3E7A78BC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E8ACD-09D9-8AD2-ED65-AE951D5C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6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AC962-6199-7497-18EA-FF253D433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46DB-9767-8585-D658-257BB7877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0AB61-D45A-C7EB-AFAF-1462651B0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4AE8-9229-6CDF-CE6D-1D217F484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E27BC-D7F2-79F7-0149-F036D7022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EDA3C7-A91A-A1A1-D62C-BF64D108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647869-403E-33B0-C271-83B11DA4A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A68487-58CD-34BB-22A2-073E434C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25C1-197D-4C0C-58D7-9B780FDBB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9C706F-1676-56BC-73F9-9DC04F46B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33494-DDC2-D9D2-D18B-68E40076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B7BEF-2E70-D2C2-0335-EC9B97E5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5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626BE-DA05-2FAC-C92B-A2527A76A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D2AF9-F92D-218C-1100-A6DD88D8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4060A-F124-B77F-302A-E55B5EC4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7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8DED6-8BDA-B201-A234-F72F60DC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81559-3D2C-EBAB-22E2-608C94BC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A53F8-5515-1844-3FBF-916A19424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4A3C9-C1B5-DC52-C887-635D288E4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837C0-E14C-1E9A-9521-204C437B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C4D36-B0F2-4928-BE3E-E7D51B00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2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E66FB-2DD0-AD47-7B5C-F55F7250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B81BD-B42C-819F-0493-2301E529D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53274-7432-3878-78C2-94786951F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258B0-ECBD-2EB7-CCF4-62445B6D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44B1F-B24B-83C7-B10F-09AA5345B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990FB-A294-1DFD-541E-912ED053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2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9F4AA3-4C35-EBC9-30A1-1CD3463E5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9DB6D-D5BE-78A1-070E-A51022D3B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3F4F1-0A1F-1491-C10B-CEDA14A3C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729B4-245A-440B-9D38-B89DC14A5B2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6BADB-5D56-6AE4-5687-8645E6579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FE748-A1E6-7A57-D3C9-D98B6308F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16972-410D-4B76-8F43-C6531B497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0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8D1C8.1B99374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E2DA0F3-C2C7-B09D-FC5D-565AFFCB3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 descr="​gif icon">
            <a:extLst>
              <a:ext uri="{FF2B5EF4-FFF2-40B4-BE49-F238E27FC236}">
                <a16:creationId xmlns:a16="http://schemas.microsoft.com/office/drawing/2014/main" id="{B2335C37-5A32-2C1C-7812-689FC62DF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99ED35-D22A-DFAB-3288-41A41722D504}"/>
              </a:ext>
            </a:extLst>
          </p:cNvPr>
          <p:cNvSpPr txBox="1"/>
          <p:nvPr/>
        </p:nvSpPr>
        <p:spPr>
          <a:xfrm>
            <a:off x="1530627" y="2315822"/>
            <a:ext cx="9250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u="none" strike="noStrike" baseline="0" dirty="0">
                <a:latin typeface="TimesNewRomanPSMT"/>
              </a:rPr>
              <a:t>A new generation UV-VIS aerosol retrieval algorithm: Application to EPIC observations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1BE64-520E-23EB-5B2F-4B5525D1ADB5}"/>
              </a:ext>
            </a:extLst>
          </p:cNvPr>
          <p:cNvSpPr txBox="1"/>
          <p:nvPr/>
        </p:nvSpPr>
        <p:spPr>
          <a:xfrm>
            <a:off x="3120888" y="3140765"/>
            <a:ext cx="6549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Omar Torres, Changwoo Ahn, Hiren Jethva and Vinay Kayetha</a:t>
            </a:r>
          </a:p>
          <a:p>
            <a:pPr algn="ctr"/>
            <a:r>
              <a:rPr lang="en-US" sz="2000" dirty="0"/>
              <a:t>NASA GSFC, Code 614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9E571-5E49-088B-C754-EC3BB1D4E664}"/>
              </a:ext>
            </a:extLst>
          </p:cNvPr>
          <p:cNvSpPr txBox="1"/>
          <p:nvPr/>
        </p:nvSpPr>
        <p:spPr>
          <a:xfrm>
            <a:off x="2325760" y="1162879"/>
            <a:ext cx="778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u="none" strike="noStrike" baseline="0" dirty="0">
                <a:latin typeface="TimesNewRomanPS-BoldMT"/>
              </a:rPr>
              <a:t>DSCOVR EPIC and NISTAR 2022 Science Team Meeting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AF17B-4D8C-759D-33C4-D84DF662C865}"/>
              </a:ext>
            </a:extLst>
          </p:cNvPr>
          <p:cNvSpPr txBox="1"/>
          <p:nvPr/>
        </p:nvSpPr>
        <p:spPr>
          <a:xfrm>
            <a:off x="4702236" y="4919870"/>
            <a:ext cx="3156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0" u="none" strike="noStrike" baseline="0" dirty="0">
                <a:latin typeface="TimesNewRomanPS-BoldMT"/>
              </a:rPr>
              <a:t>September  27-29, 2022</a:t>
            </a:r>
          </a:p>
          <a:p>
            <a:pPr algn="ctr"/>
            <a:r>
              <a:rPr lang="en-US" sz="2000" b="1" dirty="0">
                <a:latin typeface="TimesNewRomanPS-BoldMT"/>
              </a:rPr>
              <a:t>NASA-GSFC visitor center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0913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DEA08E-A917-ECAF-DF50-201266A7DAFF}"/>
              </a:ext>
            </a:extLst>
          </p:cNvPr>
          <p:cNvSpPr txBox="1"/>
          <p:nvPr/>
        </p:nvSpPr>
        <p:spPr>
          <a:xfrm>
            <a:off x="4701750" y="517654"/>
            <a:ext cx="3030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Russia-Ukraine Armed Conflict</a:t>
            </a:r>
          </a:p>
          <a:p>
            <a:endParaRPr lang="en-US" dirty="0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E31A1428-3962-E3D0-87D9-4B99E07C476C}"/>
              </a:ext>
            </a:extLst>
          </p:cNvPr>
          <p:cNvSpPr txBox="1"/>
          <p:nvPr/>
        </p:nvSpPr>
        <p:spPr>
          <a:xfrm>
            <a:off x="3995531" y="822304"/>
            <a:ext cx="667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UVAI &amp; AAOD April 2o21 and 2022 averages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0A712-49A6-D9AA-F5EE-56EA21848A2B}"/>
              </a:ext>
            </a:extLst>
          </p:cNvPr>
          <p:cNvSpPr txBox="1"/>
          <p:nvPr/>
        </p:nvSpPr>
        <p:spPr>
          <a:xfrm>
            <a:off x="3106052" y="62199"/>
            <a:ext cx="619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EPIC’s view of relevant 2022 Aerosol Events (2) 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FD81F192-E6AB-CC4C-AA05-ACFB529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78" y="1220485"/>
            <a:ext cx="7443626" cy="42780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5056C5-0C12-F6C6-E484-4F61098876DE}"/>
              </a:ext>
            </a:extLst>
          </p:cNvPr>
          <p:cNvSpPr txBox="1"/>
          <p:nvPr/>
        </p:nvSpPr>
        <p:spPr>
          <a:xfrm>
            <a:off x="437324" y="5614415"/>
            <a:ext cx="11092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2021-to-2022 reduction of the overall background signal </a:t>
            </a:r>
            <a:r>
              <a:rPr lang="en-US" b="1" i="1" dirty="0"/>
              <a:t>may be </a:t>
            </a:r>
            <a:r>
              <a:rPr lang="en-US" dirty="0"/>
              <a:t>related to reduced biomass burning associated </a:t>
            </a:r>
          </a:p>
          <a:p>
            <a:r>
              <a:rPr lang="en-US" dirty="0"/>
              <a:t>with decreases in agricultural biomass burning practices, whereas the localized aerosol signal increase NE of Ukraine</a:t>
            </a:r>
          </a:p>
          <a:p>
            <a:r>
              <a:rPr lang="en-US" b="1" dirty="0"/>
              <a:t> </a:t>
            </a:r>
            <a:r>
              <a:rPr lang="en-US" b="1" i="1" dirty="0"/>
              <a:t>may be </a:t>
            </a:r>
            <a:r>
              <a:rPr lang="en-US" dirty="0"/>
              <a:t>the result of war-related activities. </a:t>
            </a:r>
          </a:p>
        </p:txBody>
      </p:sp>
    </p:spTree>
    <p:extLst>
      <p:ext uri="{BB962C8B-B14F-4D97-AF65-F5344CB8AC3E}">
        <p14:creationId xmlns:p14="http://schemas.microsoft.com/office/powerpoint/2010/main" val="3430804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90C0FB-5E26-68F7-FE4D-F8E957572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216360"/>
              </p:ext>
            </p:extLst>
          </p:nvPr>
        </p:nvGraphicFramePr>
        <p:xfrm>
          <a:off x="828260" y="2322437"/>
          <a:ext cx="10591801" cy="2067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4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6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02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9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93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Agency</a:t>
                      </a:r>
                    </a:p>
                  </a:txBody>
                  <a:tcPr marL="91437" marR="91437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Sensor</a:t>
                      </a:r>
                    </a:p>
                  </a:txBody>
                  <a:tcPr marL="91437" marR="91437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Satellite</a:t>
                      </a:r>
                    </a:p>
                  </a:txBody>
                  <a:tcPr marL="91437" marR="91437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Spe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ctral range of observations (nm)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Resolution</a:t>
                      </a:r>
                    </a:p>
                  </a:txBody>
                  <a:tcPr marL="91437" marR="91437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Period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16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NASA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EU</a:t>
                      </a:r>
                      <a:r>
                        <a:rPr lang="en-US" sz="1400" baseline="0" dirty="0"/>
                        <a:t> (Copernicus)</a:t>
                      </a:r>
                    </a:p>
                    <a:p>
                      <a:pPr algn="ctr"/>
                      <a:endParaRPr lang="en-US" sz="1400" baseline="0" dirty="0"/>
                    </a:p>
                    <a:p>
                      <a:pPr algn="ctr"/>
                      <a:r>
                        <a:rPr lang="en-US" sz="1400" baseline="0" dirty="0"/>
                        <a:t>NASA-SAO</a:t>
                      </a:r>
                    </a:p>
                    <a:p>
                      <a:pPr algn="ctr"/>
                      <a:endParaRPr lang="en-US" sz="1400" baseline="0" dirty="0"/>
                    </a:p>
                    <a:p>
                      <a:pPr algn="ctr"/>
                      <a:r>
                        <a:rPr lang="en-US" sz="1400" baseline="0" dirty="0"/>
                        <a:t>NASA</a:t>
                      </a:r>
                    </a:p>
                  </a:txBody>
                  <a:tcPr marL="91437" marR="91437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EPIC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TROPOMI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TEMPO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OCI </a:t>
                      </a:r>
                    </a:p>
                  </a:txBody>
                  <a:tcPr marL="91437" marR="91437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DSCOVR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Sentinel 5 P.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TBD (GEO)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PACE </a:t>
                      </a:r>
                    </a:p>
                  </a:txBody>
                  <a:tcPr marL="91437" marR="91437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/>
                        <a:t>318,340, 388, 443,551,680,688,764,780 </a:t>
                      </a:r>
                    </a:p>
                    <a:p>
                      <a:pPr algn="ctr"/>
                      <a:endParaRPr lang="en-US" sz="1400" baseline="0" dirty="0"/>
                    </a:p>
                    <a:p>
                      <a:pPr algn="ctr"/>
                      <a:r>
                        <a:rPr lang="en-US" sz="1400" dirty="0"/>
                        <a:t>270-500;</a:t>
                      </a:r>
                      <a:r>
                        <a:rPr lang="en-US" sz="1400" baseline="0" dirty="0"/>
                        <a:t> 675-775 &amp; 2305-2385</a:t>
                      </a:r>
                      <a:r>
                        <a:rPr lang="en-US" sz="1400" dirty="0"/>
                        <a:t> (Hyp.)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0" dirty="0"/>
                        <a:t>290-490 &amp; 540-740  (</a:t>
                      </a:r>
                      <a:r>
                        <a:rPr lang="en-US" sz="1400" baseline="0" dirty="0" err="1"/>
                        <a:t>Hyp</a:t>
                      </a:r>
                      <a:r>
                        <a:rPr lang="en-US" sz="1400" baseline="0" dirty="0"/>
                        <a:t>.)</a:t>
                      </a:r>
                    </a:p>
                    <a:p>
                      <a:pPr algn="ctr"/>
                      <a:endParaRPr lang="en-US" sz="1400" baseline="0" dirty="0"/>
                    </a:p>
                    <a:p>
                      <a:pPr algn="ctr"/>
                      <a:r>
                        <a:rPr lang="en-US" sz="1400" baseline="0" dirty="0"/>
                        <a:t>340-890 nm (5nm steps) </a:t>
                      </a:r>
                    </a:p>
                  </a:txBody>
                  <a:tcPr marL="91437" marR="91437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~ 18 km</a:t>
                      </a:r>
                    </a:p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/>
                        <a:t>3.5X7 km</a:t>
                      </a:r>
                    </a:p>
                    <a:p>
                      <a:pPr algn="ctr"/>
                      <a:endParaRPr lang="en-US" sz="1400" baseline="0" dirty="0"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1400" baseline="0" dirty="0"/>
                        <a:t>2.1x4.7</a:t>
                      </a:r>
                    </a:p>
                    <a:p>
                      <a:pPr algn="ctr"/>
                      <a:endParaRPr lang="en-US" sz="1400" baseline="0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1 km </a:t>
                      </a:r>
                    </a:p>
                  </a:txBody>
                  <a:tcPr marL="91437" marR="91437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2015-Present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2018-Present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2023 (Sched.)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2024? </a:t>
                      </a:r>
                    </a:p>
                  </a:txBody>
                  <a:tcPr marL="91437" marR="91437"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5">
            <a:extLst>
              <a:ext uri="{FF2B5EF4-FFF2-40B4-BE49-F238E27FC236}">
                <a16:creationId xmlns:a16="http://schemas.microsoft.com/office/drawing/2014/main" id="{5B9D1834-0164-A670-A155-A2CC1D375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779" y="1180273"/>
            <a:ext cx="7993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Sensors with combined UV-VIS (including 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B) observing capabilities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FAE6A8-178A-6317-05D0-2B0285B0723B}"/>
              </a:ext>
            </a:extLst>
          </p:cNvPr>
          <p:cNvSpPr txBox="1"/>
          <p:nvPr/>
        </p:nvSpPr>
        <p:spPr>
          <a:xfrm>
            <a:off x="541637" y="5031396"/>
            <a:ext cx="11421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EPIC is one of several recently deployed sensors with UV-VIS spectral observing capability at moderate spatial resolution,</a:t>
            </a:r>
          </a:p>
          <a:p>
            <a:r>
              <a:rPr lang="en-US" dirty="0"/>
              <a:t>including O2A/B that enables expanded use of visible observations including aerosol layer height retrieval capability.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C60604-6A7B-2E4C-81C6-FB0E68890115}"/>
              </a:ext>
            </a:extLst>
          </p:cNvPr>
          <p:cNvSpPr txBox="1"/>
          <p:nvPr/>
        </p:nvSpPr>
        <p:spPr>
          <a:xfrm>
            <a:off x="2650190" y="437322"/>
            <a:ext cx="688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generation UV-VIS aerosol retrieval algorithm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62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02F82F-14D3-80CA-46E9-82B3B45F5F89}"/>
              </a:ext>
            </a:extLst>
          </p:cNvPr>
          <p:cNvSpPr txBox="1"/>
          <p:nvPr/>
        </p:nvSpPr>
        <p:spPr>
          <a:xfrm>
            <a:off x="569844" y="813865"/>
            <a:ext cx="11353800" cy="42780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/>
              <a:t>Observations in the 340-400 nm has been used to derive aerosol properties over the last 40-years</a:t>
            </a:r>
          </a:p>
          <a:p>
            <a:pPr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sz="1600" dirty="0"/>
              <a:t>Advantages: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1600" dirty="0"/>
              <a:t>Low surface  albedo at all terrestrial surfaces (.01  to .03 for vegetation;  .08 - .12 deserts)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1600" dirty="0"/>
              <a:t>Sensitivity to aerosol absorption.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1600" dirty="0"/>
              <a:t>Negligible gas absorption interference. </a:t>
            </a:r>
          </a:p>
          <a:p>
            <a:pPr marL="285750" indent="-285750" eaLnBrk="1" hangingPunct="1">
              <a:buFontTx/>
              <a:buChar char="-"/>
              <a:defRPr/>
            </a:pPr>
            <a:endParaRPr lang="en-US" sz="1600" dirty="0"/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1600" dirty="0"/>
              <a:t>UV aerosol absorption detection is aerosol layer height (ALH) sensitive.</a:t>
            </a:r>
          </a:p>
          <a:p>
            <a:pPr marL="285750" indent="-285750" eaLnBrk="1" hangingPunct="1">
              <a:buFontTx/>
              <a:buChar char="-"/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sz="1600" dirty="0"/>
              <a:t>Recent Advances:</a:t>
            </a:r>
          </a:p>
          <a:p>
            <a:pPr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sz="1600" dirty="0"/>
              <a:t>-Availability of 466 nm GLER Surface Albedo Product (Qin et al., 2019; Fasnacht et al., 2019)</a:t>
            </a:r>
          </a:p>
          <a:p>
            <a:pPr marL="285750" indent="-285750" eaLnBrk="1" hangingPunct="1">
              <a:buFontTx/>
              <a:buChar char="-"/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sz="1600" dirty="0"/>
              <a:t>-Oxygen-B band observations in the latest generation of hyper-spectral sensors offers, for the first time,  the possibility of a complete characterization of the aerosol load in terms of AOD, SSA, and ALH (Xu et al., 2017; Xu et al., 2019)</a:t>
            </a:r>
          </a:p>
          <a:p>
            <a:pPr eaLnBrk="1" hangingPunct="1">
              <a:defRPr/>
            </a:pPr>
            <a:endParaRPr lang="en-US" sz="1600" dirty="0"/>
          </a:p>
          <a:p>
            <a:pPr>
              <a:defRPr/>
            </a:pPr>
            <a:r>
              <a:rPr lang="en-US" sz="1600" dirty="0"/>
              <a:t>- Climatological data set </a:t>
            </a:r>
            <a:r>
              <a:rPr lang="en-US" sz="1600" b="0" i="0" u="none" strike="noStrike" baseline="0" dirty="0"/>
              <a:t>of UV–visible aerosol absorption using AERONET and OMI–MODIS synergy (Kayetha et al., 2022) </a:t>
            </a:r>
            <a:endParaRPr lang="en-US" sz="2000" dirty="0">
              <a:latin typeface="Arial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F60A48-6C64-C5B5-52BF-CE74A1A8E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434" y="121640"/>
            <a:ext cx="8968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+mn-lt"/>
              </a:rPr>
              <a:t>Use of UV-VIS Satellite Observations for retrieving aerosol properties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F7871A-B38A-C7B0-6035-7561EDDC4BBC}"/>
              </a:ext>
            </a:extLst>
          </p:cNvPr>
          <p:cNvSpPr txBox="1"/>
          <p:nvPr/>
        </p:nvSpPr>
        <p:spPr>
          <a:xfrm>
            <a:off x="569844" y="5595731"/>
            <a:ext cx="11207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These advances are currently being integrated into a second-generation algorithm that retrieves aerosol properties</a:t>
            </a:r>
          </a:p>
          <a:p>
            <a:r>
              <a:rPr lang="en-US" b="1" i="1" dirty="0"/>
              <a:t>at UV and visible wavelengths along with aerosol layer height. </a:t>
            </a:r>
          </a:p>
        </p:txBody>
      </p:sp>
    </p:spTree>
    <p:extLst>
      <p:ext uri="{BB962C8B-B14F-4D97-AF65-F5344CB8AC3E}">
        <p14:creationId xmlns:p14="http://schemas.microsoft.com/office/powerpoint/2010/main" val="36335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Map&#10;&#10;Description automatically generated">
            <a:extLst>
              <a:ext uri="{FF2B5EF4-FFF2-40B4-BE49-F238E27FC236}">
                <a16:creationId xmlns:a16="http://schemas.microsoft.com/office/drawing/2014/main" id="{1DE6493E-7376-7A84-2F9C-47834AA6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66800"/>
            <a:ext cx="3657600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F5474-4552-DCF9-DCE5-A72B0754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9513"/>
            <a:ext cx="3954463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69D5002-9DF0-901E-5761-92B9CE7A1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33400"/>
            <a:ext cx="1365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855EB6A-8B61-A2F8-E399-390583F97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890" y="228188"/>
            <a:ext cx="7616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+mn-lt"/>
              </a:rPr>
              <a:t>EPIC Characterization of Smoke Plume over North America</a:t>
            </a:r>
          </a:p>
        </p:txBody>
      </p:sp>
      <p:pic>
        <p:nvPicPr>
          <p:cNvPr id="11" name="Picture 10" descr="A planet from outer space&#10;&#10;Description automatically generated with low confidence">
            <a:extLst>
              <a:ext uri="{FF2B5EF4-FFF2-40B4-BE49-F238E27FC236}">
                <a16:creationId xmlns:a16="http://schemas.microsoft.com/office/drawing/2014/main" id="{2251A283-EA26-50AA-5A4F-67221EC1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7506" r="7306" b="6049"/>
          <a:stretch>
            <a:fillRect/>
          </a:stretch>
        </p:blipFill>
        <p:spPr bwMode="auto">
          <a:xfrm>
            <a:off x="4191000" y="11430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6B2DAEB-03FA-D6DC-5185-8C87C74F2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6897"/>
          <a:stretch>
            <a:fillRect/>
          </a:stretch>
        </p:blipFill>
        <p:spPr bwMode="auto">
          <a:xfrm>
            <a:off x="8001000" y="5635625"/>
            <a:ext cx="403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569E3AD-EA64-5871-EA98-588EB25F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46713"/>
            <a:ext cx="4038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45E770CC-BE68-BAAC-27E9-9E168CDE0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5410200"/>
            <a:ext cx="1862137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050" b="1" dirty="0"/>
              <a:t>Aerosol Layer Height (km)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E0CAB367-A52F-105A-9142-2D54DE0FE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387" y="6260480"/>
            <a:ext cx="66992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 dirty="0"/>
              <a:t>Aerosol layer height retrieval results under cloud-free conditions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945916-96EC-C536-3A23-01E3EDE7E01D}"/>
              </a:ext>
            </a:extLst>
          </p:cNvPr>
          <p:cNvSpPr txBox="1"/>
          <p:nvPr/>
        </p:nvSpPr>
        <p:spPr>
          <a:xfrm>
            <a:off x="3597962" y="4949827"/>
            <a:ext cx="530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NewRomanPSMT"/>
              </a:rPr>
              <a:t>EPIC observations on 2020-09-15 (18:37:00 UTC)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886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C2DA5-3CFE-B687-FF7B-634148882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36" y="1811101"/>
            <a:ext cx="4645779" cy="3552654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2D157AF-8208-921E-4C9A-FE6E60329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" r="23115"/>
          <a:stretch/>
        </p:blipFill>
        <p:spPr>
          <a:xfrm>
            <a:off x="4823215" y="1811101"/>
            <a:ext cx="3572021" cy="3552654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5CD149F-A805-CDCC-BD9B-BB6697B148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r="23115"/>
          <a:stretch/>
        </p:blipFill>
        <p:spPr>
          <a:xfrm>
            <a:off x="8514930" y="1811101"/>
            <a:ext cx="3572021" cy="3552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652C73-A29A-A2C8-DAF1-01AD5C7032C6}"/>
              </a:ext>
            </a:extLst>
          </p:cNvPr>
          <p:cNvSpPr txBox="1"/>
          <p:nvPr/>
        </p:nvSpPr>
        <p:spPr>
          <a:xfrm>
            <a:off x="655984" y="5307505"/>
            <a:ext cx="3035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250 points with expected accuracy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6CA43-2EF5-9955-E3D3-B47884950CB9}"/>
              </a:ext>
            </a:extLst>
          </p:cNvPr>
          <p:cNvSpPr txBox="1"/>
          <p:nvPr/>
        </p:nvSpPr>
        <p:spPr>
          <a:xfrm>
            <a:off x="5251166" y="5281003"/>
            <a:ext cx="3035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129 points with expected accuracy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ADC57-9D0E-588C-B607-C2CBEE499761}"/>
              </a:ext>
            </a:extLst>
          </p:cNvPr>
          <p:cNvSpPr txBox="1"/>
          <p:nvPr/>
        </p:nvSpPr>
        <p:spPr>
          <a:xfrm>
            <a:off x="9051217" y="5264439"/>
            <a:ext cx="3035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192 points with expected accuracy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FFC63-4F04-D5E8-57F8-9203E80FB06A}"/>
              </a:ext>
            </a:extLst>
          </p:cNvPr>
          <p:cNvSpPr txBox="1"/>
          <p:nvPr/>
        </p:nvSpPr>
        <p:spPr>
          <a:xfrm>
            <a:off x="1381539" y="159475"/>
            <a:ext cx="978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Effect of using O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B derived ALH on retrieved 380 nm aerosol optical depth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FF16F-DF1C-4029-805A-D2F959040315}"/>
              </a:ext>
            </a:extLst>
          </p:cNvPr>
          <p:cNvSpPr txBox="1"/>
          <p:nvPr/>
        </p:nvSpPr>
        <p:spPr>
          <a:xfrm>
            <a:off x="775254" y="993919"/>
            <a:ext cx="2757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ALH given by CALIOP-based</a:t>
            </a:r>
          </a:p>
          <a:p>
            <a:pPr algn="ctr"/>
            <a:r>
              <a:rPr lang="en-US" dirty="0"/>
              <a:t>climatology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8FFBD9-C51C-86A8-D8E8-99B536BDAE87}"/>
              </a:ext>
            </a:extLst>
          </p:cNvPr>
          <p:cNvSpPr txBox="1"/>
          <p:nvPr/>
        </p:nvSpPr>
        <p:spPr>
          <a:xfrm>
            <a:off x="5377649" y="1027346"/>
            <a:ext cx="276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ALH derived from EPIC </a:t>
            </a:r>
            <a:r>
              <a:rPr lang="en-US" sz="1800" dirty="0"/>
              <a:t>O</a:t>
            </a:r>
            <a:r>
              <a:rPr lang="en-US" sz="1800" baseline="-25000" dirty="0"/>
              <a:t>2</a:t>
            </a:r>
            <a:r>
              <a:rPr lang="en-US" sz="1800" dirty="0"/>
              <a:t>B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original observations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950FF6-5E72-A97E-C505-6095E15E2FF5}"/>
              </a:ext>
            </a:extLst>
          </p:cNvPr>
          <p:cNvSpPr txBox="1"/>
          <p:nvPr/>
        </p:nvSpPr>
        <p:spPr>
          <a:xfrm>
            <a:off x="8381225" y="1040305"/>
            <a:ext cx="379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ALH derived from EPIC </a:t>
            </a:r>
            <a:r>
              <a:rPr lang="en-US" sz="1800" dirty="0"/>
              <a:t>O</a:t>
            </a:r>
            <a:r>
              <a:rPr lang="en-US" sz="1800" baseline="-25000" dirty="0"/>
              <a:t>2</a:t>
            </a:r>
            <a:r>
              <a:rPr lang="en-US" sz="1800" dirty="0"/>
              <a:t>B calibration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adjusted (5%) observations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8E7B-F39A-6C6D-7B8D-9117E10CCB99}"/>
              </a:ext>
            </a:extLst>
          </p:cNvPr>
          <p:cNvSpPr txBox="1"/>
          <p:nvPr/>
        </p:nvSpPr>
        <p:spPr>
          <a:xfrm>
            <a:off x="1053212" y="5854136"/>
            <a:ext cx="10445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unexpected result of deriving ALH using the 688/680 ratio is a significant decrease in cloud contamination.</a:t>
            </a:r>
          </a:p>
          <a:p>
            <a:r>
              <a:rPr lang="en-US" dirty="0"/>
              <a:t>Similar results (not shown) are observed in retrieved 380 nm single scattering albedo.</a:t>
            </a:r>
          </a:p>
        </p:txBody>
      </p:sp>
    </p:spTree>
    <p:extLst>
      <p:ext uri="{BB962C8B-B14F-4D97-AF65-F5344CB8AC3E}">
        <p14:creationId xmlns:p14="http://schemas.microsoft.com/office/powerpoint/2010/main" val="1139832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5192D5F4-4FEB-F6FA-6AE2-8E01ED350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58" y="3987983"/>
            <a:ext cx="9216887" cy="287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484EFF20-2FE9-436F-4889-27149B321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7672"/>
          <a:stretch>
            <a:fillRect/>
          </a:stretch>
        </p:blipFill>
        <p:spPr bwMode="auto">
          <a:xfrm>
            <a:off x="1606394" y="716668"/>
            <a:ext cx="8491762" cy="314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6F9CA-6DC6-AD9B-FB9B-D59F05C46AD2}"/>
              </a:ext>
            </a:extLst>
          </p:cNvPr>
          <p:cNvSpPr txBox="1"/>
          <p:nvPr/>
        </p:nvSpPr>
        <p:spPr>
          <a:xfrm>
            <a:off x="10575231" y="6549888"/>
            <a:ext cx="1621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Kayetha et al.,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E5318-2867-40DB-E450-B1094E8EC27B}"/>
              </a:ext>
            </a:extLst>
          </p:cNvPr>
          <p:cNvSpPr txBox="1"/>
          <p:nvPr/>
        </p:nvSpPr>
        <p:spPr>
          <a:xfrm>
            <a:off x="819892" y="188215"/>
            <a:ext cx="11066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Inferring aerosol absorption in the visible from UV-retrieved single scattering albedo  </a:t>
            </a:r>
          </a:p>
        </p:txBody>
      </p:sp>
    </p:spTree>
    <p:extLst>
      <p:ext uri="{BB962C8B-B14F-4D97-AF65-F5344CB8AC3E}">
        <p14:creationId xmlns:p14="http://schemas.microsoft.com/office/powerpoint/2010/main" val="2691540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7E6AE9-D2BC-6438-3835-6F4023FA287D}"/>
              </a:ext>
            </a:extLst>
          </p:cNvPr>
          <p:cNvSpPr txBox="1"/>
          <p:nvPr/>
        </p:nvSpPr>
        <p:spPr>
          <a:xfrm>
            <a:off x="3739363" y="2077279"/>
            <a:ext cx="47075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Presentation Outline: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EPIC UV aerosol products: Current Status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EPIC view of 2022 relevant aerosol events</a:t>
            </a:r>
          </a:p>
          <a:p>
            <a:pPr algn="ctr"/>
            <a:endParaRPr lang="en-US" dirty="0"/>
          </a:p>
          <a:p>
            <a:pPr algn="ctr"/>
            <a:r>
              <a:rPr lang="en-US" sz="1800" b="0" i="0" u="none" strike="noStrike" baseline="0" dirty="0"/>
              <a:t>A new generation EPIC UV-VIS aerosol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28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ECD82579-1E6F-643D-FC5B-5828B45FCF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9" t="-5" r="33563" b="76687"/>
          <a:stretch/>
        </p:blipFill>
        <p:spPr>
          <a:xfrm>
            <a:off x="738838" y="1088566"/>
            <a:ext cx="3170930" cy="2576381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4266B5CD-B097-782A-F03B-A6D653604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9" t="58717" r="25303" b="3791"/>
          <a:stretch/>
        </p:blipFill>
        <p:spPr>
          <a:xfrm>
            <a:off x="8138160" y="1636642"/>
            <a:ext cx="3248964" cy="2743200"/>
          </a:xfrm>
          <a:prstGeom prst="rect">
            <a:avLst/>
          </a:prstGeom>
        </p:spPr>
      </p:pic>
      <p:pic>
        <p:nvPicPr>
          <p:cNvPr id="4" name="Picture 3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74B690B1-EBDB-B02E-737B-DBE122824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22965" r="20480" b="68067"/>
          <a:stretch/>
        </p:blipFill>
        <p:spPr>
          <a:xfrm>
            <a:off x="1172277" y="3858917"/>
            <a:ext cx="2384463" cy="425797"/>
          </a:xfrm>
          <a:prstGeom prst="rect">
            <a:avLst/>
          </a:prstGeom>
        </p:spPr>
      </p:pic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4153F20C-702E-6753-7EE1-84E5BF367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2" t="9573" r="26220" b="53136"/>
          <a:stretch/>
        </p:blipFill>
        <p:spPr>
          <a:xfrm>
            <a:off x="4357716" y="1663430"/>
            <a:ext cx="3048924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4A4C4F-E227-12ED-9E12-34301E8D8A3D}"/>
              </a:ext>
            </a:extLst>
          </p:cNvPr>
          <p:cNvSpPr txBox="1"/>
          <p:nvPr/>
        </p:nvSpPr>
        <p:spPr>
          <a:xfrm>
            <a:off x="4756129" y="1060287"/>
            <a:ext cx="2524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Aerosol Optical Depth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42578-8EA3-C6F5-A383-7408411C005C}"/>
              </a:ext>
            </a:extLst>
          </p:cNvPr>
          <p:cNvSpPr txBox="1"/>
          <p:nvPr/>
        </p:nvSpPr>
        <p:spPr>
          <a:xfrm>
            <a:off x="8354292" y="1097233"/>
            <a:ext cx="2763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Single Scattering Albedo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E15C13-12E1-B586-A7C6-A113441EAF4A}"/>
              </a:ext>
            </a:extLst>
          </p:cNvPr>
          <p:cNvSpPr txBox="1"/>
          <p:nvPr/>
        </p:nvSpPr>
        <p:spPr>
          <a:xfrm>
            <a:off x="3949886" y="285418"/>
            <a:ext cx="3976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EPIC UV Aerosol Products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5395B7-E30B-2955-68B2-E07C1992984B}"/>
              </a:ext>
            </a:extLst>
          </p:cNvPr>
          <p:cNvSpPr txBox="1"/>
          <p:nvPr/>
        </p:nvSpPr>
        <p:spPr>
          <a:xfrm>
            <a:off x="2279174" y="4569603"/>
            <a:ext cx="7693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EPIC Detection and Characterization of the August 2017 British Columbia PyroCb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A0F9DD-3B3B-4117-299C-CBEB44273E13}"/>
              </a:ext>
            </a:extLst>
          </p:cNvPr>
          <p:cNvSpPr txBox="1"/>
          <p:nvPr/>
        </p:nvSpPr>
        <p:spPr>
          <a:xfrm>
            <a:off x="1073428" y="5476463"/>
            <a:ext cx="4926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Above Cloud Aerosol Optical Depth (ACAOD)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12419-65C0-833F-3D0C-BF0039A4A9E9}"/>
              </a:ext>
            </a:extLst>
          </p:cNvPr>
          <p:cNvSpPr txBox="1"/>
          <p:nvPr/>
        </p:nvSpPr>
        <p:spPr>
          <a:xfrm>
            <a:off x="2396372" y="3208642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Aug15,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EBD349-2CC6-2F99-38F6-288A8BD48B8C}"/>
              </a:ext>
            </a:extLst>
          </p:cNvPr>
          <p:cNvSpPr txBox="1"/>
          <p:nvPr/>
        </p:nvSpPr>
        <p:spPr>
          <a:xfrm>
            <a:off x="5130721" y="3585489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,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71BC87-EF86-2FCD-D9C3-2FE9D760E4C2}"/>
              </a:ext>
            </a:extLst>
          </p:cNvPr>
          <p:cNvSpPr txBox="1"/>
          <p:nvPr/>
        </p:nvSpPr>
        <p:spPr>
          <a:xfrm>
            <a:off x="8859078" y="3583949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499301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9D51F7F-D1FE-5A9B-88A1-C15C97363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" y="3616225"/>
            <a:ext cx="10787149" cy="2790305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E56B8F9A-4B80-0F66-8EA5-54E7D871D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6" y="585281"/>
            <a:ext cx="10568247" cy="2845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06D37F-6C56-BB94-D991-CF0142AF834E}"/>
              </a:ext>
            </a:extLst>
          </p:cNvPr>
          <p:cNvSpPr txBox="1"/>
          <p:nvPr/>
        </p:nvSpPr>
        <p:spPr>
          <a:xfrm>
            <a:off x="10075495" y="6494800"/>
            <a:ext cx="211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Ahn et al., JGR,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924191-D099-E33D-A45E-E207601624E8}"/>
              </a:ext>
            </a:extLst>
          </p:cNvPr>
          <p:cNvSpPr txBox="1"/>
          <p:nvPr/>
        </p:nvSpPr>
        <p:spPr>
          <a:xfrm>
            <a:off x="3454937" y="75892"/>
            <a:ext cx="5619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EPIC UV Aerosol Products Evaluation</a:t>
            </a:r>
          </a:p>
        </p:txBody>
      </p:sp>
    </p:spTree>
    <p:extLst>
      <p:ext uri="{BB962C8B-B14F-4D97-AF65-F5344CB8AC3E}">
        <p14:creationId xmlns:p14="http://schemas.microsoft.com/office/powerpoint/2010/main" val="300567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11F7408-22EE-A492-EBED-B804AF996C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10" y="1222176"/>
            <a:ext cx="5704844" cy="47552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96915B-7BCD-A8F3-DAF2-D5FD8D46538D}"/>
              </a:ext>
            </a:extLst>
          </p:cNvPr>
          <p:cNvSpPr txBox="1"/>
          <p:nvPr/>
        </p:nvSpPr>
        <p:spPr>
          <a:xfrm>
            <a:off x="2299855" y="766406"/>
            <a:ext cx="651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EPIC ACAOD validation during ORACLES 1 and 2 airborne campaigns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EF279-F421-F73F-0054-8146C5ACA6FA}"/>
              </a:ext>
            </a:extLst>
          </p:cNvPr>
          <p:cNvSpPr txBox="1"/>
          <p:nvPr/>
        </p:nvSpPr>
        <p:spPr>
          <a:xfrm>
            <a:off x="255105" y="6178411"/>
            <a:ext cx="1193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EPIC ACAOD product has been used in the estimation of radiative forcing effect of above cloud absorbing aerosols. Stay tuned for  presentation by Hiren Jethva.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868B1-341D-8EF3-6A68-DD137EB97643}"/>
              </a:ext>
            </a:extLst>
          </p:cNvPr>
          <p:cNvSpPr txBox="1"/>
          <p:nvPr/>
        </p:nvSpPr>
        <p:spPr>
          <a:xfrm>
            <a:off x="10655002" y="5871084"/>
            <a:ext cx="1471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Ahn et al., JGR,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AA013-BB61-1498-1D4C-72302CE11B5D}"/>
              </a:ext>
            </a:extLst>
          </p:cNvPr>
          <p:cNvSpPr txBox="1"/>
          <p:nvPr/>
        </p:nvSpPr>
        <p:spPr>
          <a:xfrm>
            <a:off x="2580291" y="195161"/>
            <a:ext cx="6108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EPIC UV Aerosol Products Evaluation (2)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D6EC70-3D7A-7ABD-ADDD-2F9DAEE55F74}"/>
              </a:ext>
            </a:extLst>
          </p:cNvPr>
          <p:cNvGrpSpPr>
            <a:grpSpLocks noChangeAspect="1"/>
          </p:cNvGrpSpPr>
          <p:nvPr/>
        </p:nvGrpSpPr>
        <p:grpSpPr>
          <a:xfrm>
            <a:off x="934287" y="1364716"/>
            <a:ext cx="4463220" cy="4470181"/>
            <a:chOff x="1333500" y="-1428"/>
            <a:chExt cx="6848742" cy="68594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AF86CC1-CAA2-8431-26FF-68BE5378EC76}"/>
                </a:ext>
              </a:extLst>
            </p:cNvPr>
            <p:cNvGrpSpPr/>
            <p:nvPr/>
          </p:nvGrpSpPr>
          <p:grpSpPr>
            <a:xfrm>
              <a:off x="1333500" y="0"/>
              <a:ext cx="6848742" cy="6858000"/>
              <a:chOff x="1333500" y="0"/>
              <a:chExt cx="6848742" cy="68580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9502DE8-4EB8-B31B-0546-4D7E0DD0EF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>
              <a:xfrm>
                <a:off x="1333500" y="0"/>
                <a:ext cx="3238500" cy="6858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CBF1ADE-16AA-8928-D975-1C852A3B69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541" b="48785"/>
              <a:stretch/>
            </p:blipFill>
            <p:spPr>
              <a:xfrm>
                <a:off x="4943742" y="3523006"/>
                <a:ext cx="3238500" cy="3269475"/>
              </a:xfrm>
              <a:prstGeom prst="rect">
                <a:avLst/>
              </a:prstGeom>
            </p:spPr>
          </p:pic>
          <p:pic>
            <p:nvPicPr>
              <p:cNvPr id="12" name="Picture 2" descr="http://epic.gsfc.nasa.gov/epic-archive/natural/png/epic_1b_20160805105344_01.png">
                <a:extLst>
                  <a:ext uri="{FF2B5EF4-FFF2-40B4-BE49-F238E27FC236}">
                    <a16:creationId xmlns:a16="http://schemas.microsoft.com/office/drawing/2014/main" id="{45D2A341-86CB-8034-D55A-270F1FE2DF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400" b="87500" l="11670" r="87842">
                            <a14:backgroundMark x1="17285" y1="14111" x2="17285" y2="14111"/>
                            <a14:backgroundMark x1="83203" y1="14844" x2="83203" y2="14844"/>
                            <a14:backgroundMark x1="81104" y1="79541" x2="81104" y2="79541"/>
                            <a14:backgroundMark x1="20313" y1="82373" x2="20313" y2="823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82" t="10864" r="9813" b="11098"/>
              <a:stretch/>
            </p:blipFill>
            <p:spPr bwMode="auto">
              <a:xfrm>
                <a:off x="5144833" y="323313"/>
                <a:ext cx="2897025" cy="28542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92D4C3-C4DC-5560-8A9E-7898241E8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97113"/>
            <a:stretch/>
          </p:blipFill>
          <p:spPr>
            <a:xfrm>
              <a:off x="4570572" y="-1428"/>
              <a:ext cx="3238500" cy="197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339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69E359-5BF1-5ED2-8783-0D106A4A00FD}"/>
              </a:ext>
            </a:extLst>
          </p:cNvPr>
          <p:cNvSpPr txBox="1"/>
          <p:nvPr/>
        </p:nvSpPr>
        <p:spPr>
          <a:xfrm>
            <a:off x="1886075" y="3708"/>
            <a:ext cx="8211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EPIC UV Aerosol Products: Multi-year Global Monthly Averages</a:t>
            </a:r>
          </a:p>
        </p:txBody>
      </p:sp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B01D401-4131-C4A5-E8F8-97024BF1A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r="-2572"/>
          <a:stretch/>
        </p:blipFill>
        <p:spPr>
          <a:xfrm>
            <a:off x="287748" y="873796"/>
            <a:ext cx="5589594" cy="536769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D071A96-8F8E-3823-2777-CD9E1DFD5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r="798"/>
          <a:stretch/>
        </p:blipFill>
        <p:spPr>
          <a:xfrm>
            <a:off x="6734755" y="878905"/>
            <a:ext cx="5100525" cy="5367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44F03-E6E9-72C0-D857-0EDC68C71E8B}"/>
              </a:ext>
            </a:extLst>
          </p:cNvPr>
          <p:cNvSpPr txBox="1"/>
          <p:nvPr/>
        </p:nvSpPr>
        <p:spPr>
          <a:xfrm>
            <a:off x="5923817" y="128795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2051E-40B6-7A8D-A356-FF554F6C3761}"/>
              </a:ext>
            </a:extLst>
          </p:cNvPr>
          <p:cNvSpPr txBox="1"/>
          <p:nvPr/>
        </p:nvSpPr>
        <p:spPr>
          <a:xfrm>
            <a:off x="5980426" y="270334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087DF-B229-58E4-A497-4CE2C71E4020}"/>
              </a:ext>
            </a:extLst>
          </p:cNvPr>
          <p:cNvSpPr txBox="1"/>
          <p:nvPr/>
        </p:nvSpPr>
        <p:spPr>
          <a:xfrm>
            <a:off x="5989133" y="398824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E2E524-AE61-3BDE-5ABB-24425909A057}"/>
              </a:ext>
            </a:extLst>
          </p:cNvPr>
          <p:cNvSpPr txBox="1"/>
          <p:nvPr/>
        </p:nvSpPr>
        <p:spPr>
          <a:xfrm>
            <a:off x="5968023" y="543131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3C64D3-E4CF-17D5-1E93-B46288E78916}"/>
              </a:ext>
            </a:extLst>
          </p:cNvPr>
          <p:cNvSpPr txBox="1"/>
          <p:nvPr/>
        </p:nvSpPr>
        <p:spPr>
          <a:xfrm>
            <a:off x="1992650" y="481521"/>
            <a:ext cx="2022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UV Aerosol Index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3E5F5A-C174-E5BE-BA14-ED2E4DCCAE4A}"/>
              </a:ext>
            </a:extLst>
          </p:cNvPr>
          <p:cNvSpPr txBox="1"/>
          <p:nvPr/>
        </p:nvSpPr>
        <p:spPr>
          <a:xfrm>
            <a:off x="6911018" y="471577"/>
            <a:ext cx="4781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Aerosol Absorption Optical Depth (388 nm)</a:t>
            </a:r>
          </a:p>
        </p:txBody>
      </p:sp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BAC741D-B8E9-DED6-41C5-5A2B59CE24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3" b="30"/>
          <a:stretch/>
        </p:blipFill>
        <p:spPr>
          <a:xfrm>
            <a:off x="9248968" y="5468429"/>
            <a:ext cx="2673333" cy="400007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847EAA-070C-C226-DA75-A93F1F942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9" b="24"/>
          <a:stretch/>
        </p:blipFill>
        <p:spPr>
          <a:xfrm>
            <a:off x="3300530" y="5471386"/>
            <a:ext cx="2625278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4781C6-8742-5132-0E14-B7F605E4DD93}"/>
              </a:ext>
            </a:extLst>
          </p:cNvPr>
          <p:cNvSpPr txBox="1"/>
          <p:nvPr/>
        </p:nvSpPr>
        <p:spPr>
          <a:xfrm>
            <a:off x="2335694" y="6331228"/>
            <a:ext cx="803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The post-2019 EPIC aerosol world seems quite different in relation to previous years.</a:t>
            </a:r>
          </a:p>
        </p:txBody>
      </p:sp>
    </p:spTree>
    <p:extLst>
      <p:ext uri="{BB962C8B-B14F-4D97-AF65-F5344CB8AC3E}">
        <p14:creationId xmlns:p14="http://schemas.microsoft.com/office/powerpoint/2010/main" val="115581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2B9DDA1C-32A8-B442-4D69-206FBA86A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" y="833186"/>
            <a:ext cx="6107971" cy="3429662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9002793A-6ADE-E809-2C24-D3D27AAD9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49" y="872943"/>
            <a:ext cx="6107971" cy="3449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417AD-30D8-9CA7-FC66-BBD1D153734D}"/>
              </a:ext>
            </a:extLst>
          </p:cNvPr>
          <p:cNvSpPr txBox="1"/>
          <p:nvPr/>
        </p:nvSpPr>
        <p:spPr>
          <a:xfrm>
            <a:off x="407503" y="4870172"/>
            <a:ext cx="11439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</a:rPr>
              <a:t>A 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striking difference in the UVAI timeseries is observed before and after 2019 in both hemispheres but seemingly stronger in the SH. </a:t>
            </a:r>
          </a:p>
          <a:p>
            <a:endParaRPr lang="en-US" sz="16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Australia fires (2020) in the SH and increased fire activity in the NH may explain these results.</a:t>
            </a:r>
          </a:p>
          <a:p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nstrumental change after a long time ( about 6 months) in safe mode is a possibility that will be investigated.</a:t>
            </a:r>
            <a:endParaRPr lang="en-US" sz="16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9732A-1699-F61A-6A63-7A9D5129CC93}"/>
              </a:ext>
            </a:extLst>
          </p:cNvPr>
          <p:cNvSpPr txBox="1"/>
          <p:nvPr/>
        </p:nvSpPr>
        <p:spPr>
          <a:xfrm>
            <a:off x="2888447" y="204956"/>
            <a:ext cx="6415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EPIC UV Aerosol Products: The long-term record</a:t>
            </a:r>
          </a:p>
        </p:txBody>
      </p:sp>
    </p:spTree>
    <p:extLst>
      <p:ext uri="{BB962C8B-B14F-4D97-AF65-F5344CB8AC3E}">
        <p14:creationId xmlns:p14="http://schemas.microsoft.com/office/powerpoint/2010/main" val="2745838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37AA17C2-A3FD-4C62-FDAD-2B41CFE3B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46" y="1328386"/>
            <a:ext cx="6452151" cy="4406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4547A4-A7DE-F970-9475-A9FF53CCD75C}"/>
              </a:ext>
            </a:extLst>
          </p:cNvPr>
          <p:cNvSpPr txBox="1"/>
          <p:nvPr/>
        </p:nvSpPr>
        <p:spPr>
          <a:xfrm>
            <a:off x="3220278" y="198786"/>
            <a:ext cx="5775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EPIC’s view of relevant 2022 Aerosol Events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D211FA-0D4D-7232-1EDE-7C0DF6ED8328}"/>
              </a:ext>
            </a:extLst>
          </p:cNvPr>
          <p:cNvSpPr txBox="1"/>
          <p:nvPr/>
        </p:nvSpPr>
        <p:spPr>
          <a:xfrm>
            <a:off x="3008056" y="793045"/>
            <a:ext cx="586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The January 14-15 Tonga-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Hunga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Ha'apai volcanic eruption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FC949-2AD3-3BBA-03DE-D7373BE18DF4}"/>
              </a:ext>
            </a:extLst>
          </p:cNvPr>
          <p:cNvSpPr txBox="1"/>
          <p:nvPr/>
        </p:nvSpPr>
        <p:spPr>
          <a:xfrm>
            <a:off x="596350" y="6003236"/>
            <a:ext cx="10903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unusually weak volcanic ash signal was picked up by EPIC UVAI. The submarine nature of this eruption may have produced a lower altitude ash layer than those associated with typical terrestrial eruptions.</a:t>
            </a:r>
          </a:p>
        </p:txBody>
      </p:sp>
    </p:spTree>
    <p:extLst>
      <p:ext uri="{BB962C8B-B14F-4D97-AF65-F5344CB8AC3E}">
        <p14:creationId xmlns:p14="http://schemas.microsoft.com/office/powerpoint/2010/main" val="2439089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DEA08E-A917-ECAF-DF50-201266A7DAFF}"/>
              </a:ext>
            </a:extLst>
          </p:cNvPr>
          <p:cNvSpPr txBox="1"/>
          <p:nvPr/>
        </p:nvSpPr>
        <p:spPr>
          <a:xfrm>
            <a:off x="4701750" y="517654"/>
            <a:ext cx="3030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Russia-Ukraine Armed Conflict</a:t>
            </a:r>
          </a:p>
          <a:p>
            <a:endParaRPr lang="en-US" dirty="0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F9A401D3-5CD4-8CB5-99E2-CB8205E28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7" t="55397" r="7457" b="20748"/>
          <a:stretch>
            <a:fillRect/>
          </a:stretch>
        </p:blipFill>
        <p:spPr>
          <a:xfrm>
            <a:off x="6305157" y="3745964"/>
            <a:ext cx="3514826" cy="2284582"/>
          </a:xfrm>
          <a:prstGeom prst="rect">
            <a:avLst/>
          </a:prstGeom>
        </p:spPr>
      </p:pic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0DF313BD-D964-2DB2-60C2-DEF45AAC6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4" t="53937" r="6357" b="20710"/>
          <a:stretch>
            <a:fillRect/>
          </a:stretch>
        </p:blipFill>
        <p:spPr>
          <a:xfrm>
            <a:off x="2510799" y="3718427"/>
            <a:ext cx="3547013" cy="2356722"/>
          </a:xfrm>
          <a:prstGeom prst="rect">
            <a:avLst/>
          </a:prstGeom>
        </p:spPr>
      </p:pic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85782C2-CA65-BCDD-CBB4-B6CC279A06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2" t="52655" r="7403" b="19376"/>
          <a:stretch>
            <a:fillRect/>
          </a:stretch>
        </p:blipFill>
        <p:spPr>
          <a:xfrm>
            <a:off x="2511161" y="1160535"/>
            <a:ext cx="3488190" cy="2367264"/>
          </a:xfrm>
          <a:prstGeom prst="rect">
            <a:avLst/>
          </a:prstGeom>
        </p:spPr>
      </p:pic>
      <p:pic>
        <p:nvPicPr>
          <p:cNvPr id="5" name="Picture 4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ABEE3F1E-FBBC-962F-3697-7C4F946767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53196" r="6984" b="19503"/>
          <a:stretch>
            <a:fillRect/>
          </a:stretch>
        </p:blipFill>
        <p:spPr>
          <a:xfrm>
            <a:off x="6318235" y="1192165"/>
            <a:ext cx="3487081" cy="2304003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86291378-BD65-50E7-129C-AE77FF379AA7}"/>
              </a:ext>
            </a:extLst>
          </p:cNvPr>
          <p:cNvSpPr txBox="1"/>
          <p:nvPr/>
        </p:nvSpPr>
        <p:spPr>
          <a:xfrm>
            <a:off x="7795996" y="6059572"/>
            <a:ext cx="920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AAOD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6C795A59-3621-0302-EA92-90A143B34B7C}"/>
              </a:ext>
            </a:extLst>
          </p:cNvPr>
          <p:cNvSpPr txBox="1"/>
          <p:nvPr/>
        </p:nvSpPr>
        <p:spPr>
          <a:xfrm>
            <a:off x="1625119" y="2295611"/>
            <a:ext cx="75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27FF037-BB22-D92D-4C5A-D25F1671C1AF}"/>
              </a:ext>
            </a:extLst>
          </p:cNvPr>
          <p:cNvSpPr txBox="1"/>
          <p:nvPr/>
        </p:nvSpPr>
        <p:spPr>
          <a:xfrm>
            <a:off x="1669413" y="4810930"/>
            <a:ext cx="6451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E31A1428-3962-E3D0-87D9-4B99E07C476C}"/>
              </a:ext>
            </a:extLst>
          </p:cNvPr>
          <p:cNvSpPr txBox="1"/>
          <p:nvPr/>
        </p:nvSpPr>
        <p:spPr>
          <a:xfrm>
            <a:off x="3995531" y="822304"/>
            <a:ext cx="667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UVAI &amp; AAOD April 2o21 and 2022 averages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B9664D-07D6-07B7-4A4D-91CE109FEB94}"/>
              </a:ext>
            </a:extLst>
          </p:cNvPr>
          <p:cNvSpPr txBox="1"/>
          <p:nvPr/>
        </p:nvSpPr>
        <p:spPr>
          <a:xfrm>
            <a:off x="4051975" y="6048271"/>
            <a:ext cx="503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UVAI</a:t>
            </a:r>
          </a:p>
        </p:txBody>
      </p:sp>
      <p:pic>
        <p:nvPicPr>
          <p:cNvPr id="13" name="Picture 12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AE754718-2152-DF14-C607-6298D99CD1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8" t="92315" r="5221"/>
          <a:stretch>
            <a:fillRect/>
          </a:stretch>
        </p:blipFill>
        <p:spPr>
          <a:xfrm>
            <a:off x="2484845" y="6277525"/>
            <a:ext cx="3547013" cy="267906"/>
          </a:xfrm>
          <a:prstGeom prst="rect">
            <a:avLst/>
          </a:prstGeom>
        </p:spPr>
      </p:pic>
      <p:pic>
        <p:nvPicPr>
          <p:cNvPr id="14" name="Picture 13" descr="Diagram, map&#10;&#10;Description automatically generated">
            <a:extLst>
              <a:ext uri="{FF2B5EF4-FFF2-40B4-BE49-F238E27FC236}">
                <a16:creationId xmlns:a16="http://schemas.microsoft.com/office/drawing/2014/main" id="{4A81FC33-6FFE-BB58-136A-BAAE207FA9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91521" r="7353" b="319"/>
          <a:stretch>
            <a:fillRect/>
          </a:stretch>
        </p:blipFill>
        <p:spPr>
          <a:xfrm>
            <a:off x="6293630" y="6261898"/>
            <a:ext cx="3536292" cy="2835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20A712-49A6-D9AA-F5EE-56EA21848A2B}"/>
              </a:ext>
            </a:extLst>
          </p:cNvPr>
          <p:cNvSpPr txBox="1"/>
          <p:nvPr/>
        </p:nvSpPr>
        <p:spPr>
          <a:xfrm>
            <a:off x="3106052" y="62199"/>
            <a:ext cx="619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EPIC’s view of relevant 2022 Aerosol Events (2) </a:t>
            </a:r>
          </a:p>
        </p:txBody>
      </p:sp>
    </p:spTree>
    <p:extLst>
      <p:ext uri="{BB962C8B-B14F-4D97-AF65-F5344CB8AC3E}">
        <p14:creationId xmlns:p14="http://schemas.microsoft.com/office/powerpoint/2010/main" val="2923901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D1E2BB92CBC144967077C2021A537D" ma:contentTypeVersion="12" ma:contentTypeDescription="Create a new document." ma:contentTypeScope="" ma:versionID="e82edcc818f3e9f412924feb1a9f360d">
  <xsd:schema xmlns:xsd="http://www.w3.org/2001/XMLSchema" xmlns:xs="http://www.w3.org/2001/XMLSchema" xmlns:p="http://schemas.microsoft.com/office/2006/metadata/properties" xmlns:ns3="c852713b-0caa-4ac0-ba75-048f00e27b76" xmlns:ns4="a3f7648c-ef34-4383-9913-3e4132c38d7f" targetNamespace="http://schemas.microsoft.com/office/2006/metadata/properties" ma:root="true" ma:fieldsID="a4b84f256e545f1446e0ebb68b1a8244" ns3:_="" ns4:_="">
    <xsd:import namespace="c852713b-0caa-4ac0-ba75-048f00e27b76"/>
    <xsd:import namespace="a3f7648c-ef34-4383-9913-3e4132c38d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2713b-0caa-4ac0-ba75-048f00e27b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7648c-ef34-4383-9913-3e4132c38d7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D091B0-6F26-47F2-9561-4A7542AAB8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1929B1-7FC6-4970-9F7F-387577028C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52713b-0caa-4ac0-ba75-048f00e27b76"/>
    <ds:schemaRef ds:uri="a3f7648c-ef34-4383-9913-3e4132c38d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18F13D-A62C-40AD-A1C6-D02482DBA5DD}">
  <ds:schemaRefs>
    <ds:schemaRef ds:uri="http://schemas.openxmlformats.org/package/2006/metadata/core-properties"/>
    <ds:schemaRef ds:uri="c852713b-0caa-4ac0-ba75-048f00e27b76"/>
    <ds:schemaRef ds:uri="http://purl.org/dc/elements/1.1/"/>
    <ds:schemaRef ds:uri="http://schemas.microsoft.com/office/2006/documentManagement/types"/>
    <ds:schemaRef ds:uri="http://purl.org/dc/terms/"/>
    <ds:schemaRef ds:uri="a3f7648c-ef34-4383-9913-3e4132c38d7f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873</Words>
  <Application>Microsoft Office PowerPoint</Application>
  <PresentationFormat>Widescreen</PresentationFormat>
  <Paragraphs>146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OMAR TORRES</dc:creator>
  <cp:lastModifiedBy>Torres, Omar (GSFC-6140)</cp:lastModifiedBy>
  <cp:revision>34</cp:revision>
  <dcterms:created xsi:type="dcterms:W3CDTF">2022-09-06T13:33:28Z</dcterms:created>
  <dcterms:modified xsi:type="dcterms:W3CDTF">2022-09-27T20:13:33Z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0x0101002BD1E2BB92CBC144967077C2021A537D</vt:lpwstr>
  </property>
</Properties>
</file>