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F13F3-2AFE-DA48-BD2B-A26B001473D5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3DAA5-E944-F44E-96E2-562B64A7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C9D981E-82CB-C3B6-344E-CF4F07042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8937" y="150019"/>
            <a:ext cx="1230967" cy="7778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AC0589-C8EE-A5B5-3338-876D74516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7049" y="148829"/>
            <a:ext cx="1041400" cy="876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0206-DE9F-0C9E-ABF5-EAC6C2D4B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DSCOVR EPIC Level 2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08ED1-9A23-871C-EA3F-34FE3A28E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38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Marshall Sutton</a:t>
            </a:r>
          </a:p>
          <a:p>
            <a:r>
              <a:rPr lang="en-US" dirty="0"/>
              <a:t>GSFC/586</a:t>
            </a:r>
          </a:p>
          <a:p>
            <a:r>
              <a:rPr lang="en-US" dirty="0"/>
              <a:t>DSCOVR EPIC Science Team Meeting</a:t>
            </a:r>
          </a:p>
          <a:p>
            <a:r>
              <a:rPr lang="en-US" dirty="0"/>
              <a:t>September 27-29, 2022 – Goddard Space Flight Center</a:t>
            </a:r>
          </a:p>
          <a:p>
            <a:r>
              <a:rPr lang="en-US" dirty="0" err="1"/>
              <a:t>Marshall.h.Sutton@nasa.gov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B5B11E1-8AD2-095D-6BB5-76AAD8D44CF8}"/>
              </a:ext>
            </a:extLst>
          </p:cNvPr>
          <p:cNvSpPr/>
          <p:nvPr/>
        </p:nvSpPr>
        <p:spPr>
          <a:xfrm>
            <a:off x="8414168" y="542234"/>
            <a:ext cx="2272881" cy="5524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CAF06F-A6DA-B3EA-4732-EB543D195FC9}"/>
              </a:ext>
            </a:extLst>
          </p:cNvPr>
          <p:cNvSpPr/>
          <p:nvPr/>
        </p:nvSpPr>
        <p:spPr>
          <a:xfrm>
            <a:off x="5824330" y="604856"/>
            <a:ext cx="1559748" cy="5524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11AC-96E9-4E28-66AE-0948DA9B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923" y="2517843"/>
            <a:ext cx="8567530" cy="1020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DSCOVR_EPIC_L2_AER_03_20220908214458_03.he5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B8F3B-D418-C82F-D135-62894B649E7A}"/>
              </a:ext>
            </a:extLst>
          </p:cNvPr>
          <p:cNvSpPr txBox="1"/>
          <p:nvPr/>
        </p:nvSpPr>
        <p:spPr>
          <a:xfrm>
            <a:off x="536714" y="1114148"/>
            <a:ext cx="157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Satellite</a:t>
            </a:r>
          </a:p>
          <a:p>
            <a:r>
              <a:rPr lang="en-US" dirty="0"/>
              <a:t>DSCOVR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196F0-14FE-92CB-17A4-3C807813469F}"/>
              </a:ext>
            </a:extLst>
          </p:cNvPr>
          <p:cNvSpPr txBox="1"/>
          <p:nvPr/>
        </p:nvSpPr>
        <p:spPr>
          <a:xfrm>
            <a:off x="1987824" y="4204252"/>
            <a:ext cx="143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Instrument</a:t>
            </a:r>
          </a:p>
          <a:p>
            <a:r>
              <a:rPr lang="en-US" dirty="0"/>
              <a:t>EPIC Camera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BB3C0-8AAF-0AEE-1D36-FFBC966A1B33}"/>
              </a:ext>
            </a:extLst>
          </p:cNvPr>
          <p:cNvSpPr txBox="1"/>
          <p:nvPr/>
        </p:nvSpPr>
        <p:spPr>
          <a:xfrm>
            <a:off x="3761959" y="5135001"/>
            <a:ext cx="277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name abbreviation</a:t>
            </a:r>
          </a:p>
          <a:p>
            <a:r>
              <a:rPr lang="en-US" dirty="0"/>
              <a:t>Aerosol UV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69BCD-5244-3800-DB14-04B6D3B20554}"/>
              </a:ext>
            </a:extLst>
          </p:cNvPr>
          <p:cNvSpPr txBox="1"/>
          <p:nvPr/>
        </p:nvSpPr>
        <p:spPr>
          <a:xfrm>
            <a:off x="2564294" y="311849"/>
            <a:ext cx="239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product level</a:t>
            </a:r>
          </a:p>
          <a:p>
            <a:r>
              <a:rPr lang="en-US" dirty="0"/>
              <a:t>Level 2, Derived Geophysical Parameters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3E65B-BBA4-15BF-37E6-A71DE10E2AB0}"/>
              </a:ext>
            </a:extLst>
          </p:cNvPr>
          <p:cNvSpPr txBox="1"/>
          <p:nvPr/>
        </p:nvSpPr>
        <p:spPr>
          <a:xfrm>
            <a:off x="5824330" y="633784"/>
            <a:ext cx="208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Version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733F2-4986-2C93-CAC3-75688E6EFA89}"/>
              </a:ext>
            </a:extLst>
          </p:cNvPr>
          <p:cNvSpPr txBox="1"/>
          <p:nvPr/>
        </p:nvSpPr>
        <p:spPr>
          <a:xfrm>
            <a:off x="6538293" y="3782667"/>
            <a:ext cx="22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</a:t>
            </a:r>
          </a:p>
          <a:p>
            <a:r>
              <a:rPr lang="en-US" dirty="0"/>
              <a:t>YYYYMMDDHHMMSS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EF269-E917-E887-7726-913017DB2A2C}"/>
              </a:ext>
            </a:extLst>
          </p:cNvPr>
          <p:cNvSpPr txBox="1"/>
          <p:nvPr/>
        </p:nvSpPr>
        <p:spPr>
          <a:xfrm>
            <a:off x="8507896" y="60485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Level 1b version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EFE99-A8E4-B581-4FFD-28EA184F3A2E}"/>
              </a:ext>
            </a:extLst>
          </p:cNvPr>
          <p:cNvSpPr txBox="1"/>
          <p:nvPr/>
        </p:nvSpPr>
        <p:spPr>
          <a:xfrm>
            <a:off x="8925339" y="5059467"/>
            <a:ext cx="209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extension</a:t>
            </a:r>
          </a:p>
          <a:p>
            <a:r>
              <a:rPr lang="en-US" dirty="0"/>
              <a:t>HDF5 (</a:t>
            </a:r>
            <a:r>
              <a:rPr lang="en-US" dirty="0" err="1"/>
              <a:t>NetCDF</a:t>
            </a:r>
            <a:r>
              <a:rPr lang="en-US" dirty="0"/>
              <a:t>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7A8BD91-0EDC-74B7-7240-352B9A0252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3586" y="1973553"/>
            <a:ext cx="1018737" cy="771936"/>
          </a:xfrm>
          <a:prstGeom prst="bentConnector3">
            <a:avLst>
              <a:gd name="adj1" fmla="val 9730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012EB97-10F5-73CA-5DD5-04F873E169D9}"/>
              </a:ext>
            </a:extLst>
          </p:cNvPr>
          <p:cNvCxnSpPr>
            <a:cxnSpLocks/>
          </p:cNvCxnSpPr>
          <p:nvPr/>
        </p:nvCxnSpPr>
        <p:spPr>
          <a:xfrm rot="5400000">
            <a:off x="2698769" y="3303413"/>
            <a:ext cx="1142331" cy="70119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BD537E0-A7CD-B514-4DC1-D3BD7962C3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60710" y="1566692"/>
            <a:ext cx="1211362" cy="96866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B5E39C9-865D-14E9-2AE5-CFAC0ECE5DF2}"/>
              </a:ext>
            </a:extLst>
          </p:cNvPr>
          <p:cNvCxnSpPr>
            <a:cxnSpLocks/>
          </p:cNvCxnSpPr>
          <p:nvPr/>
        </p:nvCxnSpPr>
        <p:spPr>
          <a:xfrm rot="5400000">
            <a:off x="3695501" y="3944081"/>
            <a:ext cx="2047465" cy="33437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660AEFD-3C3C-21A1-B7B3-1A81F84EA389}"/>
              </a:ext>
            </a:extLst>
          </p:cNvPr>
          <p:cNvCxnSpPr>
            <a:cxnSpLocks/>
          </p:cNvCxnSpPr>
          <p:nvPr/>
        </p:nvCxnSpPr>
        <p:spPr>
          <a:xfrm rot="5400000">
            <a:off x="5234405" y="1259032"/>
            <a:ext cx="1719182" cy="1036287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0CD437C9-C32D-74C5-829C-2CEC5D4E6A66}"/>
              </a:ext>
            </a:extLst>
          </p:cNvPr>
          <p:cNvCxnSpPr>
            <a:cxnSpLocks/>
          </p:cNvCxnSpPr>
          <p:nvPr/>
        </p:nvCxnSpPr>
        <p:spPr>
          <a:xfrm rot="5400000">
            <a:off x="6827866" y="3350245"/>
            <a:ext cx="878369" cy="23405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90E2BB68-8A77-6656-8CF8-0C2496F1DDE9}"/>
              </a:ext>
            </a:extLst>
          </p:cNvPr>
          <p:cNvCxnSpPr>
            <a:cxnSpLocks/>
          </p:cNvCxnSpPr>
          <p:nvPr/>
        </p:nvCxnSpPr>
        <p:spPr>
          <a:xfrm rot="5400000">
            <a:off x="8541313" y="1533708"/>
            <a:ext cx="1532694" cy="43324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9DDB1E4-9D0B-1C10-BBB3-5CC36F036ABF}"/>
              </a:ext>
            </a:extLst>
          </p:cNvPr>
          <p:cNvCxnSpPr>
            <a:cxnSpLocks/>
          </p:cNvCxnSpPr>
          <p:nvPr/>
        </p:nvCxnSpPr>
        <p:spPr>
          <a:xfrm rot="5400000">
            <a:off x="8699001" y="3895499"/>
            <a:ext cx="1933608" cy="19878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2351-FADD-A5C0-8105-05A18E08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4"/>
            <a:ext cx="9905998" cy="691298"/>
          </a:xfrm>
        </p:spPr>
        <p:txBody>
          <a:bodyPr/>
          <a:lstStyle/>
          <a:p>
            <a:r>
              <a:rPr lang="en-US" dirty="0"/>
              <a:t>Product Counts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1E422A-C47B-8D57-8B59-903C05431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776608"/>
              </p:ext>
            </p:extLst>
          </p:nvPr>
        </p:nvGraphicFramePr>
        <p:xfrm>
          <a:off x="968419" y="649286"/>
          <a:ext cx="679283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5">
                  <a:extLst>
                    <a:ext uri="{9D8B030D-6E8A-4147-A177-3AD203B41FA5}">
                      <a16:colId xmlns:a16="http://schemas.microsoft.com/office/drawing/2014/main" val="4113524163"/>
                    </a:ext>
                  </a:extLst>
                </a:gridCol>
                <a:gridCol w="1097825">
                  <a:extLst>
                    <a:ext uri="{9D8B030D-6E8A-4147-A177-3AD203B41FA5}">
                      <a16:colId xmlns:a16="http://schemas.microsoft.com/office/drawing/2014/main" val="70569342"/>
                    </a:ext>
                  </a:extLst>
                </a:gridCol>
                <a:gridCol w="1906225">
                  <a:extLst>
                    <a:ext uri="{9D8B030D-6E8A-4147-A177-3AD203B41FA5}">
                      <a16:colId xmlns:a16="http://schemas.microsoft.com/office/drawing/2014/main" val="2560933726"/>
                    </a:ext>
                  </a:extLst>
                </a:gridCol>
                <a:gridCol w="1906225">
                  <a:extLst>
                    <a:ext uri="{9D8B030D-6E8A-4147-A177-3AD203B41FA5}">
                      <a16:colId xmlns:a16="http://schemas.microsoft.com/office/drawing/2014/main" val="1436257141"/>
                    </a:ext>
                  </a:extLst>
                </a:gridCol>
              </a:tblGrid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Granule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Dataset Size (Estimated)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Principal Investigator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3811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EPIC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13.6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4717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AEROSOL 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34,228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6.8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O. Torres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76236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OZONE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6.6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N. </a:t>
                      </a:r>
                      <a:r>
                        <a:rPr lang="en-US" dirty="0" err="1"/>
                        <a:t>Kramarova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98731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SO2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S. </a:t>
                      </a:r>
                      <a:r>
                        <a:rPr lang="en-US" dirty="0" err="1"/>
                        <a:t>Carn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07872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O3SO2AI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2.2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K. Yang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66279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Y. Yang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09847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MAIAC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28,426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2.2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A. </a:t>
                      </a:r>
                      <a:r>
                        <a:rPr lang="en-US" dirty="0" err="1"/>
                        <a:t>Lyapustin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95988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VESDR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Y. </a:t>
                      </a:r>
                      <a:r>
                        <a:rPr lang="en-US" dirty="0" err="1"/>
                        <a:t>Knjazihhin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08533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Ocean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0.34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R. </a:t>
                      </a:r>
                      <a:r>
                        <a:rPr lang="en-US" dirty="0" err="1"/>
                        <a:t>Frouin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52310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Ocean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0.008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R. </a:t>
                      </a:r>
                      <a:r>
                        <a:rPr lang="en-US" dirty="0" err="1"/>
                        <a:t>Frouin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25984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GLINT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T. </a:t>
                      </a:r>
                      <a:r>
                        <a:rPr lang="en-US" dirty="0" err="1"/>
                        <a:t>Varnai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66806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UV AEROSOL-Fast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0.8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C. </a:t>
                      </a:r>
                      <a:r>
                        <a:rPr lang="en-US" dirty="0" err="1"/>
                        <a:t>Ahn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70025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Tropospheric Ozone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1.4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J. </a:t>
                      </a:r>
                      <a:r>
                        <a:rPr lang="en-US" dirty="0" err="1"/>
                        <a:t>Ziemke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68490"/>
                  </a:ext>
                </a:extLst>
              </a:tr>
              <a:tr h="308174">
                <a:tc>
                  <a:txBody>
                    <a:bodyPr/>
                    <a:lstStyle/>
                    <a:p>
                      <a:r>
                        <a:rPr lang="en-US" dirty="0"/>
                        <a:t>AOCH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J. Wang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96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80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08A1-45F6-F83E-F35A-750BF6E5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Images</a:t>
            </a: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98F4491-4FB6-4F74-E3A1-DC7C086A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899" y="2088140"/>
            <a:ext cx="3629025" cy="2869406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4318060C-65E9-2379-B472-6C3A1DC9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2080239"/>
            <a:ext cx="3733799" cy="288520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B7B8B47-2B04-D4C2-9ED0-4D9011E7E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5" y="2088140"/>
            <a:ext cx="3846943" cy="2885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49EAE-4A63-5DBF-07A2-ECCBB9AB265C}"/>
              </a:ext>
            </a:extLst>
          </p:cNvPr>
          <p:cNvSpPr txBox="1"/>
          <p:nvPr/>
        </p:nvSpPr>
        <p:spPr>
          <a:xfrm>
            <a:off x="4479403" y="289367"/>
            <a:ext cx="4097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on EPIC Website: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UV Aerosol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images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4BDEE-956A-1CA7-70A5-5308833780CD}"/>
              </a:ext>
            </a:extLst>
          </p:cNvPr>
          <p:cNvSpPr txBox="1"/>
          <p:nvPr/>
        </p:nvSpPr>
        <p:spPr>
          <a:xfrm>
            <a:off x="4479403" y="5226839"/>
            <a:ext cx="3819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Coming soon: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Ocean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for submissions</a:t>
            </a:r>
          </a:p>
        </p:txBody>
      </p:sp>
    </p:spTree>
    <p:extLst>
      <p:ext uri="{BB962C8B-B14F-4D97-AF65-F5344CB8AC3E}">
        <p14:creationId xmlns:p14="http://schemas.microsoft.com/office/powerpoint/2010/main" val="273458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CAB9-8702-37E6-A1EC-4AEA2F53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050519" cy="1478570"/>
          </a:xfrm>
        </p:spPr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3CE8-DF5B-5C90-8BEB-F025185F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4205503" cy="41358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New products added</a:t>
            </a:r>
          </a:p>
          <a:p>
            <a:r>
              <a:rPr lang="en-US" dirty="0"/>
              <a:t>AOCH</a:t>
            </a:r>
          </a:p>
          <a:p>
            <a:pPr marL="0" indent="0">
              <a:buNone/>
            </a:pPr>
            <a:r>
              <a:rPr lang="en-US" dirty="0"/>
              <a:t>Software Refactoring</a:t>
            </a:r>
          </a:p>
          <a:p>
            <a:r>
              <a:rPr lang="en-US" dirty="0"/>
              <a:t>Replaced </a:t>
            </a:r>
            <a:r>
              <a:rPr lang="en-US" dirty="0" err="1"/>
              <a:t>PoDS</a:t>
            </a:r>
            <a:r>
              <a:rPr lang="en-US" dirty="0"/>
              <a:t> utility from NCCS</a:t>
            </a:r>
          </a:p>
          <a:p>
            <a:pPr marL="0" indent="0">
              <a:buNone/>
            </a:pPr>
            <a:r>
              <a:rPr lang="en-US" dirty="0"/>
              <a:t>Products added to NCCS Permanent Collection</a:t>
            </a:r>
          </a:p>
          <a:p>
            <a:r>
              <a:rPr lang="en-US" dirty="0"/>
              <a:t>EPIC 1b</a:t>
            </a:r>
          </a:p>
          <a:p>
            <a:r>
              <a:rPr lang="en-US" dirty="0"/>
              <a:t>Cloud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051838-9911-D680-EA66-7A51C67ABA65}"/>
              </a:ext>
            </a:extLst>
          </p:cNvPr>
          <p:cNvSpPr txBox="1">
            <a:spLocks/>
          </p:cNvSpPr>
          <p:nvPr/>
        </p:nvSpPr>
        <p:spPr>
          <a:xfrm>
            <a:off x="6547738" y="617104"/>
            <a:ext cx="405051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660688-7111-A4A2-30CB-651EBB6EF4D7}"/>
              </a:ext>
            </a:extLst>
          </p:cNvPr>
          <p:cNvSpPr txBox="1">
            <a:spLocks/>
          </p:cNvSpPr>
          <p:nvPr/>
        </p:nvSpPr>
        <p:spPr>
          <a:xfrm>
            <a:off x="6096000" y="2249137"/>
            <a:ext cx="4205503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Ingest Issues – Ocean, GLINT</a:t>
            </a:r>
          </a:p>
          <a:p>
            <a:r>
              <a:rPr lang="en-US" dirty="0"/>
              <a:t>Adding images to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3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D27A-A9FC-F880-E8B4-DD9267ED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5561"/>
            <a:ext cx="3157243" cy="1310644"/>
          </a:xfrm>
        </p:spPr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C1CB4-5ABB-A6EE-102E-6CCDDABB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52" y="2039036"/>
            <a:ext cx="1855044" cy="9857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Aerosol UV</a:t>
            </a:r>
          </a:p>
          <a:p>
            <a:pPr marL="0" indent="0">
              <a:buNone/>
            </a:pPr>
            <a:r>
              <a:rPr lang="en-US" dirty="0"/>
              <a:t>Aerosol UV-Fast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92C55-40CF-9B1E-E704-9567204EEF5B}"/>
              </a:ext>
            </a:extLst>
          </p:cNvPr>
          <p:cNvSpPr txBox="1">
            <a:spLocks/>
          </p:cNvSpPr>
          <p:nvPr/>
        </p:nvSpPr>
        <p:spPr>
          <a:xfrm>
            <a:off x="5467496" y="435968"/>
            <a:ext cx="1256100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EPIC 1B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3A038A-B988-FB87-C141-0466B0C65664}"/>
              </a:ext>
            </a:extLst>
          </p:cNvPr>
          <p:cNvSpPr txBox="1">
            <a:spLocks/>
          </p:cNvSpPr>
          <p:nvPr/>
        </p:nvSpPr>
        <p:spPr>
          <a:xfrm>
            <a:off x="1141413" y="2039036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MAIAC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8B2E44-FB0C-8BD1-A742-9BFF67BFDFEC}"/>
              </a:ext>
            </a:extLst>
          </p:cNvPr>
          <p:cNvSpPr txBox="1">
            <a:spLocks/>
          </p:cNvSpPr>
          <p:nvPr/>
        </p:nvSpPr>
        <p:spPr>
          <a:xfrm>
            <a:off x="6095546" y="2039801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Cloud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031751-2AFB-A525-3E64-57C3ACD55FFA}"/>
              </a:ext>
            </a:extLst>
          </p:cNvPr>
          <p:cNvSpPr txBox="1">
            <a:spLocks/>
          </p:cNvSpPr>
          <p:nvPr/>
        </p:nvSpPr>
        <p:spPr>
          <a:xfrm>
            <a:off x="4506636" y="2039801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B81D17-ED34-7BE3-94EF-2143C81FB805}"/>
              </a:ext>
            </a:extLst>
          </p:cNvPr>
          <p:cNvSpPr txBox="1">
            <a:spLocks/>
          </p:cNvSpPr>
          <p:nvPr/>
        </p:nvSpPr>
        <p:spPr>
          <a:xfrm>
            <a:off x="6835970" y="3180942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OZONE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D47A92-977A-8A14-64D8-AD3D42165151}"/>
              </a:ext>
            </a:extLst>
          </p:cNvPr>
          <p:cNvSpPr txBox="1">
            <a:spLocks/>
          </p:cNvSpPr>
          <p:nvPr/>
        </p:nvSpPr>
        <p:spPr>
          <a:xfrm>
            <a:off x="8125794" y="3180942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O3SO2AI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053983-36E1-3C29-1082-0ABABD3121E4}"/>
              </a:ext>
            </a:extLst>
          </p:cNvPr>
          <p:cNvSpPr txBox="1">
            <a:spLocks/>
          </p:cNvSpPr>
          <p:nvPr/>
        </p:nvSpPr>
        <p:spPr>
          <a:xfrm>
            <a:off x="8229424" y="2039801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GLINT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AF188B-7BAC-A83D-74DA-C44AA2DC426B}"/>
              </a:ext>
            </a:extLst>
          </p:cNvPr>
          <p:cNvSpPr txBox="1">
            <a:spLocks/>
          </p:cNvSpPr>
          <p:nvPr/>
        </p:nvSpPr>
        <p:spPr>
          <a:xfrm>
            <a:off x="5114965" y="3180942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Tropospheric OZONE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FA1E16-8FB5-9005-89C4-3F034BCA73F9}"/>
              </a:ext>
            </a:extLst>
          </p:cNvPr>
          <p:cNvSpPr txBox="1">
            <a:spLocks/>
          </p:cNvSpPr>
          <p:nvPr/>
        </p:nvSpPr>
        <p:spPr>
          <a:xfrm>
            <a:off x="7767236" y="4322083"/>
            <a:ext cx="1943036" cy="649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Ocean Product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9D5FDB-2CF1-D131-933B-B7BE22BA9778}"/>
              </a:ext>
            </a:extLst>
          </p:cNvPr>
          <p:cNvSpPr txBox="1">
            <a:spLocks/>
          </p:cNvSpPr>
          <p:nvPr/>
        </p:nvSpPr>
        <p:spPr>
          <a:xfrm>
            <a:off x="1141413" y="3191926"/>
            <a:ext cx="1480848" cy="64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VESDR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076830-325D-D1E4-9E09-6853859F8C40}"/>
              </a:ext>
            </a:extLst>
          </p:cNvPr>
          <p:cNvCxnSpPr/>
          <p:nvPr/>
        </p:nvCxnSpPr>
        <p:spPr>
          <a:xfrm flipH="1">
            <a:off x="1951463" y="780585"/>
            <a:ext cx="3635298" cy="1382752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B1FD98-1757-4A75-FA78-1EEF470ADAA4}"/>
              </a:ext>
            </a:extLst>
          </p:cNvPr>
          <p:cNvCxnSpPr>
            <a:cxnSpLocks/>
          </p:cNvCxnSpPr>
          <p:nvPr/>
        </p:nvCxnSpPr>
        <p:spPr>
          <a:xfrm flipH="1">
            <a:off x="3310572" y="795224"/>
            <a:ext cx="2544817" cy="1368113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AAF0CB-9ACF-2257-E775-E8EB396F9026}"/>
              </a:ext>
            </a:extLst>
          </p:cNvPr>
          <p:cNvCxnSpPr>
            <a:cxnSpLocks/>
          </p:cNvCxnSpPr>
          <p:nvPr/>
        </p:nvCxnSpPr>
        <p:spPr>
          <a:xfrm flipH="1">
            <a:off x="4981814" y="815729"/>
            <a:ext cx="1005670" cy="1207479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6530BA-5A99-FE0E-C3FF-443D040B7091}"/>
              </a:ext>
            </a:extLst>
          </p:cNvPr>
          <p:cNvCxnSpPr>
            <a:cxnSpLocks/>
          </p:cNvCxnSpPr>
          <p:nvPr/>
        </p:nvCxnSpPr>
        <p:spPr>
          <a:xfrm>
            <a:off x="6072443" y="813773"/>
            <a:ext cx="400723" cy="1349564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92EFDC-23A2-EF9E-EDCA-6668F763F6E2}"/>
              </a:ext>
            </a:extLst>
          </p:cNvPr>
          <p:cNvCxnSpPr>
            <a:cxnSpLocks/>
          </p:cNvCxnSpPr>
          <p:nvPr/>
        </p:nvCxnSpPr>
        <p:spPr>
          <a:xfrm>
            <a:off x="6332794" y="856217"/>
            <a:ext cx="1896630" cy="1247186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93C942-C5E6-1BD0-0D22-BC092FC8C482}"/>
              </a:ext>
            </a:extLst>
          </p:cNvPr>
          <p:cNvCxnSpPr>
            <a:cxnSpLocks/>
          </p:cNvCxnSpPr>
          <p:nvPr/>
        </p:nvCxnSpPr>
        <p:spPr>
          <a:xfrm>
            <a:off x="1650140" y="2507954"/>
            <a:ext cx="0" cy="803743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0EFD0E-D206-EEB8-242F-4EE0F467D05F}"/>
              </a:ext>
            </a:extLst>
          </p:cNvPr>
          <p:cNvCxnSpPr>
            <a:cxnSpLocks/>
          </p:cNvCxnSpPr>
          <p:nvPr/>
        </p:nvCxnSpPr>
        <p:spPr>
          <a:xfrm flipH="1">
            <a:off x="5728543" y="856217"/>
            <a:ext cx="258941" cy="2324725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7AA965-D1C8-61C2-08AE-38019027C328}"/>
              </a:ext>
            </a:extLst>
          </p:cNvPr>
          <p:cNvCxnSpPr>
            <a:cxnSpLocks/>
          </p:cNvCxnSpPr>
          <p:nvPr/>
        </p:nvCxnSpPr>
        <p:spPr>
          <a:xfrm flipH="1">
            <a:off x="6006620" y="2514519"/>
            <a:ext cx="549447" cy="692273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351DD9-8F39-8ADE-798F-E6E265E0CE16}"/>
              </a:ext>
            </a:extLst>
          </p:cNvPr>
          <p:cNvCxnSpPr>
            <a:cxnSpLocks/>
          </p:cNvCxnSpPr>
          <p:nvPr/>
        </p:nvCxnSpPr>
        <p:spPr>
          <a:xfrm>
            <a:off x="6575203" y="2507954"/>
            <a:ext cx="673640" cy="753183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E86774-74AB-3807-66D8-46420FAC23B8}"/>
              </a:ext>
            </a:extLst>
          </p:cNvPr>
          <p:cNvCxnSpPr>
            <a:cxnSpLocks/>
          </p:cNvCxnSpPr>
          <p:nvPr/>
        </p:nvCxnSpPr>
        <p:spPr>
          <a:xfrm>
            <a:off x="6586557" y="2507953"/>
            <a:ext cx="1866788" cy="803744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FC358B-932D-CF91-B37B-C5F2042A1A72}"/>
              </a:ext>
            </a:extLst>
          </p:cNvPr>
          <p:cNvCxnSpPr>
            <a:cxnSpLocks/>
          </p:cNvCxnSpPr>
          <p:nvPr/>
        </p:nvCxnSpPr>
        <p:spPr>
          <a:xfrm>
            <a:off x="6224843" y="966173"/>
            <a:ext cx="2513911" cy="2240619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3655649-15D4-5AFE-0142-838619E7D2D5}"/>
              </a:ext>
            </a:extLst>
          </p:cNvPr>
          <p:cNvCxnSpPr>
            <a:cxnSpLocks/>
          </p:cNvCxnSpPr>
          <p:nvPr/>
        </p:nvCxnSpPr>
        <p:spPr>
          <a:xfrm>
            <a:off x="6155524" y="902215"/>
            <a:ext cx="1550167" cy="2418856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2E6969-CFC7-7CED-B916-DD2E39371ED6}"/>
              </a:ext>
            </a:extLst>
          </p:cNvPr>
          <p:cNvCxnSpPr>
            <a:cxnSpLocks/>
          </p:cNvCxnSpPr>
          <p:nvPr/>
        </p:nvCxnSpPr>
        <p:spPr>
          <a:xfrm>
            <a:off x="8765932" y="3647301"/>
            <a:ext cx="0" cy="856460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4F32982-6F86-1070-CDE5-B1D52BC52DD5}"/>
              </a:ext>
            </a:extLst>
          </p:cNvPr>
          <p:cNvCxnSpPr>
            <a:cxnSpLocks/>
          </p:cNvCxnSpPr>
          <p:nvPr/>
        </p:nvCxnSpPr>
        <p:spPr>
          <a:xfrm>
            <a:off x="6473166" y="714645"/>
            <a:ext cx="3527361" cy="57014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21DFD67-2C5A-AF5B-D082-34F7CE099EB9}"/>
              </a:ext>
            </a:extLst>
          </p:cNvPr>
          <p:cNvCxnSpPr>
            <a:cxnSpLocks/>
          </p:cNvCxnSpPr>
          <p:nvPr/>
        </p:nvCxnSpPr>
        <p:spPr>
          <a:xfrm flipH="1">
            <a:off x="9493581" y="1284790"/>
            <a:ext cx="506946" cy="3037293"/>
          </a:xfrm>
          <a:prstGeom prst="straightConnector1">
            <a:avLst/>
          </a:prstGeom>
          <a:ln w="25400" cap="rnd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2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E815-467B-5C44-8A81-1346AC2C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58" y="365125"/>
            <a:ext cx="8931442" cy="1325563"/>
          </a:xfrm>
        </p:spPr>
        <p:txBody>
          <a:bodyPr/>
          <a:lstStyle/>
          <a:p>
            <a:r>
              <a:rPr lang="en-US" dirty="0"/>
              <a:t>EPIC Level 2 Pipeline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14990B-C942-AC41-85C4-7C78C689C6A7}"/>
              </a:ext>
            </a:extLst>
          </p:cNvPr>
          <p:cNvSpPr/>
          <p:nvPr/>
        </p:nvSpPr>
        <p:spPr>
          <a:xfrm>
            <a:off x="1053885" y="1910607"/>
            <a:ext cx="2162671" cy="1194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Ancillary Data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(GEOSFPIT, AIRS CO, </a:t>
            </a:r>
            <a:r>
              <a:rPr lang="en-US" sz="1400" dirty="0" err="1">
                <a:solidFill>
                  <a:schemeClr val="bg1"/>
                </a:solidFill>
              </a:rPr>
              <a:t>Merra</a:t>
            </a:r>
            <a:r>
              <a:rPr lang="en-US" sz="1400" dirty="0">
                <a:solidFill>
                  <a:schemeClr val="bg1"/>
                </a:solidFill>
              </a:rPr>
              <a:t> 2)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45B343-AB62-0444-9860-E92A199C3344}"/>
              </a:ext>
            </a:extLst>
          </p:cNvPr>
          <p:cNvSpPr/>
          <p:nvPr/>
        </p:nvSpPr>
        <p:spPr>
          <a:xfrm>
            <a:off x="1853154" y="3283564"/>
            <a:ext cx="1363402" cy="1194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EPIC 1B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484F36-F61E-624B-8329-587F631E4D07}"/>
              </a:ext>
            </a:extLst>
          </p:cNvPr>
          <p:cNvSpPr/>
          <p:nvPr/>
        </p:nvSpPr>
        <p:spPr>
          <a:xfrm>
            <a:off x="4645306" y="3040521"/>
            <a:ext cx="1785154" cy="1514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NCCS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1611019-BA76-C546-9B04-189417BEEAFA}"/>
              </a:ext>
            </a:extLst>
          </p:cNvPr>
          <p:cNvSpPr/>
          <p:nvPr/>
        </p:nvSpPr>
        <p:spPr>
          <a:xfrm>
            <a:off x="7699994" y="3044419"/>
            <a:ext cx="3024833" cy="1514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ASDC Archive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Search.earthdata.nasa.gov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884246-D136-EE4F-9CE7-D24498AB3BAB}"/>
              </a:ext>
            </a:extLst>
          </p:cNvPr>
          <p:cNvSpPr/>
          <p:nvPr/>
        </p:nvSpPr>
        <p:spPr>
          <a:xfrm>
            <a:off x="1053885" y="4752444"/>
            <a:ext cx="2162671" cy="1194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EPIC Level 2 Science Products (Cloud, Ozone, MAIAC)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992517-F9F4-E44C-A231-2A5B42C69273}"/>
              </a:ext>
            </a:extLst>
          </p:cNvPr>
          <p:cNvCxnSpPr/>
          <p:nvPr/>
        </p:nvCxnSpPr>
        <p:spPr>
          <a:xfrm>
            <a:off x="3310359" y="2534856"/>
            <a:ext cx="1334947" cy="74870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CC11DD-6A2A-7048-B9C2-FAD9177490C9}"/>
              </a:ext>
            </a:extLst>
          </p:cNvPr>
          <p:cNvCxnSpPr>
            <a:cxnSpLocks/>
          </p:cNvCxnSpPr>
          <p:nvPr/>
        </p:nvCxnSpPr>
        <p:spPr>
          <a:xfrm>
            <a:off x="3310358" y="3880790"/>
            <a:ext cx="1250067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12C1E9-688D-B141-9AC5-4246493AFDDB}"/>
              </a:ext>
            </a:extLst>
          </p:cNvPr>
          <p:cNvCxnSpPr>
            <a:cxnSpLocks/>
          </p:cNvCxnSpPr>
          <p:nvPr/>
        </p:nvCxnSpPr>
        <p:spPr>
          <a:xfrm flipV="1">
            <a:off x="3310359" y="4269038"/>
            <a:ext cx="1250066" cy="10330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36DC4B-D909-A942-9E49-A86AE2FB1D99}"/>
              </a:ext>
            </a:extLst>
          </p:cNvPr>
          <p:cNvCxnSpPr/>
          <p:nvPr/>
        </p:nvCxnSpPr>
        <p:spPr>
          <a:xfrm>
            <a:off x="6430460" y="3880790"/>
            <a:ext cx="1221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508FF4-856B-ED45-AA00-3187F9B67A68}"/>
              </a:ext>
            </a:extLst>
          </p:cNvPr>
          <p:cNvSpPr txBox="1"/>
          <p:nvPr/>
        </p:nvSpPr>
        <p:spPr>
          <a:xfrm>
            <a:off x="6577263" y="3294505"/>
            <a:ext cx="10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Level 2 Products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A860173-BE61-524C-AF40-C57C74704950}"/>
              </a:ext>
            </a:extLst>
          </p:cNvPr>
          <p:cNvSpPr/>
          <p:nvPr/>
        </p:nvSpPr>
        <p:spPr>
          <a:xfrm>
            <a:off x="3197174" y="4347411"/>
            <a:ext cx="5164962" cy="1480404"/>
          </a:xfrm>
          <a:custGeom>
            <a:avLst/>
            <a:gdLst>
              <a:gd name="connsiteX0" fmla="*/ 5144721 w 5164962"/>
              <a:gd name="connsiteY0" fmla="*/ 0 h 1480404"/>
              <a:gd name="connsiteX1" fmla="*/ 4438868 w 5164962"/>
              <a:gd name="connsiteY1" fmla="*/ 1122947 h 1480404"/>
              <a:gd name="connsiteX2" fmla="*/ 380215 w 5164962"/>
              <a:gd name="connsiteY2" fmla="*/ 1443789 h 1480404"/>
              <a:gd name="connsiteX3" fmla="*/ 412300 w 5164962"/>
              <a:gd name="connsiteY3" fmla="*/ 1459831 h 14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962" h="1480404">
                <a:moveTo>
                  <a:pt x="5144721" y="0"/>
                </a:moveTo>
                <a:cubicBezTo>
                  <a:pt x="5188836" y="441157"/>
                  <a:pt x="5232952" y="882315"/>
                  <a:pt x="4438868" y="1122947"/>
                </a:cubicBezTo>
                <a:cubicBezTo>
                  <a:pt x="3644784" y="1363579"/>
                  <a:pt x="1051310" y="1387642"/>
                  <a:pt x="380215" y="1443789"/>
                </a:cubicBezTo>
                <a:cubicBezTo>
                  <a:pt x="-290880" y="1499936"/>
                  <a:pt x="60710" y="1479883"/>
                  <a:pt x="412300" y="14598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EDA1F-C8AD-FF4B-A4E4-EE50BFDADD8D}"/>
              </a:ext>
            </a:extLst>
          </p:cNvPr>
          <p:cNvCxnSpPr>
            <a:cxnSpLocks/>
          </p:cNvCxnSpPr>
          <p:nvPr/>
        </p:nvCxnSpPr>
        <p:spPr>
          <a:xfrm flipH="1">
            <a:off x="3216556" y="5741043"/>
            <a:ext cx="1552214" cy="8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312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27053</TotalTime>
  <Words>300</Words>
  <Application>Microsoft Macintosh PowerPoint</Application>
  <PresentationFormat>Widescreen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Circuit</vt:lpstr>
      <vt:lpstr>DSCOVR EPIC Level 2 processing</vt:lpstr>
      <vt:lpstr>PowerPoint Presentation</vt:lpstr>
      <vt:lpstr>Product Counts</vt:lpstr>
      <vt:lpstr>Data Images</vt:lpstr>
      <vt:lpstr>Accomplishments</vt:lpstr>
      <vt:lpstr>Dependencies</vt:lpstr>
      <vt:lpstr>EPIC Level 2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DSCOVR EPIC Level 2 processing</dc:title>
  <dc:creator>Sutton, Marshall H. (GSFC-5860)</dc:creator>
  <cp:lastModifiedBy>Sutton, Marshall H. (GSFC-5860)</cp:lastModifiedBy>
  <cp:revision>4</cp:revision>
  <dcterms:created xsi:type="dcterms:W3CDTF">2022-09-07T20:00:22Z</dcterms:created>
  <dcterms:modified xsi:type="dcterms:W3CDTF">2022-09-26T19:40:40Z</dcterms:modified>
</cp:coreProperties>
</file>