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335" r:id="rId2"/>
    <p:sldId id="347" r:id="rId3"/>
    <p:sldId id="353" r:id="rId4"/>
    <p:sldId id="257" r:id="rId5"/>
    <p:sldId id="301" r:id="rId6"/>
    <p:sldId id="351" r:id="rId7"/>
    <p:sldId id="303" r:id="rId8"/>
    <p:sldId id="331" r:id="rId9"/>
    <p:sldId id="344" r:id="rId10"/>
    <p:sldId id="307" r:id="rId11"/>
    <p:sldId id="337" r:id="rId12"/>
    <p:sldId id="338" r:id="rId13"/>
    <p:sldId id="367" r:id="rId14"/>
    <p:sldId id="345" r:id="rId15"/>
    <p:sldId id="336" r:id="rId16"/>
    <p:sldId id="305" r:id="rId17"/>
    <p:sldId id="340" r:id="rId18"/>
    <p:sldId id="341" r:id="rId19"/>
    <p:sldId id="342" r:id="rId20"/>
    <p:sldId id="368" r:id="rId21"/>
    <p:sldId id="354" r:id="rId22"/>
    <p:sldId id="356" r:id="rId23"/>
    <p:sldId id="369" r:id="rId24"/>
    <p:sldId id="370" r:id="rId25"/>
    <p:sldId id="346" r:id="rId26"/>
    <p:sldId id="339" r:id="rId27"/>
    <p:sldId id="355" r:id="rId28"/>
    <p:sldId id="371" r:id="rId29"/>
    <p:sldId id="359" r:id="rId30"/>
    <p:sldId id="372" r:id="rId31"/>
    <p:sldId id="360" r:id="rId32"/>
    <p:sldId id="373" r:id="rId33"/>
    <p:sldId id="361" r:id="rId34"/>
    <p:sldId id="374" r:id="rId35"/>
    <p:sldId id="362" r:id="rId36"/>
    <p:sldId id="375" r:id="rId37"/>
    <p:sldId id="363" r:id="rId38"/>
    <p:sldId id="37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6024"/>
    <p:restoredTop sz="91944"/>
  </p:normalViewPr>
  <p:slideViewPr>
    <p:cSldViewPr snapToGrid="0" snapToObjects="1">
      <p:cViewPr>
        <p:scale>
          <a:sx n="100" d="100"/>
          <a:sy n="100" d="100"/>
        </p:scale>
        <p:origin x="1416" y="60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680D04-3701-ED44-8CE4-2A1D0CC06A04}" type="datetimeFigureOut">
              <a:rPr lang="en-US" smtClean="0"/>
              <a:t>9/26/22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0E9A01-BB6F-8049-A825-73018F620595}" type="slidenum">
              <a:rPr lang="en-US" smtClean="0"/>
              <a:t>‹#›</a:t>
            </a:fld>
            <a:endParaRPr lang="en-US"/>
          </a:p>
        </p:txBody>
      </p:sp>
    </p:spTree>
    <p:extLst>
      <p:ext uri="{BB962C8B-B14F-4D97-AF65-F5344CB8AC3E}">
        <p14:creationId xmlns:p14="http://schemas.microsoft.com/office/powerpoint/2010/main" val="1061017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0E9A01-BB6F-8049-A825-73018F620595}" type="slidenum">
              <a:rPr lang="en-US" smtClean="0"/>
              <a:t>1</a:t>
            </a:fld>
            <a:endParaRPr lang="en-US"/>
          </a:p>
        </p:txBody>
      </p:sp>
    </p:spTree>
    <p:extLst>
      <p:ext uri="{BB962C8B-B14F-4D97-AF65-F5344CB8AC3E}">
        <p14:creationId xmlns:p14="http://schemas.microsoft.com/office/powerpoint/2010/main" val="4145508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0E9A01-BB6F-8049-A825-73018F620595}" type="slidenum">
              <a:rPr lang="en-US" smtClean="0"/>
              <a:t>11</a:t>
            </a:fld>
            <a:endParaRPr lang="en-US"/>
          </a:p>
        </p:txBody>
      </p:sp>
    </p:spTree>
    <p:extLst>
      <p:ext uri="{BB962C8B-B14F-4D97-AF65-F5344CB8AC3E}">
        <p14:creationId xmlns:p14="http://schemas.microsoft.com/office/powerpoint/2010/main" val="3224777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0E9A01-BB6F-8049-A825-73018F620595}" type="slidenum">
              <a:rPr lang="en-US" smtClean="0"/>
              <a:t>12</a:t>
            </a:fld>
            <a:endParaRPr lang="en-US"/>
          </a:p>
        </p:txBody>
      </p:sp>
    </p:spTree>
    <p:extLst>
      <p:ext uri="{BB962C8B-B14F-4D97-AF65-F5344CB8AC3E}">
        <p14:creationId xmlns:p14="http://schemas.microsoft.com/office/powerpoint/2010/main" val="3111039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0E9A01-BB6F-8049-A825-73018F620595}" type="slidenum">
              <a:rPr lang="en-US" smtClean="0"/>
              <a:t>13</a:t>
            </a:fld>
            <a:endParaRPr lang="en-US"/>
          </a:p>
        </p:txBody>
      </p:sp>
    </p:spTree>
    <p:extLst>
      <p:ext uri="{BB962C8B-B14F-4D97-AF65-F5344CB8AC3E}">
        <p14:creationId xmlns:p14="http://schemas.microsoft.com/office/powerpoint/2010/main" val="4045382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0E9A01-BB6F-8049-A825-73018F620595}" type="slidenum">
              <a:rPr lang="en-US" smtClean="0"/>
              <a:t>14</a:t>
            </a:fld>
            <a:endParaRPr lang="en-US"/>
          </a:p>
        </p:txBody>
      </p:sp>
    </p:spTree>
    <p:extLst>
      <p:ext uri="{BB962C8B-B14F-4D97-AF65-F5344CB8AC3E}">
        <p14:creationId xmlns:p14="http://schemas.microsoft.com/office/powerpoint/2010/main" val="2941620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0E9A01-BB6F-8049-A825-73018F620595}" type="slidenum">
              <a:rPr lang="en-US" smtClean="0"/>
              <a:t>15</a:t>
            </a:fld>
            <a:endParaRPr lang="en-US"/>
          </a:p>
        </p:txBody>
      </p:sp>
    </p:spTree>
    <p:extLst>
      <p:ext uri="{BB962C8B-B14F-4D97-AF65-F5344CB8AC3E}">
        <p14:creationId xmlns:p14="http://schemas.microsoft.com/office/powerpoint/2010/main" val="3315061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0E9A01-BB6F-8049-A825-73018F620595}" type="slidenum">
              <a:rPr lang="en-US" smtClean="0"/>
              <a:t>16</a:t>
            </a:fld>
            <a:endParaRPr lang="en-US"/>
          </a:p>
        </p:txBody>
      </p:sp>
    </p:spTree>
    <p:extLst>
      <p:ext uri="{BB962C8B-B14F-4D97-AF65-F5344CB8AC3E}">
        <p14:creationId xmlns:p14="http://schemas.microsoft.com/office/powerpoint/2010/main" val="1041713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roblem</a:t>
            </a:r>
            <a:endParaRPr lang="en-US" dirty="0"/>
          </a:p>
        </p:txBody>
      </p:sp>
      <p:sp>
        <p:nvSpPr>
          <p:cNvPr id="4" name="Slide Number Placeholder 3"/>
          <p:cNvSpPr>
            <a:spLocks noGrp="1"/>
          </p:cNvSpPr>
          <p:nvPr>
            <p:ph type="sldNum" sz="quarter" idx="5"/>
          </p:nvPr>
        </p:nvSpPr>
        <p:spPr/>
        <p:txBody>
          <a:bodyPr/>
          <a:lstStyle/>
          <a:p>
            <a:fld id="{470E9A01-BB6F-8049-A825-73018F620595}" type="slidenum">
              <a:rPr lang="en-US" smtClean="0"/>
              <a:t>18</a:t>
            </a:fld>
            <a:endParaRPr lang="en-US"/>
          </a:p>
        </p:txBody>
      </p:sp>
    </p:spTree>
    <p:extLst>
      <p:ext uri="{BB962C8B-B14F-4D97-AF65-F5344CB8AC3E}">
        <p14:creationId xmlns:p14="http://schemas.microsoft.com/office/powerpoint/2010/main" val="3492617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0E9A01-BB6F-8049-A825-73018F620595}" type="slidenum">
              <a:rPr lang="en-US" smtClean="0"/>
              <a:t>19</a:t>
            </a:fld>
            <a:endParaRPr lang="en-US"/>
          </a:p>
        </p:txBody>
      </p:sp>
    </p:spTree>
    <p:extLst>
      <p:ext uri="{BB962C8B-B14F-4D97-AF65-F5344CB8AC3E}">
        <p14:creationId xmlns:p14="http://schemas.microsoft.com/office/powerpoint/2010/main" val="1453597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0E9A01-BB6F-8049-A825-73018F620595}" type="slidenum">
              <a:rPr lang="en-US" smtClean="0"/>
              <a:t>21</a:t>
            </a:fld>
            <a:endParaRPr lang="en-US"/>
          </a:p>
        </p:txBody>
      </p:sp>
    </p:spTree>
    <p:extLst>
      <p:ext uri="{BB962C8B-B14F-4D97-AF65-F5344CB8AC3E}">
        <p14:creationId xmlns:p14="http://schemas.microsoft.com/office/powerpoint/2010/main" val="273427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0E9A01-BB6F-8049-A825-73018F620595}" type="slidenum">
              <a:rPr lang="en-US" smtClean="0"/>
              <a:t>22</a:t>
            </a:fld>
            <a:endParaRPr lang="en-US"/>
          </a:p>
        </p:txBody>
      </p:sp>
    </p:spTree>
    <p:extLst>
      <p:ext uri="{BB962C8B-B14F-4D97-AF65-F5344CB8AC3E}">
        <p14:creationId xmlns:p14="http://schemas.microsoft.com/office/powerpoint/2010/main" val="1910817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0E9A01-BB6F-8049-A825-73018F620595}" type="slidenum">
              <a:rPr lang="en-US" smtClean="0"/>
              <a:t>3</a:t>
            </a:fld>
            <a:endParaRPr lang="en-US"/>
          </a:p>
        </p:txBody>
      </p:sp>
    </p:spTree>
    <p:extLst>
      <p:ext uri="{BB962C8B-B14F-4D97-AF65-F5344CB8AC3E}">
        <p14:creationId xmlns:p14="http://schemas.microsoft.com/office/powerpoint/2010/main" val="215896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0E9A01-BB6F-8049-A825-73018F620595}" type="slidenum">
              <a:rPr lang="en-US" smtClean="0"/>
              <a:t>23</a:t>
            </a:fld>
            <a:endParaRPr lang="en-US"/>
          </a:p>
        </p:txBody>
      </p:sp>
    </p:spTree>
    <p:extLst>
      <p:ext uri="{BB962C8B-B14F-4D97-AF65-F5344CB8AC3E}">
        <p14:creationId xmlns:p14="http://schemas.microsoft.com/office/powerpoint/2010/main" val="246125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0E9A01-BB6F-8049-A825-73018F620595}" type="slidenum">
              <a:rPr lang="en-US" smtClean="0"/>
              <a:t>24</a:t>
            </a:fld>
            <a:endParaRPr lang="en-US"/>
          </a:p>
        </p:txBody>
      </p:sp>
    </p:spTree>
    <p:extLst>
      <p:ext uri="{BB962C8B-B14F-4D97-AF65-F5344CB8AC3E}">
        <p14:creationId xmlns:p14="http://schemas.microsoft.com/office/powerpoint/2010/main" val="3811485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0E9A01-BB6F-8049-A825-73018F620595}" type="slidenum">
              <a:rPr lang="en-US" smtClean="0"/>
              <a:t>25</a:t>
            </a:fld>
            <a:endParaRPr lang="en-US"/>
          </a:p>
        </p:txBody>
      </p:sp>
    </p:spTree>
    <p:extLst>
      <p:ext uri="{BB962C8B-B14F-4D97-AF65-F5344CB8AC3E}">
        <p14:creationId xmlns:p14="http://schemas.microsoft.com/office/powerpoint/2010/main" val="11120799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0E9A01-BB6F-8049-A825-73018F620595}" type="slidenum">
              <a:rPr lang="en-US" smtClean="0"/>
              <a:t>26</a:t>
            </a:fld>
            <a:endParaRPr lang="en-US"/>
          </a:p>
        </p:txBody>
      </p:sp>
    </p:spTree>
    <p:extLst>
      <p:ext uri="{BB962C8B-B14F-4D97-AF65-F5344CB8AC3E}">
        <p14:creationId xmlns:p14="http://schemas.microsoft.com/office/powerpoint/2010/main" val="2741380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0E9A01-BB6F-8049-A825-73018F620595}" type="slidenum">
              <a:rPr lang="en-US" smtClean="0"/>
              <a:t>27</a:t>
            </a:fld>
            <a:endParaRPr lang="en-US"/>
          </a:p>
        </p:txBody>
      </p:sp>
    </p:spTree>
    <p:extLst>
      <p:ext uri="{BB962C8B-B14F-4D97-AF65-F5344CB8AC3E}">
        <p14:creationId xmlns:p14="http://schemas.microsoft.com/office/powerpoint/2010/main" val="2089026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0E9A01-BB6F-8049-A825-73018F620595}" type="slidenum">
              <a:rPr lang="en-US" smtClean="0"/>
              <a:t>28</a:t>
            </a:fld>
            <a:endParaRPr lang="en-US"/>
          </a:p>
        </p:txBody>
      </p:sp>
    </p:spTree>
    <p:extLst>
      <p:ext uri="{BB962C8B-B14F-4D97-AF65-F5344CB8AC3E}">
        <p14:creationId xmlns:p14="http://schemas.microsoft.com/office/powerpoint/2010/main" val="1024509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0E9A01-BB6F-8049-A825-73018F620595}" type="slidenum">
              <a:rPr lang="en-US" smtClean="0"/>
              <a:t>29</a:t>
            </a:fld>
            <a:endParaRPr lang="en-US"/>
          </a:p>
        </p:txBody>
      </p:sp>
    </p:spTree>
    <p:extLst>
      <p:ext uri="{BB962C8B-B14F-4D97-AF65-F5344CB8AC3E}">
        <p14:creationId xmlns:p14="http://schemas.microsoft.com/office/powerpoint/2010/main" val="30417789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0E9A01-BB6F-8049-A825-73018F620595}" type="slidenum">
              <a:rPr lang="en-US" smtClean="0"/>
              <a:t>30</a:t>
            </a:fld>
            <a:endParaRPr lang="en-US"/>
          </a:p>
        </p:txBody>
      </p:sp>
    </p:spTree>
    <p:extLst>
      <p:ext uri="{BB962C8B-B14F-4D97-AF65-F5344CB8AC3E}">
        <p14:creationId xmlns:p14="http://schemas.microsoft.com/office/powerpoint/2010/main" val="18579952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0E9A01-BB6F-8049-A825-73018F620595}" type="slidenum">
              <a:rPr lang="en-US" smtClean="0"/>
              <a:t>31</a:t>
            </a:fld>
            <a:endParaRPr lang="en-US"/>
          </a:p>
        </p:txBody>
      </p:sp>
    </p:spTree>
    <p:extLst>
      <p:ext uri="{BB962C8B-B14F-4D97-AF65-F5344CB8AC3E}">
        <p14:creationId xmlns:p14="http://schemas.microsoft.com/office/powerpoint/2010/main" val="38372019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0E9A01-BB6F-8049-A825-73018F620595}" type="slidenum">
              <a:rPr lang="en-US" smtClean="0"/>
              <a:t>32</a:t>
            </a:fld>
            <a:endParaRPr lang="en-US"/>
          </a:p>
        </p:txBody>
      </p:sp>
    </p:spTree>
    <p:extLst>
      <p:ext uri="{BB962C8B-B14F-4D97-AF65-F5344CB8AC3E}">
        <p14:creationId xmlns:p14="http://schemas.microsoft.com/office/powerpoint/2010/main" val="1460980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0E9A01-BB6F-8049-A825-73018F620595}" type="slidenum">
              <a:rPr lang="en-US" smtClean="0"/>
              <a:t>4</a:t>
            </a:fld>
            <a:endParaRPr lang="en-US"/>
          </a:p>
        </p:txBody>
      </p:sp>
    </p:spTree>
    <p:extLst>
      <p:ext uri="{BB962C8B-B14F-4D97-AF65-F5344CB8AC3E}">
        <p14:creationId xmlns:p14="http://schemas.microsoft.com/office/powerpoint/2010/main" val="32910130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0E9A01-BB6F-8049-A825-73018F620595}" type="slidenum">
              <a:rPr lang="en-US" smtClean="0"/>
              <a:t>33</a:t>
            </a:fld>
            <a:endParaRPr lang="en-US"/>
          </a:p>
        </p:txBody>
      </p:sp>
    </p:spTree>
    <p:extLst>
      <p:ext uri="{BB962C8B-B14F-4D97-AF65-F5344CB8AC3E}">
        <p14:creationId xmlns:p14="http://schemas.microsoft.com/office/powerpoint/2010/main" val="4623561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0E9A01-BB6F-8049-A825-73018F620595}" type="slidenum">
              <a:rPr lang="en-US" smtClean="0"/>
              <a:t>34</a:t>
            </a:fld>
            <a:endParaRPr lang="en-US"/>
          </a:p>
        </p:txBody>
      </p:sp>
    </p:spTree>
    <p:extLst>
      <p:ext uri="{BB962C8B-B14F-4D97-AF65-F5344CB8AC3E}">
        <p14:creationId xmlns:p14="http://schemas.microsoft.com/office/powerpoint/2010/main" val="21260788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0E9A01-BB6F-8049-A825-73018F620595}" type="slidenum">
              <a:rPr lang="en-US" smtClean="0"/>
              <a:t>35</a:t>
            </a:fld>
            <a:endParaRPr lang="en-US"/>
          </a:p>
        </p:txBody>
      </p:sp>
    </p:spTree>
    <p:extLst>
      <p:ext uri="{BB962C8B-B14F-4D97-AF65-F5344CB8AC3E}">
        <p14:creationId xmlns:p14="http://schemas.microsoft.com/office/powerpoint/2010/main" val="3864981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0E9A01-BB6F-8049-A825-73018F620595}" type="slidenum">
              <a:rPr lang="en-US" smtClean="0"/>
              <a:t>36</a:t>
            </a:fld>
            <a:endParaRPr lang="en-US"/>
          </a:p>
        </p:txBody>
      </p:sp>
    </p:spTree>
    <p:extLst>
      <p:ext uri="{BB962C8B-B14F-4D97-AF65-F5344CB8AC3E}">
        <p14:creationId xmlns:p14="http://schemas.microsoft.com/office/powerpoint/2010/main" val="37746799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0E9A01-BB6F-8049-A825-73018F620595}" type="slidenum">
              <a:rPr lang="en-US" smtClean="0"/>
              <a:t>37</a:t>
            </a:fld>
            <a:endParaRPr lang="en-US"/>
          </a:p>
        </p:txBody>
      </p:sp>
    </p:spTree>
    <p:extLst>
      <p:ext uri="{BB962C8B-B14F-4D97-AF65-F5344CB8AC3E}">
        <p14:creationId xmlns:p14="http://schemas.microsoft.com/office/powerpoint/2010/main" val="32639426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0E9A01-BB6F-8049-A825-73018F620595}" type="slidenum">
              <a:rPr lang="en-US" smtClean="0"/>
              <a:t>38</a:t>
            </a:fld>
            <a:endParaRPr lang="en-US"/>
          </a:p>
        </p:txBody>
      </p:sp>
    </p:spTree>
    <p:extLst>
      <p:ext uri="{BB962C8B-B14F-4D97-AF65-F5344CB8AC3E}">
        <p14:creationId xmlns:p14="http://schemas.microsoft.com/office/powerpoint/2010/main" val="2538943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0E9A01-BB6F-8049-A825-73018F620595}" type="slidenum">
              <a:rPr lang="en-US" smtClean="0"/>
              <a:t>5</a:t>
            </a:fld>
            <a:endParaRPr lang="en-US"/>
          </a:p>
        </p:txBody>
      </p:sp>
    </p:spTree>
    <p:extLst>
      <p:ext uri="{BB962C8B-B14F-4D97-AF65-F5344CB8AC3E}">
        <p14:creationId xmlns:p14="http://schemas.microsoft.com/office/powerpoint/2010/main" val="1825375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0E9A01-BB6F-8049-A825-73018F620595}" type="slidenum">
              <a:rPr lang="en-US" smtClean="0"/>
              <a:t>6</a:t>
            </a:fld>
            <a:endParaRPr lang="en-US"/>
          </a:p>
        </p:txBody>
      </p:sp>
    </p:spTree>
    <p:extLst>
      <p:ext uri="{BB962C8B-B14F-4D97-AF65-F5344CB8AC3E}">
        <p14:creationId xmlns:p14="http://schemas.microsoft.com/office/powerpoint/2010/main" val="3671235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0E9A01-BB6F-8049-A825-73018F620595}" type="slidenum">
              <a:rPr lang="en-US" smtClean="0"/>
              <a:t>7</a:t>
            </a:fld>
            <a:endParaRPr lang="en-US"/>
          </a:p>
        </p:txBody>
      </p:sp>
    </p:spTree>
    <p:extLst>
      <p:ext uri="{BB962C8B-B14F-4D97-AF65-F5344CB8AC3E}">
        <p14:creationId xmlns:p14="http://schemas.microsoft.com/office/powerpoint/2010/main" val="2462529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0E9A01-BB6F-8049-A825-73018F620595}" type="slidenum">
              <a:rPr lang="en-US" smtClean="0"/>
              <a:t>8</a:t>
            </a:fld>
            <a:endParaRPr lang="en-US"/>
          </a:p>
        </p:txBody>
      </p:sp>
    </p:spTree>
    <p:extLst>
      <p:ext uri="{BB962C8B-B14F-4D97-AF65-F5344CB8AC3E}">
        <p14:creationId xmlns:p14="http://schemas.microsoft.com/office/powerpoint/2010/main" val="6828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0E9A01-BB6F-8049-A825-73018F620595}" type="slidenum">
              <a:rPr lang="en-US" smtClean="0"/>
              <a:t>9</a:t>
            </a:fld>
            <a:endParaRPr lang="en-US"/>
          </a:p>
        </p:txBody>
      </p:sp>
    </p:spTree>
    <p:extLst>
      <p:ext uri="{BB962C8B-B14F-4D97-AF65-F5344CB8AC3E}">
        <p14:creationId xmlns:p14="http://schemas.microsoft.com/office/powerpoint/2010/main" val="4048596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0E9A01-BB6F-8049-A825-73018F620595}" type="slidenum">
              <a:rPr lang="en-US" smtClean="0"/>
              <a:t>10</a:t>
            </a:fld>
            <a:endParaRPr lang="en-US"/>
          </a:p>
        </p:txBody>
      </p:sp>
    </p:spTree>
    <p:extLst>
      <p:ext uri="{BB962C8B-B14F-4D97-AF65-F5344CB8AC3E}">
        <p14:creationId xmlns:p14="http://schemas.microsoft.com/office/powerpoint/2010/main" val="2295979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A69E14C-22B7-D748-97CD-4A6F8F0BC339}" type="datetimeFigureOut">
              <a:rPr lang="en-US" smtClean="0"/>
              <a:t>9/26/22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CE87E-5742-E640-86CB-04E1FB4F9485}" type="slidenum">
              <a:rPr lang="en-US" smtClean="0"/>
              <a:t>‹#›</a:t>
            </a:fld>
            <a:endParaRPr lang="en-US"/>
          </a:p>
        </p:txBody>
      </p:sp>
    </p:spTree>
    <p:extLst>
      <p:ext uri="{BB962C8B-B14F-4D97-AF65-F5344CB8AC3E}">
        <p14:creationId xmlns:p14="http://schemas.microsoft.com/office/powerpoint/2010/main" val="1305131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69E14C-22B7-D748-97CD-4A6F8F0BC339}" type="datetimeFigureOut">
              <a:rPr lang="en-US" smtClean="0"/>
              <a:t>9/26/22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CE87E-5742-E640-86CB-04E1FB4F9485}" type="slidenum">
              <a:rPr lang="en-US" smtClean="0"/>
              <a:t>‹#›</a:t>
            </a:fld>
            <a:endParaRPr lang="en-US"/>
          </a:p>
        </p:txBody>
      </p:sp>
    </p:spTree>
    <p:extLst>
      <p:ext uri="{BB962C8B-B14F-4D97-AF65-F5344CB8AC3E}">
        <p14:creationId xmlns:p14="http://schemas.microsoft.com/office/powerpoint/2010/main" val="515496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69E14C-22B7-D748-97CD-4A6F8F0BC339}" type="datetimeFigureOut">
              <a:rPr lang="en-US" smtClean="0"/>
              <a:t>9/26/22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CE87E-5742-E640-86CB-04E1FB4F9485}" type="slidenum">
              <a:rPr lang="en-US" smtClean="0"/>
              <a:t>‹#›</a:t>
            </a:fld>
            <a:endParaRPr lang="en-US"/>
          </a:p>
        </p:txBody>
      </p:sp>
    </p:spTree>
    <p:extLst>
      <p:ext uri="{BB962C8B-B14F-4D97-AF65-F5344CB8AC3E}">
        <p14:creationId xmlns:p14="http://schemas.microsoft.com/office/powerpoint/2010/main" val="994340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69E14C-22B7-D748-97CD-4A6F8F0BC339}" type="datetimeFigureOut">
              <a:rPr lang="en-US" smtClean="0"/>
              <a:t>9/26/22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CE87E-5742-E640-86CB-04E1FB4F9485}" type="slidenum">
              <a:rPr lang="en-US" smtClean="0"/>
              <a:t>‹#›</a:t>
            </a:fld>
            <a:endParaRPr lang="en-US"/>
          </a:p>
        </p:txBody>
      </p:sp>
    </p:spTree>
    <p:extLst>
      <p:ext uri="{BB962C8B-B14F-4D97-AF65-F5344CB8AC3E}">
        <p14:creationId xmlns:p14="http://schemas.microsoft.com/office/powerpoint/2010/main" val="77588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69E14C-22B7-D748-97CD-4A6F8F0BC339}" type="datetimeFigureOut">
              <a:rPr lang="en-US" smtClean="0"/>
              <a:t>9/26/22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CE87E-5742-E640-86CB-04E1FB4F9485}" type="slidenum">
              <a:rPr lang="en-US" smtClean="0"/>
              <a:t>‹#›</a:t>
            </a:fld>
            <a:endParaRPr lang="en-US"/>
          </a:p>
        </p:txBody>
      </p:sp>
    </p:spTree>
    <p:extLst>
      <p:ext uri="{BB962C8B-B14F-4D97-AF65-F5344CB8AC3E}">
        <p14:creationId xmlns:p14="http://schemas.microsoft.com/office/powerpoint/2010/main" val="512152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69E14C-22B7-D748-97CD-4A6F8F0BC339}" type="datetimeFigureOut">
              <a:rPr lang="en-US" smtClean="0"/>
              <a:t>9/26/22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DCE87E-5742-E640-86CB-04E1FB4F9485}" type="slidenum">
              <a:rPr lang="en-US" smtClean="0"/>
              <a:t>‹#›</a:t>
            </a:fld>
            <a:endParaRPr lang="en-US"/>
          </a:p>
        </p:txBody>
      </p:sp>
    </p:spTree>
    <p:extLst>
      <p:ext uri="{BB962C8B-B14F-4D97-AF65-F5344CB8AC3E}">
        <p14:creationId xmlns:p14="http://schemas.microsoft.com/office/powerpoint/2010/main" val="633837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69E14C-22B7-D748-97CD-4A6F8F0BC339}" type="datetimeFigureOut">
              <a:rPr lang="en-US" smtClean="0"/>
              <a:t>9/26/22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DCE87E-5742-E640-86CB-04E1FB4F9485}" type="slidenum">
              <a:rPr lang="en-US" smtClean="0"/>
              <a:t>‹#›</a:t>
            </a:fld>
            <a:endParaRPr lang="en-US"/>
          </a:p>
        </p:txBody>
      </p:sp>
    </p:spTree>
    <p:extLst>
      <p:ext uri="{BB962C8B-B14F-4D97-AF65-F5344CB8AC3E}">
        <p14:creationId xmlns:p14="http://schemas.microsoft.com/office/powerpoint/2010/main" val="1383519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69E14C-22B7-D748-97CD-4A6F8F0BC339}" type="datetimeFigureOut">
              <a:rPr lang="en-US" smtClean="0"/>
              <a:t>9/26/22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DCE87E-5742-E640-86CB-04E1FB4F9485}" type="slidenum">
              <a:rPr lang="en-US" smtClean="0"/>
              <a:t>‹#›</a:t>
            </a:fld>
            <a:endParaRPr lang="en-US"/>
          </a:p>
        </p:txBody>
      </p:sp>
    </p:spTree>
    <p:extLst>
      <p:ext uri="{BB962C8B-B14F-4D97-AF65-F5344CB8AC3E}">
        <p14:creationId xmlns:p14="http://schemas.microsoft.com/office/powerpoint/2010/main" val="2007210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69E14C-22B7-D748-97CD-4A6F8F0BC339}" type="datetimeFigureOut">
              <a:rPr lang="en-US" smtClean="0"/>
              <a:t>9/26/22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DCE87E-5742-E640-86CB-04E1FB4F9485}" type="slidenum">
              <a:rPr lang="en-US" smtClean="0"/>
              <a:t>‹#›</a:t>
            </a:fld>
            <a:endParaRPr lang="en-US"/>
          </a:p>
        </p:txBody>
      </p:sp>
    </p:spTree>
    <p:extLst>
      <p:ext uri="{BB962C8B-B14F-4D97-AF65-F5344CB8AC3E}">
        <p14:creationId xmlns:p14="http://schemas.microsoft.com/office/powerpoint/2010/main" val="368044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69E14C-22B7-D748-97CD-4A6F8F0BC339}" type="datetimeFigureOut">
              <a:rPr lang="en-US" smtClean="0"/>
              <a:t>9/26/22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DCE87E-5742-E640-86CB-04E1FB4F9485}" type="slidenum">
              <a:rPr lang="en-US" smtClean="0"/>
              <a:t>‹#›</a:t>
            </a:fld>
            <a:endParaRPr lang="en-US"/>
          </a:p>
        </p:txBody>
      </p:sp>
    </p:spTree>
    <p:extLst>
      <p:ext uri="{BB962C8B-B14F-4D97-AF65-F5344CB8AC3E}">
        <p14:creationId xmlns:p14="http://schemas.microsoft.com/office/powerpoint/2010/main" val="967966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69E14C-22B7-D748-97CD-4A6F8F0BC339}" type="datetimeFigureOut">
              <a:rPr lang="en-US" smtClean="0"/>
              <a:t>9/26/22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DCE87E-5742-E640-86CB-04E1FB4F9485}" type="slidenum">
              <a:rPr lang="en-US" smtClean="0"/>
              <a:t>‹#›</a:t>
            </a:fld>
            <a:endParaRPr lang="en-US"/>
          </a:p>
        </p:txBody>
      </p:sp>
    </p:spTree>
    <p:extLst>
      <p:ext uri="{BB962C8B-B14F-4D97-AF65-F5344CB8AC3E}">
        <p14:creationId xmlns:p14="http://schemas.microsoft.com/office/powerpoint/2010/main" val="1417162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69E14C-22B7-D748-97CD-4A6F8F0BC339}" type="datetimeFigureOut">
              <a:rPr lang="en-US" smtClean="0"/>
              <a:t>9/26/22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DCE87E-5742-E640-86CB-04E1FB4F9485}" type="slidenum">
              <a:rPr lang="en-US" smtClean="0"/>
              <a:t>‹#›</a:t>
            </a:fld>
            <a:endParaRPr lang="en-US"/>
          </a:p>
        </p:txBody>
      </p:sp>
    </p:spTree>
    <p:extLst>
      <p:ext uri="{BB962C8B-B14F-4D97-AF65-F5344CB8AC3E}">
        <p14:creationId xmlns:p14="http://schemas.microsoft.com/office/powerpoint/2010/main" val="265845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em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18.emf"/></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20.em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13.emf"/><Relationship Id="rId4" Type="http://schemas.openxmlformats.org/officeDocument/2006/relationships/image" Target="../media/image22.em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emf"/></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28.emf"/></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34.e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9.em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1.emf"/><Relationship Id="rId4" Type="http://schemas.openxmlformats.org/officeDocument/2006/relationships/image" Target="../media/image40.emf"/></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5.em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7.emf"/><Relationship Id="rId4" Type="http://schemas.openxmlformats.org/officeDocument/2006/relationships/image" Target="../media/image46.emf"/></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1.e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3.emf"/><Relationship Id="rId4" Type="http://schemas.openxmlformats.org/officeDocument/2006/relationships/image" Target="../media/image52.emf"/></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7.em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emf"/></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9.emf"/><Relationship Id="rId4" Type="http://schemas.openxmlformats.org/officeDocument/2006/relationships/image" Target="../media/image58.emf"/></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3.em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1405" y="0"/>
            <a:ext cx="10762736" cy="5706690"/>
          </a:xfrm>
          <a:prstGeom prst="rect">
            <a:avLst/>
          </a:prstGeom>
          <a:noFill/>
        </p:spPr>
        <p:txBody>
          <a:bodyPr wrap="square" rtlCol="0">
            <a:spAutoFit/>
          </a:bodyPr>
          <a:lstStyle/>
          <a:p>
            <a:pPr algn="ctr"/>
            <a:endParaRPr lang="en-US" altLang="en-US" sz="2800" b="1" dirty="0"/>
          </a:p>
          <a:p>
            <a:pPr algn="ctr"/>
            <a:endParaRPr lang="en-US" altLang="en-US" sz="800" b="1" dirty="0"/>
          </a:p>
          <a:p>
            <a:pPr algn="ctr"/>
            <a:endParaRPr lang="en-US" altLang="en-US" sz="1400" b="1" dirty="0"/>
          </a:p>
          <a:p>
            <a:pPr algn="ctr"/>
            <a:r>
              <a:rPr lang="en-US" altLang="en-US" sz="2000" b="1" dirty="0"/>
              <a:t>  </a:t>
            </a:r>
          </a:p>
          <a:p>
            <a:pPr algn="ctr"/>
            <a:r>
              <a:rPr lang="en-US" sz="4400" b="1" dirty="0"/>
              <a:t>Unique Climate Model Constraints from DSCOVR Mission EPIC and NISTAR Data</a:t>
            </a:r>
          </a:p>
          <a:p>
            <a:pPr algn="ctr"/>
            <a:endParaRPr lang="en-US" altLang="en-US" sz="1200" b="1" dirty="0"/>
          </a:p>
          <a:p>
            <a:pPr algn="ctr"/>
            <a:endParaRPr lang="en-US" altLang="en-US" sz="1600" b="1" dirty="0">
              <a:solidFill>
                <a:srgbClr val="0000FF"/>
              </a:solidFill>
            </a:endParaRPr>
          </a:p>
          <a:p>
            <a:pPr algn="ctr"/>
            <a:r>
              <a:rPr lang="en-US" altLang="en-US" sz="2800" b="1" i="1" dirty="0"/>
              <a:t>Andrew Lacis and Barbara Carlson</a:t>
            </a:r>
          </a:p>
          <a:p>
            <a:pPr algn="ctr"/>
            <a:r>
              <a:rPr lang="en-US" altLang="en-US" sz="2800" dirty="0"/>
              <a:t>NASA Goddard Institute for Space Studies  </a:t>
            </a:r>
          </a:p>
          <a:p>
            <a:pPr algn="ctr"/>
            <a:r>
              <a:rPr lang="en-US" altLang="en-US" sz="2800" dirty="0"/>
              <a:t>New York, NY</a:t>
            </a:r>
            <a:r>
              <a:rPr lang="en-US" altLang="en-US" sz="2000" dirty="0"/>
              <a:t> </a:t>
            </a:r>
          </a:p>
          <a:p>
            <a:pPr>
              <a:spcBef>
                <a:spcPct val="10000"/>
              </a:spcBef>
              <a:buFont typeface="Arial" charset="0"/>
              <a:buNone/>
            </a:pPr>
            <a:endParaRPr lang="en-US" altLang="en-US" sz="1200" dirty="0">
              <a:sym typeface="Symbol" charset="2"/>
            </a:endParaRPr>
          </a:p>
          <a:p>
            <a:pPr>
              <a:spcBef>
                <a:spcPct val="10000"/>
              </a:spcBef>
              <a:buFont typeface="Arial" charset="0"/>
              <a:buNone/>
            </a:pPr>
            <a:r>
              <a:rPr lang="en-US" altLang="en-US" sz="800" dirty="0">
                <a:sym typeface="Symbol" charset="2"/>
              </a:rPr>
              <a:t>  </a:t>
            </a:r>
            <a:endParaRPr lang="en-US" altLang="en-US" sz="1200" dirty="0">
              <a:sym typeface="Symbol" charset="2"/>
            </a:endParaRPr>
          </a:p>
          <a:p>
            <a:pPr>
              <a:spcBef>
                <a:spcPct val="10000"/>
              </a:spcBef>
              <a:buFont typeface="Arial" charset="0"/>
              <a:buNone/>
            </a:pPr>
            <a:r>
              <a:rPr lang="en-US" altLang="en-US" sz="1200" dirty="0">
                <a:sym typeface="Symbol" charset="2"/>
              </a:rPr>
              <a:t> </a:t>
            </a:r>
            <a:endParaRPr lang="en-US" altLang="en-US" sz="1200" b="1" dirty="0">
              <a:solidFill>
                <a:srgbClr val="FF0000"/>
              </a:solidFill>
            </a:endParaRPr>
          </a:p>
          <a:p>
            <a:pPr algn="ctr">
              <a:spcBef>
                <a:spcPct val="10000"/>
              </a:spcBef>
              <a:buFont typeface="Arial" charset="0"/>
              <a:buNone/>
            </a:pPr>
            <a:r>
              <a:rPr lang="en-US" altLang="en-US" sz="2800" dirty="0"/>
              <a:t>DSCOVR EPIC and NISTAR Science Team Meeting</a:t>
            </a:r>
            <a:endParaRPr lang="en-US" altLang="en-US" sz="2000" dirty="0"/>
          </a:p>
          <a:p>
            <a:pPr algn="ctr">
              <a:spcBef>
                <a:spcPts val="60"/>
              </a:spcBef>
            </a:pPr>
            <a:r>
              <a:rPr lang="en-US" altLang="en-US" sz="2800" dirty="0"/>
              <a:t>September 27 – 29, 2022</a:t>
            </a:r>
            <a:endParaRPr lang="en-US" altLang="en-US" sz="2000" dirty="0"/>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8642" y="276566"/>
            <a:ext cx="812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6692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8791" y="640080"/>
            <a:ext cx="11095350" cy="954107"/>
          </a:xfrm>
          <a:prstGeom prst="rect">
            <a:avLst/>
          </a:prstGeom>
          <a:noFill/>
        </p:spPr>
        <p:txBody>
          <a:bodyPr wrap="square" rtlCol="0">
            <a:spAutoFit/>
          </a:bodyPr>
          <a:lstStyle/>
          <a:p>
            <a:pPr algn="ctr"/>
            <a:r>
              <a:rPr lang="en-US" altLang="en-US" sz="2800" b="1" dirty="0"/>
              <a:t>    EPIC:   2017 – 2018 Planetary Albedo:  Interannual Variability</a:t>
            </a:r>
          </a:p>
          <a:p>
            <a:pPr algn="ctr"/>
            <a:endParaRPr lang="en-US" altLang="en-US" sz="2800" b="1" dirty="0"/>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8642" y="115202"/>
            <a:ext cx="812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F89E500-4FFF-0442-BEDB-71FB9CA6FFD1}"/>
              </a:ext>
            </a:extLst>
          </p:cNvPr>
          <p:cNvSpPr txBox="1"/>
          <p:nvPr/>
        </p:nvSpPr>
        <p:spPr>
          <a:xfrm>
            <a:off x="192600" y="5589239"/>
            <a:ext cx="11858842" cy="861774"/>
          </a:xfrm>
          <a:prstGeom prst="rect">
            <a:avLst/>
          </a:prstGeom>
          <a:noFill/>
        </p:spPr>
        <p:txBody>
          <a:bodyPr wrap="square" rtlCol="0">
            <a:spAutoFit/>
          </a:bodyPr>
          <a:lstStyle/>
          <a:p>
            <a:pPr algn="just">
              <a:lnSpc>
                <a:spcPts val="2000"/>
              </a:lnSpc>
            </a:pPr>
            <a:r>
              <a:rPr lang="en-US" dirty="0"/>
              <a:t>The EPIC 2017-2018 data show the seasonal and interannual variability in the planetary albedo of Earth. The 24 </a:t>
            </a:r>
            <a:r>
              <a:rPr lang="en-US" i="1" dirty="0"/>
              <a:t>GMT-noon sun-position longitudes are color coded and tagged by their geographic location</a:t>
            </a:r>
            <a:r>
              <a:rPr lang="en-US" dirty="0"/>
              <a:t>. The </a:t>
            </a:r>
            <a:r>
              <a:rPr lang="en-US" b="1" dirty="0"/>
              <a:t>black</a:t>
            </a:r>
            <a:r>
              <a:rPr lang="en-US" dirty="0"/>
              <a:t> line is the </a:t>
            </a:r>
            <a:r>
              <a:rPr lang="en-US" dirty="0" err="1">
                <a:solidFill>
                  <a:srgbClr val="C00000"/>
                </a:solidFill>
              </a:rPr>
              <a:t>dayurnal</a:t>
            </a:r>
            <a:r>
              <a:rPr lang="en-US" dirty="0">
                <a:solidFill>
                  <a:srgbClr val="C00000"/>
                </a:solidFill>
              </a:rPr>
              <a:t> </a:t>
            </a:r>
            <a:r>
              <a:rPr lang="en-US" dirty="0"/>
              <a:t>average. These are the first (and currently only) two years of contiguous EPIC data. Year 2017 displays a larger </a:t>
            </a:r>
            <a:r>
              <a:rPr lang="en-US" dirty="0" err="1">
                <a:solidFill>
                  <a:srgbClr val="C00000"/>
                </a:solidFill>
              </a:rPr>
              <a:t>dayurnal</a:t>
            </a:r>
            <a:r>
              <a:rPr lang="en-US" dirty="0">
                <a:solidFill>
                  <a:srgbClr val="C00000"/>
                </a:solidFill>
              </a:rPr>
              <a:t> </a:t>
            </a:r>
            <a:r>
              <a:rPr lang="en-US" dirty="0"/>
              <a:t>amplitude than 2018. </a:t>
            </a:r>
            <a:endParaRPr lang="en-US" b="1" dirty="0"/>
          </a:p>
        </p:txBody>
      </p:sp>
      <p:pic>
        <p:nvPicPr>
          <p:cNvPr id="8" name="Picture 7">
            <a:extLst>
              <a:ext uri="{FF2B5EF4-FFF2-40B4-BE49-F238E27FC236}">
                <a16:creationId xmlns:a16="http://schemas.microsoft.com/office/drawing/2014/main" id="{678AED95-6C94-5F40-B8D7-95F37EFBF136}"/>
              </a:ext>
            </a:extLst>
          </p:cNvPr>
          <p:cNvPicPr>
            <a:picLocks noChangeAspect="1"/>
          </p:cNvPicPr>
          <p:nvPr/>
        </p:nvPicPr>
        <p:blipFill rotWithShape="1">
          <a:blip r:embed="rId4"/>
          <a:srcRect l="-855"/>
          <a:stretch/>
        </p:blipFill>
        <p:spPr bwMode="auto">
          <a:xfrm>
            <a:off x="192600" y="1291559"/>
            <a:ext cx="11858842" cy="42976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54908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0558" y="378007"/>
            <a:ext cx="11363583" cy="523220"/>
          </a:xfrm>
          <a:prstGeom prst="rect">
            <a:avLst/>
          </a:prstGeom>
          <a:noFill/>
        </p:spPr>
        <p:txBody>
          <a:bodyPr wrap="square" rtlCol="0">
            <a:spAutoFit/>
          </a:bodyPr>
          <a:lstStyle/>
          <a:p>
            <a:pPr algn="ctr"/>
            <a:r>
              <a:rPr lang="en-US" altLang="en-US" sz="2800" b="1" dirty="0"/>
              <a:t>EPIC </a:t>
            </a:r>
            <a:r>
              <a:rPr lang="en-US" altLang="en-US" sz="2800" b="1" i="1" dirty="0"/>
              <a:t>vs</a:t>
            </a:r>
            <a:r>
              <a:rPr lang="en-US" altLang="en-US" sz="2800" b="1" dirty="0"/>
              <a:t> ModelE2 : 2017 – 2018 Planetary Albedo in </a:t>
            </a:r>
            <a:r>
              <a:rPr lang="en-US" altLang="en-US" sz="2800" b="1" dirty="0" err="1"/>
              <a:t>Hovm</a:t>
            </a:r>
            <a:r>
              <a:rPr lang="en-US" sz="2800" b="1" dirty="0" err="1"/>
              <a:t>ö</a:t>
            </a:r>
            <a:r>
              <a:rPr lang="en-US" altLang="en-US" sz="2800" b="1" dirty="0" err="1"/>
              <a:t>ller</a:t>
            </a:r>
            <a:r>
              <a:rPr lang="en-US" altLang="en-US" sz="2800" b="1" dirty="0"/>
              <a:t> Format</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8642" y="115202"/>
            <a:ext cx="812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F89E500-4FFF-0442-BEDB-71FB9CA6FFD1}"/>
              </a:ext>
            </a:extLst>
          </p:cNvPr>
          <p:cNvSpPr txBox="1"/>
          <p:nvPr/>
        </p:nvSpPr>
        <p:spPr>
          <a:xfrm>
            <a:off x="233059" y="6209364"/>
            <a:ext cx="11697172" cy="605294"/>
          </a:xfrm>
          <a:prstGeom prst="rect">
            <a:avLst/>
          </a:prstGeom>
          <a:noFill/>
        </p:spPr>
        <p:txBody>
          <a:bodyPr wrap="square" rtlCol="0">
            <a:spAutoFit/>
          </a:bodyPr>
          <a:lstStyle/>
          <a:p>
            <a:pPr algn="just">
              <a:lnSpc>
                <a:spcPts val="2000"/>
              </a:lnSpc>
            </a:pPr>
            <a:r>
              <a:rPr lang="en-US" dirty="0"/>
              <a:t>Seasonal and longitudinal variability of EPIC and ModelE2 2017 &amp; 2018 planetary albedo in</a:t>
            </a:r>
            <a:r>
              <a:rPr lang="en-US" altLang="en-US" dirty="0"/>
              <a:t> </a:t>
            </a:r>
            <a:r>
              <a:rPr lang="en-US" altLang="en-US" dirty="0" err="1"/>
              <a:t>Hovm</a:t>
            </a:r>
            <a:r>
              <a:rPr lang="en-US" dirty="0" err="1"/>
              <a:t>ö</a:t>
            </a:r>
            <a:r>
              <a:rPr lang="en-US" altLang="en-US" dirty="0" err="1"/>
              <a:t>ller</a:t>
            </a:r>
            <a:r>
              <a:rPr lang="en-US" altLang="en-US" dirty="0"/>
              <a:t> contour-map format. </a:t>
            </a:r>
            <a:r>
              <a:rPr lang="en-US" altLang="en-US" b="1" i="1" dirty="0" err="1"/>
              <a:t>Hovm</a:t>
            </a:r>
            <a:r>
              <a:rPr lang="en-US" b="1" i="1" dirty="0" err="1"/>
              <a:t>ö</a:t>
            </a:r>
            <a:r>
              <a:rPr lang="en-US" altLang="en-US" b="1" i="1" dirty="0" err="1"/>
              <a:t>ller</a:t>
            </a:r>
            <a:r>
              <a:rPr lang="en-US" altLang="en-US" b="1" i="1" dirty="0"/>
              <a:t> maps emphasize the data spatial variability </a:t>
            </a:r>
            <a:r>
              <a:rPr lang="en-US" altLang="en-US" dirty="0"/>
              <a:t>with time as the vertical axis, and longitude as the horizontal axis. </a:t>
            </a:r>
            <a:endParaRPr lang="en-US" spc="-60" dirty="0"/>
          </a:p>
        </p:txBody>
      </p:sp>
      <p:pic>
        <p:nvPicPr>
          <p:cNvPr id="7" name="Picture 6">
            <a:extLst>
              <a:ext uri="{FF2B5EF4-FFF2-40B4-BE49-F238E27FC236}">
                <a16:creationId xmlns:a16="http://schemas.microsoft.com/office/drawing/2014/main" id="{28829E4F-EB6A-A848-981A-C26FD40B3A98}"/>
              </a:ext>
            </a:extLst>
          </p:cNvPr>
          <p:cNvPicPr>
            <a:picLocks noChangeAspect="1"/>
          </p:cNvPicPr>
          <p:nvPr/>
        </p:nvPicPr>
        <p:blipFill>
          <a:blip r:embed="rId4"/>
          <a:stretch>
            <a:fillRect/>
          </a:stretch>
        </p:blipFill>
        <p:spPr>
          <a:xfrm>
            <a:off x="1934331" y="933246"/>
            <a:ext cx="7797552" cy="5212080"/>
          </a:xfrm>
          <a:prstGeom prst="rect">
            <a:avLst/>
          </a:prstGeom>
        </p:spPr>
      </p:pic>
    </p:spTree>
    <p:extLst>
      <p:ext uri="{BB962C8B-B14F-4D97-AF65-F5344CB8AC3E}">
        <p14:creationId xmlns:p14="http://schemas.microsoft.com/office/powerpoint/2010/main" val="1177726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0558" y="345989"/>
            <a:ext cx="11363583" cy="523220"/>
          </a:xfrm>
          <a:prstGeom prst="rect">
            <a:avLst/>
          </a:prstGeom>
          <a:noFill/>
        </p:spPr>
        <p:txBody>
          <a:bodyPr wrap="square" rtlCol="0">
            <a:spAutoFit/>
          </a:bodyPr>
          <a:lstStyle/>
          <a:p>
            <a:pPr algn="ctr"/>
            <a:r>
              <a:rPr lang="en-US" altLang="en-US" sz="2800" b="1" dirty="0"/>
              <a:t>EPIC </a:t>
            </a:r>
            <a:r>
              <a:rPr lang="en-US" altLang="en-US" sz="2800" b="1" i="1" dirty="0"/>
              <a:t>vs</a:t>
            </a:r>
            <a:r>
              <a:rPr lang="en-US" altLang="en-US" sz="2800" b="1" dirty="0"/>
              <a:t> ModelE2 : </a:t>
            </a:r>
            <a:r>
              <a:rPr lang="en-US" altLang="en-US" sz="2800" b="1" dirty="0" err="1"/>
              <a:t>Hovm</a:t>
            </a:r>
            <a:r>
              <a:rPr lang="en-US" sz="2800" b="1" dirty="0" err="1"/>
              <a:t>ö</a:t>
            </a:r>
            <a:r>
              <a:rPr lang="en-US" altLang="en-US" sz="2800" b="1" dirty="0" err="1"/>
              <a:t>ller</a:t>
            </a:r>
            <a:r>
              <a:rPr lang="en-US" altLang="en-US" sz="2800" b="1" dirty="0"/>
              <a:t> Ratio Maps of 2017/2018 Planetary Albedo </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8642" y="115202"/>
            <a:ext cx="812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F89E500-4FFF-0442-BEDB-71FB9CA6FFD1}"/>
              </a:ext>
            </a:extLst>
          </p:cNvPr>
          <p:cNvSpPr txBox="1"/>
          <p:nvPr/>
        </p:nvSpPr>
        <p:spPr>
          <a:xfrm>
            <a:off x="261770" y="5700450"/>
            <a:ext cx="11787933" cy="1118255"/>
          </a:xfrm>
          <a:prstGeom prst="rect">
            <a:avLst/>
          </a:prstGeom>
          <a:noFill/>
        </p:spPr>
        <p:txBody>
          <a:bodyPr wrap="square" rtlCol="0">
            <a:spAutoFit/>
          </a:bodyPr>
          <a:lstStyle/>
          <a:p>
            <a:pPr algn="just">
              <a:lnSpc>
                <a:spcPts val="2000"/>
              </a:lnSpc>
            </a:pPr>
            <a:r>
              <a:rPr lang="en-US" dirty="0"/>
              <a:t>EPIC (</a:t>
            </a:r>
            <a:r>
              <a:rPr lang="en-US" b="1" dirty="0"/>
              <a:t>Left)</a:t>
            </a:r>
            <a:r>
              <a:rPr lang="en-US" dirty="0"/>
              <a:t> and ModelE2 (</a:t>
            </a:r>
            <a:r>
              <a:rPr lang="en-US" b="1" dirty="0"/>
              <a:t>Right</a:t>
            </a:r>
            <a:r>
              <a:rPr lang="en-US" dirty="0"/>
              <a:t>) 2017/2018 planetary albedo</a:t>
            </a:r>
            <a:r>
              <a:rPr lang="en-US" altLang="en-US" dirty="0"/>
              <a:t> ratio</a:t>
            </a:r>
            <a:r>
              <a:rPr lang="en-US" dirty="0"/>
              <a:t> in</a:t>
            </a:r>
            <a:r>
              <a:rPr lang="en-US" altLang="en-US" dirty="0"/>
              <a:t> </a:t>
            </a:r>
            <a:r>
              <a:rPr lang="en-US" altLang="en-US" dirty="0" err="1"/>
              <a:t>Hovm</a:t>
            </a:r>
            <a:r>
              <a:rPr lang="en-US" dirty="0" err="1"/>
              <a:t>ö</a:t>
            </a:r>
            <a:r>
              <a:rPr lang="en-US" altLang="en-US" dirty="0" err="1"/>
              <a:t>ller</a:t>
            </a:r>
            <a:r>
              <a:rPr lang="en-US" altLang="en-US" dirty="0"/>
              <a:t> format, isolating the 2017 </a:t>
            </a:r>
            <a:r>
              <a:rPr lang="en-US" dirty="0">
                <a:cs typeface="Times New Roman" panose="02020603050405020304" pitchFamily="18" charset="0"/>
              </a:rPr>
              <a:t>La Ni</a:t>
            </a:r>
            <a:r>
              <a:rPr lang="en-US" dirty="0"/>
              <a:t>ñ</a:t>
            </a:r>
            <a:r>
              <a:rPr lang="en-US" dirty="0">
                <a:cs typeface="Times New Roman" panose="02020603050405020304" pitchFamily="18" charset="0"/>
              </a:rPr>
              <a:t>a</a:t>
            </a:r>
            <a:r>
              <a:rPr lang="en-US" altLang="en-US" dirty="0"/>
              <a:t> variability.</a:t>
            </a:r>
          </a:p>
          <a:p>
            <a:pPr algn="just">
              <a:lnSpc>
                <a:spcPts val="2000"/>
              </a:lnSpc>
            </a:pPr>
            <a:r>
              <a:rPr lang="en-US" i="1" spc="-60" dirty="0"/>
              <a:t>The notable feature is the 3000 km peak-to-peak standing wave </a:t>
            </a:r>
            <a:r>
              <a:rPr lang="en-US" spc="-60" dirty="0"/>
              <a:t>that forms at the International Dateline (January-to-April), and extends eastward with diminishing amplitude. </a:t>
            </a:r>
            <a:r>
              <a:rPr lang="en-US" i="1" spc="-60" dirty="0"/>
              <a:t>The world map is for longitudinal reference only</a:t>
            </a:r>
            <a:r>
              <a:rPr lang="en-US" spc="-60" dirty="0"/>
              <a:t>. Time is the vertical coordinate. For GCM runs, </a:t>
            </a:r>
            <a:r>
              <a:rPr lang="en-US" i="1" spc="-60" dirty="0"/>
              <a:t>observed SSTs were used, but in a monthly-mean form </a:t>
            </a:r>
            <a:r>
              <a:rPr lang="en-US" spc="-60" dirty="0"/>
              <a:t>with turn-on in January 2017, thus failing to reproduce the February feature.</a:t>
            </a:r>
          </a:p>
        </p:txBody>
      </p:sp>
      <p:pic>
        <p:nvPicPr>
          <p:cNvPr id="6" name="Picture 5">
            <a:extLst>
              <a:ext uri="{FF2B5EF4-FFF2-40B4-BE49-F238E27FC236}">
                <a16:creationId xmlns:a16="http://schemas.microsoft.com/office/drawing/2014/main" id="{A7CBD413-E8E0-554D-9934-D98A227B24FC}"/>
              </a:ext>
            </a:extLst>
          </p:cNvPr>
          <p:cNvPicPr>
            <a:picLocks noChangeAspect="1"/>
          </p:cNvPicPr>
          <p:nvPr/>
        </p:nvPicPr>
        <p:blipFill>
          <a:blip r:embed="rId4"/>
          <a:stretch>
            <a:fillRect/>
          </a:stretch>
        </p:blipFill>
        <p:spPr>
          <a:xfrm>
            <a:off x="142296" y="1037010"/>
            <a:ext cx="11787934" cy="4663440"/>
          </a:xfrm>
          <a:prstGeom prst="rect">
            <a:avLst/>
          </a:prstGeom>
        </p:spPr>
      </p:pic>
      <p:pic>
        <p:nvPicPr>
          <p:cNvPr id="3" name="Picture 2">
            <a:extLst>
              <a:ext uri="{FF2B5EF4-FFF2-40B4-BE49-F238E27FC236}">
                <a16:creationId xmlns:a16="http://schemas.microsoft.com/office/drawing/2014/main" id="{8E716BEB-B89A-74B4-86DA-D19A9F291A0D}"/>
              </a:ext>
            </a:extLst>
          </p:cNvPr>
          <p:cNvPicPr>
            <a:picLocks noChangeAspect="1"/>
          </p:cNvPicPr>
          <p:nvPr/>
        </p:nvPicPr>
        <p:blipFill>
          <a:blip r:embed="rId4"/>
          <a:stretch>
            <a:fillRect/>
          </a:stretch>
        </p:blipFill>
        <p:spPr>
          <a:xfrm>
            <a:off x="140558" y="953109"/>
            <a:ext cx="11787934" cy="4663440"/>
          </a:xfrm>
          <a:prstGeom prst="rect">
            <a:avLst/>
          </a:prstGeom>
        </p:spPr>
      </p:pic>
    </p:spTree>
    <p:extLst>
      <p:ext uri="{BB962C8B-B14F-4D97-AF65-F5344CB8AC3E}">
        <p14:creationId xmlns:p14="http://schemas.microsoft.com/office/powerpoint/2010/main" val="776230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1405" y="640080"/>
            <a:ext cx="10762736" cy="523220"/>
          </a:xfrm>
          <a:prstGeom prst="rect">
            <a:avLst/>
          </a:prstGeom>
          <a:noFill/>
        </p:spPr>
        <p:txBody>
          <a:bodyPr wrap="square" rtlCol="0">
            <a:spAutoFit/>
          </a:bodyPr>
          <a:lstStyle/>
          <a:p>
            <a:pPr algn="ctr"/>
            <a:r>
              <a:rPr lang="en-US" altLang="en-US" sz="2800" b="1" dirty="0"/>
              <a:t>A Closer Look at EPIC 2017 / 2018 Planetary Albedo Ratio</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8642" y="115202"/>
            <a:ext cx="812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873195F-C560-C1C3-B0B3-6CD8379C55F9}"/>
              </a:ext>
            </a:extLst>
          </p:cNvPr>
          <p:cNvPicPr>
            <a:picLocks noChangeAspect="1"/>
          </p:cNvPicPr>
          <p:nvPr/>
        </p:nvPicPr>
        <p:blipFill rotWithShape="1">
          <a:blip r:embed="rId4"/>
          <a:srcRect t="8536"/>
          <a:stretch/>
        </p:blipFill>
        <p:spPr>
          <a:xfrm rot="5400000">
            <a:off x="310016" y="645714"/>
            <a:ext cx="5299364" cy="6272604"/>
          </a:xfrm>
          <a:prstGeom prst="rect">
            <a:avLst/>
          </a:prstGeom>
        </p:spPr>
      </p:pic>
      <p:pic>
        <p:nvPicPr>
          <p:cNvPr id="5" name="Picture 4">
            <a:extLst>
              <a:ext uri="{FF2B5EF4-FFF2-40B4-BE49-F238E27FC236}">
                <a16:creationId xmlns:a16="http://schemas.microsoft.com/office/drawing/2014/main" id="{034F2B2F-025D-E584-0734-7790E8D9FE40}"/>
              </a:ext>
            </a:extLst>
          </p:cNvPr>
          <p:cNvPicPr>
            <a:picLocks noChangeAspect="1"/>
          </p:cNvPicPr>
          <p:nvPr/>
        </p:nvPicPr>
        <p:blipFill rotWithShape="1">
          <a:blip r:embed="rId5"/>
          <a:srcRect l="3267" t="10001" r="2790" b="3888"/>
          <a:stretch/>
        </p:blipFill>
        <p:spPr>
          <a:xfrm rot="5400000">
            <a:off x="6652188" y="810216"/>
            <a:ext cx="5010518" cy="5943600"/>
          </a:xfrm>
          <a:prstGeom prst="rect">
            <a:avLst/>
          </a:prstGeom>
        </p:spPr>
      </p:pic>
    </p:spTree>
    <p:extLst>
      <p:ext uri="{BB962C8B-B14F-4D97-AF65-F5344CB8AC3E}">
        <p14:creationId xmlns:p14="http://schemas.microsoft.com/office/powerpoint/2010/main" val="77969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0558" y="686007"/>
            <a:ext cx="11800430" cy="954107"/>
          </a:xfrm>
          <a:prstGeom prst="rect">
            <a:avLst/>
          </a:prstGeom>
          <a:noFill/>
        </p:spPr>
        <p:txBody>
          <a:bodyPr wrap="square" rtlCol="0">
            <a:spAutoFit/>
          </a:bodyPr>
          <a:lstStyle/>
          <a:p>
            <a:pPr algn="ctr"/>
            <a:endParaRPr lang="en-US" altLang="en-US" sz="800" b="1" dirty="0">
              <a:latin typeface="Calibri" charset="0"/>
              <a:ea typeface="Calibri" charset="0"/>
              <a:cs typeface="Calibri" charset="0"/>
            </a:endParaRPr>
          </a:p>
          <a:p>
            <a:pPr algn="ctr"/>
            <a:r>
              <a:rPr lang="en-US" sz="4800" b="1" dirty="0">
                <a:cs typeface="Times New Roman" panose="02020603050405020304" pitchFamily="18" charset="0"/>
              </a:rPr>
              <a:t>La Ni</a:t>
            </a:r>
            <a:r>
              <a:rPr lang="en-US" sz="4800" b="1" dirty="0"/>
              <a:t>ñ</a:t>
            </a:r>
            <a:r>
              <a:rPr lang="en-US" sz="4800" b="1" dirty="0">
                <a:cs typeface="Times New Roman" panose="02020603050405020304" pitchFamily="18" charset="0"/>
              </a:rPr>
              <a:t>a Activity from </a:t>
            </a:r>
            <a:r>
              <a:rPr lang="en-US" altLang="en-US" sz="4800" b="1" dirty="0">
                <a:ea typeface="Times New Roman" charset="0"/>
                <a:cs typeface="Times New Roman" charset="0"/>
              </a:rPr>
              <a:t>2017/2018 EPIC Data</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8642" y="115202"/>
            <a:ext cx="812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51012" y="1640114"/>
            <a:ext cx="11800430" cy="5032147"/>
          </a:xfrm>
          <a:prstGeom prst="rect">
            <a:avLst/>
          </a:prstGeom>
          <a:noFill/>
        </p:spPr>
        <p:txBody>
          <a:bodyPr wrap="square" rtlCol="0">
            <a:spAutoFit/>
          </a:bodyPr>
          <a:lstStyle/>
          <a:p>
            <a:pPr algn="ctr">
              <a:spcBef>
                <a:spcPts val="600"/>
              </a:spcBef>
            </a:pPr>
            <a:r>
              <a:rPr lang="en-US" sz="800" b="1" dirty="0">
                <a:solidFill>
                  <a:srgbClr val="0070C0"/>
                </a:solidFill>
              </a:rPr>
              <a:t> </a:t>
            </a:r>
          </a:p>
          <a:p>
            <a:pPr algn="ctr"/>
            <a:r>
              <a:rPr lang="en-US" sz="3600" b="1" dirty="0">
                <a:cs typeface="Times New Roman" panose="02020603050405020304" pitchFamily="18" charset="0"/>
              </a:rPr>
              <a:t>2017 was a La Ni</a:t>
            </a:r>
            <a:r>
              <a:rPr lang="en-US" sz="3600" dirty="0"/>
              <a:t>ñ</a:t>
            </a:r>
            <a:r>
              <a:rPr lang="en-US" sz="3600" b="1" dirty="0">
                <a:cs typeface="Times New Roman" panose="02020603050405020304" pitchFamily="18" charset="0"/>
              </a:rPr>
              <a:t>a year </a:t>
            </a:r>
          </a:p>
          <a:p>
            <a:pPr algn="ctr"/>
            <a:r>
              <a:rPr lang="en-US" sz="3600" b="1" dirty="0">
                <a:cs typeface="Times New Roman" panose="02020603050405020304" pitchFamily="18" charset="0"/>
              </a:rPr>
              <a:t>2018 was an ENSO-neutral year </a:t>
            </a:r>
          </a:p>
          <a:p>
            <a:pPr>
              <a:spcBef>
                <a:spcPts val="600"/>
              </a:spcBef>
            </a:pPr>
            <a:r>
              <a:rPr lang="en-US" sz="3600" b="1" dirty="0">
                <a:solidFill>
                  <a:srgbClr val="C00000"/>
                </a:solidFill>
                <a:cs typeface="Times New Roman" panose="02020603050405020304" pitchFamily="18" charset="0"/>
              </a:rPr>
              <a:t>Sharp decrease in planetary albedo in February 2017</a:t>
            </a:r>
            <a:r>
              <a:rPr lang="en-US" sz="3600" b="1" dirty="0">
                <a:cs typeface="Times New Roman" panose="02020603050405020304" pitchFamily="18" charset="0"/>
              </a:rPr>
              <a:t> in the Central Pacific with </a:t>
            </a:r>
            <a:r>
              <a:rPr lang="en-US" sz="3600" b="1" dirty="0">
                <a:solidFill>
                  <a:srgbClr val="C00000"/>
                </a:solidFill>
                <a:cs typeface="Times New Roman" panose="02020603050405020304" pitchFamily="18" charset="0"/>
              </a:rPr>
              <a:t>3000 km planetary-scale standing waves </a:t>
            </a:r>
            <a:r>
              <a:rPr lang="en-US" sz="3600" b="1" dirty="0">
                <a:cs typeface="Times New Roman" panose="02020603050405020304" pitchFamily="18" charset="0"/>
              </a:rPr>
              <a:t>January-to-April extending eastward to the Atlantic ocean.</a:t>
            </a:r>
          </a:p>
          <a:p>
            <a:pPr>
              <a:spcBef>
                <a:spcPts val="1200"/>
              </a:spcBef>
            </a:pPr>
            <a:r>
              <a:rPr lang="en-US" sz="3600" b="1" dirty="0">
                <a:solidFill>
                  <a:srgbClr val="C00000"/>
                </a:solidFill>
                <a:cs typeface="Times New Roman" panose="02020603050405020304" pitchFamily="18" charset="0"/>
              </a:rPr>
              <a:t>Sharp increase in planetary albedo in October 2017 </a:t>
            </a:r>
            <a:r>
              <a:rPr lang="en-US" sz="3600" b="1" dirty="0">
                <a:cs typeface="Times New Roman" panose="02020603050405020304" pitchFamily="18" charset="0"/>
              </a:rPr>
              <a:t>over the East Indian Ocean to Central Pacific, </a:t>
            </a:r>
            <a:r>
              <a:rPr lang="en-US" sz="3600" b="1" dirty="0">
                <a:solidFill>
                  <a:srgbClr val="C00000"/>
                </a:solidFill>
                <a:cs typeface="Times New Roman" panose="02020603050405020304" pitchFamily="18" charset="0"/>
              </a:rPr>
              <a:t>with standing waves</a:t>
            </a:r>
            <a:r>
              <a:rPr lang="en-US" sz="3600" b="1" dirty="0">
                <a:cs typeface="Times New Roman" panose="02020603050405020304" pitchFamily="18" charset="0"/>
              </a:rPr>
              <a:t>.</a:t>
            </a:r>
          </a:p>
          <a:p>
            <a:pPr>
              <a:spcBef>
                <a:spcPts val="1200"/>
              </a:spcBef>
            </a:pPr>
            <a:r>
              <a:rPr lang="en-US" sz="3600" b="1" dirty="0">
                <a:cs typeface="Times New Roman" panose="02020603050405020304" pitchFamily="18" charset="0"/>
              </a:rPr>
              <a:t>The Pacific was relatively quiescent during April-August.</a:t>
            </a:r>
          </a:p>
        </p:txBody>
      </p:sp>
    </p:spTree>
    <p:extLst>
      <p:ext uri="{BB962C8B-B14F-4D97-AF65-F5344CB8AC3E}">
        <p14:creationId xmlns:p14="http://schemas.microsoft.com/office/powerpoint/2010/main" val="2609787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4965" y="538478"/>
            <a:ext cx="11800430" cy="954107"/>
          </a:xfrm>
          <a:prstGeom prst="rect">
            <a:avLst/>
          </a:prstGeom>
          <a:noFill/>
        </p:spPr>
        <p:txBody>
          <a:bodyPr wrap="square" rtlCol="0">
            <a:spAutoFit/>
          </a:bodyPr>
          <a:lstStyle/>
          <a:p>
            <a:pPr algn="ctr"/>
            <a:endParaRPr lang="en-US" altLang="en-US" sz="800" b="1" dirty="0">
              <a:latin typeface="Calibri" charset="0"/>
              <a:ea typeface="Calibri" charset="0"/>
              <a:cs typeface="Calibri" charset="0"/>
            </a:endParaRPr>
          </a:p>
          <a:p>
            <a:pPr algn="ctr"/>
            <a:r>
              <a:rPr lang="en-US" altLang="en-US" sz="4800" b="1" dirty="0">
                <a:ea typeface="Times New Roman" charset="0"/>
                <a:cs typeface="Times New Roman" charset="0"/>
              </a:rPr>
              <a:t>NISTAR:  Longitudinal Slicing Results</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8642" y="115202"/>
            <a:ext cx="812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907570" y="1364319"/>
            <a:ext cx="10155219" cy="4708981"/>
          </a:xfrm>
          <a:prstGeom prst="rect">
            <a:avLst/>
          </a:prstGeom>
          <a:noFill/>
        </p:spPr>
        <p:txBody>
          <a:bodyPr wrap="square" rtlCol="0">
            <a:spAutoFit/>
          </a:bodyPr>
          <a:lstStyle/>
          <a:p>
            <a:pPr algn="ctr">
              <a:spcBef>
                <a:spcPts val="1200"/>
              </a:spcBef>
            </a:pPr>
            <a:r>
              <a:rPr lang="en-US" sz="800" b="1" dirty="0">
                <a:solidFill>
                  <a:srgbClr val="0070C0"/>
                </a:solidFill>
              </a:rPr>
              <a:t>  </a:t>
            </a:r>
          </a:p>
          <a:p>
            <a:pPr algn="ctr">
              <a:spcBef>
                <a:spcPts val="1800"/>
              </a:spcBef>
            </a:pPr>
            <a:r>
              <a:rPr lang="en-US" sz="3600" b="1" dirty="0"/>
              <a:t>NISTAR data are a natural fit for longitudinal slicing,</a:t>
            </a:r>
          </a:p>
          <a:p>
            <a:r>
              <a:rPr lang="en-US" sz="3600" b="1" dirty="0"/>
              <a:t>but low signal-to-noise and backscattered radiances limit their current utility in</a:t>
            </a:r>
            <a:r>
              <a:rPr lang="en-US" altLang="en-US" sz="3600" b="1" dirty="0"/>
              <a:t> </a:t>
            </a:r>
            <a:r>
              <a:rPr lang="en-US" altLang="en-US" sz="3600" b="1" dirty="0" err="1"/>
              <a:t>Hovm</a:t>
            </a:r>
            <a:r>
              <a:rPr lang="en-US" sz="3600" b="1" dirty="0" err="1"/>
              <a:t>ö</a:t>
            </a:r>
            <a:r>
              <a:rPr lang="en-US" altLang="en-US" sz="3600" b="1" dirty="0" err="1"/>
              <a:t>ller</a:t>
            </a:r>
            <a:r>
              <a:rPr lang="en-US" altLang="en-US" sz="3600" b="1" dirty="0"/>
              <a:t>-type analyses.</a:t>
            </a:r>
          </a:p>
          <a:p>
            <a:r>
              <a:rPr lang="en-US" sz="2000" b="1" dirty="0"/>
              <a:t>  </a:t>
            </a:r>
          </a:p>
          <a:p>
            <a:r>
              <a:rPr lang="en-US" sz="3600" b="1" dirty="0"/>
              <a:t>       Averaging over the Sunlit Hemisphere eliminates weather-scale and space-time noise.</a:t>
            </a:r>
          </a:p>
          <a:p>
            <a:pPr>
              <a:spcBef>
                <a:spcPts val="600"/>
              </a:spcBef>
            </a:pPr>
            <a:r>
              <a:rPr lang="en-US" sz="3600" b="1" dirty="0"/>
              <a:t>       Rotation of the Earth retains the large-scale and</a:t>
            </a:r>
          </a:p>
          <a:p>
            <a:r>
              <a:rPr lang="en-US" sz="3600" b="1" dirty="0"/>
              <a:t>longitude-dependent climate-relevant information.</a:t>
            </a:r>
          </a:p>
        </p:txBody>
      </p:sp>
    </p:spTree>
    <p:extLst>
      <p:ext uri="{BB962C8B-B14F-4D97-AF65-F5344CB8AC3E}">
        <p14:creationId xmlns:p14="http://schemas.microsoft.com/office/powerpoint/2010/main" val="3816320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2446" y="345989"/>
            <a:ext cx="11281695" cy="769441"/>
          </a:xfrm>
          <a:prstGeom prst="rect">
            <a:avLst/>
          </a:prstGeom>
          <a:noFill/>
        </p:spPr>
        <p:txBody>
          <a:bodyPr wrap="square" rtlCol="0">
            <a:spAutoFit/>
          </a:bodyPr>
          <a:lstStyle/>
          <a:p>
            <a:pPr algn="ctr"/>
            <a:r>
              <a:rPr lang="en-US" altLang="en-US" sz="800" b="1" dirty="0"/>
              <a:t> </a:t>
            </a:r>
          </a:p>
          <a:p>
            <a:pPr algn="ctr"/>
            <a:r>
              <a:rPr lang="en-US" altLang="en-US" sz="3600" b="1" dirty="0"/>
              <a:t>NISTAR: Band-B (TSW) and Band-D (VIS) </a:t>
            </a:r>
            <a:r>
              <a:rPr lang="en-US" altLang="en-US" sz="3600" b="1" dirty="0" err="1"/>
              <a:t>Hovm</a:t>
            </a:r>
            <a:r>
              <a:rPr lang="en-US" sz="3600" b="1" dirty="0" err="1"/>
              <a:t>ö</a:t>
            </a:r>
            <a:r>
              <a:rPr lang="en-US" altLang="en-US" sz="3600" b="1" dirty="0" err="1"/>
              <a:t>ller</a:t>
            </a:r>
            <a:r>
              <a:rPr lang="en-US" altLang="en-US" sz="3600" b="1" dirty="0"/>
              <a:t> Maps</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8642" y="115202"/>
            <a:ext cx="812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FF530FB-E81A-2845-9035-91CA737D2D05}"/>
              </a:ext>
            </a:extLst>
          </p:cNvPr>
          <p:cNvSpPr txBox="1"/>
          <p:nvPr/>
        </p:nvSpPr>
        <p:spPr>
          <a:xfrm>
            <a:off x="222446" y="5676900"/>
            <a:ext cx="11499654" cy="1018869"/>
          </a:xfrm>
          <a:prstGeom prst="rect">
            <a:avLst/>
          </a:prstGeom>
          <a:noFill/>
        </p:spPr>
        <p:txBody>
          <a:bodyPr wrap="square" rtlCol="0">
            <a:spAutoFit/>
          </a:bodyPr>
          <a:lstStyle/>
          <a:p>
            <a:pPr algn="just">
              <a:lnSpc>
                <a:spcPts val="1800"/>
              </a:lnSpc>
            </a:pPr>
            <a:r>
              <a:rPr lang="en-US" altLang="en-US" i="1" dirty="0" err="1"/>
              <a:t>Hovm</a:t>
            </a:r>
            <a:r>
              <a:rPr lang="en-US" i="1" dirty="0" err="1"/>
              <a:t>ö</a:t>
            </a:r>
            <a:r>
              <a:rPr lang="en-US" altLang="en-US" i="1" dirty="0" err="1"/>
              <a:t>ller</a:t>
            </a:r>
            <a:r>
              <a:rPr lang="en-US" altLang="en-US" i="1" dirty="0"/>
              <a:t>-format space-time variability of </a:t>
            </a:r>
            <a:r>
              <a:rPr lang="en-US" i="1" spc="-40" dirty="0"/>
              <a:t>NISTAR Band-B Total Short-Wave </a:t>
            </a:r>
            <a:r>
              <a:rPr lang="en-US" spc="-40" dirty="0"/>
              <a:t>(TSW) (0.2 – 4.0 µm) near-backscattered reflected radiance (</a:t>
            </a:r>
            <a:r>
              <a:rPr lang="en-US" b="1" spc="-40" dirty="0"/>
              <a:t>Left</a:t>
            </a:r>
            <a:r>
              <a:rPr lang="en-US" spc="-40" dirty="0"/>
              <a:t>), and the NISTAR Band-D visible (VIS) (0.3 – 1.1 µm) near-backscattered reflected radiance (</a:t>
            </a:r>
            <a:r>
              <a:rPr lang="en-US" b="1" spc="-40" dirty="0"/>
              <a:t>Right</a:t>
            </a:r>
            <a:r>
              <a:rPr lang="en-US" spc="-40" dirty="0"/>
              <a:t>) for year 2017. </a:t>
            </a:r>
            <a:r>
              <a:rPr lang="en-US" i="1" spc="-40" dirty="0"/>
              <a:t>There is clear evidence of data artifacts </a:t>
            </a:r>
            <a:r>
              <a:rPr lang="en-US" spc="-40" dirty="0"/>
              <a:t>in the NISTAR Band-B backscattered radiance </a:t>
            </a:r>
            <a:r>
              <a:rPr lang="en-US" altLang="en-US" dirty="0" err="1"/>
              <a:t>Hovm</a:t>
            </a:r>
            <a:r>
              <a:rPr lang="en-US" dirty="0" err="1"/>
              <a:t>ö</a:t>
            </a:r>
            <a:r>
              <a:rPr lang="en-US" altLang="en-US" dirty="0" err="1"/>
              <a:t>ller</a:t>
            </a:r>
            <a:r>
              <a:rPr lang="en-US" altLang="en-US" dirty="0"/>
              <a:t> plot. This also shows that the NISTAR </a:t>
            </a:r>
            <a:r>
              <a:rPr lang="en-US" altLang="en-US" i="1" dirty="0"/>
              <a:t>backscattered radiance-to-flux conversion is space-time dependent</a:t>
            </a:r>
            <a:r>
              <a:rPr lang="en-US" altLang="en-US" dirty="0"/>
              <a:t>, and </a:t>
            </a:r>
            <a:r>
              <a:rPr lang="en-US" altLang="en-US" i="1" dirty="0"/>
              <a:t>requires more than a fixed scaling factor</a:t>
            </a:r>
            <a:r>
              <a:rPr lang="en-US" altLang="en-US" dirty="0"/>
              <a:t>. </a:t>
            </a:r>
            <a:r>
              <a:rPr lang="en-US" spc="-20" dirty="0"/>
              <a:t> </a:t>
            </a:r>
          </a:p>
        </p:txBody>
      </p:sp>
      <p:pic>
        <p:nvPicPr>
          <p:cNvPr id="3" name="Picture 2">
            <a:extLst>
              <a:ext uri="{FF2B5EF4-FFF2-40B4-BE49-F238E27FC236}">
                <a16:creationId xmlns:a16="http://schemas.microsoft.com/office/drawing/2014/main" id="{572D23FF-BDC3-C96E-9CFA-B92098A768EB}"/>
              </a:ext>
            </a:extLst>
          </p:cNvPr>
          <p:cNvPicPr>
            <a:picLocks noChangeAspect="1"/>
          </p:cNvPicPr>
          <p:nvPr/>
        </p:nvPicPr>
        <p:blipFill>
          <a:blip r:embed="rId4"/>
          <a:stretch>
            <a:fillRect/>
          </a:stretch>
        </p:blipFill>
        <p:spPr>
          <a:xfrm>
            <a:off x="1034513" y="1346217"/>
            <a:ext cx="9875520" cy="4013798"/>
          </a:xfrm>
          <a:prstGeom prst="rect">
            <a:avLst/>
          </a:prstGeom>
        </p:spPr>
      </p:pic>
    </p:spTree>
    <p:extLst>
      <p:ext uri="{BB962C8B-B14F-4D97-AF65-F5344CB8AC3E}">
        <p14:creationId xmlns:p14="http://schemas.microsoft.com/office/powerpoint/2010/main" val="1479482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5153" y="274959"/>
            <a:ext cx="10762736" cy="769441"/>
          </a:xfrm>
          <a:prstGeom prst="rect">
            <a:avLst/>
          </a:prstGeom>
          <a:noFill/>
        </p:spPr>
        <p:txBody>
          <a:bodyPr wrap="square" rtlCol="0">
            <a:spAutoFit/>
          </a:bodyPr>
          <a:lstStyle/>
          <a:p>
            <a:pPr algn="ctr"/>
            <a:r>
              <a:rPr lang="en-US" altLang="en-US" sz="800" b="1" dirty="0"/>
              <a:t> </a:t>
            </a:r>
          </a:p>
          <a:p>
            <a:pPr algn="ctr"/>
            <a:r>
              <a:rPr lang="en-US" altLang="en-US" sz="3600" b="1" dirty="0"/>
              <a:t>NISTAR: Band-C (NIR) / Band-B (TSW)  Spectral Ratio</a:t>
            </a:r>
          </a:p>
        </p:txBody>
      </p:sp>
      <p:pic>
        <p:nvPicPr>
          <p:cNvPr id="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8642" y="115202"/>
            <a:ext cx="812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FF530FB-E81A-2845-9035-91CA737D2D05}"/>
              </a:ext>
            </a:extLst>
          </p:cNvPr>
          <p:cNvSpPr txBox="1"/>
          <p:nvPr/>
        </p:nvSpPr>
        <p:spPr>
          <a:xfrm>
            <a:off x="365760" y="5699749"/>
            <a:ext cx="11318240" cy="1018869"/>
          </a:xfrm>
          <a:prstGeom prst="rect">
            <a:avLst/>
          </a:prstGeom>
          <a:noFill/>
        </p:spPr>
        <p:txBody>
          <a:bodyPr wrap="square" rtlCol="0">
            <a:spAutoFit/>
          </a:bodyPr>
          <a:lstStyle/>
          <a:p>
            <a:pPr algn="just">
              <a:lnSpc>
                <a:spcPts val="1800"/>
              </a:lnSpc>
            </a:pPr>
            <a:r>
              <a:rPr lang="en-US" spc="-40" dirty="0"/>
              <a:t>Seasonal and longitudinal variability of the spectral ratio of NISTAR Band-C /Band-B (NIR/TSW) (0.7 – 4.0 µm) /(0.2 – 4.0 µm) </a:t>
            </a:r>
            <a:r>
              <a:rPr lang="en-US" spc="-50" dirty="0"/>
              <a:t>near-backscattered radiance. The Y-scale at left, and  heavy yellow line, depict the seasonal change in Total Solar Irradiance (TSI). </a:t>
            </a:r>
            <a:r>
              <a:rPr lang="en-US" b="1" i="1" spc="-50" dirty="0"/>
              <a:t>NISTAR data have a unique spectral discrimination capability</a:t>
            </a:r>
            <a:r>
              <a:rPr lang="en-US" spc="-50" dirty="0"/>
              <a:t> straddling the vegetation </a:t>
            </a:r>
            <a:r>
              <a:rPr lang="en-US" spc="-40" dirty="0"/>
              <a:t>0.7 µm, making the Band-C/Band-B spectral ratio a vegetation sensitive measurement (e.g., Carlson et al., 2019).</a:t>
            </a:r>
            <a:r>
              <a:rPr lang="en-US" spc="-20" dirty="0"/>
              <a:t>  </a:t>
            </a:r>
          </a:p>
        </p:txBody>
      </p:sp>
      <p:pic>
        <p:nvPicPr>
          <p:cNvPr id="3" name="Picture 2">
            <a:extLst>
              <a:ext uri="{FF2B5EF4-FFF2-40B4-BE49-F238E27FC236}">
                <a16:creationId xmlns:a16="http://schemas.microsoft.com/office/drawing/2014/main" id="{7C5D36E8-D4FA-FE41-8844-3237FDC463AA}"/>
              </a:ext>
            </a:extLst>
          </p:cNvPr>
          <p:cNvPicPr>
            <a:picLocks noChangeAspect="1"/>
          </p:cNvPicPr>
          <p:nvPr/>
        </p:nvPicPr>
        <p:blipFill>
          <a:blip r:embed="rId3"/>
          <a:stretch>
            <a:fillRect/>
          </a:stretch>
        </p:blipFill>
        <p:spPr>
          <a:xfrm>
            <a:off x="2556082" y="1036309"/>
            <a:ext cx="6861464" cy="4663440"/>
          </a:xfrm>
          <a:prstGeom prst="rect">
            <a:avLst/>
          </a:prstGeom>
        </p:spPr>
      </p:pic>
    </p:spTree>
    <p:extLst>
      <p:ext uri="{BB962C8B-B14F-4D97-AF65-F5344CB8AC3E}">
        <p14:creationId xmlns:p14="http://schemas.microsoft.com/office/powerpoint/2010/main" val="2267567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6974" y="451821"/>
            <a:ext cx="10790915" cy="769441"/>
          </a:xfrm>
          <a:prstGeom prst="rect">
            <a:avLst/>
          </a:prstGeom>
          <a:noFill/>
        </p:spPr>
        <p:txBody>
          <a:bodyPr wrap="square" rtlCol="0">
            <a:spAutoFit/>
          </a:bodyPr>
          <a:lstStyle/>
          <a:p>
            <a:pPr algn="ctr"/>
            <a:r>
              <a:rPr lang="en-US" altLang="en-US" sz="800" b="1" dirty="0"/>
              <a:t> </a:t>
            </a:r>
          </a:p>
          <a:p>
            <a:pPr algn="ctr"/>
            <a:r>
              <a:rPr lang="en-US" altLang="en-US" sz="3600" b="1" dirty="0"/>
              <a:t>NISTAR </a:t>
            </a:r>
            <a:r>
              <a:rPr lang="en-US" altLang="en-US" sz="3600" b="1" i="1" dirty="0"/>
              <a:t>vs</a:t>
            </a:r>
            <a:r>
              <a:rPr lang="en-US" altLang="en-US" sz="3600" b="1" dirty="0"/>
              <a:t> ModelE2:  (NIR) / (TSW)  Spectral Ratio</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8642" y="115202"/>
            <a:ext cx="812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FF530FB-E81A-2845-9035-91CA737D2D05}"/>
              </a:ext>
            </a:extLst>
          </p:cNvPr>
          <p:cNvSpPr txBox="1"/>
          <p:nvPr/>
        </p:nvSpPr>
        <p:spPr>
          <a:xfrm>
            <a:off x="355002" y="5099476"/>
            <a:ext cx="11696440" cy="1711366"/>
          </a:xfrm>
          <a:prstGeom prst="rect">
            <a:avLst/>
          </a:prstGeom>
          <a:noFill/>
        </p:spPr>
        <p:txBody>
          <a:bodyPr wrap="square" rtlCol="0">
            <a:spAutoFit/>
          </a:bodyPr>
          <a:lstStyle/>
          <a:p>
            <a:pPr algn="just">
              <a:lnSpc>
                <a:spcPts val="1800"/>
              </a:lnSpc>
            </a:pPr>
            <a:r>
              <a:rPr lang="en-US" spc="-40" dirty="0"/>
              <a:t>The previous slide NISTAR Band-C/Band-B spectral ratios are replotted as a function of the DSCOVR/NISTAR sub-satellite latitude (</a:t>
            </a:r>
            <a:r>
              <a:rPr lang="en-US" b="1" spc="-40" dirty="0"/>
              <a:t>Left</a:t>
            </a:r>
            <a:r>
              <a:rPr lang="en-US" spc="-40" dirty="0"/>
              <a:t>). This displays the </a:t>
            </a:r>
            <a:r>
              <a:rPr lang="en-US" i="1" spc="-40" dirty="0"/>
              <a:t>DSCOVR Satellite northward trek (solid colored lines) from January through May, and the longer southward trek (dashed colored lines) from May through December</a:t>
            </a:r>
            <a:r>
              <a:rPr lang="en-US" spc="-40" dirty="0"/>
              <a:t>, to more </a:t>
            </a:r>
            <a:r>
              <a:rPr lang="en-US" i="1" spc="-40" dirty="0"/>
              <a:t>explicitly illustrate the viewing geometry changes due to the DSCOVR Satellite Lissajous orbital motion around the </a:t>
            </a:r>
            <a:r>
              <a:rPr lang="en-US" i="1" spc="-40" dirty="0" err="1"/>
              <a:t>Lagrangian</a:t>
            </a:r>
            <a:r>
              <a:rPr lang="en-US" i="1" spc="-40" dirty="0"/>
              <a:t> L1 point</a:t>
            </a:r>
            <a:r>
              <a:rPr lang="en-US" spc="-40" dirty="0"/>
              <a:t>. The corresponding relation to the subsolar latitude is depicted at the bottom of the figure by the solar image next to the corresponding month of the year.  The ModelE2 spectral ratio results (</a:t>
            </a:r>
            <a:r>
              <a:rPr lang="en-US" b="1" spc="-40" dirty="0"/>
              <a:t>Right</a:t>
            </a:r>
            <a:r>
              <a:rPr lang="en-US" spc="-40" dirty="0"/>
              <a:t>) show the </a:t>
            </a:r>
            <a:r>
              <a:rPr lang="en-US" i="1" spc="-40" dirty="0"/>
              <a:t>same longitudinal ordering as NISTAR data</a:t>
            </a:r>
            <a:r>
              <a:rPr lang="en-US" spc="-40" dirty="0"/>
              <a:t>, but with </a:t>
            </a:r>
            <a:r>
              <a:rPr lang="en-US" i="1" spc="-40" dirty="0"/>
              <a:t>significantly smaller seasonal and </a:t>
            </a:r>
            <a:r>
              <a:rPr lang="en-US" i="1" spc="-40" dirty="0" err="1">
                <a:solidFill>
                  <a:srgbClr val="C00000"/>
                </a:solidFill>
              </a:rPr>
              <a:t>dayurnal</a:t>
            </a:r>
            <a:r>
              <a:rPr lang="en-US" i="1" spc="-40" dirty="0"/>
              <a:t> variability</a:t>
            </a:r>
            <a:r>
              <a:rPr lang="en-US" spc="-50" dirty="0"/>
              <a:t>, which could be indicative of deficiencies in GCM surface albedo and radiation treatment, or to radiance vs flux comparison problems.</a:t>
            </a:r>
            <a:endParaRPr lang="en-US" spc="-40" dirty="0"/>
          </a:p>
        </p:txBody>
      </p:sp>
      <p:pic>
        <p:nvPicPr>
          <p:cNvPr id="7" name="Picture 6">
            <a:extLst>
              <a:ext uri="{FF2B5EF4-FFF2-40B4-BE49-F238E27FC236}">
                <a16:creationId xmlns:a16="http://schemas.microsoft.com/office/drawing/2014/main" id="{F691A7AC-5D2C-3347-AAA5-7CC8CAAFDA54}"/>
              </a:ext>
            </a:extLst>
          </p:cNvPr>
          <p:cNvPicPr>
            <a:picLocks noChangeAspect="1"/>
          </p:cNvPicPr>
          <p:nvPr/>
        </p:nvPicPr>
        <p:blipFill>
          <a:blip r:embed="rId4"/>
          <a:stretch>
            <a:fillRect/>
          </a:stretch>
        </p:blipFill>
        <p:spPr>
          <a:xfrm>
            <a:off x="255991" y="1331569"/>
            <a:ext cx="11612880" cy="3657600"/>
          </a:xfrm>
          <a:prstGeom prst="rect">
            <a:avLst/>
          </a:prstGeom>
        </p:spPr>
      </p:pic>
    </p:spTree>
    <p:extLst>
      <p:ext uri="{BB962C8B-B14F-4D97-AF65-F5344CB8AC3E}">
        <p14:creationId xmlns:p14="http://schemas.microsoft.com/office/powerpoint/2010/main" val="808677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0558" y="686007"/>
            <a:ext cx="11800430" cy="954107"/>
          </a:xfrm>
          <a:prstGeom prst="rect">
            <a:avLst/>
          </a:prstGeom>
          <a:noFill/>
        </p:spPr>
        <p:txBody>
          <a:bodyPr wrap="square" rtlCol="0">
            <a:spAutoFit/>
          </a:bodyPr>
          <a:lstStyle/>
          <a:p>
            <a:pPr algn="ctr"/>
            <a:endParaRPr lang="en-US" altLang="en-US" sz="800" b="1" dirty="0">
              <a:latin typeface="Calibri" charset="0"/>
              <a:ea typeface="Calibri" charset="0"/>
              <a:cs typeface="Calibri" charset="0"/>
            </a:endParaRPr>
          </a:p>
          <a:p>
            <a:pPr algn="ctr"/>
            <a:r>
              <a:rPr lang="en-US" altLang="en-US" sz="4800" b="1" dirty="0">
                <a:ea typeface="Times New Roman" charset="0"/>
                <a:cs typeface="Times New Roman" charset="0"/>
              </a:rPr>
              <a:t>Key NISTAR  Climate Model Diagnostics</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8642" y="115202"/>
            <a:ext cx="812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04326" y="1715418"/>
            <a:ext cx="10744200" cy="4031873"/>
          </a:xfrm>
          <a:prstGeom prst="rect">
            <a:avLst/>
          </a:prstGeom>
          <a:noFill/>
        </p:spPr>
        <p:txBody>
          <a:bodyPr wrap="square" rtlCol="0">
            <a:spAutoFit/>
          </a:bodyPr>
          <a:lstStyle/>
          <a:p>
            <a:pPr algn="ctr">
              <a:spcBef>
                <a:spcPts val="600"/>
              </a:spcBef>
            </a:pPr>
            <a:r>
              <a:rPr lang="en-US" sz="1000" b="1" dirty="0">
                <a:solidFill>
                  <a:srgbClr val="0070C0"/>
                </a:solidFill>
              </a:rPr>
              <a:t> </a:t>
            </a:r>
          </a:p>
          <a:p>
            <a:pPr algn="ctr">
              <a:spcBef>
                <a:spcPts val="1200"/>
              </a:spcBef>
            </a:pPr>
            <a:r>
              <a:rPr lang="en-US" sz="3600" b="1" dirty="0">
                <a:cs typeface="Times New Roman" panose="02020603050405020304" pitchFamily="18" charset="0"/>
              </a:rPr>
              <a:t>NISTAR Band-C/Band-B NIR/TSW spectral ratio</a:t>
            </a:r>
          </a:p>
          <a:p>
            <a:pPr algn="ctr"/>
            <a:r>
              <a:rPr lang="en-US" sz="3600" b="1" dirty="0">
                <a:cs typeface="Times New Roman" panose="02020603050405020304" pitchFamily="18" charset="0"/>
              </a:rPr>
              <a:t>provides mitigation of anisotropy dependence</a:t>
            </a:r>
          </a:p>
          <a:p>
            <a:pPr algn="ctr">
              <a:spcBef>
                <a:spcPts val="600"/>
              </a:spcBef>
            </a:pPr>
            <a:r>
              <a:rPr lang="en-US" sz="3600" b="1" dirty="0">
                <a:cs typeface="Times New Roman" panose="02020603050405020304" pitchFamily="18" charset="0"/>
              </a:rPr>
              <a:t>serves as</a:t>
            </a:r>
          </a:p>
          <a:p>
            <a:pPr algn="ctr">
              <a:spcBef>
                <a:spcPts val="600"/>
              </a:spcBef>
            </a:pPr>
            <a:r>
              <a:rPr lang="en-US" sz="3600" b="1" dirty="0">
                <a:cs typeface="Times New Roman" panose="02020603050405020304" pitchFamily="18" charset="0"/>
              </a:rPr>
              <a:t>GCM VIS </a:t>
            </a:r>
            <a:r>
              <a:rPr lang="en-US" sz="3600" b="1" i="1" dirty="0">
                <a:cs typeface="Times New Roman" panose="02020603050405020304" pitchFamily="18" charset="0"/>
              </a:rPr>
              <a:t>vs</a:t>
            </a:r>
            <a:r>
              <a:rPr lang="en-US" sz="3600" b="1" dirty="0">
                <a:cs typeface="Times New Roman" panose="02020603050405020304" pitchFamily="18" charset="0"/>
              </a:rPr>
              <a:t> NIR  spectral-absorption diagnostic.</a:t>
            </a:r>
          </a:p>
          <a:p>
            <a:pPr algn="ctr">
              <a:spcBef>
                <a:spcPts val="1200"/>
              </a:spcBef>
            </a:pPr>
            <a:r>
              <a:rPr lang="en-US" sz="3600" b="1" dirty="0">
                <a:cs typeface="Times New Roman" panose="02020603050405020304" pitchFamily="18" charset="0"/>
              </a:rPr>
              <a:t> ModelE2 shows a similar longitudinal ordering,</a:t>
            </a:r>
          </a:p>
          <a:p>
            <a:pPr algn="ctr"/>
            <a:r>
              <a:rPr lang="en-US" sz="3600" b="1" dirty="0">
                <a:cs typeface="Times New Roman" panose="02020603050405020304" pitchFamily="18" charset="0"/>
              </a:rPr>
              <a:t>but GCM has deficiency in seasonal amplitude.</a:t>
            </a:r>
          </a:p>
        </p:txBody>
      </p:sp>
    </p:spTree>
    <p:extLst>
      <p:ext uri="{BB962C8B-B14F-4D97-AF65-F5344CB8AC3E}">
        <p14:creationId xmlns:p14="http://schemas.microsoft.com/office/powerpoint/2010/main" val="418373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9D129D-E4EB-08EF-4791-6E4726CD77AE}"/>
              </a:ext>
            </a:extLst>
          </p:cNvPr>
          <p:cNvSpPr txBox="1"/>
          <p:nvPr/>
        </p:nvSpPr>
        <p:spPr>
          <a:xfrm>
            <a:off x="849854" y="1280160"/>
            <a:ext cx="10388787" cy="584775"/>
          </a:xfrm>
          <a:prstGeom prst="rect">
            <a:avLst/>
          </a:prstGeom>
          <a:noFill/>
        </p:spPr>
        <p:txBody>
          <a:bodyPr wrap="square" rtlCol="0">
            <a:spAutoFit/>
          </a:bodyPr>
          <a:lstStyle/>
          <a:p>
            <a:r>
              <a:rPr lang="en-US" sz="3200" dirty="0"/>
              <a:t>are published in:    </a:t>
            </a:r>
            <a:r>
              <a:rPr lang="en-US" sz="3200" b="1" dirty="0"/>
              <a:t>frontiers  </a:t>
            </a:r>
            <a:r>
              <a:rPr lang="en-US" sz="3200" dirty="0"/>
              <a:t>|  </a:t>
            </a:r>
            <a:r>
              <a:rPr lang="en-US" sz="2800" dirty="0"/>
              <a:t>Frontiers in </a:t>
            </a:r>
            <a:r>
              <a:rPr lang="en-US" sz="2800" dirty="0">
                <a:solidFill>
                  <a:srgbClr val="FF0000"/>
                </a:solidFill>
              </a:rPr>
              <a:t>Remote Sensing</a:t>
            </a:r>
            <a:endParaRPr lang="en-US" sz="3200" b="1" dirty="0">
              <a:solidFill>
                <a:srgbClr val="FF0000"/>
              </a:solidFill>
            </a:endParaRPr>
          </a:p>
        </p:txBody>
      </p:sp>
      <p:sp>
        <p:nvSpPr>
          <p:cNvPr id="7" name="TextBox 6">
            <a:extLst>
              <a:ext uri="{FF2B5EF4-FFF2-40B4-BE49-F238E27FC236}">
                <a16:creationId xmlns:a16="http://schemas.microsoft.com/office/drawing/2014/main" id="{0669949E-7F2C-4C03-13DB-ADD2A9619104}"/>
              </a:ext>
            </a:extLst>
          </p:cNvPr>
          <p:cNvSpPr txBox="1"/>
          <p:nvPr/>
        </p:nvSpPr>
        <p:spPr>
          <a:xfrm>
            <a:off x="849855" y="2011680"/>
            <a:ext cx="10607039" cy="4685898"/>
          </a:xfrm>
          <a:prstGeom prst="rect">
            <a:avLst/>
          </a:prstGeom>
          <a:noFill/>
        </p:spPr>
        <p:txBody>
          <a:bodyPr wrap="square" rtlCol="0">
            <a:spAutoFit/>
          </a:bodyPr>
          <a:lstStyle/>
          <a:p>
            <a:r>
              <a:rPr lang="en-US" sz="2800" b="1" dirty="0"/>
              <a:t>Unique Observational Constraints on the Seasonal and Longitudinal Variability of the Earth’s Planetary Albedo and Cloud Distribution Inferred from EPIC Measurements     </a:t>
            </a:r>
            <a:r>
              <a:rPr lang="en-US" sz="2000" dirty="0" err="1"/>
              <a:t>doi</a:t>
            </a:r>
            <a:r>
              <a:rPr lang="en-US" sz="2000" dirty="0"/>
              <a:t>: 10.3389/frsen.2021.788525     12 April 2022 </a:t>
            </a:r>
            <a:r>
              <a:rPr lang="en-US" sz="2800" b="1" dirty="0"/>
              <a:t>  </a:t>
            </a:r>
          </a:p>
          <a:p>
            <a:r>
              <a:rPr lang="en-US" sz="1000" b="1" dirty="0"/>
              <a:t>  </a:t>
            </a:r>
          </a:p>
          <a:p>
            <a:r>
              <a:rPr lang="en-US" sz="2000" b="1" dirty="0"/>
              <a:t>Barbara E. Carlson</a:t>
            </a:r>
            <a:r>
              <a:rPr lang="en-US" sz="2000" b="1" baseline="30000" dirty="0"/>
              <a:t>1*</a:t>
            </a:r>
            <a:r>
              <a:rPr lang="en-US" sz="2000" b="1" dirty="0"/>
              <a:t>, Andrew A. Lacis</a:t>
            </a:r>
            <a:r>
              <a:rPr lang="en-US" sz="2000" b="1" baseline="30000" dirty="0"/>
              <a:t>1</a:t>
            </a:r>
            <a:r>
              <a:rPr lang="en-US" sz="2000" b="1" dirty="0"/>
              <a:t>, Gary L. Russell</a:t>
            </a:r>
            <a:r>
              <a:rPr lang="en-US" sz="2000" b="1" baseline="30000" dirty="0"/>
              <a:t>1</a:t>
            </a:r>
            <a:r>
              <a:rPr lang="en-US" sz="2000" b="1" dirty="0"/>
              <a:t>, Alexander Marshak</a:t>
            </a:r>
            <a:r>
              <a:rPr lang="en-US" sz="2000" b="1" baseline="30000" dirty="0"/>
              <a:t>2</a:t>
            </a:r>
            <a:r>
              <a:rPr lang="en-US" sz="2000" b="1" dirty="0"/>
              <a:t>, </a:t>
            </a:r>
            <a:r>
              <a:rPr lang="en-US" sz="2000" b="1" dirty="0" err="1"/>
              <a:t>Wenying</a:t>
            </a:r>
            <a:r>
              <a:rPr lang="en-US" sz="2000" b="1" dirty="0"/>
              <a:t> Su</a:t>
            </a:r>
            <a:r>
              <a:rPr lang="en-US" sz="2000" b="1" baseline="30000" dirty="0"/>
              <a:t>3 </a:t>
            </a:r>
            <a:endParaRPr lang="en-US" sz="2000" b="1" dirty="0"/>
          </a:p>
          <a:p>
            <a:endParaRPr lang="en-US" dirty="0"/>
          </a:p>
          <a:p>
            <a:r>
              <a:rPr lang="en-US" sz="2800" b="1" dirty="0"/>
              <a:t>NISTAR and EPIC Inspired Climate GCM Diagnostics of the Earth’s Planetary Albedo and Cloud Distribution via Longitudinal Data Slicing </a:t>
            </a:r>
            <a:endParaRPr lang="en-US" sz="800" b="1" dirty="0"/>
          </a:p>
          <a:p>
            <a:pPr>
              <a:spcBef>
                <a:spcPts val="300"/>
              </a:spcBef>
            </a:pPr>
            <a:r>
              <a:rPr lang="en-US" sz="2000" dirty="0" err="1"/>
              <a:t>doi</a:t>
            </a:r>
            <a:r>
              <a:rPr lang="en-US" sz="2000" dirty="0"/>
              <a:t>: 10.3389/frsen.2022.766917    09 March 2022</a:t>
            </a:r>
            <a:endParaRPr lang="en-US" sz="2000" u="sng" dirty="0"/>
          </a:p>
          <a:p>
            <a:r>
              <a:rPr lang="en-US" sz="1000" dirty="0"/>
              <a:t> </a:t>
            </a:r>
          </a:p>
          <a:p>
            <a:r>
              <a:rPr lang="en-US" sz="2000" b="1" dirty="0"/>
              <a:t>Andrew A. Lacis</a:t>
            </a:r>
            <a:r>
              <a:rPr lang="en-US" sz="2000" b="1" baseline="30000" dirty="0"/>
              <a:t>1*</a:t>
            </a:r>
            <a:r>
              <a:rPr lang="en-US" sz="2000" b="1" dirty="0"/>
              <a:t>, Barbara E. Carlson</a:t>
            </a:r>
            <a:r>
              <a:rPr lang="en-US" sz="2000" b="1" baseline="30000" dirty="0"/>
              <a:t>1</a:t>
            </a:r>
            <a:r>
              <a:rPr lang="en-US" sz="2000" b="1" dirty="0"/>
              <a:t>, Gary L. Russell</a:t>
            </a:r>
            <a:r>
              <a:rPr lang="en-US" sz="2000" b="1" baseline="30000" dirty="0"/>
              <a:t>1</a:t>
            </a:r>
            <a:r>
              <a:rPr lang="en-US" sz="2000" b="1" dirty="0"/>
              <a:t>, Alexander Marshak</a:t>
            </a:r>
            <a:r>
              <a:rPr lang="en-US" sz="2000" b="1" baseline="30000" dirty="0"/>
              <a:t>2</a:t>
            </a:r>
            <a:r>
              <a:rPr lang="en-US" sz="2000" b="1" dirty="0"/>
              <a:t>, </a:t>
            </a:r>
            <a:r>
              <a:rPr lang="en-US" sz="2000" b="1" dirty="0" err="1"/>
              <a:t>Wenying</a:t>
            </a:r>
            <a:r>
              <a:rPr lang="en-US" sz="2000" b="1" dirty="0"/>
              <a:t> Su</a:t>
            </a:r>
            <a:r>
              <a:rPr lang="en-US" sz="2000" b="1" baseline="30000" dirty="0"/>
              <a:t>3 </a:t>
            </a:r>
            <a:endParaRPr lang="en-US" sz="2000" b="1" dirty="0"/>
          </a:p>
          <a:p>
            <a:endParaRPr lang="en-US" b="1" dirty="0"/>
          </a:p>
          <a:p>
            <a:r>
              <a:rPr lang="en-US" sz="2000" baseline="30000" dirty="0"/>
              <a:t>1</a:t>
            </a:r>
            <a:r>
              <a:rPr lang="en-US" sz="2000" dirty="0"/>
              <a:t>NASA Goddard Institute for Space Studies, New York, NY, United States, </a:t>
            </a:r>
            <a:r>
              <a:rPr lang="en-US" sz="2000" baseline="30000" dirty="0"/>
              <a:t>2</a:t>
            </a:r>
            <a:r>
              <a:rPr lang="en-US" sz="2000" dirty="0"/>
              <a:t>NASA Goddard Space Flight Center, Greenbelt, MD, United States, </a:t>
            </a:r>
            <a:r>
              <a:rPr lang="en-US" sz="2000" baseline="30000" dirty="0"/>
              <a:t>3</a:t>
            </a:r>
            <a:r>
              <a:rPr lang="en-US" sz="2000" dirty="0"/>
              <a:t>NASA Langley Research Center, Hampton, VA, United States</a:t>
            </a:r>
          </a:p>
        </p:txBody>
      </p:sp>
      <p:sp>
        <p:nvSpPr>
          <p:cNvPr id="2" name="TextBox 1">
            <a:extLst>
              <a:ext uri="{FF2B5EF4-FFF2-40B4-BE49-F238E27FC236}">
                <a16:creationId xmlns:a16="http://schemas.microsoft.com/office/drawing/2014/main" id="{0EB70AFD-B471-28A7-F57E-7D243E024350}"/>
              </a:ext>
            </a:extLst>
          </p:cNvPr>
          <p:cNvSpPr txBox="1"/>
          <p:nvPr/>
        </p:nvSpPr>
        <p:spPr>
          <a:xfrm>
            <a:off x="1021976" y="548640"/>
            <a:ext cx="9767944" cy="646331"/>
          </a:xfrm>
          <a:prstGeom prst="rect">
            <a:avLst/>
          </a:prstGeom>
          <a:noFill/>
        </p:spPr>
        <p:txBody>
          <a:bodyPr wrap="square" rtlCol="0">
            <a:spAutoFit/>
          </a:bodyPr>
          <a:lstStyle/>
          <a:p>
            <a:pPr algn="ctr"/>
            <a:r>
              <a:rPr lang="en-US" sz="3600" b="1" dirty="0"/>
              <a:t>2017/2018 EPIC and NISTAR Results</a:t>
            </a:r>
          </a:p>
        </p:txBody>
      </p:sp>
      <p:pic>
        <p:nvPicPr>
          <p:cNvPr id="4" name="Picture 5">
            <a:extLst>
              <a:ext uri="{FF2B5EF4-FFF2-40B4-BE49-F238E27FC236}">
                <a16:creationId xmlns:a16="http://schemas.microsoft.com/office/drawing/2014/main" id="{21E296D3-725A-201C-CD33-5FB7DD91BD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8642" y="276566"/>
            <a:ext cx="812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422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669949E-7F2C-4C03-13DB-ADD2A9619104}"/>
              </a:ext>
            </a:extLst>
          </p:cNvPr>
          <p:cNvSpPr txBox="1"/>
          <p:nvPr/>
        </p:nvSpPr>
        <p:spPr>
          <a:xfrm>
            <a:off x="739179" y="970303"/>
            <a:ext cx="10717715" cy="4955203"/>
          </a:xfrm>
          <a:prstGeom prst="rect">
            <a:avLst/>
          </a:prstGeom>
          <a:noFill/>
        </p:spPr>
        <p:txBody>
          <a:bodyPr wrap="square" rtlCol="0">
            <a:spAutoFit/>
          </a:bodyPr>
          <a:lstStyle/>
          <a:p>
            <a:pPr algn="ctr"/>
            <a:r>
              <a:rPr lang="en-US" sz="4000" b="1" dirty="0"/>
              <a:t>Some New Results from 2020/2021 EPIC-data</a:t>
            </a:r>
          </a:p>
          <a:p>
            <a:endParaRPr lang="en-US" sz="2800" b="1" dirty="0"/>
          </a:p>
          <a:p>
            <a:r>
              <a:rPr lang="en-US" sz="2800" b="1" dirty="0"/>
              <a:t>to be published in</a:t>
            </a:r>
            <a:r>
              <a:rPr lang="en-US" sz="2800" b="1" i="1" dirty="0"/>
              <a:t>   </a:t>
            </a:r>
            <a:r>
              <a:rPr lang="en-US" sz="2800" b="1" i="1" dirty="0">
                <a:solidFill>
                  <a:srgbClr val="C00000"/>
                </a:solidFill>
              </a:rPr>
              <a:t>Geophysical Research Letters</a:t>
            </a:r>
            <a:r>
              <a:rPr lang="en-US" sz="2800" b="1" i="1" dirty="0"/>
              <a:t>  </a:t>
            </a:r>
            <a:r>
              <a:rPr lang="en-US" sz="2800" dirty="0"/>
              <a:t>    (in preparation)</a:t>
            </a:r>
            <a:endParaRPr lang="en-US" sz="2800" b="1" i="1" dirty="0">
              <a:solidFill>
                <a:srgbClr val="FF0000"/>
              </a:solidFill>
            </a:endParaRPr>
          </a:p>
          <a:p>
            <a:endParaRPr lang="en-US" sz="2800" b="1" dirty="0"/>
          </a:p>
          <a:p>
            <a:r>
              <a:rPr lang="en-US" sz="2800" b="1" dirty="0"/>
              <a:t>Global-scale La </a:t>
            </a:r>
            <a:r>
              <a:rPr lang="en-US" sz="2800" b="1" dirty="0">
                <a:cs typeface="Times New Roman" panose="02020603050405020304" pitchFamily="18" charset="0"/>
              </a:rPr>
              <a:t>Ni</a:t>
            </a:r>
            <a:r>
              <a:rPr lang="en-US" sz="2800" dirty="0"/>
              <a:t>ñ</a:t>
            </a:r>
            <a:r>
              <a:rPr lang="en-US" sz="2800" b="1" dirty="0">
                <a:cs typeface="Times New Roman" panose="02020603050405020304" pitchFamily="18" charset="0"/>
              </a:rPr>
              <a:t>a</a:t>
            </a:r>
            <a:r>
              <a:rPr lang="en-US" sz="2800" b="1" dirty="0"/>
              <a:t> Related Variability of the Earth’s Planetary Albedo and Cloud Radiative Properties as Inferred from Longitudinal Slicing of DSCOVR Mission EPIC Data </a:t>
            </a:r>
          </a:p>
          <a:p>
            <a:r>
              <a:rPr lang="en-US" sz="1000" b="1" dirty="0"/>
              <a:t>  </a:t>
            </a:r>
          </a:p>
          <a:p>
            <a:r>
              <a:rPr lang="en-US" sz="2000" b="1" dirty="0"/>
              <a:t>Barbara E. Carlson</a:t>
            </a:r>
            <a:r>
              <a:rPr lang="en-US" sz="2000" b="1" baseline="30000" dirty="0"/>
              <a:t>1*</a:t>
            </a:r>
            <a:r>
              <a:rPr lang="en-US" sz="2000" b="1" dirty="0"/>
              <a:t>, Andrew A. Lacis</a:t>
            </a:r>
            <a:r>
              <a:rPr lang="en-US" sz="2000" b="1" baseline="30000" dirty="0"/>
              <a:t>1</a:t>
            </a:r>
            <a:r>
              <a:rPr lang="en-US" sz="2000" b="1" dirty="0"/>
              <a:t>, Gary L. Russell</a:t>
            </a:r>
            <a:r>
              <a:rPr lang="en-US" sz="2000" b="1" baseline="30000" dirty="0"/>
              <a:t>1</a:t>
            </a:r>
            <a:r>
              <a:rPr lang="en-US" sz="2000" b="1" dirty="0"/>
              <a:t>, Alexander Marshak</a:t>
            </a:r>
            <a:r>
              <a:rPr lang="en-US" sz="2000" b="1" baseline="30000" dirty="0"/>
              <a:t>2</a:t>
            </a:r>
            <a:r>
              <a:rPr lang="en-US" sz="2000" b="1" dirty="0"/>
              <a:t>, </a:t>
            </a:r>
            <a:r>
              <a:rPr lang="en-US" sz="2000" b="1" dirty="0" err="1"/>
              <a:t>Wenying</a:t>
            </a:r>
            <a:r>
              <a:rPr lang="en-US" sz="2000" b="1" dirty="0"/>
              <a:t> Su</a:t>
            </a:r>
            <a:r>
              <a:rPr lang="en-US" sz="2000" b="1" baseline="30000" dirty="0"/>
              <a:t>3 </a:t>
            </a:r>
            <a:endParaRPr lang="en-US" sz="2000" b="1" dirty="0"/>
          </a:p>
          <a:p>
            <a:endParaRPr lang="en-US" sz="2000" b="1" dirty="0"/>
          </a:p>
          <a:p>
            <a:endParaRPr lang="en-US" b="1" dirty="0"/>
          </a:p>
          <a:p>
            <a:r>
              <a:rPr lang="en-US" sz="2000" baseline="30000" dirty="0"/>
              <a:t>1</a:t>
            </a:r>
            <a:r>
              <a:rPr lang="en-US" sz="2000" dirty="0"/>
              <a:t>NASA Goddard Institute for Space Studies, New York, NY, United States, </a:t>
            </a:r>
            <a:r>
              <a:rPr lang="en-US" sz="2000" baseline="30000" dirty="0"/>
              <a:t>2</a:t>
            </a:r>
            <a:r>
              <a:rPr lang="en-US" sz="2000" dirty="0"/>
              <a:t>NASA Goddard Space Flight Center, Greenbelt, MD, United States, </a:t>
            </a:r>
            <a:r>
              <a:rPr lang="en-US" sz="2000" baseline="30000" dirty="0"/>
              <a:t>3</a:t>
            </a:r>
            <a:r>
              <a:rPr lang="en-US" sz="2000" dirty="0"/>
              <a:t>NASA Langley Research Center, Hampton, VA, United States</a:t>
            </a:r>
          </a:p>
        </p:txBody>
      </p:sp>
      <p:pic>
        <p:nvPicPr>
          <p:cNvPr id="4" name="Picture 5">
            <a:extLst>
              <a:ext uri="{FF2B5EF4-FFF2-40B4-BE49-F238E27FC236}">
                <a16:creationId xmlns:a16="http://schemas.microsoft.com/office/drawing/2014/main" id="{21E296D3-725A-201C-CD33-5FB7DD91BD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8642" y="276566"/>
            <a:ext cx="812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7888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1405" y="640080"/>
            <a:ext cx="10762736" cy="523220"/>
          </a:xfrm>
          <a:prstGeom prst="rect">
            <a:avLst/>
          </a:prstGeom>
          <a:noFill/>
        </p:spPr>
        <p:txBody>
          <a:bodyPr wrap="square" rtlCol="0">
            <a:spAutoFit/>
          </a:bodyPr>
          <a:lstStyle/>
          <a:p>
            <a:pPr algn="ctr"/>
            <a:r>
              <a:rPr lang="en-US" altLang="en-US" sz="2800" b="1" dirty="0"/>
              <a:t>EPIC:   2020 – 2021 Planetary Albedo:  Interannual Variability</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8642" y="115202"/>
            <a:ext cx="812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F89E500-4FFF-0442-BEDB-71FB9CA6FFD1}"/>
              </a:ext>
            </a:extLst>
          </p:cNvPr>
          <p:cNvSpPr txBox="1"/>
          <p:nvPr/>
        </p:nvSpPr>
        <p:spPr>
          <a:xfrm>
            <a:off x="192600" y="5589239"/>
            <a:ext cx="11858842" cy="861774"/>
          </a:xfrm>
          <a:prstGeom prst="rect">
            <a:avLst/>
          </a:prstGeom>
          <a:noFill/>
        </p:spPr>
        <p:txBody>
          <a:bodyPr wrap="square" rtlCol="0">
            <a:spAutoFit/>
          </a:bodyPr>
          <a:lstStyle/>
          <a:p>
            <a:pPr algn="just">
              <a:lnSpc>
                <a:spcPts val="2000"/>
              </a:lnSpc>
            </a:pPr>
            <a:r>
              <a:rPr lang="en-US" dirty="0"/>
              <a:t>The EPIC 2020-2021 data show the seasonal and interannual variability in the planetary albedo of Earth. The 24 </a:t>
            </a:r>
            <a:r>
              <a:rPr lang="en-US" i="1" dirty="0"/>
              <a:t>GMT-noon sun-position longitudes are color coded and tagged by their geographic location</a:t>
            </a:r>
            <a:r>
              <a:rPr lang="en-US" dirty="0"/>
              <a:t>. The </a:t>
            </a:r>
            <a:r>
              <a:rPr lang="en-US" b="1" dirty="0"/>
              <a:t>black</a:t>
            </a:r>
            <a:r>
              <a:rPr lang="en-US" dirty="0"/>
              <a:t> line is the </a:t>
            </a:r>
            <a:r>
              <a:rPr lang="en-US" dirty="0" err="1">
                <a:solidFill>
                  <a:srgbClr val="C00000"/>
                </a:solidFill>
              </a:rPr>
              <a:t>dayurnal</a:t>
            </a:r>
            <a:r>
              <a:rPr lang="en-US" dirty="0">
                <a:solidFill>
                  <a:srgbClr val="C00000"/>
                </a:solidFill>
              </a:rPr>
              <a:t> </a:t>
            </a:r>
            <a:r>
              <a:rPr lang="en-US" dirty="0"/>
              <a:t>average. These are the first (and currently only) two years of contiguous EPIC data. For year 2020, January-February data are not available. </a:t>
            </a:r>
            <a:endParaRPr lang="en-US" b="1" dirty="0"/>
          </a:p>
        </p:txBody>
      </p:sp>
      <p:pic>
        <p:nvPicPr>
          <p:cNvPr id="5" name="Picture 4">
            <a:extLst>
              <a:ext uri="{FF2B5EF4-FFF2-40B4-BE49-F238E27FC236}">
                <a16:creationId xmlns:a16="http://schemas.microsoft.com/office/drawing/2014/main" id="{1D99041F-99FE-1226-7062-D77E66E8A807}"/>
              </a:ext>
            </a:extLst>
          </p:cNvPr>
          <p:cNvPicPr>
            <a:picLocks noChangeAspect="1"/>
          </p:cNvPicPr>
          <p:nvPr/>
        </p:nvPicPr>
        <p:blipFill rotWithShape="1">
          <a:blip r:embed="rId4"/>
          <a:srcRect l="13179" t="15556" r="7633" b="5159"/>
          <a:stretch/>
        </p:blipFill>
        <p:spPr>
          <a:xfrm rot="5400000">
            <a:off x="1339665" y="657563"/>
            <a:ext cx="4196443" cy="5437414"/>
          </a:xfrm>
          <a:prstGeom prst="rect">
            <a:avLst/>
          </a:prstGeom>
        </p:spPr>
      </p:pic>
      <p:pic>
        <p:nvPicPr>
          <p:cNvPr id="7" name="Picture 6">
            <a:extLst>
              <a:ext uri="{FF2B5EF4-FFF2-40B4-BE49-F238E27FC236}">
                <a16:creationId xmlns:a16="http://schemas.microsoft.com/office/drawing/2014/main" id="{F8795FE0-49AC-2847-04BB-D37DCB43D9B5}"/>
              </a:ext>
            </a:extLst>
          </p:cNvPr>
          <p:cNvPicPr>
            <a:picLocks noChangeAspect="1"/>
          </p:cNvPicPr>
          <p:nvPr/>
        </p:nvPicPr>
        <p:blipFill rotWithShape="1">
          <a:blip r:embed="rId5"/>
          <a:srcRect l="13179" t="4365" r="7633" b="15397"/>
          <a:stretch/>
        </p:blipFill>
        <p:spPr>
          <a:xfrm rot="5400000">
            <a:off x="6749143" y="624904"/>
            <a:ext cx="4196444" cy="5502730"/>
          </a:xfrm>
          <a:prstGeom prst="rect">
            <a:avLst/>
          </a:prstGeom>
        </p:spPr>
      </p:pic>
    </p:spTree>
    <p:extLst>
      <p:ext uri="{BB962C8B-B14F-4D97-AF65-F5344CB8AC3E}">
        <p14:creationId xmlns:p14="http://schemas.microsoft.com/office/powerpoint/2010/main" val="1018339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1405" y="640080"/>
            <a:ext cx="10762736" cy="523220"/>
          </a:xfrm>
          <a:prstGeom prst="rect">
            <a:avLst/>
          </a:prstGeom>
          <a:noFill/>
        </p:spPr>
        <p:txBody>
          <a:bodyPr wrap="square" rtlCol="0">
            <a:spAutoFit/>
          </a:bodyPr>
          <a:lstStyle/>
          <a:p>
            <a:pPr algn="ctr"/>
            <a:r>
              <a:rPr lang="en-US" altLang="en-US" sz="2800" b="1" dirty="0"/>
              <a:t>EPIC 2020 – 2021 Planetary Albedo</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8642" y="115202"/>
            <a:ext cx="812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004B360-E4F0-E209-5959-9C3FC26317D2}"/>
              </a:ext>
            </a:extLst>
          </p:cNvPr>
          <p:cNvPicPr>
            <a:picLocks noChangeAspect="1"/>
          </p:cNvPicPr>
          <p:nvPr/>
        </p:nvPicPr>
        <p:blipFill>
          <a:blip r:embed="rId4"/>
          <a:stretch>
            <a:fillRect/>
          </a:stretch>
        </p:blipFill>
        <p:spPr>
          <a:xfrm rot="5400000">
            <a:off x="627814" y="322051"/>
            <a:ext cx="5299364" cy="6858000"/>
          </a:xfrm>
          <a:prstGeom prst="rect">
            <a:avLst/>
          </a:prstGeom>
        </p:spPr>
      </p:pic>
      <p:pic>
        <p:nvPicPr>
          <p:cNvPr id="7" name="Picture 6">
            <a:extLst>
              <a:ext uri="{FF2B5EF4-FFF2-40B4-BE49-F238E27FC236}">
                <a16:creationId xmlns:a16="http://schemas.microsoft.com/office/drawing/2014/main" id="{8091357F-79B4-079F-00E1-3C590D3B03C4}"/>
              </a:ext>
            </a:extLst>
          </p:cNvPr>
          <p:cNvPicPr>
            <a:picLocks noChangeAspect="1"/>
          </p:cNvPicPr>
          <p:nvPr/>
        </p:nvPicPr>
        <p:blipFill>
          <a:blip r:embed="rId5"/>
          <a:stretch>
            <a:fillRect/>
          </a:stretch>
        </p:blipFill>
        <p:spPr>
          <a:xfrm rot="5400000">
            <a:off x="6609066" y="322051"/>
            <a:ext cx="5299364" cy="6858000"/>
          </a:xfrm>
          <a:prstGeom prst="rect">
            <a:avLst/>
          </a:prstGeom>
        </p:spPr>
      </p:pic>
    </p:spTree>
    <p:extLst>
      <p:ext uri="{BB962C8B-B14F-4D97-AF65-F5344CB8AC3E}">
        <p14:creationId xmlns:p14="http://schemas.microsoft.com/office/powerpoint/2010/main" val="2157609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3487" y="0"/>
            <a:ext cx="10587159" cy="584775"/>
          </a:xfrm>
          <a:prstGeom prst="rect">
            <a:avLst/>
          </a:prstGeom>
          <a:noFill/>
        </p:spPr>
        <p:txBody>
          <a:bodyPr wrap="square" rtlCol="0">
            <a:spAutoFit/>
          </a:bodyPr>
          <a:lstStyle/>
          <a:p>
            <a:pPr algn="ctr"/>
            <a:r>
              <a:rPr lang="en-US" altLang="en-US" sz="3200" b="1" dirty="0"/>
              <a:t>EPIC Planetary Albedo Ratio:  </a:t>
            </a:r>
            <a:r>
              <a:rPr lang="en-US" altLang="en-US" sz="2800" b="1" dirty="0"/>
              <a:t>2017 / 2018  </a:t>
            </a:r>
            <a:r>
              <a:rPr lang="en-US" altLang="en-US" sz="2800" b="1" i="1" dirty="0"/>
              <a:t>versus</a:t>
            </a:r>
            <a:r>
              <a:rPr lang="en-US" altLang="en-US" sz="2800" b="1" dirty="0"/>
              <a:t>  2020 / 2021 </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8642" y="115202"/>
            <a:ext cx="812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26081474-1A42-ECCC-9071-2BB82115CF48}"/>
              </a:ext>
            </a:extLst>
          </p:cNvPr>
          <p:cNvPicPr>
            <a:picLocks noChangeAspect="1"/>
          </p:cNvPicPr>
          <p:nvPr/>
        </p:nvPicPr>
        <p:blipFill rotWithShape="1">
          <a:blip r:embed="rId4"/>
          <a:srcRect l="4929" t="9064" r="4737" b="3958"/>
          <a:stretch/>
        </p:blipFill>
        <p:spPr>
          <a:xfrm rot="5400000">
            <a:off x="6846994" y="2747471"/>
            <a:ext cx="3566160" cy="4352544"/>
          </a:xfrm>
          <a:prstGeom prst="rect">
            <a:avLst/>
          </a:prstGeom>
        </p:spPr>
      </p:pic>
      <p:pic>
        <p:nvPicPr>
          <p:cNvPr id="11" name="Picture 10">
            <a:extLst>
              <a:ext uri="{FF2B5EF4-FFF2-40B4-BE49-F238E27FC236}">
                <a16:creationId xmlns:a16="http://schemas.microsoft.com/office/drawing/2014/main" id="{8DD0B99F-A931-1C6D-9ED8-822B291FDFCF}"/>
              </a:ext>
            </a:extLst>
          </p:cNvPr>
          <p:cNvPicPr>
            <a:picLocks noChangeAspect="1"/>
          </p:cNvPicPr>
          <p:nvPr/>
        </p:nvPicPr>
        <p:blipFill rotWithShape="1">
          <a:blip r:embed="rId5"/>
          <a:srcRect l="5014" t="9682" r="4604" b="4286"/>
          <a:stretch/>
        </p:blipFill>
        <p:spPr>
          <a:xfrm rot="5400000">
            <a:off x="1214681" y="2715768"/>
            <a:ext cx="3566160" cy="4352544"/>
          </a:xfrm>
          <a:prstGeom prst="rect">
            <a:avLst/>
          </a:prstGeom>
        </p:spPr>
      </p:pic>
      <p:pic>
        <p:nvPicPr>
          <p:cNvPr id="13" name="Picture 12">
            <a:extLst>
              <a:ext uri="{FF2B5EF4-FFF2-40B4-BE49-F238E27FC236}">
                <a16:creationId xmlns:a16="http://schemas.microsoft.com/office/drawing/2014/main" id="{FB4A46D8-B353-BE7E-A12D-75E7DCE8B334}"/>
              </a:ext>
            </a:extLst>
          </p:cNvPr>
          <p:cNvPicPr>
            <a:picLocks noChangeAspect="1"/>
          </p:cNvPicPr>
          <p:nvPr/>
        </p:nvPicPr>
        <p:blipFill rotWithShape="1">
          <a:blip r:embed="rId6"/>
          <a:srcRect l="4945" t="9444" r="30588" b="3889"/>
          <a:stretch/>
        </p:blipFill>
        <p:spPr>
          <a:xfrm rot="5400000">
            <a:off x="1737360" y="-305472"/>
            <a:ext cx="2512293" cy="4379976"/>
          </a:xfrm>
          <a:prstGeom prst="rect">
            <a:avLst/>
          </a:prstGeom>
        </p:spPr>
      </p:pic>
      <p:pic>
        <p:nvPicPr>
          <p:cNvPr id="15" name="Picture 14">
            <a:extLst>
              <a:ext uri="{FF2B5EF4-FFF2-40B4-BE49-F238E27FC236}">
                <a16:creationId xmlns:a16="http://schemas.microsoft.com/office/drawing/2014/main" id="{96A00740-4590-7E90-B39B-9CCB661B33AE}"/>
              </a:ext>
            </a:extLst>
          </p:cNvPr>
          <p:cNvPicPr>
            <a:picLocks noChangeAspect="1"/>
          </p:cNvPicPr>
          <p:nvPr/>
        </p:nvPicPr>
        <p:blipFill rotWithShape="1">
          <a:blip r:embed="rId7"/>
          <a:srcRect l="4227" t="9444" r="30588" b="3889"/>
          <a:stretch/>
        </p:blipFill>
        <p:spPr>
          <a:xfrm rot="5400000">
            <a:off x="7359797" y="-246888"/>
            <a:ext cx="2514600" cy="4326589"/>
          </a:xfrm>
          <a:prstGeom prst="rect">
            <a:avLst/>
          </a:prstGeom>
        </p:spPr>
      </p:pic>
    </p:spTree>
    <p:extLst>
      <p:ext uri="{BB962C8B-B14F-4D97-AF65-F5344CB8AC3E}">
        <p14:creationId xmlns:p14="http://schemas.microsoft.com/office/powerpoint/2010/main" val="1419102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1100" y="115202"/>
            <a:ext cx="9739546" cy="1077218"/>
          </a:xfrm>
          <a:prstGeom prst="rect">
            <a:avLst/>
          </a:prstGeom>
          <a:noFill/>
        </p:spPr>
        <p:txBody>
          <a:bodyPr wrap="square" rtlCol="0">
            <a:spAutoFit/>
          </a:bodyPr>
          <a:lstStyle/>
          <a:p>
            <a:pPr algn="ctr"/>
            <a:r>
              <a:rPr lang="en-US" altLang="en-US" sz="3600" b="1" dirty="0"/>
              <a:t>EPIC Planetary Albedo Ratio </a:t>
            </a:r>
            <a:r>
              <a:rPr lang="en-US" altLang="en-US" sz="3200" b="1" dirty="0"/>
              <a:t> </a:t>
            </a:r>
          </a:p>
          <a:p>
            <a:pPr algn="ctr"/>
            <a:r>
              <a:rPr lang="en-US" altLang="en-US" sz="2800" b="1" dirty="0"/>
              <a:t>2020 / 2018  </a:t>
            </a:r>
            <a:r>
              <a:rPr lang="en-US" altLang="en-US" sz="2800" b="1" i="1" dirty="0"/>
              <a:t>versus</a:t>
            </a:r>
            <a:r>
              <a:rPr lang="en-US" altLang="en-US" sz="2800" b="1" dirty="0"/>
              <a:t>  2021 / 2018 </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8642" y="115202"/>
            <a:ext cx="812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BD5120C-C5D2-D2BE-8802-CFACAB8306E1}"/>
              </a:ext>
            </a:extLst>
          </p:cNvPr>
          <p:cNvPicPr>
            <a:picLocks noChangeAspect="1"/>
          </p:cNvPicPr>
          <p:nvPr/>
        </p:nvPicPr>
        <p:blipFill rotWithShape="1">
          <a:blip r:embed="rId4"/>
          <a:srcRect l="4354" t="9630" r="4338" b="3519"/>
          <a:stretch/>
        </p:blipFill>
        <p:spPr>
          <a:xfrm rot="5400000">
            <a:off x="412227" y="1205351"/>
            <a:ext cx="5303520" cy="5486400"/>
          </a:xfrm>
          <a:prstGeom prst="rect">
            <a:avLst/>
          </a:prstGeom>
        </p:spPr>
      </p:pic>
      <p:pic>
        <p:nvPicPr>
          <p:cNvPr id="7" name="Picture 6">
            <a:extLst>
              <a:ext uri="{FF2B5EF4-FFF2-40B4-BE49-F238E27FC236}">
                <a16:creationId xmlns:a16="http://schemas.microsoft.com/office/drawing/2014/main" id="{F0ACBD7C-CC3B-07F9-D5A0-0C5D07F6B5AD}"/>
              </a:ext>
            </a:extLst>
          </p:cNvPr>
          <p:cNvPicPr>
            <a:picLocks noChangeAspect="1"/>
          </p:cNvPicPr>
          <p:nvPr/>
        </p:nvPicPr>
        <p:blipFill rotWithShape="1">
          <a:blip r:embed="rId5"/>
          <a:srcRect l="3986" t="9814" r="4466" b="4074"/>
          <a:stretch/>
        </p:blipFill>
        <p:spPr>
          <a:xfrm rot="5400000">
            <a:off x="6250081" y="1205350"/>
            <a:ext cx="5303520" cy="5486400"/>
          </a:xfrm>
          <a:prstGeom prst="rect">
            <a:avLst/>
          </a:prstGeom>
        </p:spPr>
      </p:pic>
    </p:spTree>
    <p:extLst>
      <p:ext uri="{BB962C8B-B14F-4D97-AF65-F5344CB8AC3E}">
        <p14:creationId xmlns:p14="http://schemas.microsoft.com/office/powerpoint/2010/main" val="2196078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0558" y="247426"/>
            <a:ext cx="11842752" cy="954107"/>
          </a:xfrm>
          <a:prstGeom prst="rect">
            <a:avLst/>
          </a:prstGeom>
          <a:noFill/>
        </p:spPr>
        <p:txBody>
          <a:bodyPr wrap="square" rtlCol="0">
            <a:spAutoFit/>
          </a:bodyPr>
          <a:lstStyle/>
          <a:p>
            <a:pPr algn="ctr"/>
            <a:endParaRPr lang="en-US" altLang="en-US" sz="800" b="1" dirty="0">
              <a:latin typeface="Calibri" charset="0"/>
              <a:ea typeface="Calibri" charset="0"/>
              <a:cs typeface="Calibri" charset="0"/>
            </a:endParaRPr>
          </a:p>
          <a:p>
            <a:pPr algn="ctr"/>
            <a:r>
              <a:rPr lang="en-US" altLang="en-US" sz="4800" b="1" dirty="0">
                <a:solidFill>
                  <a:srgbClr val="C00000"/>
                </a:solidFill>
                <a:ea typeface="Times New Roman" charset="0"/>
                <a:cs typeface="Times New Roman" charset="0"/>
              </a:rPr>
              <a:t>Concluding Remarks</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8642" y="115202"/>
            <a:ext cx="812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01215" y="941164"/>
            <a:ext cx="11682096" cy="6109365"/>
          </a:xfrm>
          <a:prstGeom prst="rect">
            <a:avLst/>
          </a:prstGeom>
          <a:noFill/>
        </p:spPr>
        <p:txBody>
          <a:bodyPr wrap="square" rtlCol="0">
            <a:spAutoFit/>
          </a:bodyPr>
          <a:lstStyle/>
          <a:p>
            <a:pPr algn="ctr"/>
            <a:r>
              <a:rPr lang="en-US" sz="800" b="1" dirty="0">
                <a:solidFill>
                  <a:srgbClr val="0070C0"/>
                </a:solidFill>
              </a:rPr>
              <a:t> </a:t>
            </a:r>
          </a:p>
          <a:p>
            <a:pPr algn="ctr">
              <a:spcBef>
                <a:spcPts val="600"/>
              </a:spcBef>
            </a:pPr>
            <a:r>
              <a:rPr lang="en-US" sz="3600" b="1" dirty="0">
                <a:cs typeface="Times New Roman" panose="02020603050405020304" pitchFamily="18" charset="0"/>
              </a:rPr>
              <a:t>     EPIC data provide a GCM cloud/land/ocean diagnostic.</a:t>
            </a:r>
          </a:p>
          <a:p>
            <a:pPr algn="ctr">
              <a:spcBef>
                <a:spcPts val="600"/>
              </a:spcBef>
            </a:pPr>
            <a:r>
              <a:rPr lang="en-US" sz="3600" b="1" dirty="0">
                <a:cs typeface="Times New Roman" panose="02020603050405020304" pitchFamily="18" charset="0"/>
              </a:rPr>
              <a:t>EPIC planetary albedo is a La Ni</a:t>
            </a:r>
            <a:r>
              <a:rPr lang="en-US" sz="3600" dirty="0"/>
              <a:t>ñ</a:t>
            </a:r>
            <a:r>
              <a:rPr lang="en-US" sz="3600" b="1" dirty="0">
                <a:cs typeface="Times New Roman" panose="02020603050405020304" pitchFamily="18" charset="0"/>
              </a:rPr>
              <a:t>a activity indicator,</a:t>
            </a:r>
          </a:p>
          <a:p>
            <a:r>
              <a:rPr lang="en-US" sz="3600" b="1" dirty="0">
                <a:cs typeface="Times New Roman" panose="02020603050405020304" pitchFamily="18" charset="0"/>
              </a:rPr>
              <a:t>detecting MJO-type variability, as well as La Ni</a:t>
            </a:r>
            <a:r>
              <a:rPr lang="en-US" sz="3600" dirty="0"/>
              <a:t>ñ</a:t>
            </a:r>
            <a:r>
              <a:rPr lang="en-US" sz="3600" b="1" dirty="0">
                <a:cs typeface="Times New Roman" panose="02020603050405020304" pitchFamily="18" charset="0"/>
              </a:rPr>
              <a:t>a related</a:t>
            </a:r>
          </a:p>
          <a:p>
            <a:r>
              <a:rPr lang="en-US" sz="3600" b="1" dirty="0">
                <a:cs typeface="Times New Roman" panose="02020603050405020304" pitchFamily="18" charset="0"/>
              </a:rPr>
              <a:t>planetary-scale 3000 km Rossby(?) standing waves.</a:t>
            </a:r>
          </a:p>
          <a:p>
            <a:pPr algn="ctr">
              <a:spcBef>
                <a:spcPts val="600"/>
              </a:spcBef>
            </a:pPr>
            <a:r>
              <a:rPr lang="en-US" sz="3600" b="1" dirty="0">
                <a:cs typeface="Times New Roman" panose="02020603050405020304" pitchFamily="18" charset="0"/>
              </a:rPr>
              <a:t>      EPIC planetary albedo is the wholistic La Ni</a:t>
            </a:r>
            <a:r>
              <a:rPr lang="en-US" sz="3600" dirty="0"/>
              <a:t>ñ</a:t>
            </a:r>
            <a:r>
              <a:rPr lang="en-US" sz="3600" b="1" dirty="0">
                <a:cs typeface="Times New Roman" panose="02020603050405020304" pitchFamily="18" charset="0"/>
              </a:rPr>
              <a:t>a variable, </a:t>
            </a:r>
          </a:p>
          <a:p>
            <a:r>
              <a:rPr lang="en-US" sz="3600" b="1" dirty="0">
                <a:cs typeface="Times New Roman" panose="02020603050405020304" pitchFamily="18" charset="0"/>
              </a:rPr>
              <a:t>while </a:t>
            </a:r>
            <a:r>
              <a:rPr lang="en-US" sz="3600" b="1">
                <a:cs typeface="Times New Roman" panose="02020603050405020304" pitchFamily="18" charset="0"/>
              </a:rPr>
              <a:t>cloud radiative properties </a:t>
            </a:r>
            <a:r>
              <a:rPr lang="en-US" sz="3600" b="1" dirty="0">
                <a:cs typeface="Times New Roman" panose="02020603050405020304" pitchFamily="18" charset="0"/>
              </a:rPr>
              <a:t>are diversified contributors.</a:t>
            </a:r>
          </a:p>
          <a:p>
            <a:pPr algn="ctr">
              <a:spcBef>
                <a:spcPts val="1800"/>
              </a:spcBef>
            </a:pPr>
            <a:r>
              <a:rPr lang="en-US" sz="3600" b="1" dirty="0">
                <a:cs typeface="Times New Roman" panose="02020603050405020304" pitchFamily="18" charset="0"/>
              </a:rPr>
              <a:t>  NISTAR data provide key GCM spectral-absorption</a:t>
            </a:r>
          </a:p>
          <a:p>
            <a:r>
              <a:rPr lang="en-US" sz="3600" b="1" dirty="0">
                <a:cs typeface="Times New Roman" panose="02020603050405020304" pitchFamily="18" charset="0"/>
              </a:rPr>
              <a:t> diagnostics, and vegetated surface discrimination.</a:t>
            </a:r>
          </a:p>
          <a:p>
            <a:pPr algn="ctr">
              <a:spcBef>
                <a:spcPts val="1200"/>
              </a:spcBef>
            </a:pPr>
            <a:r>
              <a:rPr lang="en-US" sz="4000" b="1" dirty="0">
                <a:solidFill>
                  <a:srgbClr val="C00000"/>
                </a:solidFill>
                <a:cs typeface="Times New Roman" panose="02020603050405020304" pitchFamily="18" charset="0"/>
              </a:rPr>
              <a:t>Future applications:   GISS ModelE3  &amp;  GOES-R data</a:t>
            </a:r>
          </a:p>
        </p:txBody>
      </p:sp>
    </p:spTree>
    <p:extLst>
      <p:ext uri="{BB962C8B-B14F-4D97-AF65-F5344CB8AC3E}">
        <p14:creationId xmlns:p14="http://schemas.microsoft.com/office/powerpoint/2010/main" val="2037900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 y="640080"/>
            <a:ext cx="11363583" cy="523220"/>
          </a:xfrm>
          <a:prstGeom prst="rect">
            <a:avLst/>
          </a:prstGeom>
          <a:noFill/>
        </p:spPr>
        <p:txBody>
          <a:bodyPr wrap="square" rtlCol="0">
            <a:spAutoFit/>
          </a:bodyPr>
          <a:lstStyle/>
          <a:p>
            <a:pPr algn="ctr"/>
            <a:r>
              <a:rPr lang="en-US" altLang="en-US" sz="2800" b="1" dirty="0"/>
              <a:t>EPIC 2017/2018: All-cloud Fraction &amp; All-cloud Altitude </a:t>
            </a:r>
            <a:r>
              <a:rPr lang="en-US" altLang="en-US" sz="2800" b="1" dirty="0" err="1"/>
              <a:t>Hovm</a:t>
            </a:r>
            <a:r>
              <a:rPr lang="en-US" sz="2800" b="1" dirty="0" err="1"/>
              <a:t>ö</a:t>
            </a:r>
            <a:r>
              <a:rPr lang="en-US" altLang="en-US" sz="2800" b="1" dirty="0" err="1"/>
              <a:t>ller</a:t>
            </a:r>
            <a:r>
              <a:rPr lang="en-US" altLang="en-US" sz="2800" b="1" dirty="0"/>
              <a:t> Ratios</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8642" y="115202"/>
            <a:ext cx="812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F89E500-4FFF-0442-BEDB-71FB9CA6FFD1}"/>
              </a:ext>
            </a:extLst>
          </p:cNvPr>
          <p:cNvSpPr txBox="1"/>
          <p:nvPr/>
        </p:nvSpPr>
        <p:spPr>
          <a:xfrm>
            <a:off x="236668" y="5717498"/>
            <a:ext cx="11693563" cy="1118255"/>
          </a:xfrm>
          <a:prstGeom prst="rect">
            <a:avLst/>
          </a:prstGeom>
          <a:noFill/>
        </p:spPr>
        <p:txBody>
          <a:bodyPr wrap="square" rtlCol="0">
            <a:spAutoFit/>
          </a:bodyPr>
          <a:lstStyle/>
          <a:p>
            <a:pPr algn="just">
              <a:lnSpc>
                <a:spcPts val="2000"/>
              </a:lnSpc>
            </a:pPr>
            <a:r>
              <a:rPr lang="en-US" dirty="0"/>
              <a:t>Seasonal and longitudinal variability of EPIC 2017/2018 all-cloud fraction and all-cloud altitude in</a:t>
            </a:r>
            <a:r>
              <a:rPr lang="en-US" altLang="en-US" dirty="0"/>
              <a:t> </a:t>
            </a:r>
            <a:r>
              <a:rPr lang="en-US" altLang="en-US" dirty="0" err="1"/>
              <a:t>Hovm</a:t>
            </a:r>
            <a:r>
              <a:rPr lang="en-US" dirty="0" err="1"/>
              <a:t>ö</a:t>
            </a:r>
            <a:r>
              <a:rPr lang="en-US" altLang="en-US" dirty="0" err="1"/>
              <a:t>ller</a:t>
            </a:r>
            <a:r>
              <a:rPr lang="en-US" altLang="en-US" dirty="0"/>
              <a:t> ratio map. The </a:t>
            </a:r>
            <a:r>
              <a:rPr lang="en-US" altLang="en-US" i="1" dirty="0"/>
              <a:t>conversion of EPIC images into radiative fluxes </a:t>
            </a:r>
            <a:r>
              <a:rPr lang="en-US" altLang="en-US" dirty="0"/>
              <a:t>and planetary albedo </a:t>
            </a:r>
            <a:r>
              <a:rPr lang="en-US" altLang="en-US" i="1" dirty="0"/>
              <a:t>also produced an EPIC Composite cloud property data </a:t>
            </a:r>
            <a:r>
              <a:rPr lang="en-US" altLang="en-US" dirty="0"/>
              <a:t>product, of which the all-cloud fraction (</a:t>
            </a:r>
            <a:r>
              <a:rPr lang="en-US" altLang="en-US" b="1" dirty="0"/>
              <a:t>Left</a:t>
            </a:r>
            <a:r>
              <a:rPr lang="en-US" altLang="en-US" dirty="0"/>
              <a:t>) and all-cloud altitude (</a:t>
            </a:r>
            <a:r>
              <a:rPr lang="en-US" altLang="en-US" b="1" dirty="0"/>
              <a:t>Right</a:t>
            </a:r>
            <a:r>
              <a:rPr lang="en-US" altLang="en-US" dirty="0"/>
              <a:t>) 2017/2018 ratio plots are reproduced here. </a:t>
            </a:r>
            <a:r>
              <a:rPr lang="en-US" dirty="0">
                <a:cs typeface="Times New Roman" panose="02020603050405020304" pitchFamily="18" charset="0"/>
              </a:rPr>
              <a:t>The </a:t>
            </a:r>
            <a:r>
              <a:rPr lang="en-US" i="1" dirty="0">
                <a:cs typeface="Times New Roman" panose="02020603050405020304" pitchFamily="18" charset="0"/>
              </a:rPr>
              <a:t>EPIC planetary albedo is clearly the wholistic La Ni</a:t>
            </a:r>
            <a:r>
              <a:rPr lang="en-US" i="1" dirty="0"/>
              <a:t>ñ</a:t>
            </a:r>
            <a:r>
              <a:rPr lang="en-US" i="1" dirty="0">
                <a:cs typeface="Times New Roman" panose="02020603050405020304" pitchFamily="18" charset="0"/>
              </a:rPr>
              <a:t>a variable, while cloud properties are diversified contributors</a:t>
            </a:r>
            <a:r>
              <a:rPr lang="en-US" dirty="0">
                <a:cs typeface="Times New Roman" panose="02020603050405020304" pitchFamily="18" charset="0"/>
              </a:rPr>
              <a:t>.</a:t>
            </a:r>
          </a:p>
        </p:txBody>
      </p:sp>
      <p:pic>
        <p:nvPicPr>
          <p:cNvPr id="7" name="Picture 6">
            <a:extLst>
              <a:ext uri="{FF2B5EF4-FFF2-40B4-BE49-F238E27FC236}">
                <a16:creationId xmlns:a16="http://schemas.microsoft.com/office/drawing/2014/main" id="{7D1B465B-9568-1849-8CFE-4745A6245308}"/>
              </a:ext>
            </a:extLst>
          </p:cNvPr>
          <p:cNvPicPr>
            <a:picLocks noChangeAspect="1"/>
          </p:cNvPicPr>
          <p:nvPr/>
        </p:nvPicPr>
        <p:blipFill>
          <a:blip r:embed="rId4"/>
          <a:stretch>
            <a:fillRect/>
          </a:stretch>
        </p:blipFill>
        <p:spPr>
          <a:xfrm>
            <a:off x="527943" y="1200119"/>
            <a:ext cx="10972800" cy="4480560"/>
          </a:xfrm>
          <a:prstGeom prst="rect">
            <a:avLst/>
          </a:prstGeom>
        </p:spPr>
      </p:pic>
    </p:spTree>
    <p:extLst>
      <p:ext uri="{BB962C8B-B14F-4D97-AF65-F5344CB8AC3E}">
        <p14:creationId xmlns:p14="http://schemas.microsoft.com/office/powerpoint/2010/main" val="2147429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1405" y="640080"/>
            <a:ext cx="10762736" cy="523220"/>
          </a:xfrm>
          <a:prstGeom prst="rect">
            <a:avLst/>
          </a:prstGeom>
          <a:noFill/>
        </p:spPr>
        <p:txBody>
          <a:bodyPr wrap="square" rtlCol="0">
            <a:spAutoFit/>
          </a:bodyPr>
          <a:lstStyle/>
          <a:p>
            <a:pPr algn="ctr"/>
            <a:r>
              <a:rPr lang="en-US" altLang="en-US" sz="2800" b="1" dirty="0"/>
              <a:t>EPIC 2020 – 2021 All-Cloud Sky Fraction:  Interannual Variability</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8642" y="115202"/>
            <a:ext cx="812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F89E500-4FFF-0442-BEDB-71FB9CA6FFD1}"/>
              </a:ext>
            </a:extLst>
          </p:cNvPr>
          <p:cNvSpPr txBox="1"/>
          <p:nvPr/>
        </p:nvSpPr>
        <p:spPr>
          <a:xfrm>
            <a:off x="192600" y="5589239"/>
            <a:ext cx="11858842" cy="861774"/>
          </a:xfrm>
          <a:prstGeom prst="rect">
            <a:avLst/>
          </a:prstGeom>
          <a:noFill/>
        </p:spPr>
        <p:txBody>
          <a:bodyPr wrap="square" rtlCol="0">
            <a:spAutoFit/>
          </a:bodyPr>
          <a:lstStyle/>
          <a:p>
            <a:pPr algn="just">
              <a:lnSpc>
                <a:spcPts val="2000"/>
              </a:lnSpc>
            </a:pPr>
            <a:r>
              <a:rPr lang="en-US" dirty="0"/>
              <a:t>The EPIC 2020-2021 data show the seasonal and interannual variability of the All-Cloud Sky Fraction. The 24 </a:t>
            </a:r>
            <a:r>
              <a:rPr lang="en-US" i="1" dirty="0"/>
              <a:t>GMT-noon sun-position longitudes are color coded and tagged by their geographic location</a:t>
            </a:r>
            <a:r>
              <a:rPr lang="en-US" dirty="0"/>
              <a:t>. The </a:t>
            </a:r>
            <a:r>
              <a:rPr lang="en-US" b="1" dirty="0"/>
              <a:t>black</a:t>
            </a:r>
            <a:r>
              <a:rPr lang="en-US" dirty="0"/>
              <a:t> line is the </a:t>
            </a:r>
            <a:r>
              <a:rPr lang="en-US" dirty="0" err="1">
                <a:solidFill>
                  <a:srgbClr val="C00000"/>
                </a:solidFill>
              </a:rPr>
              <a:t>dayurnal</a:t>
            </a:r>
            <a:r>
              <a:rPr lang="en-US" dirty="0">
                <a:solidFill>
                  <a:srgbClr val="C00000"/>
                </a:solidFill>
              </a:rPr>
              <a:t> </a:t>
            </a:r>
            <a:r>
              <a:rPr lang="en-US" dirty="0"/>
              <a:t>average. These are the second set of two-year contiguous EPIC data. For year 2020, January-February data are not available. </a:t>
            </a:r>
            <a:endParaRPr lang="en-US" b="1" dirty="0"/>
          </a:p>
        </p:txBody>
      </p:sp>
      <p:pic>
        <p:nvPicPr>
          <p:cNvPr id="6" name="Picture 5">
            <a:extLst>
              <a:ext uri="{FF2B5EF4-FFF2-40B4-BE49-F238E27FC236}">
                <a16:creationId xmlns:a16="http://schemas.microsoft.com/office/drawing/2014/main" id="{C959E4B0-0D81-576D-D840-0056E53435C1}"/>
              </a:ext>
            </a:extLst>
          </p:cNvPr>
          <p:cNvPicPr>
            <a:picLocks noChangeAspect="1"/>
          </p:cNvPicPr>
          <p:nvPr/>
        </p:nvPicPr>
        <p:blipFill rotWithShape="1">
          <a:blip r:embed="rId4"/>
          <a:srcRect l="12935" t="15678" r="7878" b="5309"/>
          <a:stretch/>
        </p:blipFill>
        <p:spPr>
          <a:xfrm rot="5400000">
            <a:off x="1362456" y="631219"/>
            <a:ext cx="4196444" cy="5418666"/>
          </a:xfrm>
          <a:prstGeom prst="rect">
            <a:avLst/>
          </a:prstGeom>
        </p:spPr>
      </p:pic>
      <p:pic>
        <p:nvPicPr>
          <p:cNvPr id="9" name="Picture 8">
            <a:extLst>
              <a:ext uri="{FF2B5EF4-FFF2-40B4-BE49-F238E27FC236}">
                <a16:creationId xmlns:a16="http://schemas.microsoft.com/office/drawing/2014/main" id="{44C93308-3F48-B5B5-1BCA-70711EDA7666}"/>
              </a:ext>
            </a:extLst>
          </p:cNvPr>
          <p:cNvPicPr>
            <a:picLocks noChangeAspect="1"/>
          </p:cNvPicPr>
          <p:nvPr/>
        </p:nvPicPr>
        <p:blipFill rotWithShape="1">
          <a:blip r:embed="rId5"/>
          <a:srcRect l="13191" t="4083" r="7621" b="15423"/>
          <a:stretch/>
        </p:blipFill>
        <p:spPr>
          <a:xfrm rot="5400000">
            <a:off x="6786687" y="594360"/>
            <a:ext cx="4196444" cy="5520267"/>
          </a:xfrm>
          <a:prstGeom prst="rect">
            <a:avLst/>
          </a:prstGeom>
        </p:spPr>
      </p:pic>
    </p:spTree>
    <p:extLst>
      <p:ext uri="{BB962C8B-B14F-4D97-AF65-F5344CB8AC3E}">
        <p14:creationId xmlns:p14="http://schemas.microsoft.com/office/powerpoint/2010/main" val="1276640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78007"/>
            <a:ext cx="11504141" cy="523220"/>
          </a:xfrm>
          <a:prstGeom prst="rect">
            <a:avLst/>
          </a:prstGeom>
          <a:noFill/>
        </p:spPr>
        <p:txBody>
          <a:bodyPr wrap="square" rtlCol="0">
            <a:spAutoFit/>
          </a:bodyPr>
          <a:lstStyle/>
          <a:p>
            <a:r>
              <a:rPr lang="en-US" altLang="en-US" sz="2800" b="1" dirty="0"/>
              <a:t> EPIC All-Cloud Sky Fraction in </a:t>
            </a:r>
            <a:r>
              <a:rPr lang="en-US" altLang="en-US" sz="2800" b="1" dirty="0" err="1"/>
              <a:t>Hovm</a:t>
            </a:r>
            <a:r>
              <a:rPr lang="en-US" sz="2800" b="1" dirty="0" err="1"/>
              <a:t>ö</a:t>
            </a:r>
            <a:r>
              <a:rPr lang="en-US" altLang="en-US" sz="2800" b="1" dirty="0" err="1"/>
              <a:t>ller</a:t>
            </a:r>
            <a:r>
              <a:rPr lang="en-US" altLang="en-US" sz="2800" b="1" dirty="0"/>
              <a:t> Format:</a:t>
            </a:r>
            <a:r>
              <a:rPr lang="en-US" altLang="en-US" sz="2800" b="1" i="1" dirty="0"/>
              <a:t> </a:t>
            </a:r>
            <a:r>
              <a:rPr lang="en-US" altLang="en-US" sz="2800" b="1" dirty="0"/>
              <a:t>2017</a:t>
            </a:r>
            <a:r>
              <a:rPr lang="en-US" sz="2800" dirty="0"/>
              <a:t>–</a:t>
            </a:r>
            <a:r>
              <a:rPr lang="en-US" altLang="en-US" sz="2800" b="1" dirty="0"/>
              <a:t>2018 vs 2020</a:t>
            </a:r>
            <a:r>
              <a:rPr lang="en-US" sz="2800" dirty="0"/>
              <a:t>–</a:t>
            </a:r>
            <a:r>
              <a:rPr lang="en-US" altLang="en-US" sz="2800" b="1" dirty="0"/>
              <a:t>2021 </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8642" y="115202"/>
            <a:ext cx="812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F89E500-4FFF-0442-BEDB-71FB9CA6FFD1}"/>
              </a:ext>
            </a:extLst>
          </p:cNvPr>
          <p:cNvSpPr txBox="1"/>
          <p:nvPr/>
        </p:nvSpPr>
        <p:spPr>
          <a:xfrm>
            <a:off x="233059" y="6209364"/>
            <a:ext cx="11697172" cy="605294"/>
          </a:xfrm>
          <a:prstGeom prst="rect">
            <a:avLst/>
          </a:prstGeom>
          <a:noFill/>
        </p:spPr>
        <p:txBody>
          <a:bodyPr wrap="square" rtlCol="0">
            <a:spAutoFit/>
          </a:bodyPr>
          <a:lstStyle/>
          <a:p>
            <a:pPr algn="just">
              <a:lnSpc>
                <a:spcPts val="2000"/>
              </a:lnSpc>
            </a:pPr>
            <a:r>
              <a:rPr lang="en-US" dirty="0"/>
              <a:t>Seasonal and longitudinal variability of EPIC All-Cloud Sky Fraction for 2017–2018 and 2020–2021 in</a:t>
            </a:r>
            <a:r>
              <a:rPr lang="en-US" altLang="en-US" dirty="0"/>
              <a:t> </a:t>
            </a:r>
            <a:r>
              <a:rPr lang="en-US" altLang="en-US" dirty="0" err="1"/>
              <a:t>Hovm</a:t>
            </a:r>
            <a:r>
              <a:rPr lang="en-US" dirty="0" err="1"/>
              <a:t>ö</a:t>
            </a:r>
            <a:r>
              <a:rPr lang="en-US" altLang="en-US" dirty="0" err="1"/>
              <a:t>ller</a:t>
            </a:r>
            <a:r>
              <a:rPr lang="en-US" altLang="en-US" dirty="0"/>
              <a:t> format. </a:t>
            </a:r>
            <a:r>
              <a:rPr lang="en-US" altLang="en-US" b="1" i="1" dirty="0" err="1"/>
              <a:t>Hovm</a:t>
            </a:r>
            <a:r>
              <a:rPr lang="en-US" b="1" i="1" dirty="0" err="1"/>
              <a:t>ö</a:t>
            </a:r>
            <a:r>
              <a:rPr lang="en-US" altLang="en-US" b="1" i="1" dirty="0" err="1"/>
              <a:t>ller</a:t>
            </a:r>
            <a:r>
              <a:rPr lang="en-US" altLang="en-US" b="1" i="1" dirty="0"/>
              <a:t> maps emphasize the data spatial variability </a:t>
            </a:r>
            <a:r>
              <a:rPr lang="en-US" altLang="en-US" dirty="0"/>
              <a:t>with time as the vertical axis, and longitude as the horizontal axis. </a:t>
            </a:r>
            <a:endParaRPr lang="en-US" spc="-60" dirty="0"/>
          </a:p>
        </p:txBody>
      </p:sp>
      <p:pic>
        <p:nvPicPr>
          <p:cNvPr id="5" name="Picture 4">
            <a:extLst>
              <a:ext uri="{FF2B5EF4-FFF2-40B4-BE49-F238E27FC236}">
                <a16:creationId xmlns:a16="http://schemas.microsoft.com/office/drawing/2014/main" id="{564C4344-8310-62E6-2CE0-D34B86400D55}"/>
              </a:ext>
            </a:extLst>
          </p:cNvPr>
          <p:cNvPicPr>
            <a:picLocks noChangeAspect="1"/>
          </p:cNvPicPr>
          <p:nvPr/>
        </p:nvPicPr>
        <p:blipFill rotWithShape="1">
          <a:blip r:embed="rId4"/>
          <a:srcRect l="4782" t="9320" r="5290" b="4249"/>
          <a:stretch/>
        </p:blipFill>
        <p:spPr>
          <a:xfrm rot="5400000">
            <a:off x="2340864" y="2761488"/>
            <a:ext cx="2970087" cy="3694176"/>
          </a:xfrm>
          <a:prstGeom prst="rect">
            <a:avLst/>
          </a:prstGeom>
        </p:spPr>
      </p:pic>
      <p:pic>
        <p:nvPicPr>
          <p:cNvPr id="8" name="Picture 7">
            <a:extLst>
              <a:ext uri="{FF2B5EF4-FFF2-40B4-BE49-F238E27FC236}">
                <a16:creationId xmlns:a16="http://schemas.microsoft.com/office/drawing/2014/main" id="{5A161BB7-2E5A-D398-B7A7-320EE32CCB24}"/>
              </a:ext>
            </a:extLst>
          </p:cNvPr>
          <p:cNvPicPr>
            <a:picLocks noChangeAspect="1"/>
          </p:cNvPicPr>
          <p:nvPr/>
        </p:nvPicPr>
        <p:blipFill rotWithShape="1">
          <a:blip r:embed="rId5"/>
          <a:srcRect l="4579" t="9791" r="29852" b="4405"/>
          <a:stretch/>
        </p:blipFill>
        <p:spPr>
          <a:xfrm rot="5400000">
            <a:off x="2743200" y="274320"/>
            <a:ext cx="2159783" cy="3657600"/>
          </a:xfrm>
          <a:prstGeom prst="rect">
            <a:avLst/>
          </a:prstGeom>
        </p:spPr>
      </p:pic>
      <p:pic>
        <p:nvPicPr>
          <p:cNvPr id="11" name="Picture 10">
            <a:extLst>
              <a:ext uri="{FF2B5EF4-FFF2-40B4-BE49-F238E27FC236}">
                <a16:creationId xmlns:a16="http://schemas.microsoft.com/office/drawing/2014/main" id="{BF55F022-8B09-C527-177E-589E27F23E7C}"/>
              </a:ext>
            </a:extLst>
          </p:cNvPr>
          <p:cNvPicPr>
            <a:picLocks noChangeAspect="1"/>
          </p:cNvPicPr>
          <p:nvPr/>
        </p:nvPicPr>
        <p:blipFill rotWithShape="1">
          <a:blip r:embed="rId6"/>
          <a:srcRect l="4299" t="9635" r="4299" b="4091"/>
          <a:stretch/>
        </p:blipFill>
        <p:spPr>
          <a:xfrm rot="5400000">
            <a:off x="6419590" y="2779776"/>
            <a:ext cx="3009237" cy="3675887"/>
          </a:xfrm>
          <a:prstGeom prst="rect">
            <a:avLst/>
          </a:prstGeom>
        </p:spPr>
      </p:pic>
      <p:pic>
        <p:nvPicPr>
          <p:cNvPr id="13" name="Picture 12">
            <a:extLst>
              <a:ext uri="{FF2B5EF4-FFF2-40B4-BE49-F238E27FC236}">
                <a16:creationId xmlns:a16="http://schemas.microsoft.com/office/drawing/2014/main" id="{0C4175D6-BD95-6ED1-0158-C85BDE5EB0F0}"/>
              </a:ext>
            </a:extLst>
          </p:cNvPr>
          <p:cNvPicPr>
            <a:picLocks noChangeAspect="1"/>
          </p:cNvPicPr>
          <p:nvPr/>
        </p:nvPicPr>
        <p:blipFill rotWithShape="1">
          <a:blip r:embed="rId7"/>
          <a:srcRect l="4299" t="9791" r="29852" b="4405"/>
          <a:stretch/>
        </p:blipFill>
        <p:spPr>
          <a:xfrm rot="5400000">
            <a:off x="6839712" y="274320"/>
            <a:ext cx="2168995" cy="3657600"/>
          </a:xfrm>
          <a:prstGeom prst="rect">
            <a:avLst/>
          </a:prstGeom>
        </p:spPr>
      </p:pic>
    </p:spTree>
    <p:extLst>
      <p:ext uri="{BB962C8B-B14F-4D97-AF65-F5344CB8AC3E}">
        <p14:creationId xmlns:p14="http://schemas.microsoft.com/office/powerpoint/2010/main" val="28186705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1405" y="640080"/>
            <a:ext cx="10762736" cy="523220"/>
          </a:xfrm>
          <a:prstGeom prst="rect">
            <a:avLst/>
          </a:prstGeom>
          <a:noFill/>
        </p:spPr>
        <p:txBody>
          <a:bodyPr wrap="square" rtlCol="0">
            <a:spAutoFit/>
          </a:bodyPr>
          <a:lstStyle/>
          <a:p>
            <a:pPr algn="ctr"/>
            <a:r>
              <a:rPr lang="en-US" altLang="en-US" sz="2800" b="1" dirty="0"/>
              <a:t>EPIC 2020 – 2021 Ice-Cloud Sky Fraction:  Interannual Variability</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8642" y="115202"/>
            <a:ext cx="812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F89E500-4FFF-0442-BEDB-71FB9CA6FFD1}"/>
              </a:ext>
            </a:extLst>
          </p:cNvPr>
          <p:cNvSpPr txBox="1"/>
          <p:nvPr/>
        </p:nvSpPr>
        <p:spPr>
          <a:xfrm>
            <a:off x="192600" y="5589239"/>
            <a:ext cx="11858842" cy="861774"/>
          </a:xfrm>
          <a:prstGeom prst="rect">
            <a:avLst/>
          </a:prstGeom>
          <a:noFill/>
        </p:spPr>
        <p:txBody>
          <a:bodyPr wrap="square" rtlCol="0">
            <a:spAutoFit/>
          </a:bodyPr>
          <a:lstStyle/>
          <a:p>
            <a:pPr algn="just">
              <a:lnSpc>
                <a:spcPts val="2000"/>
              </a:lnSpc>
            </a:pPr>
            <a:r>
              <a:rPr lang="en-US" dirty="0"/>
              <a:t>The EPIC 2020-2021 data show the seasonal and interannual variability of the Ice-Cloud Sky Fraction. The 24 </a:t>
            </a:r>
            <a:r>
              <a:rPr lang="en-US" i="1" dirty="0"/>
              <a:t>GMT-noon sun-position longitudes are color coded and tagged by their geographic location</a:t>
            </a:r>
            <a:r>
              <a:rPr lang="en-US" dirty="0"/>
              <a:t>. The </a:t>
            </a:r>
            <a:r>
              <a:rPr lang="en-US" b="1" dirty="0"/>
              <a:t>black</a:t>
            </a:r>
            <a:r>
              <a:rPr lang="en-US" dirty="0"/>
              <a:t> line is the </a:t>
            </a:r>
            <a:r>
              <a:rPr lang="en-US" dirty="0" err="1">
                <a:solidFill>
                  <a:srgbClr val="C00000"/>
                </a:solidFill>
              </a:rPr>
              <a:t>dayurnal</a:t>
            </a:r>
            <a:r>
              <a:rPr lang="en-US" dirty="0">
                <a:solidFill>
                  <a:srgbClr val="C00000"/>
                </a:solidFill>
              </a:rPr>
              <a:t> </a:t>
            </a:r>
            <a:r>
              <a:rPr lang="en-US" dirty="0"/>
              <a:t>average. These are the second set of two-year contiguous EPIC data. For year 2020, January-February data are not available. </a:t>
            </a:r>
            <a:endParaRPr lang="en-US" b="1" dirty="0"/>
          </a:p>
        </p:txBody>
      </p:sp>
      <p:pic>
        <p:nvPicPr>
          <p:cNvPr id="5" name="Picture 4">
            <a:extLst>
              <a:ext uri="{FF2B5EF4-FFF2-40B4-BE49-F238E27FC236}">
                <a16:creationId xmlns:a16="http://schemas.microsoft.com/office/drawing/2014/main" id="{983AAA89-33E8-9BC0-0B7E-175DCDF77E68}"/>
              </a:ext>
            </a:extLst>
          </p:cNvPr>
          <p:cNvPicPr>
            <a:picLocks noChangeAspect="1"/>
          </p:cNvPicPr>
          <p:nvPr/>
        </p:nvPicPr>
        <p:blipFill rotWithShape="1">
          <a:blip r:embed="rId4"/>
          <a:srcRect l="13339" t="15680" r="7474" b="5132"/>
          <a:stretch/>
        </p:blipFill>
        <p:spPr>
          <a:xfrm rot="5400000">
            <a:off x="1282379" y="639101"/>
            <a:ext cx="4196445" cy="5430796"/>
          </a:xfrm>
          <a:prstGeom prst="rect">
            <a:avLst/>
          </a:prstGeom>
        </p:spPr>
      </p:pic>
      <p:pic>
        <p:nvPicPr>
          <p:cNvPr id="8" name="Picture 7">
            <a:extLst>
              <a:ext uri="{FF2B5EF4-FFF2-40B4-BE49-F238E27FC236}">
                <a16:creationId xmlns:a16="http://schemas.microsoft.com/office/drawing/2014/main" id="{179C0587-617D-4D40-9D61-A0576A8B82F1}"/>
              </a:ext>
            </a:extLst>
          </p:cNvPr>
          <p:cNvPicPr>
            <a:picLocks noChangeAspect="1"/>
          </p:cNvPicPr>
          <p:nvPr/>
        </p:nvPicPr>
        <p:blipFill rotWithShape="1">
          <a:blip r:embed="rId5"/>
          <a:srcRect l="13338" t="4105" r="7474" b="15031"/>
          <a:stretch/>
        </p:blipFill>
        <p:spPr>
          <a:xfrm rot="5400000">
            <a:off x="6702877" y="581667"/>
            <a:ext cx="4196448" cy="5545667"/>
          </a:xfrm>
          <a:prstGeom prst="rect">
            <a:avLst/>
          </a:prstGeom>
        </p:spPr>
      </p:pic>
    </p:spTree>
    <p:extLst>
      <p:ext uri="{BB962C8B-B14F-4D97-AF65-F5344CB8AC3E}">
        <p14:creationId xmlns:p14="http://schemas.microsoft.com/office/powerpoint/2010/main" val="2408838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8642" y="276566"/>
            <a:ext cx="812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83821AE-95FD-FD95-DDFC-BB231723E7FA}"/>
              </a:ext>
            </a:extLst>
          </p:cNvPr>
          <p:cNvSpPr txBox="1"/>
          <p:nvPr/>
        </p:nvSpPr>
        <p:spPr>
          <a:xfrm>
            <a:off x="1" y="365760"/>
            <a:ext cx="11238641" cy="861774"/>
          </a:xfrm>
          <a:prstGeom prst="rect">
            <a:avLst/>
          </a:prstGeom>
          <a:noFill/>
        </p:spPr>
        <p:txBody>
          <a:bodyPr wrap="square" rtlCol="0">
            <a:spAutoFit/>
          </a:bodyPr>
          <a:lstStyle/>
          <a:p>
            <a:pPr algn="ctr"/>
            <a:r>
              <a:rPr lang="en-US" altLang="en-US" sz="3200" b="1" dirty="0"/>
              <a:t>Conventional Model/Data Comparisons are Qualitative in Nature </a:t>
            </a:r>
          </a:p>
          <a:p>
            <a:endParaRPr lang="en-US" dirty="0"/>
          </a:p>
        </p:txBody>
      </p:sp>
      <p:pic>
        <p:nvPicPr>
          <p:cNvPr id="3" name="Picture 2">
            <a:extLst>
              <a:ext uri="{FF2B5EF4-FFF2-40B4-BE49-F238E27FC236}">
                <a16:creationId xmlns:a16="http://schemas.microsoft.com/office/drawing/2014/main" id="{968C194C-20F5-69FE-D0FD-C18B056C4DBC}"/>
              </a:ext>
            </a:extLst>
          </p:cNvPr>
          <p:cNvPicPr>
            <a:picLocks/>
          </p:cNvPicPr>
          <p:nvPr/>
        </p:nvPicPr>
        <p:blipFill rotWithShape="1">
          <a:blip r:embed="rId4"/>
          <a:srcRect l="16369" t="9882" r="18062" b="41019"/>
          <a:stretch/>
        </p:blipFill>
        <p:spPr>
          <a:xfrm>
            <a:off x="2883702" y="970303"/>
            <a:ext cx="6035040" cy="5486400"/>
          </a:xfrm>
          <a:prstGeom prst="rect">
            <a:avLst/>
          </a:prstGeom>
        </p:spPr>
      </p:pic>
      <p:sp>
        <p:nvSpPr>
          <p:cNvPr id="2" name="TextBox 1">
            <a:extLst>
              <a:ext uri="{FF2B5EF4-FFF2-40B4-BE49-F238E27FC236}">
                <a16:creationId xmlns:a16="http://schemas.microsoft.com/office/drawing/2014/main" id="{324AFC74-521E-8D9D-D8BE-E79F6A925A7F}"/>
              </a:ext>
            </a:extLst>
          </p:cNvPr>
          <p:cNvSpPr txBox="1"/>
          <p:nvPr/>
        </p:nvSpPr>
        <p:spPr>
          <a:xfrm>
            <a:off x="96820" y="6456703"/>
            <a:ext cx="12095180" cy="369332"/>
          </a:xfrm>
          <a:prstGeom prst="rect">
            <a:avLst/>
          </a:prstGeom>
          <a:noFill/>
        </p:spPr>
        <p:txBody>
          <a:bodyPr wrap="square" rtlCol="0">
            <a:spAutoFit/>
          </a:bodyPr>
          <a:lstStyle/>
          <a:p>
            <a:pPr algn="ctr"/>
            <a:r>
              <a:rPr lang="en-US" dirty="0"/>
              <a:t>(1) Differences in space-time sampling and (2) uncorrelated natural variability, both lead to biases in model/data comparisons.</a:t>
            </a:r>
          </a:p>
        </p:txBody>
      </p:sp>
    </p:spTree>
    <p:extLst>
      <p:ext uri="{BB962C8B-B14F-4D97-AF65-F5344CB8AC3E}">
        <p14:creationId xmlns:p14="http://schemas.microsoft.com/office/powerpoint/2010/main" val="10238157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78007"/>
            <a:ext cx="11504141" cy="523220"/>
          </a:xfrm>
          <a:prstGeom prst="rect">
            <a:avLst/>
          </a:prstGeom>
          <a:noFill/>
        </p:spPr>
        <p:txBody>
          <a:bodyPr wrap="square" rtlCol="0">
            <a:spAutoFit/>
          </a:bodyPr>
          <a:lstStyle/>
          <a:p>
            <a:r>
              <a:rPr lang="en-US" altLang="en-US" sz="2800" b="1" dirty="0"/>
              <a:t> EPIC Ice-Cloud Sky Fraction in </a:t>
            </a:r>
            <a:r>
              <a:rPr lang="en-US" altLang="en-US" sz="2800" b="1" dirty="0" err="1"/>
              <a:t>Hovm</a:t>
            </a:r>
            <a:r>
              <a:rPr lang="en-US" sz="2800" b="1" dirty="0" err="1"/>
              <a:t>ö</a:t>
            </a:r>
            <a:r>
              <a:rPr lang="en-US" altLang="en-US" sz="2800" b="1" dirty="0" err="1"/>
              <a:t>ller</a:t>
            </a:r>
            <a:r>
              <a:rPr lang="en-US" altLang="en-US" sz="2800" b="1" dirty="0"/>
              <a:t> Format:</a:t>
            </a:r>
            <a:r>
              <a:rPr lang="en-US" altLang="en-US" sz="2800" b="1" i="1" dirty="0"/>
              <a:t> </a:t>
            </a:r>
            <a:r>
              <a:rPr lang="en-US" altLang="en-US" sz="2800" b="1" dirty="0"/>
              <a:t>2017</a:t>
            </a:r>
            <a:r>
              <a:rPr lang="en-US" sz="2800" dirty="0"/>
              <a:t>–</a:t>
            </a:r>
            <a:r>
              <a:rPr lang="en-US" altLang="en-US" sz="2800" b="1" dirty="0"/>
              <a:t>2018 vs 2020</a:t>
            </a:r>
            <a:r>
              <a:rPr lang="en-US" sz="2800" dirty="0"/>
              <a:t>–</a:t>
            </a:r>
            <a:r>
              <a:rPr lang="en-US" altLang="en-US" sz="2800" b="1" dirty="0"/>
              <a:t>2021 </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8642" y="115202"/>
            <a:ext cx="812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F89E500-4FFF-0442-BEDB-71FB9CA6FFD1}"/>
              </a:ext>
            </a:extLst>
          </p:cNvPr>
          <p:cNvSpPr txBox="1"/>
          <p:nvPr/>
        </p:nvSpPr>
        <p:spPr>
          <a:xfrm>
            <a:off x="233059" y="6209364"/>
            <a:ext cx="11697172" cy="605294"/>
          </a:xfrm>
          <a:prstGeom prst="rect">
            <a:avLst/>
          </a:prstGeom>
          <a:noFill/>
        </p:spPr>
        <p:txBody>
          <a:bodyPr wrap="square" rtlCol="0">
            <a:spAutoFit/>
          </a:bodyPr>
          <a:lstStyle/>
          <a:p>
            <a:pPr algn="just">
              <a:lnSpc>
                <a:spcPts val="2000"/>
              </a:lnSpc>
            </a:pPr>
            <a:r>
              <a:rPr lang="en-US" dirty="0"/>
              <a:t>Seasonal and longitudinal variability of EPIC Ice-Cloud Sky Fraction for 2017–2018 and 2020–2021 in</a:t>
            </a:r>
            <a:r>
              <a:rPr lang="en-US" altLang="en-US" dirty="0"/>
              <a:t> </a:t>
            </a:r>
            <a:r>
              <a:rPr lang="en-US" altLang="en-US" dirty="0" err="1"/>
              <a:t>Hovm</a:t>
            </a:r>
            <a:r>
              <a:rPr lang="en-US" dirty="0" err="1"/>
              <a:t>ö</a:t>
            </a:r>
            <a:r>
              <a:rPr lang="en-US" altLang="en-US" dirty="0" err="1"/>
              <a:t>ller</a:t>
            </a:r>
            <a:r>
              <a:rPr lang="en-US" altLang="en-US" dirty="0"/>
              <a:t> format. </a:t>
            </a:r>
            <a:r>
              <a:rPr lang="en-US" altLang="en-US" b="1" i="1" dirty="0" err="1"/>
              <a:t>Hovm</a:t>
            </a:r>
            <a:r>
              <a:rPr lang="en-US" b="1" i="1" dirty="0" err="1"/>
              <a:t>ö</a:t>
            </a:r>
            <a:r>
              <a:rPr lang="en-US" altLang="en-US" b="1" i="1" dirty="0" err="1"/>
              <a:t>ller</a:t>
            </a:r>
            <a:r>
              <a:rPr lang="en-US" altLang="en-US" b="1" i="1" dirty="0"/>
              <a:t> maps emphasize the data spatial variability </a:t>
            </a:r>
            <a:r>
              <a:rPr lang="en-US" altLang="en-US" dirty="0"/>
              <a:t>with time as the vertical axis, and longitude as the horizontal axis. </a:t>
            </a:r>
            <a:endParaRPr lang="en-US" spc="-60" dirty="0"/>
          </a:p>
        </p:txBody>
      </p:sp>
      <p:pic>
        <p:nvPicPr>
          <p:cNvPr id="6" name="Picture 5">
            <a:extLst>
              <a:ext uri="{FF2B5EF4-FFF2-40B4-BE49-F238E27FC236}">
                <a16:creationId xmlns:a16="http://schemas.microsoft.com/office/drawing/2014/main" id="{BFB4548E-CCBB-A58E-CE1A-93441B1CDB56}"/>
              </a:ext>
            </a:extLst>
          </p:cNvPr>
          <p:cNvPicPr>
            <a:picLocks noChangeAspect="1"/>
          </p:cNvPicPr>
          <p:nvPr/>
        </p:nvPicPr>
        <p:blipFill rotWithShape="1">
          <a:blip r:embed="rId4"/>
          <a:srcRect l="4516" t="9260" r="29869" b="4259"/>
          <a:stretch/>
        </p:blipFill>
        <p:spPr>
          <a:xfrm rot="5400000">
            <a:off x="2743200" y="274320"/>
            <a:ext cx="2144380" cy="3657600"/>
          </a:xfrm>
          <a:prstGeom prst="rect">
            <a:avLst/>
          </a:prstGeom>
        </p:spPr>
      </p:pic>
      <p:pic>
        <p:nvPicPr>
          <p:cNvPr id="9" name="Picture 8">
            <a:extLst>
              <a:ext uri="{FF2B5EF4-FFF2-40B4-BE49-F238E27FC236}">
                <a16:creationId xmlns:a16="http://schemas.microsoft.com/office/drawing/2014/main" id="{DEA2073C-6EEC-3CA2-4FBC-EED86F1FF06C}"/>
              </a:ext>
            </a:extLst>
          </p:cNvPr>
          <p:cNvPicPr>
            <a:picLocks noChangeAspect="1"/>
          </p:cNvPicPr>
          <p:nvPr/>
        </p:nvPicPr>
        <p:blipFill rotWithShape="1">
          <a:blip r:embed="rId5"/>
          <a:srcRect l="4516" t="9630" r="4516" b="4074"/>
          <a:stretch/>
        </p:blipFill>
        <p:spPr>
          <a:xfrm rot="5400000">
            <a:off x="2313432" y="2773974"/>
            <a:ext cx="2979346" cy="3657600"/>
          </a:xfrm>
          <a:prstGeom prst="rect">
            <a:avLst/>
          </a:prstGeom>
        </p:spPr>
      </p:pic>
      <p:pic>
        <p:nvPicPr>
          <p:cNvPr id="14" name="Picture 13">
            <a:extLst>
              <a:ext uri="{FF2B5EF4-FFF2-40B4-BE49-F238E27FC236}">
                <a16:creationId xmlns:a16="http://schemas.microsoft.com/office/drawing/2014/main" id="{C97D12C4-717F-B0F6-F15E-F4A3A7534B09}"/>
              </a:ext>
            </a:extLst>
          </p:cNvPr>
          <p:cNvPicPr>
            <a:picLocks noChangeAspect="1"/>
          </p:cNvPicPr>
          <p:nvPr/>
        </p:nvPicPr>
        <p:blipFill rotWithShape="1">
          <a:blip r:embed="rId6"/>
          <a:srcRect l="4748" t="9814" r="30349" b="4259"/>
          <a:stretch/>
        </p:blipFill>
        <p:spPr>
          <a:xfrm rot="5400000">
            <a:off x="6857377" y="274320"/>
            <a:ext cx="2134846" cy="3657600"/>
          </a:xfrm>
          <a:prstGeom prst="rect">
            <a:avLst/>
          </a:prstGeom>
        </p:spPr>
      </p:pic>
      <p:pic>
        <p:nvPicPr>
          <p:cNvPr id="16" name="Picture 15">
            <a:extLst>
              <a:ext uri="{FF2B5EF4-FFF2-40B4-BE49-F238E27FC236}">
                <a16:creationId xmlns:a16="http://schemas.microsoft.com/office/drawing/2014/main" id="{D30FCF4F-CAFB-8C81-4955-78767C206389}"/>
              </a:ext>
            </a:extLst>
          </p:cNvPr>
          <p:cNvPicPr>
            <a:picLocks noChangeAspect="1"/>
          </p:cNvPicPr>
          <p:nvPr/>
        </p:nvPicPr>
        <p:blipFill rotWithShape="1">
          <a:blip r:embed="rId7"/>
          <a:srcRect l="4748" t="9259" r="4838" b="4075"/>
          <a:stretch/>
        </p:blipFill>
        <p:spPr>
          <a:xfrm rot="5400000">
            <a:off x="6444932" y="2763717"/>
            <a:ext cx="2978025" cy="3694176"/>
          </a:xfrm>
          <a:prstGeom prst="rect">
            <a:avLst/>
          </a:prstGeom>
        </p:spPr>
      </p:pic>
    </p:spTree>
    <p:extLst>
      <p:ext uri="{BB962C8B-B14F-4D97-AF65-F5344CB8AC3E}">
        <p14:creationId xmlns:p14="http://schemas.microsoft.com/office/powerpoint/2010/main" val="1451007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1405" y="640080"/>
            <a:ext cx="10762736" cy="523220"/>
          </a:xfrm>
          <a:prstGeom prst="rect">
            <a:avLst/>
          </a:prstGeom>
          <a:noFill/>
        </p:spPr>
        <p:txBody>
          <a:bodyPr wrap="square" rtlCol="0">
            <a:spAutoFit/>
          </a:bodyPr>
          <a:lstStyle/>
          <a:p>
            <a:pPr algn="ctr"/>
            <a:r>
              <a:rPr lang="en-US" altLang="en-US" sz="2800" b="1" dirty="0"/>
              <a:t>EPIC 2020 – 2021 Water-Cloud Sky Fraction:  Interannual Variability</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8642" y="115202"/>
            <a:ext cx="812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F89E500-4FFF-0442-BEDB-71FB9CA6FFD1}"/>
              </a:ext>
            </a:extLst>
          </p:cNvPr>
          <p:cNvSpPr txBox="1"/>
          <p:nvPr/>
        </p:nvSpPr>
        <p:spPr>
          <a:xfrm>
            <a:off x="192600" y="5589239"/>
            <a:ext cx="11858842" cy="861774"/>
          </a:xfrm>
          <a:prstGeom prst="rect">
            <a:avLst/>
          </a:prstGeom>
          <a:noFill/>
        </p:spPr>
        <p:txBody>
          <a:bodyPr wrap="square" rtlCol="0">
            <a:spAutoFit/>
          </a:bodyPr>
          <a:lstStyle/>
          <a:p>
            <a:pPr algn="just">
              <a:lnSpc>
                <a:spcPts val="2000"/>
              </a:lnSpc>
            </a:pPr>
            <a:r>
              <a:rPr lang="en-US" dirty="0"/>
              <a:t>The EPIC 2020-2021 data show the seasonal and interannual variability of the Water-Cloud Sky Fraction. The 24 </a:t>
            </a:r>
            <a:r>
              <a:rPr lang="en-US" i="1" dirty="0"/>
              <a:t>GMT-noon sun-position longitudes are color coded and tagged by their geographic location</a:t>
            </a:r>
            <a:r>
              <a:rPr lang="en-US" dirty="0"/>
              <a:t>. The </a:t>
            </a:r>
            <a:r>
              <a:rPr lang="en-US" b="1" dirty="0"/>
              <a:t>black</a:t>
            </a:r>
            <a:r>
              <a:rPr lang="en-US" dirty="0"/>
              <a:t> line is the </a:t>
            </a:r>
            <a:r>
              <a:rPr lang="en-US" dirty="0" err="1">
                <a:solidFill>
                  <a:srgbClr val="C00000"/>
                </a:solidFill>
              </a:rPr>
              <a:t>dayurnal</a:t>
            </a:r>
            <a:r>
              <a:rPr lang="en-US" dirty="0">
                <a:solidFill>
                  <a:srgbClr val="C00000"/>
                </a:solidFill>
              </a:rPr>
              <a:t> </a:t>
            </a:r>
            <a:r>
              <a:rPr lang="en-US" dirty="0"/>
              <a:t>average. These are the second set of two-year contiguous EPIC data. For year 2020, January-February data are not available. </a:t>
            </a:r>
            <a:endParaRPr lang="en-US" b="1" dirty="0"/>
          </a:p>
        </p:txBody>
      </p:sp>
      <p:pic>
        <p:nvPicPr>
          <p:cNvPr id="5" name="Picture 4">
            <a:extLst>
              <a:ext uri="{FF2B5EF4-FFF2-40B4-BE49-F238E27FC236}">
                <a16:creationId xmlns:a16="http://schemas.microsoft.com/office/drawing/2014/main" id="{48CE31EC-C62D-2320-0FDA-53767C52FE17}"/>
              </a:ext>
            </a:extLst>
          </p:cNvPr>
          <p:cNvPicPr>
            <a:picLocks noChangeAspect="1"/>
          </p:cNvPicPr>
          <p:nvPr/>
        </p:nvPicPr>
        <p:blipFill rotWithShape="1">
          <a:blip r:embed="rId4"/>
          <a:srcRect l="13278" t="15679" r="7158" b="4638"/>
          <a:stretch/>
        </p:blipFill>
        <p:spPr>
          <a:xfrm rot="5400000">
            <a:off x="1365536" y="628936"/>
            <a:ext cx="4216400" cy="5464662"/>
          </a:xfrm>
          <a:prstGeom prst="rect">
            <a:avLst/>
          </a:prstGeom>
        </p:spPr>
      </p:pic>
      <p:pic>
        <p:nvPicPr>
          <p:cNvPr id="8" name="Picture 7">
            <a:extLst>
              <a:ext uri="{FF2B5EF4-FFF2-40B4-BE49-F238E27FC236}">
                <a16:creationId xmlns:a16="http://schemas.microsoft.com/office/drawing/2014/main" id="{7B54DEEB-EA11-2897-912D-6BE28B232521}"/>
              </a:ext>
            </a:extLst>
          </p:cNvPr>
          <p:cNvPicPr>
            <a:picLocks noChangeAspect="1"/>
          </p:cNvPicPr>
          <p:nvPr/>
        </p:nvPicPr>
        <p:blipFill rotWithShape="1">
          <a:blip r:embed="rId5"/>
          <a:srcRect l="12934" t="4761" r="7501" b="15556"/>
          <a:stretch/>
        </p:blipFill>
        <p:spPr>
          <a:xfrm rot="5400000">
            <a:off x="6793992" y="612648"/>
            <a:ext cx="4216402" cy="5464663"/>
          </a:xfrm>
          <a:prstGeom prst="rect">
            <a:avLst/>
          </a:prstGeom>
        </p:spPr>
      </p:pic>
    </p:spTree>
    <p:extLst>
      <p:ext uri="{BB962C8B-B14F-4D97-AF65-F5344CB8AC3E}">
        <p14:creationId xmlns:p14="http://schemas.microsoft.com/office/powerpoint/2010/main" val="20629976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78007"/>
            <a:ext cx="11504141" cy="523220"/>
          </a:xfrm>
          <a:prstGeom prst="rect">
            <a:avLst/>
          </a:prstGeom>
          <a:noFill/>
        </p:spPr>
        <p:txBody>
          <a:bodyPr wrap="square" rtlCol="0">
            <a:spAutoFit/>
          </a:bodyPr>
          <a:lstStyle/>
          <a:p>
            <a:r>
              <a:rPr lang="en-US" altLang="en-US" sz="2800" b="1" dirty="0"/>
              <a:t> EPIC </a:t>
            </a:r>
            <a:r>
              <a:rPr lang="en-US" altLang="en-US" sz="2800" b="1" dirty="0" err="1"/>
              <a:t>Wtr</a:t>
            </a:r>
            <a:r>
              <a:rPr lang="en-US" altLang="en-US" sz="2800" b="1" dirty="0"/>
              <a:t>-Cloud Sky Fraction in </a:t>
            </a:r>
            <a:r>
              <a:rPr lang="en-US" altLang="en-US" sz="2800" b="1" dirty="0" err="1"/>
              <a:t>Hovm</a:t>
            </a:r>
            <a:r>
              <a:rPr lang="en-US" sz="2800" b="1" dirty="0" err="1"/>
              <a:t>ö</a:t>
            </a:r>
            <a:r>
              <a:rPr lang="en-US" altLang="en-US" sz="2800" b="1" dirty="0" err="1"/>
              <a:t>ller</a:t>
            </a:r>
            <a:r>
              <a:rPr lang="en-US" altLang="en-US" sz="2800" b="1" dirty="0"/>
              <a:t> Format:</a:t>
            </a:r>
            <a:r>
              <a:rPr lang="en-US" altLang="en-US" sz="2800" b="1" i="1" dirty="0"/>
              <a:t> </a:t>
            </a:r>
            <a:r>
              <a:rPr lang="en-US" altLang="en-US" sz="2800" b="1" dirty="0"/>
              <a:t>2017</a:t>
            </a:r>
            <a:r>
              <a:rPr lang="en-US" sz="2800" dirty="0"/>
              <a:t>–</a:t>
            </a:r>
            <a:r>
              <a:rPr lang="en-US" altLang="en-US" sz="2800" b="1" dirty="0"/>
              <a:t>2018 vs 2020</a:t>
            </a:r>
            <a:r>
              <a:rPr lang="en-US" sz="2800" dirty="0"/>
              <a:t>–</a:t>
            </a:r>
            <a:r>
              <a:rPr lang="en-US" altLang="en-US" sz="2800" b="1" dirty="0"/>
              <a:t>2021 </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8642" y="115202"/>
            <a:ext cx="812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F89E500-4FFF-0442-BEDB-71FB9CA6FFD1}"/>
              </a:ext>
            </a:extLst>
          </p:cNvPr>
          <p:cNvSpPr txBox="1"/>
          <p:nvPr/>
        </p:nvSpPr>
        <p:spPr>
          <a:xfrm>
            <a:off x="233059" y="6209364"/>
            <a:ext cx="11697172" cy="605294"/>
          </a:xfrm>
          <a:prstGeom prst="rect">
            <a:avLst/>
          </a:prstGeom>
          <a:noFill/>
        </p:spPr>
        <p:txBody>
          <a:bodyPr wrap="square" rtlCol="0">
            <a:spAutoFit/>
          </a:bodyPr>
          <a:lstStyle/>
          <a:p>
            <a:pPr algn="just">
              <a:lnSpc>
                <a:spcPts val="2000"/>
              </a:lnSpc>
            </a:pPr>
            <a:r>
              <a:rPr lang="en-US" dirty="0"/>
              <a:t>Seasonal and longitudinal variability of EPIC Water-Cloud Sky Fraction for 2017–2018 and 2020–2021 in</a:t>
            </a:r>
            <a:r>
              <a:rPr lang="en-US" altLang="en-US" dirty="0"/>
              <a:t> </a:t>
            </a:r>
            <a:r>
              <a:rPr lang="en-US" altLang="en-US" dirty="0" err="1"/>
              <a:t>Hovm</a:t>
            </a:r>
            <a:r>
              <a:rPr lang="en-US" dirty="0" err="1"/>
              <a:t>ö</a:t>
            </a:r>
            <a:r>
              <a:rPr lang="en-US" altLang="en-US" dirty="0" err="1"/>
              <a:t>ller</a:t>
            </a:r>
            <a:r>
              <a:rPr lang="en-US" altLang="en-US" dirty="0"/>
              <a:t> format. </a:t>
            </a:r>
            <a:r>
              <a:rPr lang="en-US" altLang="en-US" b="1" i="1" dirty="0" err="1"/>
              <a:t>Hovm</a:t>
            </a:r>
            <a:r>
              <a:rPr lang="en-US" b="1" i="1" dirty="0" err="1"/>
              <a:t>ö</a:t>
            </a:r>
            <a:r>
              <a:rPr lang="en-US" altLang="en-US" b="1" i="1" dirty="0" err="1"/>
              <a:t>ller</a:t>
            </a:r>
            <a:r>
              <a:rPr lang="en-US" altLang="en-US" b="1" i="1" dirty="0"/>
              <a:t> maps emphasize the data spatial variability </a:t>
            </a:r>
            <a:r>
              <a:rPr lang="en-US" altLang="en-US" dirty="0"/>
              <a:t>with time as the vertical axis, and longitude as the horizontal axis. </a:t>
            </a:r>
            <a:endParaRPr lang="en-US" spc="-60" dirty="0"/>
          </a:p>
        </p:txBody>
      </p:sp>
      <p:pic>
        <p:nvPicPr>
          <p:cNvPr id="5" name="Picture 4">
            <a:extLst>
              <a:ext uri="{FF2B5EF4-FFF2-40B4-BE49-F238E27FC236}">
                <a16:creationId xmlns:a16="http://schemas.microsoft.com/office/drawing/2014/main" id="{6C1AE8EE-D663-6CE8-4373-FB0B2B24351D}"/>
              </a:ext>
            </a:extLst>
          </p:cNvPr>
          <p:cNvPicPr>
            <a:picLocks noChangeAspect="1"/>
          </p:cNvPicPr>
          <p:nvPr/>
        </p:nvPicPr>
        <p:blipFill rotWithShape="1">
          <a:blip r:embed="rId4"/>
          <a:srcRect l="4839" t="9814" r="30108" b="4259"/>
          <a:stretch/>
        </p:blipFill>
        <p:spPr>
          <a:xfrm rot="5400000">
            <a:off x="2743200" y="276784"/>
            <a:ext cx="2139772" cy="3657600"/>
          </a:xfrm>
          <a:prstGeom prst="rect">
            <a:avLst/>
          </a:prstGeom>
        </p:spPr>
      </p:pic>
      <p:pic>
        <p:nvPicPr>
          <p:cNvPr id="8" name="Picture 7">
            <a:extLst>
              <a:ext uri="{FF2B5EF4-FFF2-40B4-BE49-F238E27FC236}">
                <a16:creationId xmlns:a16="http://schemas.microsoft.com/office/drawing/2014/main" id="{6316025F-BCED-0A02-07C2-642844B9B96A}"/>
              </a:ext>
            </a:extLst>
          </p:cNvPr>
          <p:cNvPicPr>
            <a:picLocks noChangeAspect="1"/>
          </p:cNvPicPr>
          <p:nvPr/>
        </p:nvPicPr>
        <p:blipFill rotWithShape="1">
          <a:blip r:embed="rId5"/>
          <a:srcRect l="4838" t="9814" r="4838" b="4074"/>
          <a:stretch/>
        </p:blipFill>
        <p:spPr>
          <a:xfrm rot="5400000">
            <a:off x="2322502" y="2780435"/>
            <a:ext cx="2972023" cy="3666744"/>
          </a:xfrm>
          <a:prstGeom prst="rect">
            <a:avLst/>
          </a:prstGeom>
        </p:spPr>
      </p:pic>
      <p:pic>
        <p:nvPicPr>
          <p:cNvPr id="12" name="Picture 11">
            <a:extLst>
              <a:ext uri="{FF2B5EF4-FFF2-40B4-BE49-F238E27FC236}">
                <a16:creationId xmlns:a16="http://schemas.microsoft.com/office/drawing/2014/main" id="{6B00F95B-1828-B214-0F16-E18509691A94}"/>
              </a:ext>
            </a:extLst>
          </p:cNvPr>
          <p:cNvPicPr>
            <a:picLocks noChangeAspect="1"/>
          </p:cNvPicPr>
          <p:nvPr/>
        </p:nvPicPr>
        <p:blipFill rotWithShape="1">
          <a:blip r:embed="rId6"/>
          <a:srcRect l="4838" t="9814" r="30588" b="4259"/>
          <a:stretch/>
        </p:blipFill>
        <p:spPr>
          <a:xfrm rot="5400000">
            <a:off x="6858000" y="274320"/>
            <a:ext cx="2124002" cy="3657600"/>
          </a:xfrm>
          <a:prstGeom prst="rect">
            <a:avLst/>
          </a:prstGeom>
        </p:spPr>
      </p:pic>
      <p:pic>
        <p:nvPicPr>
          <p:cNvPr id="15" name="Picture 14">
            <a:extLst>
              <a:ext uri="{FF2B5EF4-FFF2-40B4-BE49-F238E27FC236}">
                <a16:creationId xmlns:a16="http://schemas.microsoft.com/office/drawing/2014/main" id="{586B7CA4-4D80-F4E1-B816-F0BB06331BE1}"/>
              </a:ext>
            </a:extLst>
          </p:cNvPr>
          <p:cNvPicPr>
            <a:picLocks noChangeAspect="1"/>
          </p:cNvPicPr>
          <p:nvPr/>
        </p:nvPicPr>
        <p:blipFill rotWithShape="1">
          <a:blip r:embed="rId7"/>
          <a:srcRect l="4839" t="9445" r="4940" b="4074"/>
          <a:stretch/>
        </p:blipFill>
        <p:spPr>
          <a:xfrm rot="5400000">
            <a:off x="6438818" y="2771961"/>
            <a:ext cx="2970685" cy="3685032"/>
          </a:xfrm>
          <a:prstGeom prst="rect">
            <a:avLst/>
          </a:prstGeom>
        </p:spPr>
      </p:pic>
    </p:spTree>
    <p:extLst>
      <p:ext uri="{BB962C8B-B14F-4D97-AF65-F5344CB8AC3E}">
        <p14:creationId xmlns:p14="http://schemas.microsoft.com/office/powerpoint/2010/main" val="583399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1520" y="640080"/>
            <a:ext cx="10762736" cy="523220"/>
          </a:xfrm>
          <a:prstGeom prst="rect">
            <a:avLst/>
          </a:prstGeom>
          <a:noFill/>
        </p:spPr>
        <p:txBody>
          <a:bodyPr wrap="square" rtlCol="0">
            <a:spAutoFit/>
          </a:bodyPr>
          <a:lstStyle/>
          <a:p>
            <a:pPr algn="ctr"/>
            <a:r>
              <a:rPr lang="en-US" altLang="en-US" sz="2800" b="1" dirty="0"/>
              <a:t>EPIC 2020 – 2021 All-Cloud Altitude:  Interannual Variability</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8642" y="115202"/>
            <a:ext cx="812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F89E500-4FFF-0442-BEDB-71FB9CA6FFD1}"/>
              </a:ext>
            </a:extLst>
          </p:cNvPr>
          <p:cNvSpPr txBox="1"/>
          <p:nvPr/>
        </p:nvSpPr>
        <p:spPr>
          <a:xfrm>
            <a:off x="192600" y="5589239"/>
            <a:ext cx="11858842" cy="861774"/>
          </a:xfrm>
          <a:prstGeom prst="rect">
            <a:avLst/>
          </a:prstGeom>
          <a:noFill/>
        </p:spPr>
        <p:txBody>
          <a:bodyPr wrap="square" rtlCol="0">
            <a:spAutoFit/>
          </a:bodyPr>
          <a:lstStyle/>
          <a:p>
            <a:pPr algn="just">
              <a:lnSpc>
                <a:spcPts val="2000"/>
              </a:lnSpc>
            </a:pPr>
            <a:r>
              <a:rPr lang="en-US" dirty="0"/>
              <a:t>The EPIC 2020-2021 data show the seasonal and interannual variability of the All-Cloud Altitude (km). The 24 </a:t>
            </a:r>
            <a:r>
              <a:rPr lang="en-US" i="1" dirty="0"/>
              <a:t>GMT-noon sun-position longitudes are color coded and tagged by their geographic location</a:t>
            </a:r>
            <a:r>
              <a:rPr lang="en-US" dirty="0"/>
              <a:t>. The </a:t>
            </a:r>
            <a:r>
              <a:rPr lang="en-US" b="1" dirty="0"/>
              <a:t>black</a:t>
            </a:r>
            <a:r>
              <a:rPr lang="en-US" dirty="0"/>
              <a:t> line is the </a:t>
            </a:r>
            <a:r>
              <a:rPr lang="en-US" dirty="0" err="1">
                <a:solidFill>
                  <a:srgbClr val="C00000"/>
                </a:solidFill>
              </a:rPr>
              <a:t>dayurnal</a:t>
            </a:r>
            <a:r>
              <a:rPr lang="en-US" dirty="0">
                <a:solidFill>
                  <a:srgbClr val="C00000"/>
                </a:solidFill>
              </a:rPr>
              <a:t> </a:t>
            </a:r>
            <a:r>
              <a:rPr lang="en-US" dirty="0"/>
              <a:t>average. These are the second set of two-year contiguous EPIC data. For year 2020, January-February data are not available. </a:t>
            </a:r>
            <a:endParaRPr lang="en-US" b="1" dirty="0"/>
          </a:p>
        </p:txBody>
      </p:sp>
      <p:pic>
        <p:nvPicPr>
          <p:cNvPr id="5" name="Picture 4">
            <a:extLst>
              <a:ext uri="{FF2B5EF4-FFF2-40B4-BE49-F238E27FC236}">
                <a16:creationId xmlns:a16="http://schemas.microsoft.com/office/drawing/2014/main" id="{ECEF06E7-1584-4321-D511-E9CF9BA81A7E}"/>
              </a:ext>
            </a:extLst>
          </p:cNvPr>
          <p:cNvPicPr>
            <a:picLocks noChangeAspect="1"/>
          </p:cNvPicPr>
          <p:nvPr/>
        </p:nvPicPr>
        <p:blipFill rotWithShape="1">
          <a:blip r:embed="rId4"/>
          <a:srcRect l="13339" t="15803" r="7474" b="6666"/>
          <a:stretch/>
        </p:blipFill>
        <p:spPr>
          <a:xfrm rot="5400000">
            <a:off x="1432377" y="695961"/>
            <a:ext cx="4196445" cy="5317066"/>
          </a:xfrm>
          <a:prstGeom prst="rect">
            <a:avLst/>
          </a:prstGeom>
        </p:spPr>
      </p:pic>
      <p:pic>
        <p:nvPicPr>
          <p:cNvPr id="12" name="Picture 11">
            <a:extLst>
              <a:ext uri="{FF2B5EF4-FFF2-40B4-BE49-F238E27FC236}">
                <a16:creationId xmlns:a16="http://schemas.microsoft.com/office/drawing/2014/main" id="{DAF6B7BD-5664-C45E-B199-05FEE3C99647}"/>
              </a:ext>
            </a:extLst>
          </p:cNvPr>
          <p:cNvPicPr>
            <a:picLocks noChangeAspect="1"/>
          </p:cNvPicPr>
          <p:nvPr/>
        </p:nvPicPr>
        <p:blipFill rotWithShape="1">
          <a:blip r:embed="rId5"/>
          <a:srcRect l="13094" t="4568" r="7719" b="15556"/>
          <a:stretch/>
        </p:blipFill>
        <p:spPr>
          <a:xfrm rot="5400000">
            <a:off x="6803136" y="603504"/>
            <a:ext cx="4196446" cy="5477933"/>
          </a:xfrm>
          <a:prstGeom prst="rect">
            <a:avLst/>
          </a:prstGeom>
        </p:spPr>
      </p:pic>
    </p:spTree>
    <p:extLst>
      <p:ext uri="{BB962C8B-B14F-4D97-AF65-F5344CB8AC3E}">
        <p14:creationId xmlns:p14="http://schemas.microsoft.com/office/powerpoint/2010/main" val="12828867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78007"/>
            <a:ext cx="11504141" cy="523220"/>
          </a:xfrm>
          <a:prstGeom prst="rect">
            <a:avLst/>
          </a:prstGeom>
          <a:noFill/>
        </p:spPr>
        <p:txBody>
          <a:bodyPr wrap="square" rtlCol="0">
            <a:spAutoFit/>
          </a:bodyPr>
          <a:lstStyle/>
          <a:p>
            <a:r>
              <a:rPr lang="en-US" altLang="en-US" sz="2800" b="1" dirty="0"/>
              <a:t> EPIC All-Cloud Altitude in </a:t>
            </a:r>
            <a:r>
              <a:rPr lang="en-US" altLang="en-US" sz="2800" b="1" dirty="0" err="1"/>
              <a:t>Hovm</a:t>
            </a:r>
            <a:r>
              <a:rPr lang="en-US" sz="2800" b="1" dirty="0" err="1"/>
              <a:t>ö</a:t>
            </a:r>
            <a:r>
              <a:rPr lang="en-US" altLang="en-US" sz="2800" b="1" dirty="0" err="1"/>
              <a:t>ller</a:t>
            </a:r>
            <a:r>
              <a:rPr lang="en-US" altLang="en-US" sz="2800" b="1" dirty="0"/>
              <a:t> Format:</a:t>
            </a:r>
            <a:r>
              <a:rPr lang="en-US" altLang="en-US" sz="2800" b="1" i="1" dirty="0"/>
              <a:t> </a:t>
            </a:r>
            <a:r>
              <a:rPr lang="en-US" altLang="en-US" sz="2800" b="1" dirty="0"/>
              <a:t>2017</a:t>
            </a:r>
            <a:r>
              <a:rPr lang="en-US" sz="2800" dirty="0"/>
              <a:t>–</a:t>
            </a:r>
            <a:r>
              <a:rPr lang="en-US" altLang="en-US" sz="2800" b="1" dirty="0"/>
              <a:t>2018 vs 2020</a:t>
            </a:r>
            <a:r>
              <a:rPr lang="en-US" sz="2800" dirty="0"/>
              <a:t>–</a:t>
            </a:r>
            <a:r>
              <a:rPr lang="en-US" altLang="en-US" sz="2800" b="1" dirty="0"/>
              <a:t>2021 </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8642" y="115202"/>
            <a:ext cx="812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F89E500-4FFF-0442-BEDB-71FB9CA6FFD1}"/>
              </a:ext>
            </a:extLst>
          </p:cNvPr>
          <p:cNvSpPr txBox="1"/>
          <p:nvPr/>
        </p:nvSpPr>
        <p:spPr>
          <a:xfrm>
            <a:off x="233059" y="6209364"/>
            <a:ext cx="11697172" cy="605294"/>
          </a:xfrm>
          <a:prstGeom prst="rect">
            <a:avLst/>
          </a:prstGeom>
          <a:noFill/>
        </p:spPr>
        <p:txBody>
          <a:bodyPr wrap="square" rtlCol="0">
            <a:spAutoFit/>
          </a:bodyPr>
          <a:lstStyle/>
          <a:p>
            <a:pPr algn="just">
              <a:lnSpc>
                <a:spcPts val="2000"/>
              </a:lnSpc>
            </a:pPr>
            <a:r>
              <a:rPr lang="en-US" dirty="0"/>
              <a:t>Seasonal and longitudinal variability of EPIC All-Cloud Altitude (km) for 2017–2018 and 2020–2021 in</a:t>
            </a:r>
            <a:r>
              <a:rPr lang="en-US" altLang="en-US" dirty="0"/>
              <a:t> </a:t>
            </a:r>
            <a:r>
              <a:rPr lang="en-US" altLang="en-US" dirty="0" err="1"/>
              <a:t>Hovm</a:t>
            </a:r>
            <a:r>
              <a:rPr lang="en-US" dirty="0" err="1"/>
              <a:t>ö</a:t>
            </a:r>
            <a:r>
              <a:rPr lang="en-US" altLang="en-US" dirty="0" err="1"/>
              <a:t>ller</a:t>
            </a:r>
            <a:r>
              <a:rPr lang="en-US" altLang="en-US" dirty="0"/>
              <a:t> format. </a:t>
            </a:r>
            <a:r>
              <a:rPr lang="en-US" altLang="en-US" b="1" i="1" dirty="0" err="1"/>
              <a:t>Hovm</a:t>
            </a:r>
            <a:r>
              <a:rPr lang="en-US" b="1" i="1" dirty="0" err="1"/>
              <a:t>ö</a:t>
            </a:r>
            <a:r>
              <a:rPr lang="en-US" altLang="en-US" b="1" i="1" dirty="0" err="1"/>
              <a:t>ller</a:t>
            </a:r>
            <a:r>
              <a:rPr lang="en-US" altLang="en-US" b="1" i="1" dirty="0"/>
              <a:t> maps emphasize the data spatial variability </a:t>
            </a:r>
            <a:r>
              <a:rPr lang="en-US" altLang="en-US" dirty="0"/>
              <a:t>with time as the vertical axis, and longitude as the horizontal axis. </a:t>
            </a:r>
            <a:endParaRPr lang="en-US" spc="-60" dirty="0"/>
          </a:p>
        </p:txBody>
      </p:sp>
      <p:pic>
        <p:nvPicPr>
          <p:cNvPr id="6" name="Picture 5">
            <a:extLst>
              <a:ext uri="{FF2B5EF4-FFF2-40B4-BE49-F238E27FC236}">
                <a16:creationId xmlns:a16="http://schemas.microsoft.com/office/drawing/2014/main" id="{946037E1-78C1-55BD-03B2-36B8732B296B}"/>
              </a:ext>
            </a:extLst>
          </p:cNvPr>
          <p:cNvPicPr>
            <a:picLocks noChangeAspect="1"/>
          </p:cNvPicPr>
          <p:nvPr/>
        </p:nvPicPr>
        <p:blipFill rotWithShape="1">
          <a:blip r:embed="rId4"/>
          <a:srcRect l="4516" t="10000" r="30828" b="4259"/>
          <a:stretch/>
        </p:blipFill>
        <p:spPr>
          <a:xfrm rot="5400000">
            <a:off x="2743200" y="274320"/>
            <a:ext cx="2131305" cy="3657600"/>
          </a:xfrm>
          <a:prstGeom prst="rect">
            <a:avLst/>
          </a:prstGeom>
        </p:spPr>
      </p:pic>
      <p:pic>
        <p:nvPicPr>
          <p:cNvPr id="9" name="Picture 8">
            <a:extLst>
              <a:ext uri="{FF2B5EF4-FFF2-40B4-BE49-F238E27FC236}">
                <a16:creationId xmlns:a16="http://schemas.microsoft.com/office/drawing/2014/main" id="{FD79AE25-782F-786C-17F2-DC52927A2BA4}"/>
              </a:ext>
            </a:extLst>
          </p:cNvPr>
          <p:cNvPicPr>
            <a:picLocks noChangeAspect="1"/>
          </p:cNvPicPr>
          <p:nvPr/>
        </p:nvPicPr>
        <p:blipFill rotWithShape="1">
          <a:blip r:embed="rId5"/>
          <a:srcRect l="4516" t="9629" r="4516" b="4259"/>
          <a:stretch/>
        </p:blipFill>
        <p:spPr>
          <a:xfrm rot="5400000">
            <a:off x="2317652" y="2798064"/>
            <a:ext cx="3000686" cy="3675887"/>
          </a:xfrm>
          <a:prstGeom prst="rect">
            <a:avLst/>
          </a:prstGeom>
        </p:spPr>
      </p:pic>
      <p:pic>
        <p:nvPicPr>
          <p:cNvPr id="14" name="Picture 13">
            <a:extLst>
              <a:ext uri="{FF2B5EF4-FFF2-40B4-BE49-F238E27FC236}">
                <a16:creationId xmlns:a16="http://schemas.microsoft.com/office/drawing/2014/main" id="{2784A060-4CB3-4D8D-D051-963EBB84D728}"/>
              </a:ext>
            </a:extLst>
          </p:cNvPr>
          <p:cNvPicPr>
            <a:picLocks noChangeAspect="1"/>
          </p:cNvPicPr>
          <p:nvPr/>
        </p:nvPicPr>
        <p:blipFill rotWithShape="1">
          <a:blip r:embed="rId6"/>
          <a:srcRect l="4871" t="9814" r="30828" b="4259"/>
          <a:stretch/>
        </p:blipFill>
        <p:spPr>
          <a:xfrm rot="5400000">
            <a:off x="6858000" y="274320"/>
            <a:ext cx="2115020" cy="3657600"/>
          </a:xfrm>
          <a:prstGeom prst="rect">
            <a:avLst/>
          </a:prstGeom>
        </p:spPr>
      </p:pic>
      <p:pic>
        <p:nvPicPr>
          <p:cNvPr id="16" name="Picture 15">
            <a:extLst>
              <a:ext uri="{FF2B5EF4-FFF2-40B4-BE49-F238E27FC236}">
                <a16:creationId xmlns:a16="http://schemas.microsoft.com/office/drawing/2014/main" id="{0BD3DEDE-121A-3DF1-41A0-AE0780CD6E63}"/>
              </a:ext>
            </a:extLst>
          </p:cNvPr>
          <p:cNvPicPr>
            <a:picLocks noChangeAspect="1"/>
          </p:cNvPicPr>
          <p:nvPr/>
        </p:nvPicPr>
        <p:blipFill rotWithShape="1">
          <a:blip r:embed="rId7"/>
          <a:srcRect t="9474" r="3028" b="4074"/>
          <a:stretch/>
        </p:blipFill>
        <p:spPr>
          <a:xfrm rot="5400000">
            <a:off x="6326540" y="2729483"/>
            <a:ext cx="3186100" cy="3675889"/>
          </a:xfrm>
          <a:prstGeom prst="rect">
            <a:avLst/>
          </a:prstGeom>
        </p:spPr>
      </p:pic>
    </p:spTree>
    <p:extLst>
      <p:ext uri="{BB962C8B-B14F-4D97-AF65-F5344CB8AC3E}">
        <p14:creationId xmlns:p14="http://schemas.microsoft.com/office/powerpoint/2010/main" val="2512014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1520" y="640080"/>
            <a:ext cx="10762736" cy="523220"/>
          </a:xfrm>
          <a:prstGeom prst="rect">
            <a:avLst/>
          </a:prstGeom>
          <a:noFill/>
        </p:spPr>
        <p:txBody>
          <a:bodyPr wrap="square" rtlCol="0">
            <a:spAutoFit/>
          </a:bodyPr>
          <a:lstStyle/>
          <a:p>
            <a:pPr algn="ctr"/>
            <a:r>
              <a:rPr lang="en-US" altLang="en-US" sz="2800" b="1" dirty="0"/>
              <a:t>EPIC 2020 – 2021 Ice-Cloud Altitude:  Interannual Variability</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8642" y="115202"/>
            <a:ext cx="812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F89E500-4FFF-0442-BEDB-71FB9CA6FFD1}"/>
              </a:ext>
            </a:extLst>
          </p:cNvPr>
          <p:cNvSpPr txBox="1"/>
          <p:nvPr/>
        </p:nvSpPr>
        <p:spPr>
          <a:xfrm>
            <a:off x="192600" y="5589239"/>
            <a:ext cx="11858842" cy="861774"/>
          </a:xfrm>
          <a:prstGeom prst="rect">
            <a:avLst/>
          </a:prstGeom>
          <a:noFill/>
        </p:spPr>
        <p:txBody>
          <a:bodyPr wrap="square" rtlCol="0">
            <a:spAutoFit/>
          </a:bodyPr>
          <a:lstStyle/>
          <a:p>
            <a:pPr algn="just">
              <a:lnSpc>
                <a:spcPts val="2000"/>
              </a:lnSpc>
            </a:pPr>
            <a:r>
              <a:rPr lang="en-US" dirty="0"/>
              <a:t>The EPIC 2020-2021 data show the seasonal and interannual variability of the Ice-Cloud Altitude (km). The 24 </a:t>
            </a:r>
            <a:r>
              <a:rPr lang="en-US" i="1" dirty="0"/>
              <a:t>GMT-noon sun-position longitudes are color coded and tagged by their geographic location</a:t>
            </a:r>
            <a:r>
              <a:rPr lang="en-US" dirty="0"/>
              <a:t>. The </a:t>
            </a:r>
            <a:r>
              <a:rPr lang="en-US" b="1" dirty="0"/>
              <a:t>black</a:t>
            </a:r>
            <a:r>
              <a:rPr lang="en-US" dirty="0"/>
              <a:t> line is the </a:t>
            </a:r>
            <a:r>
              <a:rPr lang="en-US" dirty="0" err="1">
                <a:solidFill>
                  <a:srgbClr val="C00000"/>
                </a:solidFill>
              </a:rPr>
              <a:t>dayurnal</a:t>
            </a:r>
            <a:r>
              <a:rPr lang="en-US" dirty="0">
                <a:solidFill>
                  <a:srgbClr val="C00000"/>
                </a:solidFill>
              </a:rPr>
              <a:t> </a:t>
            </a:r>
            <a:r>
              <a:rPr lang="en-US" dirty="0"/>
              <a:t>average. These are the second set of two-year contiguous EPIC data. For year 2020, January-February data are not available. </a:t>
            </a:r>
            <a:endParaRPr lang="en-US" b="1" dirty="0"/>
          </a:p>
        </p:txBody>
      </p:sp>
      <p:pic>
        <p:nvPicPr>
          <p:cNvPr id="6" name="Picture 5">
            <a:extLst>
              <a:ext uri="{FF2B5EF4-FFF2-40B4-BE49-F238E27FC236}">
                <a16:creationId xmlns:a16="http://schemas.microsoft.com/office/drawing/2014/main" id="{A6F4F542-C7A0-5747-F42D-2AC625758308}"/>
              </a:ext>
            </a:extLst>
          </p:cNvPr>
          <p:cNvPicPr>
            <a:picLocks noChangeAspect="1"/>
          </p:cNvPicPr>
          <p:nvPr/>
        </p:nvPicPr>
        <p:blipFill rotWithShape="1">
          <a:blip r:embed="rId4"/>
          <a:srcRect l="13112" t="15679" r="7700" b="6420"/>
          <a:stretch/>
        </p:blipFill>
        <p:spPr>
          <a:xfrm rot="5400000">
            <a:off x="1428142" y="671238"/>
            <a:ext cx="4196447" cy="5342467"/>
          </a:xfrm>
          <a:prstGeom prst="rect">
            <a:avLst/>
          </a:prstGeom>
        </p:spPr>
      </p:pic>
      <p:pic>
        <p:nvPicPr>
          <p:cNvPr id="8" name="Picture 7">
            <a:extLst>
              <a:ext uri="{FF2B5EF4-FFF2-40B4-BE49-F238E27FC236}">
                <a16:creationId xmlns:a16="http://schemas.microsoft.com/office/drawing/2014/main" id="{46481FC0-BB9F-D8C2-2042-BC665D6EAD4C}"/>
              </a:ext>
            </a:extLst>
          </p:cNvPr>
          <p:cNvPicPr>
            <a:picLocks noChangeAspect="1"/>
          </p:cNvPicPr>
          <p:nvPr/>
        </p:nvPicPr>
        <p:blipFill rotWithShape="1">
          <a:blip r:embed="rId5"/>
          <a:srcRect l="13254" t="4568" r="8773" b="15679"/>
          <a:stretch/>
        </p:blipFill>
        <p:spPr>
          <a:xfrm rot="5400000">
            <a:off x="6830568" y="585216"/>
            <a:ext cx="4132084" cy="5469466"/>
          </a:xfrm>
          <a:prstGeom prst="rect">
            <a:avLst/>
          </a:prstGeom>
        </p:spPr>
      </p:pic>
    </p:spTree>
    <p:extLst>
      <p:ext uri="{BB962C8B-B14F-4D97-AF65-F5344CB8AC3E}">
        <p14:creationId xmlns:p14="http://schemas.microsoft.com/office/powerpoint/2010/main" val="4707912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78007"/>
            <a:ext cx="11504141" cy="523220"/>
          </a:xfrm>
          <a:prstGeom prst="rect">
            <a:avLst/>
          </a:prstGeom>
          <a:noFill/>
        </p:spPr>
        <p:txBody>
          <a:bodyPr wrap="square" rtlCol="0">
            <a:spAutoFit/>
          </a:bodyPr>
          <a:lstStyle/>
          <a:p>
            <a:r>
              <a:rPr lang="en-US" altLang="en-US" sz="2800" b="1" dirty="0"/>
              <a:t> EPIC Ice-Cloud Altitude in </a:t>
            </a:r>
            <a:r>
              <a:rPr lang="en-US" altLang="en-US" sz="2800" b="1" dirty="0" err="1"/>
              <a:t>Hovm</a:t>
            </a:r>
            <a:r>
              <a:rPr lang="en-US" sz="2800" b="1" dirty="0" err="1"/>
              <a:t>ö</a:t>
            </a:r>
            <a:r>
              <a:rPr lang="en-US" altLang="en-US" sz="2800" b="1" dirty="0" err="1"/>
              <a:t>ller</a:t>
            </a:r>
            <a:r>
              <a:rPr lang="en-US" altLang="en-US" sz="2800" b="1" dirty="0"/>
              <a:t> Format:</a:t>
            </a:r>
            <a:r>
              <a:rPr lang="en-US" altLang="en-US" sz="2800" b="1" i="1" dirty="0"/>
              <a:t> </a:t>
            </a:r>
            <a:r>
              <a:rPr lang="en-US" altLang="en-US" sz="2800" b="1" dirty="0"/>
              <a:t>2017</a:t>
            </a:r>
            <a:r>
              <a:rPr lang="en-US" sz="2800" dirty="0"/>
              <a:t>–</a:t>
            </a:r>
            <a:r>
              <a:rPr lang="en-US" altLang="en-US" sz="2800" b="1" dirty="0"/>
              <a:t>2018 vs 2020</a:t>
            </a:r>
            <a:r>
              <a:rPr lang="en-US" sz="2800" dirty="0"/>
              <a:t>–</a:t>
            </a:r>
            <a:r>
              <a:rPr lang="en-US" altLang="en-US" sz="2800" b="1" dirty="0"/>
              <a:t>2021 </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8642" y="115202"/>
            <a:ext cx="812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F89E500-4FFF-0442-BEDB-71FB9CA6FFD1}"/>
              </a:ext>
            </a:extLst>
          </p:cNvPr>
          <p:cNvSpPr txBox="1"/>
          <p:nvPr/>
        </p:nvSpPr>
        <p:spPr>
          <a:xfrm>
            <a:off x="233059" y="6209364"/>
            <a:ext cx="11697172" cy="605294"/>
          </a:xfrm>
          <a:prstGeom prst="rect">
            <a:avLst/>
          </a:prstGeom>
          <a:noFill/>
        </p:spPr>
        <p:txBody>
          <a:bodyPr wrap="square" rtlCol="0">
            <a:spAutoFit/>
          </a:bodyPr>
          <a:lstStyle/>
          <a:p>
            <a:pPr algn="just">
              <a:lnSpc>
                <a:spcPts val="2000"/>
              </a:lnSpc>
            </a:pPr>
            <a:r>
              <a:rPr lang="en-US" dirty="0"/>
              <a:t>Seasonal and longitudinal variability of EPIC Ice-Cloud Altitude (km) for 2017–2018 and 2020–2021 in</a:t>
            </a:r>
            <a:r>
              <a:rPr lang="en-US" altLang="en-US" dirty="0"/>
              <a:t> </a:t>
            </a:r>
            <a:r>
              <a:rPr lang="en-US" altLang="en-US" dirty="0" err="1"/>
              <a:t>Hovm</a:t>
            </a:r>
            <a:r>
              <a:rPr lang="en-US" dirty="0" err="1"/>
              <a:t>ö</a:t>
            </a:r>
            <a:r>
              <a:rPr lang="en-US" altLang="en-US" dirty="0" err="1"/>
              <a:t>ller</a:t>
            </a:r>
            <a:r>
              <a:rPr lang="en-US" altLang="en-US" dirty="0"/>
              <a:t> format. </a:t>
            </a:r>
            <a:r>
              <a:rPr lang="en-US" altLang="en-US" b="1" i="1" dirty="0" err="1"/>
              <a:t>Hovm</a:t>
            </a:r>
            <a:r>
              <a:rPr lang="en-US" b="1" i="1" dirty="0" err="1"/>
              <a:t>ö</a:t>
            </a:r>
            <a:r>
              <a:rPr lang="en-US" altLang="en-US" b="1" i="1" dirty="0" err="1"/>
              <a:t>ller</a:t>
            </a:r>
            <a:r>
              <a:rPr lang="en-US" altLang="en-US" b="1" i="1" dirty="0"/>
              <a:t> maps emphasize the data spatial variability </a:t>
            </a:r>
            <a:r>
              <a:rPr lang="en-US" altLang="en-US" dirty="0"/>
              <a:t>with time as the vertical axis, and longitude as the horizontal axis. </a:t>
            </a:r>
            <a:endParaRPr lang="en-US" spc="-60" dirty="0"/>
          </a:p>
        </p:txBody>
      </p:sp>
      <p:pic>
        <p:nvPicPr>
          <p:cNvPr id="5" name="Picture 4">
            <a:extLst>
              <a:ext uri="{FF2B5EF4-FFF2-40B4-BE49-F238E27FC236}">
                <a16:creationId xmlns:a16="http://schemas.microsoft.com/office/drawing/2014/main" id="{44A328BF-43BC-9557-20FA-770197DAD506}"/>
              </a:ext>
            </a:extLst>
          </p:cNvPr>
          <p:cNvPicPr>
            <a:picLocks noChangeAspect="1"/>
          </p:cNvPicPr>
          <p:nvPr/>
        </p:nvPicPr>
        <p:blipFill rotWithShape="1">
          <a:blip r:embed="rId4"/>
          <a:srcRect l="5025" t="9588" r="30237" b="4366"/>
          <a:stretch/>
        </p:blipFill>
        <p:spPr>
          <a:xfrm rot="5400000">
            <a:off x="2743200" y="274320"/>
            <a:ext cx="2126420" cy="3657600"/>
          </a:xfrm>
          <a:prstGeom prst="rect">
            <a:avLst/>
          </a:prstGeom>
        </p:spPr>
      </p:pic>
      <p:pic>
        <p:nvPicPr>
          <p:cNvPr id="8" name="Picture 7">
            <a:extLst>
              <a:ext uri="{FF2B5EF4-FFF2-40B4-BE49-F238E27FC236}">
                <a16:creationId xmlns:a16="http://schemas.microsoft.com/office/drawing/2014/main" id="{D61E6FD5-CDF8-AD48-E24B-0ECECCE0C994}"/>
              </a:ext>
            </a:extLst>
          </p:cNvPr>
          <p:cNvPicPr>
            <a:picLocks noChangeAspect="1"/>
          </p:cNvPicPr>
          <p:nvPr/>
        </p:nvPicPr>
        <p:blipFill rotWithShape="1">
          <a:blip r:embed="rId5"/>
          <a:srcRect l="4917" t="9587" r="5025" b="4057"/>
          <a:stretch/>
        </p:blipFill>
        <p:spPr>
          <a:xfrm rot="5400000">
            <a:off x="2316168" y="2770635"/>
            <a:ext cx="2962196" cy="3675887"/>
          </a:xfrm>
          <a:prstGeom prst="rect">
            <a:avLst/>
          </a:prstGeom>
        </p:spPr>
      </p:pic>
      <p:pic>
        <p:nvPicPr>
          <p:cNvPr id="12" name="Picture 11">
            <a:extLst>
              <a:ext uri="{FF2B5EF4-FFF2-40B4-BE49-F238E27FC236}">
                <a16:creationId xmlns:a16="http://schemas.microsoft.com/office/drawing/2014/main" id="{EB9FE842-0F63-C2C4-C4C9-7DD2F675B696}"/>
              </a:ext>
            </a:extLst>
          </p:cNvPr>
          <p:cNvPicPr>
            <a:picLocks noChangeAspect="1"/>
          </p:cNvPicPr>
          <p:nvPr/>
        </p:nvPicPr>
        <p:blipFill rotWithShape="1">
          <a:blip r:embed="rId6"/>
          <a:srcRect l="4918" t="9629" r="30588" b="4259"/>
          <a:stretch/>
        </p:blipFill>
        <p:spPr>
          <a:xfrm rot="5400000">
            <a:off x="6858000" y="274320"/>
            <a:ext cx="2116821" cy="3657600"/>
          </a:xfrm>
          <a:prstGeom prst="rect">
            <a:avLst/>
          </a:prstGeom>
        </p:spPr>
      </p:pic>
      <p:pic>
        <p:nvPicPr>
          <p:cNvPr id="15" name="Picture 14">
            <a:extLst>
              <a:ext uri="{FF2B5EF4-FFF2-40B4-BE49-F238E27FC236}">
                <a16:creationId xmlns:a16="http://schemas.microsoft.com/office/drawing/2014/main" id="{6B79DFF6-2B1D-D0E8-A6B6-1E5F25657215}"/>
              </a:ext>
            </a:extLst>
          </p:cNvPr>
          <p:cNvPicPr>
            <a:picLocks noChangeAspect="1"/>
          </p:cNvPicPr>
          <p:nvPr/>
        </p:nvPicPr>
        <p:blipFill rotWithShape="1">
          <a:blip r:embed="rId7"/>
          <a:srcRect l="4918" t="9814" r="5008" b="4074"/>
          <a:stretch/>
        </p:blipFill>
        <p:spPr>
          <a:xfrm rot="5400000">
            <a:off x="6432235" y="2779778"/>
            <a:ext cx="2956420" cy="3657600"/>
          </a:xfrm>
          <a:prstGeom prst="rect">
            <a:avLst/>
          </a:prstGeom>
        </p:spPr>
      </p:pic>
    </p:spTree>
    <p:extLst>
      <p:ext uri="{BB962C8B-B14F-4D97-AF65-F5344CB8AC3E}">
        <p14:creationId xmlns:p14="http://schemas.microsoft.com/office/powerpoint/2010/main" val="4483369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1520" y="640080"/>
            <a:ext cx="10762736" cy="523220"/>
          </a:xfrm>
          <a:prstGeom prst="rect">
            <a:avLst/>
          </a:prstGeom>
          <a:noFill/>
        </p:spPr>
        <p:txBody>
          <a:bodyPr wrap="square" rtlCol="0">
            <a:spAutoFit/>
          </a:bodyPr>
          <a:lstStyle/>
          <a:p>
            <a:pPr algn="ctr"/>
            <a:r>
              <a:rPr lang="en-US" altLang="en-US" sz="2800" b="1" dirty="0"/>
              <a:t>EPIC 2020 – 2021 Water-Cloud Altitude:  Interannual Variability</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8642" y="115202"/>
            <a:ext cx="812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F89E500-4FFF-0442-BEDB-71FB9CA6FFD1}"/>
              </a:ext>
            </a:extLst>
          </p:cNvPr>
          <p:cNvSpPr txBox="1"/>
          <p:nvPr/>
        </p:nvSpPr>
        <p:spPr>
          <a:xfrm>
            <a:off x="192600" y="5589239"/>
            <a:ext cx="11858842" cy="861774"/>
          </a:xfrm>
          <a:prstGeom prst="rect">
            <a:avLst/>
          </a:prstGeom>
          <a:noFill/>
        </p:spPr>
        <p:txBody>
          <a:bodyPr wrap="square" rtlCol="0">
            <a:spAutoFit/>
          </a:bodyPr>
          <a:lstStyle/>
          <a:p>
            <a:pPr algn="just">
              <a:lnSpc>
                <a:spcPts val="2000"/>
              </a:lnSpc>
            </a:pPr>
            <a:r>
              <a:rPr lang="en-US" dirty="0"/>
              <a:t>The EPIC 2020-2021 data show the seasonal and interannual variability of the Water-Cloud Altitude (km). The 24 </a:t>
            </a:r>
            <a:r>
              <a:rPr lang="en-US" i="1" dirty="0"/>
              <a:t>GMT-noon sun-position longitudes are color coded and tagged by their geographic location</a:t>
            </a:r>
            <a:r>
              <a:rPr lang="en-US" dirty="0"/>
              <a:t>. The </a:t>
            </a:r>
            <a:r>
              <a:rPr lang="en-US" b="1" dirty="0"/>
              <a:t>black</a:t>
            </a:r>
            <a:r>
              <a:rPr lang="en-US" dirty="0"/>
              <a:t> line is the </a:t>
            </a:r>
            <a:r>
              <a:rPr lang="en-US" dirty="0" err="1">
                <a:solidFill>
                  <a:srgbClr val="C00000"/>
                </a:solidFill>
              </a:rPr>
              <a:t>dayurnal</a:t>
            </a:r>
            <a:r>
              <a:rPr lang="en-US" dirty="0">
                <a:solidFill>
                  <a:srgbClr val="C00000"/>
                </a:solidFill>
              </a:rPr>
              <a:t> </a:t>
            </a:r>
            <a:r>
              <a:rPr lang="en-US" dirty="0"/>
              <a:t>average. These are the second set of two-year contiguous EPIC data. For year 2020, January-February data are not available. </a:t>
            </a:r>
            <a:endParaRPr lang="en-US" b="1" dirty="0"/>
          </a:p>
        </p:txBody>
      </p:sp>
      <p:pic>
        <p:nvPicPr>
          <p:cNvPr id="6" name="Picture 5">
            <a:extLst>
              <a:ext uri="{FF2B5EF4-FFF2-40B4-BE49-F238E27FC236}">
                <a16:creationId xmlns:a16="http://schemas.microsoft.com/office/drawing/2014/main" id="{4D3665D4-3D96-E403-7444-5B0B7799070F}"/>
              </a:ext>
            </a:extLst>
          </p:cNvPr>
          <p:cNvPicPr>
            <a:picLocks noChangeAspect="1"/>
          </p:cNvPicPr>
          <p:nvPr/>
        </p:nvPicPr>
        <p:blipFill rotWithShape="1">
          <a:blip r:embed="rId4"/>
          <a:srcRect l="13414" t="15811" r="7399" b="6296"/>
          <a:stretch/>
        </p:blipFill>
        <p:spPr>
          <a:xfrm rot="5400000">
            <a:off x="1326853" y="803160"/>
            <a:ext cx="4196447" cy="5341846"/>
          </a:xfrm>
          <a:prstGeom prst="rect">
            <a:avLst/>
          </a:prstGeom>
        </p:spPr>
      </p:pic>
      <p:pic>
        <p:nvPicPr>
          <p:cNvPr id="8" name="Picture 7">
            <a:extLst>
              <a:ext uri="{FF2B5EF4-FFF2-40B4-BE49-F238E27FC236}">
                <a16:creationId xmlns:a16="http://schemas.microsoft.com/office/drawing/2014/main" id="{1D3CC6DF-3949-423B-4476-801B0EAA2C62}"/>
              </a:ext>
            </a:extLst>
          </p:cNvPr>
          <p:cNvPicPr>
            <a:picLocks noChangeAspect="1"/>
          </p:cNvPicPr>
          <p:nvPr/>
        </p:nvPicPr>
        <p:blipFill rotWithShape="1">
          <a:blip r:embed="rId5"/>
          <a:srcRect l="13253" t="4445" r="9236" b="15679"/>
          <a:stretch/>
        </p:blipFill>
        <p:spPr>
          <a:xfrm rot="5400000">
            <a:off x="6758955" y="685800"/>
            <a:ext cx="4107573" cy="5477933"/>
          </a:xfrm>
          <a:prstGeom prst="rect">
            <a:avLst/>
          </a:prstGeom>
        </p:spPr>
      </p:pic>
    </p:spTree>
    <p:extLst>
      <p:ext uri="{BB962C8B-B14F-4D97-AF65-F5344CB8AC3E}">
        <p14:creationId xmlns:p14="http://schemas.microsoft.com/office/powerpoint/2010/main" val="20870955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78007"/>
            <a:ext cx="11504141" cy="523220"/>
          </a:xfrm>
          <a:prstGeom prst="rect">
            <a:avLst/>
          </a:prstGeom>
          <a:noFill/>
        </p:spPr>
        <p:txBody>
          <a:bodyPr wrap="square" rtlCol="0">
            <a:spAutoFit/>
          </a:bodyPr>
          <a:lstStyle/>
          <a:p>
            <a:r>
              <a:rPr lang="en-US" altLang="en-US" sz="2800" b="1" dirty="0"/>
              <a:t> EPIC Water-Cloud Altitude in </a:t>
            </a:r>
            <a:r>
              <a:rPr lang="en-US" altLang="en-US" sz="2800" b="1" dirty="0" err="1"/>
              <a:t>Hovm</a:t>
            </a:r>
            <a:r>
              <a:rPr lang="en-US" sz="2800" b="1" dirty="0" err="1"/>
              <a:t>ö</a:t>
            </a:r>
            <a:r>
              <a:rPr lang="en-US" altLang="en-US" sz="2800" b="1" dirty="0" err="1"/>
              <a:t>ller</a:t>
            </a:r>
            <a:r>
              <a:rPr lang="en-US" altLang="en-US" sz="2800" b="1" dirty="0"/>
              <a:t> Format:</a:t>
            </a:r>
            <a:r>
              <a:rPr lang="en-US" altLang="en-US" sz="2800" b="1" i="1" dirty="0"/>
              <a:t> </a:t>
            </a:r>
            <a:r>
              <a:rPr lang="en-US" altLang="en-US" sz="2800" b="1" dirty="0"/>
              <a:t>2017</a:t>
            </a:r>
            <a:r>
              <a:rPr lang="en-US" sz="2800" dirty="0"/>
              <a:t>–</a:t>
            </a:r>
            <a:r>
              <a:rPr lang="en-US" altLang="en-US" sz="2800" b="1" dirty="0"/>
              <a:t>2018 vs 2020</a:t>
            </a:r>
            <a:r>
              <a:rPr lang="en-US" sz="2800" dirty="0"/>
              <a:t>–</a:t>
            </a:r>
            <a:r>
              <a:rPr lang="en-US" altLang="en-US" sz="2800" b="1" dirty="0"/>
              <a:t>2021 </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8642" y="115202"/>
            <a:ext cx="812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F89E500-4FFF-0442-BEDB-71FB9CA6FFD1}"/>
              </a:ext>
            </a:extLst>
          </p:cNvPr>
          <p:cNvSpPr txBox="1"/>
          <p:nvPr/>
        </p:nvSpPr>
        <p:spPr>
          <a:xfrm>
            <a:off x="233059" y="6209364"/>
            <a:ext cx="11697172" cy="605294"/>
          </a:xfrm>
          <a:prstGeom prst="rect">
            <a:avLst/>
          </a:prstGeom>
          <a:noFill/>
        </p:spPr>
        <p:txBody>
          <a:bodyPr wrap="square" rtlCol="0">
            <a:spAutoFit/>
          </a:bodyPr>
          <a:lstStyle/>
          <a:p>
            <a:pPr algn="just">
              <a:lnSpc>
                <a:spcPts val="2000"/>
              </a:lnSpc>
            </a:pPr>
            <a:r>
              <a:rPr lang="en-US" dirty="0"/>
              <a:t>Seasonal and longitudinal variability of EPIC Water-Cloud Altitude (km) for 2017–2018 and 2020–2021 in</a:t>
            </a:r>
            <a:r>
              <a:rPr lang="en-US" altLang="en-US" dirty="0"/>
              <a:t> </a:t>
            </a:r>
            <a:r>
              <a:rPr lang="en-US" altLang="en-US" dirty="0" err="1"/>
              <a:t>Hovm</a:t>
            </a:r>
            <a:r>
              <a:rPr lang="en-US" dirty="0" err="1"/>
              <a:t>ö</a:t>
            </a:r>
            <a:r>
              <a:rPr lang="en-US" altLang="en-US" dirty="0" err="1"/>
              <a:t>ller</a:t>
            </a:r>
            <a:r>
              <a:rPr lang="en-US" altLang="en-US" dirty="0"/>
              <a:t> format. </a:t>
            </a:r>
            <a:r>
              <a:rPr lang="en-US" altLang="en-US" b="1" i="1" dirty="0" err="1"/>
              <a:t>Hovm</a:t>
            </a:r>
            <a:r>
              <a:rPr lang="en-US" b="1" i="1" dirty="0" err="1"/>
              <a:t>ö</a:t>
            </a:r>
            <a:r>
              <a:rPr lang="en-US" altLang="en-US" b="1" i="1" dirty="0" err="1"/>
              <a:t>ller</a:t>
            </a:r>
            <a:r>
              <a:rPr lang="en-US" altLang="en-US" b="1" i="1" dirty="0"/>
              <a:t> maps emphasize the data spatial variability </a:t>
            </a:r>
            <a:r>
              <a:rPr lang="en-US" altLang="en-US" dirty="0"/>
              <a:t>with time as the vertical axis, and longitude as the horizontal axis. </a:t>
            </a:r>
            <a:endParaRPr lang="en-US" spc="-60" dirty="0"/>
          </a:p>
        </p:txBody>
      </p:sp>
      <p:pic>
        <p:nvPicPr>
          <p:cNvPr id="6" name="Picture 5">
            <a:extLst>
              <a:ext uri="{FF2B5EF4-FFF2-40B4-BE49-F238E27FC236}">
                <a16:creationId xmlns:a16="http://schemas.microsoft.com/office/drawing/2014/main" id="{1097B3E0-A074-4AB4-3E8D-7BE96D4E5437}"/>
              </a:ext>
            </a:extLst>
          </p:cNvPr>
          <p:cNvPicPr>
            <a:picLocks noChangeAspect="1"/>
          </p:cNvPicPr>
          <p:nvPr/>
        </p:nvPicPr>
        <p:blipFill rotWithShape="1">
          <a:blip r:embed="rId4"/>
          <a:srcRect l="5008" t="9445" r="30348" b="4074"/>
          <a:stretch/>
        </p:blipFill>
        <p:spPr>
          <a:xfrm rot="5400000">
            <a:off x="2743200" y="274320"/>
            <a:ext cx="2112630" cy="3657600"/>
          </a:xfrm>
          <a:prstGeom prst="rect">
            <a:avLst/>
          </a:prstGeom>
        </p:spPr>
      </p:pic>
      <p:pic>
        <p:nvPicPr>
          <p:cNvPr id="9" name="Picture 8">
            <a:extLst>
              <a:ext uri="{FF2B5EF4-FFF2-40B4-BE49-F238E27FC236}">
                <a16:creationId xmlns:a16="http://schemas.microsoft.com/office/drawing/2014/main" id="{FBF0E115-6492-E7CA-B7CD-A3DB6528E769}"/>
              </a:ext>
            </a:extLst>
          </p:cNvPr>
          <p:cNvPicPr>
            <a:picLocks noChangeAspect="1"/>
          </p:cNvPicPr>
          <p:nvPr/>
        </p:nvPicPr>
        <p:blipFill rotWithShape="1">
          <a:blip r:embed="rId5"/>
          <a:srcRect l="5008" t="10001" r="5048" b="3888"/>
          <a:stretch/>
        </p:blipFill>
        <p:spPr>
          <a:xfrm rot="5400000">
            <a:off x="2315715" y="2779402"/>
            <a:ext cx="2937380" cy="3639312"/>
          </a:xfrm>
          <a:prstGeom prst="rect">
            <a:avLst/>
          </a:prstGeom>
        </p:spPr>
      </p:pic>
      <p:pic>
        <p:nvPicPr>
          <p:cNvPr id="13" name="Picture 12">
            <a:extLst>
              <a:ext uri="{FF2B5EF4-FFF2-40B4-BE49-F238E27FC236}">
                <a16:creationId xmlns:a16="http://schemas.microsoft.com/office/drawing/2014/main" id="{2A5DF0B2-6F7F-24D4-4FC4-E00C1F1C5735}"/>
              </a:ext>
            </a:extLst>
          </p:cNvPr>
          <p:cNvPicPr>
            <a:picLocks noChangeAspect="1"/>
          </p:cNvPicPr>
          <p:nvPr/>
        </p:nvPicPr>
        <p:blipFill rotWithShape="1">
          <a:blip r:embed="rId6"/>
          <a:srcRect l="5047" t="10000" r="30588" b="4259"/>
          <a:stretch/>
        </p:blipFill>
        <p:spPr>
          <a:xfrm rot="5400000">
            <a:off x="6858000" y="274320"/>
            <a:ext cx="2121683" cy="3657600"/>
          </a:xfrm>
          <a:prstGeom prst="rect">
            <a:avLst/>
          </a:prstGeom>
        </p:spPr>
      </p:pic>
      <p:pic>
        <p:nvPicPr>
          <p:cNvPr id="16" name="Picture 15">
            <a:extLst>
              <a:ext uri="{FF2B5EF4-FFF2-40B4-BE49-F238E27FC236}">
                <a16:creationId xmlns:a16="http://schemas.microsoft.com/office/drawing/2014/main" id="{6BE87686-B976-9D9C-43AF-C85B7CDF70C8}"/>
              </a:ext>
            </a:extLst>
          </p:cNvPr>
          <p:cNvPicPr>
            <a:picLocks noChangeAspect="1"/>
          </p:cNvPicPr>
          <p:nvPr/>
        </p:nvPicPr>
        <p:blipFill rotWithShape="1">
          <a:blip r:embed="rId7"/>
          <a:srcRect l="4962" t="9814" r="3268" b="4259"/>
          <a:stretch/>
        </p:blipFill>
        <p:spPr>
          <a:xfrm rot="5400000">
            <a:off x="6410366" y="2810042"/>
            <a:ext cx="3026093" cy="3666744"/>
          </a:xfrm>
          <a:prstGeom prst="rect">
            <a:avLst/>
          </a:prstGeom>
        </p:spPr>
      </p:pic>
    </p:spTree>
    <p:extLst>
      <p:ext uri="{BB962C8B-B14F-4D97-AF65-F5344CB8AC3E}">
        <p14:creationId xmlns:p14="http://schemas.microsoft.com/office/powerpoint/2010/main" val="2909759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2442" y="331885"/>
            <a:ext cx="11456356" cy="754053"/>
          </a:xfrm>
          <a:prstGeom prst="rect">
            <a:avLst/>
          </a:prstGeom>
          <a:noFill/>
        </p:spPr>
        <p:txBody>
          <a:bodyPr wrap="square" rtlCol="0">
            <a:spAutoFit/>
          </a:bodyPr>
          <a:lstStyle/>
          <a:p>
            <a:pPr algn="ctr"/>
            <a:endParaRPr lang="en-US" altLang="en-US" sz="1100" b="1" dirty="0"/>
          </a:p>
          <a:p>
            <a:pPr algn="ctr"/>
            <a:r>
              <a:rPr lang="en-US" altLang="en-US" sz="3200" b="1" dirty="0">
                <a:latin typeface="Times New Roman" charset="0"/>
                <a:ea typeface="Times New Roman" charset="0"/>
                <a:cs typeface="Times New Roman" charset="0"/>
              </a:rPr>
              <a:t>EPIC &amp; NISTAR: Unique View of Earth’s Sunlit Hemisphere</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8642" y="115202"/>
            <a:ext cx="812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7BF2E383-FB55-154F-B3C2-A03848B14754}"/>
              </a:ext>
            </a:extLst>
          </p:cNvPr>
          <p:cNvPicPr>
            <a:picLocks noChangeAspect="1"/>
          </p:cNvPicPr>
          <p:nvPr/>
        </p:nvPicPr>
        <p:blipFill>
          <a:blip r:embed="rId4"/>
          <a:stretch>
            <a:fillRect/>
          </a:stretch>
        </p:blipFill>
        <p:spPr>
          <a:xfrm>
            <a:off x="1234619" y="1414787"/>
            <a:ext cx="3601009" cy="2971800"/>
          </a:xfrm>
          <a:prstGeom prst="rect">
            <a:avLst/>
          </a:prstGeom>
        </p:spPr>
      </p:pic>
      <p:pic>
        <p:nvPicPr>
          <p:cNvPr id="3" name="Picture 2">
            <a:extLst>
              <a:ext uri="{FF2B5EF4-FFF2-40B4-BE49-F238E27FC236}">
                <a16:creationId xmlns:a16="http://schemas.microsoft.com/office/drawing/2014/main" id="{6B80B238-0922-2D45-B4FA-E78D112112B6}"/>
              </a:ext>
            </a:extLst>
          </p:cNvPr>
          <p:cNvPicPr>
            <a:picLocks noChangeAspect="1"/>
          </p:cNvPicPr>
          <p:nvPr/>
        </p:nvPicPr>
        <p:blipFill>
          <a:blip r:embed="rId5"/>
          <a:stretch>
            <a:fillRect/>
          </a:stretch>
        </p:blipFill>
        <p:spPr>
          <a:xfrm rot="5400000">
            <a:off x="3742237" y="2165428"/>
            <a:ext cx="780982" cy="6858000"/>
          </a:xfrm>
          <a:prstGeom prst="rect">
            <a:avLst/>
          </a:prstGeom>
        </p:spPr>
      </p:pic>
      <p:pic>
        <p:nvPicPr>
          <p:cNvPr id="5" name="Picture 4">
            <a:extLst>
              <a:ext uri="{FF2B5EF4-FFF2-40B4-BE49-F238E27FC236}">
                <a16:creationId xmlns:a16="http://schemas.microsoft.com/office/drawing/2014/main" id="{D3332D87-324D-8048-A18A-CD2E29D06076}"/>
              </a:ext>
            </a:extLst>
          </p:cNvPr>
          <p:cNvPicPr>
            <a:picLocks noChangeAspect="1"/>
          </p:cNvPicPr>
          <p:nvPr/>
        </p:nvPicPr>
        <p:blipFill>
          <a:blip r:embed="rId6"/>
          <a:stretch>
            <a:fillRect/>
          </a:stretch>
        </p:blipFill>
        <p:spPr>
          <a:xfrm rot="5400000">
            <a:off x="9271215" y="3488166"/>
            <a:ext cx="787266" cy="4206240"/>
          </a:xfrm>
          <a:prstGeom prst="rect">
            <a:avLst/>
          </a:prstGeom>
        </p:spPr>
      </p:pic>
      <p:pic>
        <p:nvPicPr>
          <p:cNvPr id="6" name="Picture 5">
            <a:extLst>
              <a:ext uri="{FF2B5EF4-FFF2-40B4-BE49-F238E27FC236}">
                <a16:creationId xmlns:a16="http://schemas.microsoft.com/office/drawing/2014/main" id="{EA296889-3BF2-8DAB-1E4F-166C5F355B6B}"/>
              </a:ext>
            </a:extLst>
          </p:cNvPr>
          <p:cNvPicPr>
            <a:picLocks noChangeAspect="1"/>
          </p:cNvPicPr>
          <p:nvPr/>
        </p:nvPicPr>
        <p:blipFill rotWithShape="1">
          <a:blip r:embed="rId7"/>
          <a:srcRect l="10077" t="8712" r="10550" b="59686"/>
          <a:stretch/>
        </p:blipFill>
        <p:spPr>
          <a:xfrm>
            <a:off x="5480124" y="1345898"/>
            <a:ext cx="6035040" cy="3109578"/>
          </a:xfrm>
          <a:prstGeom prst="rect">
            <a:avLst/>
          </a:prstGeom>
        </p:spPr>
      </p:pic>
      <p:sp>
        <p:nvSpPr>
          <p:cNvPr id="2" name="TextBox 1">
            <a:extLst>
              <a:ext uri="{FF2B5EF4-FFF2-40B4-BE49-F238E27FC236}">
                <a16:creationId xmlns:a16="http://schemas.microsoft.com/office/drawing/2014/main" id="{76754A92-AE12-B7FA-6894-812316C35E65}"/>
              </a:ext>
            </a:extLst>
          </p:cNvPr>
          <p:cNvSpPr txBox="1"/>
          <p:nvPr/>
        </p:nvSpPr>
        <p:spPr>
          <a:xfrm>
            <a:off x="5561704" y="4551322"/>
            <a:ext cx="5953460" cy="369332"/>
          </a:xfrm>
          <a:prstGeom prst="rect">
            <a:avLst/>
          </a:prstGeom>
          <a:noFill/>
        </p:spPr>
        <p:txBody>
          <a:bodyPr wrap="square" rtlCol="0">
            <a:spAutoFit/>
          </a:bodyPr>
          <a:lstStyle/>
          <a:p>
            <a:pPr algn="ctr"/>
            <a:r>
              <a:rPr lang="en-US" b="1" dirty="0">
                <a:solidFill>
                  <a:srgbClr val="C00000"/>
                </a:solidFill>
              </a:rPr>
              <a:t>2017 represents La Niña conditions.  2018 was ENSO-neutral.</a:t>
            </a:r>
          </a:p>
        </p:txBody>
      </p:sp>
      <p:sp>
        <p:nvSpPr>
          <p:cNvPr id="7" name="TextBox 6">
            <a:extLst>
              <a:ext uri="{FF2B5EF4-FFF2-40B4-BE49-F238E27FC236}">
                <a16:creationId xmlns:a16="http://schemas.microsoft.com/office/drawing/2014/main" id="{04728798-1DCA-74C2-5683-E472D22FFB09}"/>
              </a:ext>
            </a:extLst>
          </p:cNvPr>
          <p:cNvSpPr txBox="1"/>
          <p:nvPr/>
        </p:nvSpPr>
        <p:spPr>
          <a:xfrm>
            <a:off x="989704" y="4551322"/>
            <a:ext cx="4249269" cy="369332"/>
          </a:xfrm>
          <a:prstGeom prst="rect">
            <a:avLst/>
          </a:prstGeom>
          <a:noFill/>
        </p:spPr>
        <p:txBody>
          <a:bodyPr wrap="square" rtlCol="0">
            <a:spAutoFit/>
          </a:bodyPr>
          <a:lstStyle/>
          <a:p>
            <a:pPr algn="ctr"/>
            <a:r>
              <a:rPr lang="en-US" b="1" dirty="0">
                <a:solidFill>
                  <a:srgbClr val="C00000"/>
                </a:solidFill>
              </a:rPr>
              <a:t>DSCOVR-view from </a:t>
            </a:r>
            <a:r>
              <a:rPr lang="en-US" b="1" dirty="0" err="1">
                <a:solidFill>
                  <a:srgbClr val="C00000"/>
                </a:solidFill>
              </a:rPr>
              <a:t>Lagrangian</a:t>
            </a:r>
            <a:r>
              <a:rPr lang="en-US" b="1" dirty="0">
                <a:solidFill>
                  <a:srgbClr val="C00000"/>
                </a:solidFill>
              </a:rPr>
              <a:t> L1 Point</a:t>
            </a:r>
          </a:p>
        </p:txBody>
      </p:sp>
      <p:sp>
        <p:nvSpPr>
          <p:cNvPr id="9" name="TextBox 8">
            <a:extLst>
              <a:ext uri="{FF2B5EF4-FFF2-40B4-BE49-F238E27FC236}">
                <a16:creationId xmlns:a16="http://schemas.microsoft.com/office/drawing/2014/main" id="{A3FDEBCA-9BBE-DB89-5D78-770E548A7A9B}"/>
              </a:ext>
            </a:extLst>
          </p:cNvPr>
          <p:cNvSpPr txBox="1"/>
          <p:nvPr/>
        </p:nvSpPr>
        <p:spPr>
          <a:xfrm>
            <a:off x="623944" y="6271708"/>
            <a:ext cx="11306286" cy="369332"/>
          </a:xfrm>
          <a:prstGeom prst="rect">
            <a:avLst/>
          </a:prstGeom>
          <a:noFill/>
        </p:spPr>
        <p:txBody>
          <a:bodyPr wrap="square" rtlCol="0">
            <a:spAutoFit/>
          </a:bodyPr>
          <a:lstStyle/>
          <a:p>
            <a:r>
              <a:rPr lang="en-US" dirty="0"/>
              <a:t>Integrating over sunlit hemisphere produces climate-style data points. Earth’s rotation retains longitudinal information. </a:t>
            </a:r>
          </a:p>
        </p:txBody>
      </p:sp>
    </p:spTree>
    <p:extLst>
      <p:ext uri="{BB962C8B-B14F-4D97-AF65-F5344CB8AC3E}">
        <p14:creationId xmlns:p14="http://schemas.microsoft.com/office/powerpoint/2010/main" val="827740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0558" y="686007"/>
            <a:ext cx="11800430" cy="954107"/>
          </a:xfrm>
          <a:prstGeom prst="rect">
            <a:avLst/>
          </a:prstGeom>
          <a:noFill/>
        </p:spPr>
        <p:txBody>
          <a:bodyPr wrap="square" rtlCol="0">
            <a:spAutoFit/>
          </a:bodyPr>
          <a:lstStyle/>
          <a:p>
            <a:pPr algn="ctr"/>
            <a:endParaRPr lang="en-US" altLang="en-US" sz="800" b="1" dirty="0">
              <a:latin typeface="Calibri" charset="0"/>
              <a:ea typeface="Calibri" charset="0"/>
              <a:cs typeface="Calibri" charset="0"/>
            </a:endParaRPr>
          </a:p>
          <a:p>
            <a:pPr algn="ctr"/>
            <a:r>
              <a:rPr lang="en-US" altLang="en-US" sz="4800" b="1" dirty="0">
                <a:ea typeface="Times New Roman" charset="0"/>
                <a:cs typeface="Times New Roman" charset="0"/>
              </a:rPr>
              <a:t>A New Model/data Comparison Approach</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8642" y="115202"/>
            <a:ext cx="812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857710" y="1715418"/>
            <a:ext cx="10254940" cy="3862596"/>
          </a:xfrm>
          <a:prstGeom prst="rect">
            <a:avLst/>
          </a:prstGeom>
          <a:noFill/>
        </p:spPr>
        <p:txBody>
          <a:bodyPr wrap="square" rtlCol="0">
            <a:spAutoFit/>
          </a:bodyPr>
          <a:lstStyle/>
          <a:p>
            <a:pPr algn="ctr">
              <a:spcBef>
                <a:spcPts val="600"/>
              </a:spcBef>
            </a:pPr>
            <a:r>
              <a:rPr lang="en-US" sz="2000" b="1" dirty="0">
                <a:solidFill>
                  <a:srgbClr val="0070C0"/>
                </a:solidFill>
              </a:rPr>
              <a:t> </a:t>
            </a:r>
          </a:p>
          <a:p>
            <a:pPr algn="ctr">
              <a:spcBef>
                <a:spcPts val="600"/>
              </a:spcBef>
            </a:pPr>
            <a:r>
              <a:rPr lang="en-US" sz="4000" b="1" dirty="0"/>
              <a:t>we are using longitudinal data slicing to extract </a:t>
            </a:r>
          </a:p>
          <a:p>
            <a:pPr algn="ctr">
              <a:spcBef>
                <a:spcPts val="600"/>
              </a:spcBef>
            </a:pPr>
            <a:r>
              <a:rPr lang="en-US" sz="4000" b="1" dirty="0"/>
              <a:t>climate-relevant diagnostic information </a:t>
            </a:r>
          </a:p>
          <a:p>
            <a:pPr algn="ctr">
              <a:spcBef>
                <a:spcPts val="600"/>
              </a:spcBef>
            </a:pPr>
            <a:r>
              <a:rPr lang="en-US" sz="4000" b="1" dirty="0"/>
              <a:t>from DSCOVR Mission </a:t>
            </a:r>
          </a:p>
          <a:p>
            <a:pPr algn="ctr">
              <a:spcBef>
                <a:spcPts val="600"/>
              </a:spcBef>
            </a:pPr>
            <a:r>
              <a:rPr lang="en-US" sz="4000" b="1" dirty="0"/>
              <a:t>EPIC and NISTAR data</a:t>
            </a:r>
          </a:p>
          <a:p>
            <a:pPr algn="ctr">
              <a:spcBef>
                <a:spcPts val="600"/>
              </a:spcBef>
            </a:pPr>
            <a:r>
              <a:rPr lang="en-US" sz="4000" b="1" dirty="0"/>
              <a:t>for climate GCM comparisons </a:t>
            </a:r>
          </a:p>
        </p:txBody>
      </p:sp>
    </p:spTree>
    <p:extLst>
      <p:ext uri="{BB962C8B-B14F-4D97-AF65-F5344CB8AC3E}">
        <p14:creationId xmlns:p14="http://schemas.microsoft.com/office/powerpoint/2010/main" val="181849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0558" y="686007"/>
            <a:ext cx="11800430" cy="707886"/>
          </a:xfrm>
          <a:prstGeom prst="rect">
            <a:avLst/>
          </a:prstGeom>
          <a:noFill/>
        </p:spPr>
        <p:txBody>
          <a:bodyPr wrap="square" rtlCol="0">
            <a:spAutoFit/>
          </a:bodyPr>
          <a:lstStyle/>
          <a:p>
            <a:pPr algn="ctr"/>
            <a:endParaRPr lang="en-US" altLang="en-US" sz="800" b="1" dirty="0">
              <a:latin typeface="Calibri" charset="0"/>
              <a:ea typeface="Calibri" charset="0"/>
              <a:cs typeface="Calibri" charset="0"/>
            </a:endParaRPr>
          </a:p>
          <a:p>
            <a:pPr algn="ctr"/>
            <a:r>
              <a:rPr lang="en-US" altLang="en-US" sz="3200" b="1" dirty="0">
                <a:latin typeface="Times New Roman" charset="0"/>
                <a:ea typeface="Times New Roman" charset="0"/>
                <a:cs typeface="Times New Roman" charset="0"/>
              </a:rPr>
              <a:t>Earth’s Planetary Albedo (2018) from 5351 EPIC Images</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8642" y="115202"/>
            <a:ext cx="812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B543668-950A-B941-81F4-E3E0D5B82A95}"/>
              </a:ext>
            </a:extLst>
          </p:cNvPr>
          <p:cNvPicPr>
            <a:picLocks noChangeAspect="1"/>
          </p:cNvPicPr>
          <p:nvPr/>
        </p:nvPicPr>
        <p:blipFill rotWithShape="1">
          <a:blip r:embed="rId4"/>
          <a:srcRect l="9027" t="14331" r="15038" b="40041"/>
          <a:stretch/>
        </p:blipFill>
        <p:spPr>
          <a:xfrm>
            <a:off x="822960" y="1600200"/>
            <a:ext cx="10241280" cy="4755270"/>
          </a:xfrm>
          <a:prstGeom prst="rect">
            <a:avLst/>
          </a:prstGeom>
        </p:spPr>
      </p:pic>
    </p:spTree>
    <p:extLst>
      <p:ext uri="{BB962C8B-B14F-4D97-AF65-F5344CB8AC3E}">
        <p14:creationId xmlns:p14="http://schemas.microsoft.com/office/powerpoint/2010/main" val="3881626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1887" y="640080"/>
            <a:ext cx="10846756" cy="523220"/>
          </a:xfrm>
          <a:prstGeom prst="rect">
            <a:avLst/>
          </a:prstGeom>
          <a:noFill/>
        </p:spPr>
        <p:txBody>
          <a:bodyPr wrap="square" rtlCol="0">
            <a:spAutoFit/>
          </a:bodyPr>
          <a:lstStyle/>
          <a:p>
            <a:pPr algn="ctr"/>
            <a:r>
              <a:rPr lang="en-US" altLang="en-US" sz="2800" b="1" dirty="0"/>
              <a:t>Seasonal </a:t>
            </a:r>
            <a:r>
              <a:rPr lang="en-US" altLang="en-US" sz="2800" b="1" dirty="0" err="1">
                <a:solidFill>
                  <a:srgbClr val="FF0000"/>
                </a:solidFill>
              </a:rPr>
              <a:t>Dayurnal</a:t>
            </a:r>
            <a:r>
              <a:rPr lang="en-US" altLang="en-US" sz="2800" b="1" dirty="0">
                <a:solidFill>
                  <a:srgbClr val="FF0000"/>
                </a:solidFill>
              </a:rPr>
              <a:t> Variability </a:t>
            </a:r>
            <a:r>
              <a:rPr lang="en-US" altLang="en-US" sz="2800" b="1" dirty="0"/>
              <a:t>of Planetary Albedo from 2018 EPIC Data</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8642" y="115202"/>
            <a:ext cx="812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FB9E7F0-6BD5-A246-A096-2CF853D0DDA0}"/>
              </a:ext>
            </a:extLst>
          </p:cNvPr>
          <p:cNvSpPr txBox="1"/>
          <p:nvPr/>
        </p:nvSpPr>
        <p:spPr>
          <a:xfrm>
            <a:off x="258185" y="5736158"/>
            <a:ext cx="11762720" cy="1118255"/>
          </a:xfrm>
          <a:prstGeom prst="rect">
            <a:avLst/>
          </a:prstGeom>
          <a:noFill/>
        </p:spPr>
        <p:txBody>
          <a:bodyPr wrap="square" rtlCol="0">
            <a:spAutoFit/>
          </a:bodyPr>
          <a:lstStyle/>
          <a:p>
            <a:pPr algn="just">
              <a:lnSpc>
                <a:spcPts val="2000"/>
              </a:lnSpc>
            </a:pPr>
            <a:r>
              <a:rPr lang="en-US" spc="-20" dirty="0"/>
              <a:t>Seasonal planetary albedo derived from EPIC SW flux (Su et al, 2018), normalized to CERES global annual-mean of 29.1%. The 24 </a:t>
            </a:r>
            <a:r>
              <a:rPr lang="en-US" i="1" spc="-20" dirty="0"/>
              <a:t>longitude curves are color coded</a:t>
            </a:r>
            <a:r>
              <a:rPr lang="en-US" spc="-20" dirty="0"/>
              <a:t>: Central Asia (</a:t>
            </a:r>
            <a:r>
              <a:rPr lang="en-US" spc="-20" dirty="0">
                <a:solidFill>
                  <a:srgbClr val="FF0000"/>
                </a:solidFill>
              </a:rPr>
              <a:t>magenta</a:t>
            </a:r>
            <a:r>
              <a:rPr lang="en-US" spc="-20" dirty="0"/>
              <a:t>), Central Pacific (</a:t>
            </a:r>
            <a:r>
              <a:rPr lang="en-US" spc="-20" dirty="0">
                <a:solidFill>
                  <a:srgbClr val="002060"/>
                </a:solidFill>
              </a:rPr>
              <a:t>dark blue</a:t>
            </a:r>
            <a:r>
              <a:rPr lang="en-US" spc="-20" dirty="0"/>
              <a:t>), N/S America (</a:t>
            </a:r>
            <a:r>
              <a:rPr lang="en-US" spc="-20" dirty="0">
                <a:solidFill>
                  <a:schemeClr val="accent4"/>
                </a:solidFill>
              </a:rPr>
              <a:t>orange</a:t>
            </a:r>
            <a:r>
              <a:rPr lang="en-US" spc="-20" dirty="0"/>
              <a:t>), East Asia (</a:t>
            </a:r>
            <a:r>
              <a:rPr lang="en-US" spc="-20" dirty="0">
                <a:solidFill>
                  <a:srgbClr val="00B050"/>
                </a:solidFill>
              </a:rPr>
              <a:t>green</a:t>
            </a:r>
            <a:r>
              <a:rPr lang="en-US" spc="-20" dirty="0"/>
              <a:t>), West Europe (</a:t>
            </a:r>
            <a:r>
              <a:rPr lang="en-US" spc="-20" dirty="0">
                <a:solidFill>
                  <a:srgbClr val="00B0F0"/>
                </a:solidFill>
              </a:rPr>
              <a:t>light blue</a:t>
            </a:r>
            <a:r>
              <a:rPr lang="en-US" spc="-20" dirty="0"/>
              <a:t>). </a:t>
            </a:r>
            <a:r>
              <a:rPr lang="en-US" b="1" spc="-20" dirty="0"/>
              <a:t>Seasonal variability </a:t>
            </a:r>
            <a:r>
              <a:rPr lang="en-US" spc="-20" dirty="0"/>
              <a:t>(horizontal) is due to seasonal cloud/surface albedo and the EPIC subsatellite latitude viewing perspective. </a:t>
            </a:r>
            <a:r>
              <a:rPr lang="en-US" b="1" spc="-20" dirty="0" err="1">
                <a:solidFill>
                  <a:srgbClr val="C00000"/>
                </a:solidFill>
              </a:rPr>
              <a:t>Dayurnal</a:t>
            </a:r>
            <a:r>
              <a:rPr lang="en-US" b="1" spc="-20" dirty="0">
                <a:solidFill>
                  <a:srgbClr val="C00000"/>
                </a:solidFill>
              </a:rPr>
              <a:t> variability </a:t>
            </a:r>
            <a:r>
              <a:rPr lang="en-US" spc="-20" dirty="0"/>
              <a:t>(vertical) is due to the Earth’s rotation. The </a:t>
            </a:r>
            <a:r>
              <a:rPr lang="en-US" b="1" spc="-20" dirty="0"/>
              <a:t>black</a:t>
            </a:r>
            <a:r>
              <a:rPr lang="en-US" spc="-20" dirty="0"/>
              <a:t> </a:t>
            </a:r>
            <a:r>
              <a:rPr lang="en-US" b="1" spc="-20" dirty="0"/>
              <a:t>line</a:t>
            </a:r>
            <a:r>
              <a:rPr lang="en-US" spc="-20" dirty="0"/>
              <a:t> is the </a:t>
            </a:r>
            <a:r>
              <a:rPr lang="en-US" spc="-20" dirty="0" err="1">
                <a:solidFill>
                  <a:srgbClr val="C00000"/>
                </a:solidFill>
              </a:rPr>
              <a:t>dayurnal</a:t>
            </a:r>
            <a:r>
              <a:rPr lang="en-US" spc="-20" dirty="0">
                <a:solidFill>
                  <a:srgbClr val="C00000"/>
                </a:solidFill>
              </a:rPr>
              <a:t> average</a:t>
            </a:r>
            <a:r>
              <a:rPr lang="en-US" spc="-20" dirty="0"/>
              <a:t>.</a:t>
            </a:r>
            <a:endParaRPr lang="en-US" spc="-40" dirty="0"/>
          </a:p>
        </p:txBody>
      </p:sp>
      <p:pic>
        <p:nvPicPr>
          <p:cNvPr id="6" name="Picture 5">
            <a:extLst>
              <a:ext uri="{FF2B5EF4-FFF2-40B4-BE49-F238E27FC236}">
                <a16:creationId xmlns:a16="http://schemas.microsoft.com/office/drawing/2014/main" id="{5DE45BD8-D84B-7F40-80D3-ED24F6A33478}"/>
              </a:ext>
            </a:extLst>
          </p:cNvPr>
          <p:cNvPicPr>
            <a:picLocks noChangeAspect="1"/>
          </p:cNvPicPr>
          <p:nvPr/>
        </p:nvPicPr>
        <p:blipFill rotWithShape="1">
          <a:blip r:embed="rId4"/>
          <a:srcRect l="4638" t="12115" r="3174" b="8337"/>
          <a:stretch/>
        </p:blipFill>
        <p:spPr>
          <a:xfrm>
            <a:off x="2736133" y="1188720"/>
            <a:ext cx="6719733" cy="4480560"/>
          </a:xfrm>
          <a:prstGeom prst="rect">
            <a:avLst/>
          </a:prstGeom>
        </p:spPr>
      </p:pic>
    </p:spTree>
    <p:extLst>
      <p:ext uri="{BB962C8B-B14F-4D97-AF65-F5344CB8AC3E}">
        <p14:creationId xmlns:p14="http://schemas.microsoft.com/office/powerpoint/2010/main" val="278729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2127" y="516367"/>
            <a:ext cx="10622014" cy="584775"/>
          </a:xfrm>
          <a:prstGeom prst="rect">
            <a:avLst/>
          </a:prstGeom>
          <a:noFill/>
        </p:spPr>
        <p:txBody>
          <a:bodyPr wrap="square" rtlCol="0">
            <a:spAutoFit/>
          </a:bodyPr>
          <a:lstStyle/>
          <a:p>
            <a:pPr algn="ctr"/>
            <a:r>
              <a:rPr lang="en-US" altLang="en-US" sz="3200" b="1" dirty="0"/>
              <a:t> EPIC </a:t>
            </a:r>
            <a:r>
              <a:rPr lang="en-US" altLang="en-US" sz="3200" b="1" i="1" dirty="0"/>
              <a:t>vs</a:t>
            </a:r>
            <a:r>
              <a:rPr lang="en-US" altLang="en-US" sz="3200" b="1" dirty="0"/>
              <a:t> GISS ModelE2 :  2018 Planetary Albedo Comparison</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8642" y="115202"/>
            <a:ext cx="812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F89E500-4FFF-0442-BEDB-71FB9CA6FFD1}"/>
              </a:ext>
            </a:extLst>
          </p:cNvPr>
          <p:cNvSpPr txBox="1"/>
          <p:nvPr/>
        </p:nvSpPr>
        <p:spPr>
          <a:xfrm>
            <a:off x="548640" y="5397677"/>
            <a:ext cx="11101891" cy="1374735"/>
          </a:xfrm>
          <a:prstGeom prst="rect">
            <a:avLst/>
          </a:prstGeom>
          <a:noFill/>
        </p:spPr>
        <p:txBody>
          <a:bodyPr wrap="square" rtlCol="0">
            <a:spAutoFit/>
          </a:bodyPr>
          <a:lstStyle/>
          <a:p>
            <a:pPr algn="just">
              <a:lnSpc>
                <a:spcPts val="2000"/>
              </a:lnSpc>
            </a:pPr>
            <a:r>
              <a:rPr lang="en-US" dirty="0"/>
              <a:t>Seasonal and longitudinal variability of EPIC (Left) and ModelE2 (Right) planetary albedo for year 2018. The EPIC and ModelE2 global annual-means are normalized to the CERES 29.1% planetary albedo value. The </a:t>
            </a:r>
            <a:r>
              <a:rPr lang="en-US" b="1" dirty="0"/>
              <a:t>key difference </a:t>
            </a:r>
            <a:r>
              <a:rPr lang="en-US" dirty="0"/>
              <a:t>– </a:t>
            </a:r>
            <a:r>
              <a:rPr lang="en-US" i="1" dirty="0"/>
              <a:t>EPIC sees maximum planetary albedo over Central Asia</a:t>
            </a:r>
            <a:r>
              <a:rPr lang="en-US" dirty="0"/>
              <a:t> (l</a:t>
            </a:r>
            <a:r>
              <a:rPr lang="en-US" i="1" dirty="0"/>
              <a:t>and</a:t>
            </a:r>
            <a:r>
              <a:rPr lang="en-US" dirty="0"/>
              <a:t>), </a:t>
            </a:r>
            <a:r>
              <a:rPr lang="en-US" i="1" dirty="0"/>
              <a:t>minimum over Central Pacific </a:t>
            </a:r>
            <a:r>
              <a:rPr lang="en-US" dirty="0"/>
              <a:t>(</a:t>
            </a:r>
            <a:r>
              <a:rPr lang="en-US" i="1" dirty="0"/>
              <a:t>ocea</a:t>
            </a:r>
            <a:r>
              <a:rPr lang="en-US" dirty="0"/>
              <a:t>n). </a:t>
            </a:r>
            <a:r>
              <a:rPr lang="en-US" i="1" dirty="0"/>
              <a:t>ModelE2 maximum planetary albedo is over the East Asia/West Pacific region</a:t>
            </a:r>
            <a:r>
              <a:rPr lang="en-US" dirty="0"/>
              <a:t>. Use of a globally uniform cloud-condensation onset criteria in ModelE2 is the likely explanation. The current GISS ModelE3 uses a far more robust basis for cloud condensation.</a:t>
            </a:r>
            <a:endParaRPr lang="en-US" spc="-60" dirty="0"/>
          </a:p>
        </p:txBody>
      </p:sp>
      <p:pic>
        <p:nvPicPr>
          <p:cNvPr id="7" name="Picture 6">
            <a:extLst>
              <a:ext uri="{FF2B5EF4-FFF2-40B4-BE49-F238E27FC236}">
                <a16:creationId xmlns:a16="http://schemas.microsoft.com/office/drawing/2014/main" id="{92D7762C-1A7B-9244-8D3E-186D8560D569}"/>
              </a:ext>
            </a:extLst>
          </p:cNvPr>
          <p:cNvPicPr>
            <a:picLocks noChangeAspect="1"/>
          </p:cNvPicPr>
          <p:nvPr/>
        </p:nvPicPr>
        <p:blipFill rotWithShape="1">
          <a:blip r:embed="rId4"/>
          <a:srcRect l="15311" t="12169" r="4268" b="8017"/>
          <a:stretch/>
        </p:blipFill>
        <p:spPr>
          <a:xfrm>
            <a:off x="6212656" y="1099996"/>
            <a:ext cx="5603958" cy="4297680"/>
          </a:xfrm>
          <a:prstGeom prst="rect">
            <a:avLst/>
          </a:prstGeom>
        </p:spPr>
      </p:pic>
      <p:pic>
        <p:nvPicPr>
          <p:cNvPr id="6" name="Picture 5">
            <a:extLst>
              <a:ext uri="{FF2B5EF4-FFF2-40B4-BE49-F238E27FC236}">
                <a16:creationId xmlns:a16="http://schemas.microsoft.com/office/drawing/2014/main" id="{A93630D6-EF82-AF4C-80DA-7196CBA9731F}"/>
              </a:ext>
            </a:extLst>
          </p:cNvPr>
          <p:cNvPicPr>
            <a:picLocks noChangeAspect="1"/>
          </p:cNvPicPr>
          <p:nvPr/>
        </p:nvPicPr>
        <p:blipFill rotWithShape="1">
          <a:blip r:embed="rId5"/>
          <a:srcRect l="4638" t="12115" r="15943" b="8337"/>
          <a:stretch/>
        </p:blipFill>
        <p:spPr>
          <a:xfrm>
            <a:off x="714643" y="1099996"/>
            <a:ext cx="5529096" cy="4279392"/>
          </a:xfrm>
          <a:prstGeom prst="rect">
            <a:avLst/>
          </a:prstGeom>
        </p:spPr>
      </p:pic>
    </p:spTree>
    <p:extLst>
      <p:ext uri="{BB962C8B-B14F-4D97-AF65-F5344CB8AC3E}">
        <p14:creationId xmlns:p14="http://schemas.microsoft.com/office/powerpoint/2010/main" val="67321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0558" y="686007"/>
            <a:ext cx="11800430" cy="954107"/>
          </a:xfrm>
          <a:prstGeom prst="rect">
            <a:avLst/>
          </a:prstGeom>
          <a:noFill/>
        </p:spPr>
        <p:txBody>
          <a:bodyPr wrap="square" rtlCol="0">
            <a:spAutoFit/>
          </a:bodyPr>
          <a:lstStyle/>
          <a:p>
            <a:pPr algn="ctr"/>
            <a:endParaRPr lang="en-US" altLang="en-US" sz="800" b="1" dirty="0">
              <a:latin typeface="Calibri" charset="0"/>
              <a:ea typeface="Calibri" charset="0"/>
              <a:cs typeface="Calibri" charset="0"/>
            </a:endParaRPr>
          </a:p>
          <a:p>
            <a:pPr algn="ctr"/>
            <a:r>
              <a:rPr lang="en-US" altLang="en-US" sz="4800" b="1" dirty="0">
                <a:ea typeface="Times New Roman" charset="0"/>
                <a:cs typeface="Times New Roman" charset="0"/>
              </a:rPr>
              <a:t>Climate Model Diagnostics from EPIC Data</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8642" y="115202"/>
            <a:ext cx="812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37882" y="1640114"/>
            <a:ext cx="11005073" cy="4632037"/>
          </a:xfrm>
          <a:prstGeom prst="rect">
            <a:avLst/>
          </a:prstGeom>
          <a:noFill/>
        </p:spPr>
        <p:txBody>
          <a:bodyPr wrap="square" rtlCol="0">
            <a:spAutoFit/>
          </a:bodyPr>
          <a:lstStyle/>
          <a:p>
            <a:pPr algn="ctr">
              <a:spcBef>
                <a:spcPts val="600"/>
              </a:spcBef>
            </a:pPr>
            <a:r>
              <a:rPr lang="en-US" sz="2000" b="1" dirty="0">
                <a:solidFill>
                  <a:srgbClr val="0070C0"/>
                </a:solidFill>
              </a:rPr>
              <a:t> </a:t>
            </a:r>
          </a:p>
          <a:p>
            <a:pPr algn="ctr"/>
            <a:r>
              <a:rPr lang="en-US" sz="4000" b="1" dirty="0">
                <a:cs typeface="Times New Roman" panose="02020603050405020304" pitchFamily="18" charset="0"/>
              </a:rPr>
              <a:t>EPIC vs ModelE2:  Planetary albedo comparison</a:t>
            </a:r>
          </a:p>
          <a:p>
            <a:pPr algn="ctr">
              <a:spcBef>
                <a:spcPts val="1200"/>
              </a:spcBef>
            </a:pPr>
            <a:r>
              <a:rPr lang="en-US" sz="4000" b="1" dirty="0">
                <a:cs typeface="Times New Roman" panose="02020603050405020304" pitchFamily="18" charset="0"/>
              </a:rPr>
              <a:t>ModelE2 overestimates clouds over ocean</a:t>
            </a:r>
          </a:p>
          <a:p>
            <a:pPr algn="ctr">
              <a:spcBef>
                <a:spcPts val="600"/>
              </a:spcBef>
            </a:pPr>
            <a:r>
              <a:rPr lang="en-US" sz="4000" b="1" dirty="0">
                <a:cs typeface="Times New Roman" panose="02020603050405020304" pitchFamily="18" charset="0"/>
              </a:rPr>
              <a:t>ModelE2 underestimates clouds over land</a:t>
            </a:r>
          </a:p>
          <a:p>
            <a:pPr algn="ctr">
              <a:spcBef>
                <a:spcPts val="600"/>
              </a:spcBef>
            </a:pPr>
            <a:r>
              <a:rPr lang="en-US" sz="4000" b="1" dirty="0">
                <a:cs typeface="Times New Roman" panose="02020603050405020304" pitchFamily="18" charset="0"/>
              </a:rPr>
              <a:t>summer </a:t>
            </a:r>
            <a:r>
              <a:rPr lang="en-US" sz="4000" b="1" dirty="0" err="1">
                <a:solidFill>
                  <a:srgbClr val="FF0000"/>
                </a:solidFill>
                <a:cs typeface="Times New Roman" panose="02020603050405020304" pitchFamily="18" charset="0"/>
              </a:rPr>
              <a:t>dayurnal</a:t>
            </a:r>
            <a:r>
              <a:rPr lang="en-US" sz="4000" b="1" dirty="0">
                <a:solidFill>
                  <a:srgbClr val="FF0000"/>
                </a:solidFill>
                <a:cs typeface="Times New Roman" panose="02020603050405020304" pitchFamily="18" charset="0"/>
              </a:rPr>
              <a:t> amplitude</a:t>
            </a:r>
            <a:r>
              <a:rPr lang="en-US" sz="4000" b="1" dirty="0">
                <a:cs typeface="Times New Roman" panose="02020603050405020304" pitchFamily="18" charset="0"/>
              </a:rPr>
              <a:t> is too large</a:t>
            </a:r>
          </a:p>
          <a:p>
            <a:pPr algn="ctr">
              <a:spcBef>
                <a:spcPts val="600"/>
              </a:spcBef>
            </a:pPr>
            <a:r>
              <a:rPr lang="en-US" sz="4000" b="1" dirty="0">
                <a:cs typeface="Times New Roman" panose="02020603050405020304" pitchFamily="18" charset="0"/>
              </a:rPr>
              <a:t>winter </a:t>
            </a:r>
            <a:r>
              <a:rPr lang="en-US" sz="4000" b="1" dirty="0" err="1">
                <a:solidFill>
                  <a:srgbClr val="FF0000"/>
                </a:solidFill>
                <a:cs typeface="Times New Roman" panose="02020603050405020304" pitchFamily="18" charset="0"/>
              </a:rPr>
              <a:t>dayurnal</a:t>
            </a:r>
            <a:r>
              <a:rPr lang="en-US" sz="4000" b="1" dirty="0">
                <a:solidFill>
                  <a:srgbClr val="FF0000"/>
                </a:solidFill>
                <a:cs typeface="Times New Roman" panose="02020603050405020304" pitchFamily="18" charset="0"/>
              </a:rPr>
              <a:t> amplitude</a:t>
            </a:r>
            <a:r>
              <a:rPr lang="en-US" sz="4000" b="1" dirty="0">
                <a:cs typeface="Times New Roman" panose="02020603050405020304" pitchFamily="18" charset="0"/>
              </a:rPr>
              <a:t> is too small</a:t>
            </a:r>
          </a:p>
          <a:p>
            <a:pPr algn="ctr">
              <a:spcBef>
                <a:spcPts val="1200"/>
              </a:spcBef>
            </a:pPr>
            <a:r>
              <a:rPr lang="en-US" sz="4000" b="1" dirty="0">
                <a:cs typeface="Times New Roman" panose="02020603050405020304" pitchFamily="18" charset="0"/>
              </a:rPr>
              <a:t>Both line-plots show 60-day MJO-type oscillations</a:t>
            </a:r>
          </a:p>
        </p:txBody>
      </p:sp>
    </p:spTree>
    <p:extLst>
      <p:ext uri="{BB962C8B-B14F-4D97-AF65-F5344CB8AC3E}">
        <p14:creationId xmlns:p14="http://schemas.microsoft.com/office/powerpoint/2010/main" val="6205939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73390</TotalTime>
  <Words>2505</Words>
  <Application>Microsoft Macintosh PowerPoint</Application>
  <PresentationFormat>Widescreen</PresentationFormat>
  <Paragraphs>190</Paragraphs>
  <Slides>38</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Andrew Lacis</cp:lastModifiedBy>
  <cp:revision>779</cp:revision>
  <cp:lastPrinted>2022-09-02T08:13:26Z</cp:lastPrinted>
  <dcterms:created xsi:type="dcterms:W3CDTF">2016-12-05T09:47:48Z</dcterms:created>
  <dcterms:modified xsi:type="dcterms:W3CDTF">2022-09-26T08:43:19Z</dcterms:modified>
</cp:coreProperties>
</file>