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326" r:id="rId6"/>
    <p:sldId id="260" r:id="rId7"/>
    <p:sldId id="262" r:id="rId8"/>
    <p:sldId id="263" r:id="rId9"/>
    <p:sldId id="343" r:id="rId10"/>
    <p:sldId id="327" r:id="rId11"/>
    <p:sldId id="328" r:id="rId12"/>
    <p:sldId id="337" r:id="rId13"/>
    <p:sldId id="338" r:id="rId14"/>
    <p:sldId id="340" r:id="rId15"/>
    <p:sldId id="341" r:id="rId16"/>
    <p:sldId id="323" r:id="rId17"/>
    <p:sldId id="317" r:id="rId18"/>
    <p:sldId id="339" r:id="rId19"/>
    <p:sldId id="261" r:id="rId20"/>
    <p:sldId id="34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8"/>
    <p:restoredTop sz="74694"/>
  </p:normalViewPr>
  <p:slideViewPr>
    <p:cSldViewPr snapToGrid="0">
      <p:cViewPr varScale="1">
        <p:scale>
          <a:sx n="94" d="100"/>
          <a:sy n="94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904E4-C598-EC4A-8378-D54E8749532A}" type="datetimeFigureOut">
              <a:rPr lang="en-US" smtClean="0"/>
              <a:t>9/25/22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8A201-DC74-4540-8975-531010128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9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merged TCO is determined by averaging the three individual measurements by their overall daily global coverage (e.g., weightings of 1.0 for OMPS and EPIC, and ~0.7 for OMI).  All three top panels for OMPS, OMI, and EPIC (and bottom panel for the merged dataset) indicate anomalous drops in TCO of ~3 DU in years 2020 and 2021 in the NH compared to previous years 2015-2019.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A201-DC74-4540-8975-531010128C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9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agreement among NASA individual records give us confidence in merged 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A201-DC74-4540-8975-531010128C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4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A201-DC74-4540-8975-531010128C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1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A201-DC74-4540-8975-531010128C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3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93583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2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0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9248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7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3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2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765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6372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4F04720-50D2-8144-82E8-150FE28BC409}" type="datetimeFigureOut">
              <a:rPr lang="en-US" smtClean="0"/>
              <a:t>9/25/22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C21E1AE-3DF8-0440-9C35-AB3735E1283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841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8CD3DAF-722D-62B0-2D1A-8521173F67DF}"/>
              </a:ext>
            </a:extLst>
          </p:cNvPr>
          <p:cNvSpPr txBox="1">
            <a:spLocks/>
          </p:cNvSpPr>
          <p:nvPr/>
        </p:nvSpPr>
        <p:spPr>
          <a:xfrm>
            <a:off x="1128583" y="3836829"/>
            <a:ext cx="9830569" cy="1813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Natalya Kramarova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Jerald Ziemke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2,1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Stacey Frith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3,1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Liang-Kang Huang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3,1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Jay Herman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4,1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David Haffner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3,1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P.K. Bhartia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Klaus-Peter Heue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5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and Diego Loyola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5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1- NASA Goddard Space Flight Center, Greenbelt; 2- Morgan State University; 3- Science Systems and Applications; 4- University of Maryland Baltimore County; 5- DLR, Germany</a:t>
            </a:r>
            <a:endParaRPr lang="en-IT" sz="1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7C011-D38C-BC50-577C-5E0A497FF4FD}"/>
              </a:ext>
            </a:extLst>
          </p:cNvPr>
          <p:cNvSpPr txBox="1"/>
          <p:nvPr/>
        </p:nvSpPr>
        <p:spPr>
          <a:xfrm>
            <a:off x="1727200" y="1320800"/>
            <a:ext cx="902489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/>
                <a:latin typeface="Helvetica" pitchFamily="2" charset="0"/>
              </a:rPr>
              <a:t>Analysis of regional-scale variability in total and tropospheric ozone with Sentenel-5 TROPOMI and </a:t>
            </a:r>
          </a:p>
          <a:p>
            <a:pPr algn="ctr"/>
            <a:r>
              <a:rPr lang="en-US" sz="4000" b="1" dirty="0">
                <a:effectLst/>
                <a:latin typeface="Helvetica" pitchFamily="2" charset="0"/>
              </a:rPr>
              <a:t>DSCOVR EPIC</a:t>
            </a:r>
          </a:p>
          <a:p>
            <a:endParaRPr lang="en-US" dirty="0"/>
          </a:p>
        </p:txBody>
      </p:sp>
      <p:pic>
        <p:nvPicPr>
          <p:cNvPr id="9" name="Picture 8" descr="DSCOVR-logo-sm.jpg">
            <a:extLst>
              <a:ext uri="{FF2B5EF4-FFF2-40B4-BE49-F238E27FC236}">
                <a16:creationId xmlns:a16="http://schemas.microsoft.com/office/drawing/2014/main" id="{112F4BA7-D051-6BB0-FF8A-37B68B8A6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772" y="103381"/>
            <a:ext cx="1971149" cy="1245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C424F-603E-4EED-8C76-B96262335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1" y="0"/>
            <a:ext cx="1112952" cy="9544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C5844B1-8495-9C04-469B-F2BAF119FC13}"/>
              </a:ext>
            </a:extLst>
          </p:cNvPr>
          <p:cNvSpPr txBox="1">
            <a:spLocks/>
          </p:cNvSpPr>
          <p:nvPr/>
        </p:nvSpPr>
        <p:spPr>
          <a:xfrm>
            <a:off x="889873" y="6240161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152428-8B69-7E34-7697-13796BCBE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99060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B33044-841A-1560-0EDB-0F0F5306B856}"/>
              </a:ext>
            </a:extLst>
          </p:cNvPr>
          <p:cNvSpPr txBox="1">
            <a:spLocks/>
          </p:cNvSpPr>
          <p:nvPr/>
        </p:nvSpPr>
        <p:spPr>
          <a:xfrm>
            <a:off x="2937238" y="196997"/>
            <a:ext cx="5959628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BASCOE and MERRA-2 SCO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DABE2-BD53-299E-BFC1-7F76AC9D72D9}"/>
              </a:ext>
            </a:extLst>
          </p:cNvPr>
          <p:cNvSpPr txBox="1"/>
          <p:nvPr/>
        </p:nvSpPr>
        <p:spPr>
          <a:xfrm>
            <a:off x="59143" y="6408944"/>
            <a:ext cx="541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1D1A0F-3FC8-54B4-2744-CE0C36F01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852" y="622704"/>
            <a:ext cx="7772400" cy="549942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053036-C167-1232-58E7-85DA4867449C}"/>
              </a:ext>
            </a:extLst>
          </p:cNvPr>
          <p:cNvCxnSpPr/>
          <p:nvPr/>
        </p:nvCxnSpPr>
        <p:spPr>
          <a:xfrm>
            <a:off x="2767914" y="6184831"/>
            <a:ext cx="6610864" cy="0"/>
          </a:xfrm>
          <a:prstGeom prst="straightConnector1">
            <a:avLst/>
          </a:prstGeom>
          <a:ln w="28575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DC727C-24D8-0020-1306-F8608D0E6286}"/>
              </a:ext>
            </a:extLst>
          </p:cNvPr>
          <p:cNvSpPr txBox="1"/>
          <p:nvPr/>
        </p:nvSpPr>
        <p:spPr>
          <a:xfrm>
            <a:off x="4297446" y="5837353"/>
            <a:ext cx="189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051"/>
                </a:solidFill>
              </a:rPr>
              <a:t>South </a:t>
            </a:r>
            <a:r>
              <a:rPr lang="en-US" dirty="0">
                <a:solidFill>
                  <a:srgbClr val="009051"/>
                </a:solidFill>
                <a:sym typeface="Wingdings" pitchFamily="2" charset="2"/>
              </a:rPr>
              <a:t> North</a:t>
            </a:r>
            <a:endParaRPr lang="en-US" dirty="0">
              <a:solidFill>
                <a:srgbClr val="00905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776900-2FF4-6F57-B123-72E33987A6A0}"/>
              </a:ext>
            </a:extLst>
          </p:cNvPr>
          <p:cNvSpPr txBox="1"/>
          <p:nvPr/>
        </p:nvSpPr>
        <p:spPr>
          <a:xfrm>
            <a:off x="9803252" y="1662545"/>
            <a:ext cx="2176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plot is based on measurements at 40 stations world-wide over 2018-2021 time period</a:t>
            </a:r>
          </a:p>
        </p:txBody>
      </p:sp>
    </p:spTree>
    <p:extLst>
      <p:ext uri="{BB962C8B-B14F-4D97-AF65-F5344CB8AC3E}">
        <p14:creationId xmlns:p14="http://schemas.microsoft.com/office/powerpoint/2010/main" val="895814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B33044-841A-1560-0EDB-0F0F5306B856}"/>
              </a:ext>
            </a:extLst>
          </p:cNvPr>
          <p:cNvSpPr txBox="1">
            <a:spLocks/>
          </p:cNvSpPr>
          <p:nvPr/>
        </p:nvSpPr>
        <p:spPr>
          <a:xfrm>
            <a:off x="2712920" y="133637"/>
            <a:ext cx="5959628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Synoptic TCO and AI Maps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DABE2-BD53-299E-BFC1-7F76AC9D72D9}"/>
              </a:ext>
            </a:extLst>
          </p:cNvPr>
          <p:cNvSpPr txBox="1"/>
          <p:nvPr/>
        </p:nvSpPr>
        <p:spPr>
          <a:xfrm>
            <a:off x="59143" y="6408944"/>
            <a:ext cx="57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11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EB5F888-4770-8F8C-9DDD-B3C771A5F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71" y="622704"/>
            <a:ext cx="6853656" cy="576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18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153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160C73-AFE3-1D98-487C-EAEB842A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78" y="3734050"/>
            <a:ext cx="3986355" cy="2651760"/>
          </a:xfrm>
          <a:prstGeom prst="rect">
            <a:avLst/>
          </a:prstGeom>
        </p:spPr>
      </p:pic>
      <p:pic>
        <p:nvPicPr>
          <p:cNvPr id="6146" name="Picture 3">
            <a:extLst>
              <a:ext uri="{FF2B5EF4-FFF2-40B4-BE49-F238E27FC236}">
                <a16:creationId xmlns:a16="http://schemas.microsoft.com/office/drawing/2014/main" id="{5A5193BE-65F7-511B-3B4D-81D9E5515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r="7538"/>
          <a:stretch/>
        </p:blipFill>
        <p:spPr bwMode="auto">
          <a:xfrm>
            <a:off x="753760" y="819443"/>
            <a:ext cx="7060638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>
            <a:extLst>
              <a:ext uri="{FF2B5EF4-FFF2-40B4-BE49-F238E27FC236}">
                <a16:creationId xmlns:a16="http://schemas.microsoft.com/office/drawing/2014/main" id="{CB787574-0A96-260F-AEFE-66CFC566B6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3455"/>
          <a:stretch/>
        </p:blipFill>
        <p:spPr bwMode="auto">
          <a:xfrm>
            <a:off x="7814844" y="819443"/>
            <a:ext cx="799232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6">
            <a:extLst>
              <a:ext uri="{FF2B5EF4-FFF2-40B4-BE49-F238E27FC236}">
                <a16:creationId xmlns:a16="http://schemas.microsoft.com/office/drawing/2014/main" id="{CF85D8B4-9D18-88F9-F001-69EDCF507D3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29265" y="5334781"/>
            <a:ext cx="649288" cy="3683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/>
              <a:t>v8.6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B4549-EF94-EF54-7BFA-671F67C8F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7" name="Picture 6" descr="DSCOVR-logo-sm.jpg">
            <a:extLst>
              <a:ext uri="{FF2B5EF4-FFF2-40B4-BE49-F238E27FC236}">
                <a16:creationId xmlns:a16="http://schemas.microsoft.com/office/drawing/2014/main" id="{BB268782-0816-B4FE-4DC9-7DF5C5FD6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03C16-BF75-84D2-16FF-C8C01E6BD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F22E53-AE28-2CB5-20CD-C7D03F5A8391}"/>
              </a:ext>
            </a:extLst>
          </p:cNvPr>
          <p:cNvSpPr txBox="1"/>
          <p:nvPr/>
        </p:nvSpPr>
        <p:spPr>
          <a:xfrm>
            <a:off x="59143" y="6408944"/>
            <a:ext cx="57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71E0C3-A605-AEF7-C269-2A0792BD1AF4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61D273-EB96-6BF0-C182-B6F66F3C5ECB}"/>
              </a:ext>
            </a:extLst>
          </p:cNvPr>
          <p:cNvSpPr txBox="1">
            <a:spLocks/>
          </p:cNvSpPr>
          <p:nvPr/>
        </p:nvSpPr>
        <p:spPr>
          <a:xfrm>
            <a:off x="2712920" y="133637"/>
            <a:ext cx="5959628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Daily TCO Maps, Sep. 15 2020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C9A941-7ADA-D6CF-F3AC-FA91039EDB2B}"/>
              </a:ext>
            </a:extLst>
          </p:cNvPr>
          <p:cNvSpPr/>
          <p:nvPr/>
        </p:nvSpPr>
        <p:spPr>
          <a:xfrm>
            <a:off x="2004291" y="1394691"/>
            <a:ext cx="1542473" cy="4525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A59F07-8772-A973-DBFD-0899E52D3296}"/>
              </a:ext>
            </a:extLst>
          </p:cNvPr>
          <p:cNvSpPr/>
          <p:nvPr/>
        </p:nvSpPr>
        <p:spPr>
          <a:xfrm>
            <a:off x="2955636" y="2360646"/>
            <a:ext cx="1038568" cy="514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804248-D5CE-D7CF-C7B1-C9828D43C627}"/>
              </a:ext>
            </a:extLst>
          </p:cNvPr>
          <p:cNvSpPr txBox="1"/>
          <p:nvPr/>
        </p:nvSpPr>
        <p:spPr>
          <a:xfrm>
            <a:off x="3666836" y="819443"/>
            <a:ext cx="1256146" cy="1754326"/>
          </a:xfrm>
          <a:prstGeom prst="rect">
            <a:avLst/>
          </a:prstGeom>
          <a:solidFill>
            <a:schemeClr val="bg2">
              <a:alpha val="86139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Positive TCO anomalies in EPIC related to high AI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78DBE0-090A-58DB-71B6-19BDAB21A13A}"/>
              </a:ext>
            </a:extLst>
          </p:cNvPr>
          <p:cNvSpPr/>
          <p:nvPr/>
        </p:nvSpPr>
        <p:spPr>
          <a:xfrm>
            <a:off x="3343564" y="4114972"/>
            <a:ext cx="748145" cy="300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6E2B34-2E34-3367-67E2-FEB2E9AFCDCB}"/>
              </a:ext>
            </a:extLst>
          </p:cNvPr>
          <p:cNvSpPr/>
          <p:nvPr/>
        </p:nvSpPr>
        <p:spPr>
          <a:xfrm>
            <a:off x="2102932" y="4339111"/>
            <a:ext cx="748145" cy="300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595527-18F7-AC37-8DAB-63655FDA941C}"/>
              </a:ext>
            </a:extLst>
          </p:cNvPr>
          <p:cNvSpPr/>
          <p:nvPr/>
        </p:nvSpPr>
        <p:spPr>
          <a:xfrm>
            <a:off x="3474920" y="4652559"/>
            <a:ext cx="748145" cy="300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69BB22-4EB2-7288-2C2B-8903043C0D95}"/>
              </a:ext>
            </a:extLst>
          </p:cNvPr>
          <p:cNvSpPr/>
          <p:nvPr/>
        </p:nvSpPr>
        <p:spPr>
          <a:xfrm>
            <a:off x="1297433" y="4706880"/>
            <a:ext cx="748145" cy="300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B9BDD1-2859-B431-C8E8-9F5BEF3F997C}"/>
              </a:ext>
            </a:extLst>
          </p:cNvPr>
          <p:cNvSpPr/>
          <p:nvPr/>
        </p:nvSpPr>
        <p:spPr>
          <a:xfrm>
            <a:off x="2379143" y="4803001"/>
            <a:ext cx="748145" cy="300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8E202-18A0-57C1-5583-5CFAD455A203}"/>
              </a:ext>
            </a:extLst>
          </p:cNvPr>
          <p:cNvSpPr txBox="1"/>
          <p:nvPr/>
        </p:nvSpPr>
        <p:spPr>
          <a:xfrm>
            <a:off x="3988254" y="3388476"/>
            <a:ext cx="1583983" cy="2308324"/>
          </a:xfrm>
          <a:prstGeom prst="rect">
            <a:avLst/>
          </a:prstGeom>
          <a:solidFill>
            <a:schemeClr val="bg2">
              <a:alpha val="78196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OMPS TCO negative anomalies corresponds to convective clouds. OMPS uses OCP climatology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BB4D55-DC37-D276-F4FD-F5784C441AFC}"/>
              </a:ext>
            </a:extLst>
          </p:cNvPr>
          <p:cNvSpPr txBox="1"/>
          <p:nvPr/>
        </p:nvSpPr>
        <p:spPr>
          <a:xfrm>
            <a:off x="8603672" y="1617954"/>
            <a:ext cx="3168073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EPIC TCO data should be screened for scenes with high AI (&gt;5).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Accurate cloud information is required for creating daily TCO maps.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3CAB2A52-81EB-B320-4900-A060295F2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21" b="50139"/>
          <a:stretch/>
        </p:blipFill>
        <p:spPr bwMode="auto">
          <a:xfrm>
            <a:off x="1297433" y="1530988"/>
            <a:ext cx="438385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>
            <a:extLst>
              <a:ext uri="{FF2B5EF4-FFF2-40B4-BE49-F238E27FC236}">
                <a16:creationId xmlns:a16="http://schemas.microsoft.com/office/drawing/2014/main" id="{CB787574-0A96-260F-AEFE-66CFC566B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266" y="1535956"/>
            <a:ext cx="1057275" cy="343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919E3F-08DE-8660-FBE8-2D75A9AAA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B76E9756-201E-B041-AF40-38BDB0888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CBC06-5C0B-CDEA-2DAF-73578E2E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1C4BF-A0CA-D5CF-E610-82E4592D77A2}"/>
              </a:ext>
            </a:extLst>
          </p:cNvPr>
          <p:cNvSpPr txBox="1"/>
          <p:nvPr/>
        </p:nvSpPr>
        <p:spPr>
          <a:xfrm>
            <a:off x="59143" y="6408944"/>
            <a:ext cx="57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13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185B0A1-9985-411C-FF1A-01A356B899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2" b="50058"/>
          <a:stretch/>
        </p:blipFill>
        <p:spPr bwMode="auto">
          <a:xfrm>
            <a:off x="5543173" y="1529144"/>
            <a:ext cx="4552617" cy="343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61D466-EEFD-062A-58DC-50D8C561CD88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C7FB51-F249-EFAD-2548-6DCE45F3F7AA}"/>
                  </a:ext>
                </a:extLst>
              </p:cNvPr>
              <p:cNvSpPr txBox="1"/>
              <p:nvPr/>
            </p:nvSpPr>
            <p:spPr>
              <a:xfrm>
                <a:off x="3351246" y="5182668"/>
                <a:ext cx="6104238" cy="842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360045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Boundary layer correction: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𝐶𝑊𝐹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𝐵𝐿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∗∆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𝑂𝑍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𝑑𝑚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𝐵𝐿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C7FB51-F249-EFAD-2548-6DCE45F3F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246" y="5182668"/>
                <a:ext cx="6104238" cy="842090"/>
              </a:xfrm>
              <a:prstGeom prst="rect">
                <a:avLst/>
              </a:prstGeom>
              <a:blipFill>
                <a:blip r:embed="rId8"/>
                <a:stretch>
                  <a:fillRect l="-416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CF71895-98D4-07C5-7F71-9905A91D8A8B}"/>
              </a:ext>
            </a:extLst>
          </p:cNvPr>
          <p:cNvSpPr txBox="1"/>
          <p:nvPr/>
        </p:nvSpPr>
        <p:spPr>
          <a:xfrm>
            <a:off x="1853909" y="1126610"/>
            <a:ext cx="32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Without BL Correction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8BD25E-5222-C4F2-88F0-27DFD0AD26C5}"/>
              </a:ext>
            </a:extLst>
          </p:cNvPr>
          <p:cNvSpPr txBox="1"/>
          <p:nvPr/>
        </p:nvSpPr>
        <p:spPr>
          <a:xfrm>
            <a:off x="6724641" y="1126610"/>
            <a:ext cx="324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With BL Correction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49963C-735B-F5B4-0092-5B2CC4E852A7}"/>
              </a:ext>
            </a:extLst>
          </p:cNvPr>
          <p:cNvSpPr txBox="1">
            <a:spLocks/>
          </p:cNvSpPr>
          <p:nvPr/>
        </p:nvSpPr>
        <p:spPr>
          <a:xfrm>
            <a:off x="2712920" y="133637"/>
            <a:ext cx="5959628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EPIC BL Correction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80FADC-832F-5BBB-A0DA-2A49A642E334}"/>
              </a:ext>
            </a:extLst>
          </p:cNvPr>
          <p:cNvSpPr/>
          <p:nvPr/>
        </p:nvSpPr>
        <p:spPr>
          <a:xfrm>
            <a:off x="4424219" y="3401292"/>
            <a:ext cx="517234" cy="616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910BD3-7866-C68A-5009-421522D210EB}"/>
              </a:ext>
            </a:extLst>
          </p:cNvPr>
          <p:cNvSpPr/>
          <p:nvPr/>
        </p:nvSpPr>
        <p:spPr>
          <a:xfrm>
            <a:off x="4127292" y="3657601"/>
            <a:ext cx="282589" cy="7247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F81DF2-6955-330F-2682-4E8A73C6743B}"/>
              </a:ext>
            </a:extLst>
          </p:cNvPr>
          <p:cNvSpPr/>
          <p:nvPr/>
        </p:nvSpPr>
        <p:spPr>
          <a:xfrm>
            <a:off x="2861286" y="2186914"/>
            <a:ext cx="1638532" cy="616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CEE04E-33BA-D091-FDC6-FF1CD9DE3191}"/>
              </a:ext>
            </a:extLst>
          </p:cNvPr>
          <p:cNvSpPr txBox="1"/>
          <p:nvPr/>
        </p:nvSpPr>
        <p:spPr>
          <a:xfrm>
            <a:off x="4673600" y="2803440"/>
            <a:ext cx="3168073" cy="37517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BL correction needs revision</a:t>
            </a:r>
          </a:p>
        </p:txBody>
      </p:sp>
    </p:spTree>
    <p:extLst>
      <p:ext uri="{BB962C8B-B14F-4D97-AF65-F5344CB8AC3E}">
        <p14:creationId xmlns:p14="http://schemas.microsoft.com/office/powerpoint/2010/main" val="14342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8EF9-CDE4-6249-E9E7-CEFD0414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857" y="211536"/>
            <a:ext cx="9601200" cy="14859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EC1B2-7F7A-7FED-C93E-36DEFB8BC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779" y="1245407"/>
            <a:ext cx="10114711" cy="481364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Helvetica" pitchFamily="2" charset="0"/>
              </a:rPr>
              <a:t>Step in TROPOMI data in mid- 2021 of ~3 DU related to switch in L1 data is responsible for observed drift between NASA merged and TROPOMI TCO.</a:t>
            </a:r>
          </a:p>
          <a:p>
            <a:r>
              <a:rPr lang="en-US" sz="1800" dirty="0">
                <a:latin typeface="Helvetica" pitchFamily="2" charset="0"/>
              </a:rPr>
              <a:t>There is overall an offset of ~4 DU between TROPOMI and NASA merged (OMPS/EPIC/OMI) TCO and TZO.</a:t>
            </a:r>
          </a:p>
          <a:p>
            <a:r>
              <a:rPr lang="en-US" sz="1800" dirty="0">
                <a:latin typeface="Helvetica" pitchFamily="2" charset="0"/>
              </a:rPr>
              <a:t>BASCOE and MERRA-2 Stratospheric Column Ozone (SCO) agree well between 50S and 50N with biases within ±2 DU.</a:t>
            </a:r>
          </a:p>
          <a:p>
            <a:r>
              <a:rPr lang="en-US" sz="1800" dirty="0">
                <a:latin typeface="Helvetica" pitchFamily="2" charset="0"/>
              </a:rPr>
              <a:t>Differences in seasonal cycle between TROPOMI and NASA merged are under investigation.</a:t>
            </a:r>
          </a:p>
          <a:p>
            <a:r>
              <a:rPr lang="en-US" sz="1800" dirty="0">
                <a:latin typeface="Helvetica" pitchFamily="2" charset="0"/>
              </a:rPr>
              <a:t>Comparisons with sondes show that satellite observations closely follow ground-based observations with mean biases of ±2-4 DU for NASA merged and primarily positive biases of +4-8 DU for TROPOMI.</a:t>
            </a:r>
          </a:p>
          <a:p>
            <a:r>
              <a:rPr lang="en-US" sz="1800" dirty="0">
                <a:latin typeface="Helvetica" pitchFamily="2" charset="0"/>
              </a:rPr>
              <a:t>Daily EPIC TCO maps have positive anomalies related to aerosol pollution. EPIC TCO data should be filtered for scenes with high AI.</a:t>
            </a:r>
          </a:p>
          <a:p>
            <a:r>
              <a:rPr lang="en-US" sz="1800" dirty="0">
                <a:latin typeface="Helvetica" pitchFamily="2" charset="0"/>
              </a:rPr>
              <a:t>EPIC BL correction amplifies anomalies related to high aerosol index. The correction has to be revised.</a:t>
            </a:r>
          </a:p>
        </p:txBody>
      </p:sp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8B475495-BCA1-05E7-5583-DBC6810C0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8A97E-75ED-606A-9AAD-D8B417386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BF81B-B295-6F7D-596B-E0E9D8BB1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77061C-BA21-E294-9E18-9D9773A26F85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6D6BB-C09A-C8D9-45F8-C7735EAB87EE}"/>
              </a:ext>
            </a:extLst>
          </p:cNvPr>
          <p:cNvSpPr txBox="1"/>
          <p:nvPr/>
        </p:nvSpPr>
        <p:spPr>
          <a:xfrm>
            <a:off x="59143" y="6408944"/>
            <a:ext cx="57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755087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8EF9-CDE4-6249-E9E7-CEFD0414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036" y="547255"/>
            <a:ext cx="9601200" cy="1485900"/>
          </a:xfrm>
        </p:spPr>
        <p:txBody>
          <a:bodyPr/>
          <a:lstStyle/>
          <a:p>
            <a:r>
              <a:rPr lang="en-US" dirty="0"/>
              <a:t>Back-up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EC1B2-7F7A-7FED-C93E-36DEFB8BC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46820-E05C-61CE-29C7-D9BBFD9BE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5" name="Picture 4" descr="DSCOVR-logo-sm.jpg">
            <a:extLst>
              <a:ext uri="{FF2B5EF4-FFF2-40B4-BE49-F238E27FC236}">
                <a16:creationId xmlns:a16="http://schemas.microsoft.com/office/drawing/2014/main" id="{05C0FA67-5662-71BC-AB30-3B24CD451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9EEDF-AC39-39DA-EE8F-97C20D5D9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CBDCD76-76EC-397C-E42B-8F5BEC24E84D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77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E5B3C50E-89C7-76B2-4B84-BC9E7D67A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58888"/>
            <a:ext cx="100584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1">
            <a:extLst>
              <a:ext uri="{FF2B5EF4-FFF2-40B4-BE49-F238E27FC236}">
                <a16:creationId xmlns:a16="http://schemas.microsoft.com/office/drawing/2014/main" id="{A1C10FAC-C04D-4C49-F62F-13DB80FA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763" y="157018"/>
            <a:ext cx="7021945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TROPOMI TOZ versus TOZ from OMPS NM, EPIC, and OMI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D6F30-9EEC-0D73-6A33-1550D9A04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3" name="Picture 2" descr="DSCOVR-logo-sm.jpg">
            <a:extLst>
              <a:ext uri="{FF2B5EF4-FFF2-40B4-BE49-F238E27FC236}">
                <a16:creationId xmlns:a16="http://schemas.microsoft.com/office/drawing/2014/main" id="{88EAE7BC-AC03-F9AC-2CFC-6B50C55DC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6B4C71-56BB-F6BF-92E7-CD83F4076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D22811-DDE3-EEEA-DE40-7E5F8523AFEA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8858FFBD-F6AE-2507-6555-5775233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210" y="98854"/>
            <a:ext cx="892157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TROPOMI/BASCOE TCO versus TCO from OMPSNM/MERRA2, EPIC/MERRA2, and OMI/MERRA2</a:t>
            </a:r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88675A68-6FF5-4E5C-D8AF-D52225B3D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57300"/>
            <a:ext cx="10058400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SCOVR-logo-sm.jpg">
            <a:extLst>
              <a:ext uri="{FF2B5EF4-FFF2-40B4-BE49-F238E27FC236}">
                <a16:creationId xmlns:a16="http://schemas.microsoft.com/office/drawing/2014/main" id="{7A935E36-C36C-5679-46BE-B9BE5281B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2925F-3E5C-B477-1169-CCC3C7C1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EC2E6FA-BAF1-102E-F9B4-65E148ABCE8A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67F7F-D02B-BDFD-65FA-0EE4FD48F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319F760-3A15-8A7F-9C56-407EF4800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959" y="1554480"/>
            <a:ext cx="6596834" cy="46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260C97F-F568-AAE8-11BC-E68252259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1957388"/>
            <a:ext cx="11017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53ABC-8CFB-F4F4-A91C-971EE02C0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5" name="Picture 4" descr="DSCOVR-logo-sm.jpg">
            <a:extLst>
              <a:ext uri="{FF2B5EF4-FFF2-40B4-BE49-F238E27FC236}">
                <a16:creationId xmlns:a16="http://schemas.microsoft.com/office/drawing/2014/main" id="{8AFBBFB2-3D80-5E5F-ACD8-C77023AD1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82876-1141-61F2-4DA7-FC8C195CF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A60DB8-4EA5-25CA-58FF-22211FCBD919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44BFF6-A356-89A5-04B9-D8E7DCCE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763" y="157018"/>
            <a:ext cx="7021945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EPIC BL correction, September 15, 2020</a:t>
            </a:r>
          </a:p>
        </p:txBody>
      </p:sp>
    </p:spTree>
    <p:extLst>
      <p:ext uri="{BB962C8B-B14F-4D97-AF65-F5344CB8AC3E}">
        <p14:creationId xmlns:p14="http://schemas.microsoft.com/office/powerpoint/2010/main" val="4016183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B33044-841A-1560-0EDB-0F0F5306B856}"/>
              </a:ext>
            </a:extLst>
          </p:cNvPr>
          <p:cNvSpPr txBox="1">
            <a:spLocks/>
          </p:cNvSpPr>
          <p:nvPr/>
        </p:nvSpPr>
        <p:spPr>
          <a:xfrm>
            <a:off x="1804481" y="211641"/>
            <a:ext cx="8748585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TROPOMI and NASA Total Ozone Columns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D88741-4253-A101-4470-BC576760A2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85" t="87388" r="46704" b="1"/>
          <a:stretch/>
        </p:blipFill>
        <p:spPr>
          <a:xfrm>
            <a:off x="9167630" y="5313332"/>
            <a:ext cx="2953265" cy="829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E4C96-A183-E2AB-68C9-D242244270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82" t="7609" r="8252" b="14192"/>
          <a:stretch/>
        </p:blipFill>
        <p:spPr>
          <a:xfrm>
            <a:off x="1926570" y="831328"/>
            <a:ext cx="7241060" cy="53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3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D23B207-2CEB-4B11-ED9E-44DD5DC86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8" y="1322057"/>
            <a:ext cx="100584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84D654-4507-EAAC-9FD3-83B5A95C91AD}"/>
              </a:ext>
            </a:extLst>
          </p:cNvPr>
          <p:cNvSpPr txBox="1">
            <a:spLocks/>
          </p:cNvSpPr>
          <p:nvPr/>
        </p:nvSpPr>
        <p:spPr>
          <a:xfrm>
            <a:off x="2434282" y="264389"/>
            <a:ext cx="8068962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NASA merged TCO Record</a:t>
            </a:r>
            <a:endParaRPr lang="en-IT" sz="36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A2DCB49-CEFD-AC29-D0C6-B0DBA6435099}"/>
              </a:ext>
            </a:extLst>
          </p:cNvPr>
          <p:cNvSpPr/>
          <p:nvPr/>
        </p:nvSpPr>
        <p:spPr>
          <a:xfrm rot="5400000">
            <a:off x="4193345" y="2762211"/>
            <a:ext cx="374643" cy="505351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9AF24-2649-911A-3D9A-C206A854D6E4}"/>
              </a:ext>
            </a:extLst>
          </p:cNvPr>
          <p:cNvSpPr txBox="1"/>
          <p:nvPr/>
        </p:nvSpPr>
        <p:spPr>
          <a:xfrm>
            <a:off x="3755254" y="5455609"/>
            <a:ext cx="124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Aura OMI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999A0A1-B7D6-36E9-999A-632D5796556F}"/>
              </a:ext>
            </a:extLst>
          </p:cNvPr>
          <p:cNvSpPr/>
          <p:nvPr/>
        </p:nvSpPr>
        <p:spPr>
          <a:xfrm rot="5400000">
            <a:off x="8235046" y="3774029"/>
            <a:ext cx="416462" cy="3071702"/>
          </a:xfrm>
          <a:prstGeom prst="rightBrac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9B4E42-204E-CDCE-CA81-4FF87CB62BD5}"/>
              </a:ext>
            </a:extLst>
          </p:cNvPr>
          <p:cNvSpPr txBox="1"/>
          <p:nvPr/>
        </p:nvSpPr>
        <p:spPr>
          <a:xfrm>
            <a:off x="7058627" y="5508263"/>
            <a:ext cx="307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Aura OMI+SNPP OMPS +EPIC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17BC3-4B41-DAF9-2F8C-FC5817D9D4C2}"/>
              </a:ext>
            </a:extLst>
          </p:cNvPr>
          <p:cNvSpPr txBox="1"/>
          <p:nvPr/>
        </p:nvSpPr>
        <p:spPr>
          <a:xfrm>
            <a:off x="2290025" y="5879758"/>
            <a:ext cx="761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Stratospheric ozone column derived from MERRA-2 assimilated MLS profiles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2D74E5-643B-61F5-6573-F4E1006147CB}"/>
              </a:ext>
            </a:extLst>
          </p:cNvPr>
          <p:cNvSpPr txBox="1"/>
          <p:nvPr/>
        </p:nvSpPr>
        <p:spPr>
          <a:xfrm>
            <a:off x="59143" y="6408944"/>
            <a:ext cx="4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8B0E04-6DF0-C425-3956-CA1B2DEE2475}"/>
              </a:ext>
            </a:extLst>
          </p:cNvPr>
          <p:cNvSpPr/>
          <p:nvPr/>
        </p:nvSpPr>
        <p:spPr>
          <a:xfrm>
            <a:off x="8859795" y="1532238"/>
            <a:ext cx="951470" cy="15569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4FC965-74A6-ECDB-1530-AB216BED0F83}"/>
              </a:ext>
            </a:extLst>
          </p:cNvPr>
          <p:cNvCxnSpPr>
            <a:cxnSpLocks/>
          </p:cNvCxnSpPr>
          <p:nvPr/>
        </p:nvCxnSpPr>
        <p:spPr>
          <a:xfrm flipV="1">
            <a:off x="1965092" y="2310713"/>
            <a:ext cx="6478185" cy="3089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71D5EB-58A0-28FB-AE5B-F2E3E6F3BA05}"/>
              </a:ext>
            </a:extLst>
          </p:cNvPr>
          <p:cNvCxnSpPr/>
          <p:nvPr/>
        </p:nvCxnSpPr>
        <p:spPr>
          <a:xfrm>
            <a:off x="3855308" y="2572630"/>
            <a:ext cx="0" cy="1033117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7A4DB9-6631-335D-667D-641BCEA44CCC}"/>
              </a:ext>
            </a:extLst>
          </p:cNvPr>
          <p:cNvSpPr txBox="1"/>
          <p:nvPr/>
        </p:nvSpPr>
        <p:spPr>
          <a:xfrm>
            <a:off x="8242182" y="3209697"/>
            <a:ext cx="1888148" cy="369332"/>
          </a:xfrm>
          <a:prstGeom prst="rect">
            <a:avLst/>
          </a:prstGeom>
          <a:solidFill>
            <a:schemeClr val="bg2">
              <a:alpha val="5665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3DU (7-8%) drop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360ABC-99BE-A7F3-F6E1-675FB010C42A}"/>
              </a:ext>
            </a:extLst>
          </p:cNvPr>
          <p:cNvSpPr txBox="1"/>
          <p:nvPr/>
        </p:nvSpPr>
        <p:spPr>
          <a:xfrm>
            <a:off x="4580614" y="2671210"/>
            <a:ext cx="2759300" cy="369332"/>
          </a:xfrm>
          <a:prstGeom prst="rect">
            <a:avLst/>
          </a:prstGeom>
          <a:solidFill>
            <a:schemeClr val="bg2">
              <a:alpha val="5665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Decadal seasonal trend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1E9D02-DC34-D74D-BC1E-D8657D1A39BE}"/>
              </a:ext>
            </a:extLst>
          </p:cNvPr>
          <p:cNvSpPr txBox="1"/>
          <p:nvPr/>
        </p:nvSpPr>
        <p:spPr>
          <a:xfrm>
            <a:off x="2290025" y="3607637"/>
            <a:ext cx="2759300" cy="369332"/>
          </a:xfrm>
          <a:prstGeom prst="rect">
            <a:avLst/>
          </a:prstGeom>
          <a:solidFill>
            <a:schemeClr val="bg2">
              <a:alpha val="5665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Hemispheric differences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6E16AE-2055-055E-099D-DB4431B5A795}"/>
              </a:ext>
            </a:extLst>
          </p:cNvPr>
          <p:cNvSpPr txBox="1"/>
          <p:nvPr/>
        </p:nvSpPr>
        <p:spPr>
          <a:xfrm>
            <a:off x="3357038" y="883779"/>
            <a:ext cx="467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Ziemke et al., 2022,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10.1029/2022GL098712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B33044-841A-1560-0EDB-0F0F5306B856}"/>
              </a:ext>
            </a:extLst>
          </p:cNvPr>
          <p:cNvSpPr txBox="1">
            <a:spLocks/>
          </p:cNvSpPr>
          <p:nvPr/>
        </p:nvSpPr>
        <p:spPr>
          <a:xfrm>
            <a:off x="2622674" y="196997"/>
            <a:ext cx="7043955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TCO comparisons with sondes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29FA0-5712-1A35-D5D8-AF4F8CAC6C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8" t="5239" r="7896" b="7258"/>
          <a:stretch/>
        </p:blipFill>
        <p:spPr>
          <a:xfrm>
            <a:off x="1983215" y="848989"/>
            <a:ext cx="7683414" cy="539496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55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7A01DE7-410D-AD7A-3EE4-F0D2FF40C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14" y="880608"/>
            <a:ext cx="7302543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B33044-841A-1560-0EDB-0F0F5306B856}"/>
              </a:ext>
            </a:extLst>
          </p:cNvPr>
          <p:cNvSpPr txBox="1">
            <a:spLocks/>
          </p:cNvSpPr>
          <p:nvPr/>
        </p:nvSpPr>
        <p:spPr>
          <a:xfrm>
            <a:off x="1804481" y="211641"/>
            <a:ext cx="8748585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TROPOMI and NASA TCO: seasonal means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22794-A407-5B83-B27B-83FFC1B4F957}"/>
              </a:ext>
            </a:extLst>
          </p:cNvPr>
          <p:cNvSpPr txBox="1"/>
          <p:nvPr/>
        </p:nvSpPr>
        <p:spPr>
          <a:xfrm>
            <a:off x="42937" y="6336382"/>
            <a:ext cx="4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3C6C5C-EFFC-7804-3A17-6F9ADC0EC461}"/>
              </a:ext>
            </a:extLst>
          </p:cNvPr>
          <p:cNvSpPr txBox="1"/>
          <p:nvPr/>
        </p:nvSpPr>
        <p:spPr>
          <a:xfrm>
            <a:off x="9352005" y="2563535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TCO data from NASA instruments are consistent</a:t>
            </a:r>
          </a:p>
        </p:txBody>
      </p:sp>
    </p:spTree>
    <p:extLst>
      <p:ext uri="{BB962C8B-B14F-4D97-AF65-F5344CB8AC3E}">
        <p14:creationId xmlns:p14="http://schemas.microsoft.com/office/powerpoint/2010/main" val="1329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84D654-4507-EAAC-9FD3-83B5A95C91AD}"/>
              </a:ext>
            </a:extLst>
          </p:cNvPr>
          <p:cNvSpPr txBox="1">
            <a:spLocks/>
          </p:cNvSpPr>
          <p:nvPr/>
        </p:nvSpPr>
        <p:spPr>
          <a:xfrm>
            <a:off x="2083142" y="271712"/>
            <a:ext cx="8748585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TROPOMI and NASA merged TCO</a:t>
            </a:r>
            <a:endParaRPr lang="en-IT" sz="36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9AF24-2649-911A-3D9A-C206A854D6E4}"/>
              </a:ext>
            </a:extLst>
          </p:cNvPr>
          <p:cNvSpPr txBox="1"/>
          <p:nvPr/>
        </p:nvSpPr>
        <p:spPr>
          <a:xfrm>
            <a:off x="1918450" y="1287349"/>
            <a:ext cx="269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TROPOMI/BASCOE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9B4E42-204E-CDCE-CA81-4FF87CB62BD5}"/>
              </a:ext>
            </a:extLst>
          </p:cNvPr>
          <p:cNvSpPr txBox="1"/>
          <p:nvPr/>
        </p:nvSpPr>
        <p:spPr>
          <a:xfrm>
            <a:off x="7204571" y="1284332"/>
            <a:ext cx="452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Aura OMI+SNPP OMPS +EPIC/MERRA-2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DE874-481C-4228-B9D7-33CB4F9A2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"/>
          <a:stretch/>
        </p:blipFill>
        <p:spPr bwMode="auto">
          <a:xfrm>
            <a:off x="839968" y="1681072"/>
            <a:ext cx="1097880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5D5303-0ED0-8F94-8A45-7FDD469D3722}"/>
              </a:ext>
            </a:extLst>
          </p:cNvPr>
          <p:cNvSpPr txBox="1"/>
          <p:nvPr/>
        </p:nvSpPr>
        <p:spPr>
          <a:xfrm>
            <a:off x="59143" y="6408944"/>
            <a:ext cx="4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3D8095-6B1C-7592-B5C4-B7AD2859E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898" y="2764643"/>
            <a:ext cx="7772400" cy="37338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4A725A-0800-186C-F841-0652732C6D59}"/>
              </a:ext>
            </a:extLst>
          </p:cNvPr>
          <p:cNvCxnSpPr/>
          <p:nvPr/>
        </p:nvCxnSpPr>
        <p:spPr>
          <a:xfrm flipH="1">
            <a:off x="3638726" y="1593780"/>
            <a:ext cx="525770" cy="6467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632640-691E-DC53-BCC0-2EDB009672CA}"/>
              </a:ext>
            </a:extLst>
          </p:cNvPr>
          <p:cNvCxnSpPr>
            <a:cxnSpLocks/>
          </p:cNvCxnSpPr>
          <p:nvPr/>
        </p:nvCxnSpPr>
        <p:spPr>
          <a:xfrm>
            <a:off x="4482548" y="1593780"/>
            <a:ext cx="241996" cy="6762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AD54F4-CAE8-4D0D-5425-139FEFDEC890}"/>
              </a:ext>
            </a:extLst>
          </p:cNvPr>
          <p:cNvSpPr txBox="1"/>
          <p:nvPr/>
        </p:nvSpPr>
        <p:spPr>
          <a:xfrm>
            <a:off x="4025722" y="759599"/>
            <a:ext cx="2011657" cy="923330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TCO declined in 2020 but then increased in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578AB0-E004-8A22-D9EA-027572A5931F}"/>
              </a:ext>
            </a:extLst>
          </p:cNvPr>
          <p:cNvSpPr txBox="1"/>
          <p:nvPr/>
        </p:nvSpPr>
        <p:spPr>
          <a:xfrm>
            <a:off x="5307989" y="3085416"/>
            <a:ext cx="1576021" cy="923330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TCO also increased in SH in 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6E70AA-CC05-B5FF-A9E4-0C1F4D32A670}"/>
              </a:ext>
            </a:extLst>
          </p:cNvPr>
          <p:cNvCxnSpPr>
            <a:cxnSpLocks/>
          </p:cNvCxnSpPr>
          <p:nvPr/>
        </p:nvCxnSpPr>
        <p:spPr>
          <a:xfrm flipH="1">
            <a:off x="4892717" y="3437449"/>
            <a:ext cx="415272" cy="2139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46ACCA-204D-54CF-BDE8-EA35E6CFDCAA}"/>
              </a:ext>
            </a:extLst>
          </p:cNvPr>
          <p:cNvCxnSpPr/>
          <p:nvPr/>
        </p:nvCxnSpPr>
        <p:spPr>
          <a:xfrm flipV="1">
            <a:off x="8072582" y="2269842"/>
            <a:ext cx="350982" cy="5877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00FA965-42A3-7AA5-F0E8-DB026C65BE2A}"/>
              </a:ext>
            </a:extLst>
          </p:cNvPr>
          <p:cNvSpPr txBox="1"/>
          <p:nvPr/>
        </p:nvSpPr>
        <p:spPr>
          <a:xfrm>
            <a:off x="8351371" y="2592661"/>
            <a:ext cx="1880677" cy="646331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Lag in seasonal cycle peak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4001A08-D721-EC80-157A-BB5AD663827C}"/>
              </a:ext>
            </a:extLst>
          </p:cNvPr>
          <p:cNvCxnSpPr/>
          <p:nvPr/>
        </p:nvCxnSpPr>
        <p:spPr>
          <a:xfrm flipV="1">
            <a:off x="4106285" y="3437449"/>
            <a:ext cx="350982" cy="5877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5647D5C-9BE1-BF94-126E-3C0F7BC5072D}"/>
              </a:ext>
            </a:extLst>
          </p:cNvPr>
          <p:cNvSpPr txBox="1"/>
          <p:nvPr/>
        </p:nvSpPr>
        <p:spPr>
          <a:xfrm>
            <a:off x="3320642" y="4125527"/>
            <a:ext cx="2273249" cy="923330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Model data also show lag in TCO seasonal cycle in NH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C5AE390-3E12-2C5F-6C27-D1491DEBC510}"/>
              </a:ext>
            </a:extLst>
          </p:cNvPr>
          <p:cNvSpPr/>
          <p:nvPr/>
        </p:nvSpPr>
        <p:spPr>
          <a:xfrm>
            <a:off x="10232048" y="2941190"/>
            <a:ext cx="666861" cy="9809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416896-6B20-6AC2-D6F9-6DE6B753AF94}"/>
              </a:ext>
            </a:extLst>
          </p:cNvPr>
          <p:cNvSpPr txBox="1"/>
          <p:nvPr/>
        </p:nvSpPr>
        <p:spPr>
          <a:xfrm>
            <a:off x="10311323" y="3947543"/>
            <a:ext cx="1567361" cy="646331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Limited latitude zone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DF8D80-B5CA-2BC7-9F6D-808993EC695D}"/>
              </a:ext>
            </a:extLst>
          </p:cNvPr>
          <p:cNvSpPr/>
          <p:nvPr/>
        </p:nvSpPr>
        <p:spPr>
          <a:xfrm>
            <a:off x="8423564" y="4586843"/>
            <a:ext cx="535709" cy="10039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87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2" grpId="2" animBg="1"/>
      <p:bldP spid="28" grpId="0" animBg="1"/>
      <p:bldP spid="28" grpId="1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1A92BE34-DABC-D783-A61C-041A75A6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383" y="82160"/>
            <a:ext cx="8117994" cy="1081088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>
                <a:latin typeface="Helvetica" pitchFamily="2" charset="0"/>
              </a:rPr>
              <a:t>De-seasonalized TROPOMI and NASA TCO Data Records</a:t>
            </a: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A4DD1EBA-6845-8226-DC59-FB28508F2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91" y="1221739"/>
            <a:ext cx="1055528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8">
            <a:extLst>
              <a:ext uri="{FF2B5EF4-FFF2-40B4-BE49-F238E27FC236}">
                <a16:creationId xmlns:a16="http://schemas.microsoft.com/office/drawing/2014/main" id="{6E9D3002-5C70-E9B5-7D1B-5582E1899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4064677"/>
            <a:ext cx="54639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itchFamily="2" charset="0"/>
              </a:rPr>
              <a:t>+3-4 DU Jump in TROPOMI TCO in mid 2021</a:t>
            </a:r>
          </a:p>
        </p:txBody>
      </p:sp>
      <p:pic>
        <p:nvPicPr>
          <p:cNvPr id="23560" name="Picture 21">
            <a:extLst>
              <a:ext uri="{FF2B5EF4-FFF2-40B4-BE49-F238E27FC236}">
                <a16:creationId xmlns:a16="http://schemas.microsoft.com/office/drawing/2014/main" id="{5F4B0B44-1D4A-CC91-94D8-4DBD3192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91" y="3866965"/>
            <a:ext cx="502304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Box 23">
            <a:extLst>
              <a:ext uri="{FF2B5EF4-FFF2-40B4-BE49-F238E27FC236}">
                <a16:creationId xmlns:a16="http://schemas.microsoft.com/office/drawing/2014/main" id="{30B06862-B874-5BD2-0FEC-6FAF7E27E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636" y="4931488"/>
            <a:ext cx="5023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Helvetica" pitchFamily="2" charset="0"/>
              </a:rPr>
              <a:t>This Jump is also present in TROPOMI total ozone record and is related to switch in L1 data</a:t>
            </a:r>
          </a:p>
        </p:txBody>
      </p:sp>
      <p:sp>
        <p:nvSpPr>
          <p:cNvPr id="23564" name="TextBox 27">
            <a:extLst>
              <a:ext uri="{FF2B5EF4-FFF2-40B4-BE49-F238E27FC236}">
                <a16:creationId xmlns:a16="http://schemas.microsoft.com/office/drawing/2014/main" id="{F38CA4FD-ED3A-2DA2-8A3C-AC051BECA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024" y="4264702"/>
            <a:ext cx="979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/>
              <a:t>20S-20N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652F2F-6796-C2B4-C748-A5AA05A76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DSCOVR-logo-sm.jpg">
            <a:extLst>
              <a:ext uri="{FF2B5EF4-FFF2-40B4-BE49-F238E27FC236}">
                <a16:creationId xmlns:a16="http://schemas.microsoft.com/office/drawing/2014/main" id="{0D5C3AF2-05AB-7F43-797F-2095E3E04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83CDE-8F3B-66BC-4D88-CB0E0BB81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90F1D1-0A6B-1595-EADF-5E0571991346}"/>
              </a:ext>
            </a:extLst>
          </p:cNvPr>
          <p:cNvCxnSpPr>
            <a:stCxn id="23557" idx="1"/>
          </p:cNvCxnSpPr>
          <p:nvPr/>
        </p:nvCxnSpPr>
        <p:spPr>
          <a:xfrm flipH="1" flipV="1">
            <a:off x="5153025" y="3412214"/>
            <a:ext cx="1220788" cy="852518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E9D9ADCC-CDA4-6711-38E5-E26A0ECD6665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442D55-2220-A822-B385-25955A3DBC46}"/>
              </a:ext>
            </a:extLst>
          </p:cNvPr>
          <p:cNvCxnSpPr>
            <a:cxnSpLocks/>
          </p:cNvCxnSpPr>
          <p:nvPr/>
        </p:nvCxnSpPr>
        <p:spPr>
          <a:xfrm flipH="1" flipV="1">
            <a:off x="5049194" y="4939676"/>
            <a:ext cx="1428450" cy="372465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91B2E7-D088-8629-73CC-50AB0D0B10E3}"/>
              </a:ext>
            </a:extLst>
          </p:cNvPr>
          <p:cNvSpPr txBox="1"/>
          <p:nvPr/>
        </p:nvSpPr>
        <p:spPr>
          <a:xfrm>
            <a:off x="59143" y="6408944"/>
            <a:ext cx="4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62" grpId="0"/>
      <p:bldP spid="235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B33044-841A-1560-0EDB-0F0F5306B856}"/>
              </a:ext>
            </a:extLst>
          </p:cNvPr>
          <p:cNvSpPr txBox="1">
            <a:spLocks/>
          </p:cNvSpPr>
          <p:nvPr/>
        </p:nvSpPr>
        <p:spPr>
          <a:xfrm>
            <a:off x="1804481" y="211641"/>
            <a:ext cx="8748585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TROPOMI and NASA Total Ozone Columns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DABE2-BD53-299E-BFC1-7F76AC9D72D9}"/>
              </a:ext>
            </a:extLst>
          </p:cNvPr>
          <p:cNvSpPr txBox="1"/>
          <p:nvPr/>
        </p:nvSpPr>
        <p:spPr>
          <a:xfrm>
            <a:off x="59143" y="6408944"/>
            <a:ext cx="4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D88741-4253-A101-4470-BC576760A2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85" t="87388" r="46704" b="1"/>
          <a:stretch/>
        </p:blipFill>
        <p:spPr>
          <a:xfrm>
            <a:off x="9167630" y="5313332"/>
            <a:ext cx="2953265" cy="829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ADE906-2019-ACC4-5079-6A9DD4CC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07" t="6941" r="7833" b="13489"/>
          <a:stretch/>
        </p:blipFill>
        <p:spPr>
          <a:xfrm>
            <a:off x="1923921" y="685484"/>
            <a:ext cx="7315200" cy="54569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26236F-7E40-AB54-C734-AFB412F64176}"/>
              </a:ext>
            </a:extLst>
          </p:cNvPr>
          <p:cNvSpPr txBox="1"/>
          <p:nvPr/>
        </p:nvSpPr>
        <p:spPr>
          <a:xfrm>
            <a:off x="9319490" y="1459345"/>
            <a:ext cx="271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A small ~1 DU change in EPIC TOZ in early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160D62-9D54-521D-8A78-AB9163931338}"/>
              </a:ext>
            </a:extLst>
          </p:cNvPr>
          <p:cNvSpPr txBox="1"/>
          <p:nvPr/>
        </p:nvSpPr>
        <p:spPr>
          <a:xfrm>
            <a:off x="9239121" y="2558341"/>
            <a:ext cx="295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Significant drift in OMI TOZ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26CD1F-72E5-3FA4-D7A8-52D48C4B5DFD}"/>
              </a:ext>
            </a:extLst>
          </p:cNvPr>
          <p:cNvSpPr txBox="1"/>
          <p:nvPr/>
        </p:nvSpPr>
        <p:spPr>
          <a:xfrm>
            <a:off x="9203376" y="4476092"/>
            <a:ext cx="295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Jump in TROPOMI TOZ in mid-2021</a:t>
            </a:r>
          </a:p>
        </p:txBody>
      </p:sp>
    </p:spTree>
    <p:extLst>
      <p:ext uri="{BB962C8B-B14F-4D97-AF65-F5344CB8AC3E}">
        <p14:creationId xmlns:p14="http://schemas.microsoft.com/office/powerpoint/2010/main" val="3214089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B33044-841A-1560-0EDB-0F0F5306B856}"/>
              </a:ext>
            </a:extLst>
          </p:cNvPr>
          <p:cNvSpPr txBox="1">
            <a:spLocks/>
          </p:cNvSpPr>
          <p:nvPr/>
        </p:nvSpPr>
        <p:spPr>
          <a:xfrm>
            <a:off x="2937238" y="196997"/>
            <a:ext cx="5959628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BASCOE and MERRA-2 SCO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DABE2-BD53-299E-BFC1-7F76AC9D72D9}"/>
              </a:ext>
            </a:extLst>
          </p:cNvPr>
          <p:cNvSpPr txBox="1"/>
          <p:nvPr/>
        </p:nvSpPr>
        <p:spPr>
          <a:xfrm>
            <a:off x="59143" y="6408944"/>
            <a:ext cx="4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7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451E573-20AE-183C-74C8-D06BACC08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48" y="1245408"/>
            <a:ext cx="9896849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7A46FA-9F3F-17A4-B41B-E847009DA218}"/>
              </a:ext>
            </a:extLst>
          </p:cNvPr>
          <p:cNvSpPr txBox="1"/>
          <p:nvPr/>
        </p:nvSpPr>
        <p:spPr>
          <a:xfrm>
            <a:off x="4110182" y="3029527"/>
            <a:ext cx="3879273" cy="646331"/>
          </a:xfrm>
          <a:prstGeom prst="rect">
            <a:avLst/>
          </a:prstGeom>
          <a:solidFill>
            <a:schemeClr val="bg2">
              <a:alpha val="8948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Between 50S and 50N differences in SCO are within +/- 2DU</a:t>
            </a:r>
          </a:p>
        </p:txBody>
      </p:sp>
    </p:spTree>
    <p:extLst>
      <p:ext uri="{BB962C8B-B14F-4D97-AF65-F5344CB8AC3E}">
        <p14:creationId xmlns:p14="http://schemas.microsoft.com/office/powerpoint/2010/main" val="2334351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B33044-841A-1560-0EDB-0F0F5306B856}"/>
              </a:ext>
            </a:extLst>
          </p:cNvPr>
          <p:cNvSpPr txBox="1">
            <a:spLocks/>
          </p:cNvSpPr>
          <p:nvPr/>
        </p:nvSpPr>
        <p:spPr>
          <a:xfrm>
            <a:off x="3057566" y="196997"/>
            <a:ext cx="6086434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TCO comparisons with sonde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DABE2-BD53-299E-BFC1-7F76AC9D72D9}"/>
              </a:ext>
            </a:extLst>
          </p:cNvPr>
          <p:cNvSpPr txBox="1"/>
          <p:nvPr/>
        </p:nvSpPr>
        <p:spPr>
          <a:xfrm>
            <a:off x="59143" y="6408944"/>
            <a:ext cx="4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EF04E0-B0A0-B093-F263-5E836443B795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4396" t="4496" r="7687" b="7648"/>
          <a:stretch/>
        </p:blipFill>
        <p:spPr>
          <a:xfrm>
            <a:off x="1935135" y="720285"/>
            <a:ext cx="8204490" cy="54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C92F0D-278C-CE32-29BC-9105FA2131CC}"/>
              </a:ext>
            </a:extLst>
          </p:cNvPr>
          <p:cNvSpPr txBox="1"/>
          <p:nvPr/>
        </p:nvSpPr>
        <p:spPr>
          <a:xfrm>
            <a:off x="4358705" y="3657601"/>
            <a:ext cx="335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OMPS</a:t>
            </a:r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EPIC</a:t>
            </a:r>
            <a:r>
              <a:rPr lang="en-US" dirty="0"/>
              <a:t> </a:t>
            </a:r>
            <a:r>
              <a:rPr lang="en-US" b="1" dirty="0"/>
              <a:t>TROPOMI </a:t>
            </a:r>
            <a:r>
              <a:rPr lang="en-US" b="1" dirty="0">
                <a:solidFill>
                  <a:srgbClr val="7030A0"/>
                </a:solidFill>
              </a:rPr>
              <a:t>SONDE</a:t>
            </a:r>
          </a:p>
        </p:txBody>
      </p:sp>
    </p:spTree>
    <p:extLst>
      <p:ext uri="{BB962C8B-B14F-4D97-AF65-F5344CB8AC3E}">
        <p14:creationId xmlns:p14="http://schemas.microsoft.com/office/powerpoint/2010/main" val="3277113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16FF-47FF-4258-65D0-BE5236433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7" y="0"/>
            <a:ext cx="1112952" cy="954486"/>
          </a:xfrm>
          <a:prstGeom prst="rect">
            <a:avLst/>
          </a:prstGeom>
        </p:spPr>
      </p:pic>
      <p:pic>
        <p:nvPicPr>
          <p:cNvPr id="4" name="Picture 3" descr="DSCOVR-logo-sm.jpg">
            <a:extLst>
              <a:ext uri="{FF2B5EF4-FFF2-40B4-BE49-F238E27FC236}">
                <a16:creationId xmlns:a16="http://schemas.microsoft.com/office/drawing/2014/main" id="{EF7FA66D-BFCB-887D-56BD-0BC157A9C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51" y="0"/>
            <a:ext cx="1971149" cy="1245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E37B-70F5-C512-0730-DC05EFD2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857" y="6206685"/>
            <a:ext cx="2667000" cy="622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86AC5-66C7-2FB9-95C9-B819B517C8BE}"/>
              </a:ext>
            </a:extLst>
          </p:cNvPr>
          <p:cNvSpPr txBox="1">
            <a:spLocks/>
          </p:cNvSpPr>
          <p:nvPr/>
        </p:nvSpPr>
        <p:spPr>
          <a:xfrm>
            <a:off x="1025797" y="6336382"/>
            <a:ext cx="9333875" cy="514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DSCOVR Science Team Meeting, September 27-29, 2022, NASA GSFC, Maryland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natalya.a.kramarova@nasa.gov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B33044-841A-1560-0EDB-0F0F5306B856}"/>
              </a:ext>
            </a:extLst>
          </p:cNvPr>
          <p:cNvSpPr txBox="1">
            <a:spLocks/>
          </p:cNvSpPr>
          <p:nvPr/>
        </p:nvSpPr>
        <p:spPr>
          <a:xfrm>
            <a:off x="3057566" y="196997"/>
            <a:ext cx="6086434" cy="425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TCO comparisons with sonde</a:t>
            </a:r>
            <a:endParaRPr lang="en-IT" sz="3200" b="1">
              <a:solidFill>
                <a:schemeClr val="bg2">
                  <a:lumMod val="1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DABE2-BD53-299E-BFC1-7F76AC9D72D9}"/>
              </a:ext>
            </a:extLst>
          </p:cNvPr>
          <p:cNvSpPr txBox="1"/>
          <p:nvPr/>
        </p:nvSpPr>
        <p:spPr>
          <a:xfrm>
            <a:off x="59143" y="6408944"/>
            <a:ext cx="4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767C42-341B-6D46-D0A6-448D88C0A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3" t="3582" r="7463" b="7290"/>
          <a:stretch/>
        </p:blipFill>
        <p:spPr>
          <a:xfrm>
            <a:off x="2255211" y="785134"/>
            <a:ext cx="7681577" cy="54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65B581-175D-851A-3C36-20C8BA136FE8}"/>
              </a:ext>
            </a:extLst>
          </p:cNvPr>
          <p:cNvSpPr txBox="1"/>
          <p:nvPr/>
        </p:nvSpPr>
        <p:spPr>
          <a:xfrm>
            <a:off x="4372353" y="3684897"/>
            <a:ext cx="335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OMPS</a:t>
            </a:r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EPIC</a:t>
            </a:r>
            <a:r>
              <a:rPr lang="en-US" dirty="0"/>
              <a:t> </a:t>
            </a:r>
            <a:r>
              <a:rPr lang="en-US" b="1" dirty="0"/>
              <a:t>TROPOMI </a:t>
            </a:r>
            <a:r>
              <a:rPr lang="en-US" b="1" dirty="0">
                <a:solidFill>
                  <a:srgbClr val="7030A0"/>
                </a:solidFill>
              </a:rPr>
              <a:t>SONDE</a:t>
            </a:r>
          </a:p>
        </p:txBody>
      </p:sp>
    </p:spTree>
    <p:extLst>
      <p:ext uri="{BB962C8B-B14F-4D97-AF65-F5344CB8AC3E}">
        <p14:creationId xmlns:p14="http://schemas.microsoft.com/office/powerpoint/2010/main" val="4211085787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{C21A6E0F-8845-DD41-A525-04E6BC0F1F4F}tf10001072</Template>
  <TotalTime>2180</TotalTime>
  <Words>1163</Words>
  <Application>Microsoft Macintosh PowerPoint</Application>
  <PresentationFormat>Widescreen</PresentationFormat>
  <Paragraphs>125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Franklin Gothic Book</vt:lpstr>
      <vt:lpstr>Helvetica</vt:lpstr>
      <vt:lpstr>Times New Roman</vt:lpstr>
      <vt:lpstr>Crop</vt:lpstr>
      <vt:lpstr>PowerPoint Presentation</vt:lpstr>
      <vt:lpstr>PowerPoint Presentation</vt:lpstr>
      <vt:lpstr>PowerPoint Presentation</vt:lpstr>
      <vt:lpstr>PowerPoint Presentation</vt:lpstr>
      <vt:lpstr>De-seasonalized TROPOMI and NASA TCO Data Records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</vt:lpstr>
      <vt:lpstr>Back-up Slides</vt:lpstr>
      <vt:lpstr>TROPOMI TOZ versus TOZ from OMPS NM, EPIC, and OMI</vt:lpstr>
      <vt:lpstr>TROPOMI/BASCOE TCO versus TCO from OMPSNM/MERRA2, EPIC/MERRA2, and OMI/MERRA2</vt:lpstr>
      <vt:lpstr>EPIC BL correction, September 15, 2020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Kramarova, Natalya A. (GSFC-6140)</dc:creator>
  <cp:lastModifiedBy>Kramarova, Natalya A. (GSFC-6140)</cp:lastModifiedBy>
  <cp:revision>5</cp:revision>
  <dcterms:created xsi:type="dcterms:W3CDTF">2022-09-25T14:31:31Z</dcterms:created>
  <dcterms:modified xsi:type="dcterms:W3CDTF">2022-09-27T02:51:48Z</dcterms:modified>
</cp:coreProperties>
</file>