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87" r:id="rId2"/>
    <p:sldId id="266" r:id="rId3"/>
    <p:sldId id="370" r:id="rId4"/>
    <p:sldId id="377" r:id="rId5"/>
    <p:sldId id="375" r:id="rId6"/>
    <p:sldId id="285" r:id="rId7"/>
    <p:sldId id="297" r:id="rId8"/>
    <p:sldId id="378" r:id="rId9"/>
    <p:sldId id="313" r:id="rId10"/>
    <p:sldId id="379" r:id="rId11"/>
    <p:sldId id="380" r:id="rId12"/>
    <p:sldId id="25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59"/>
    <p:restoredTop sz="96327"/>
  </p:normalViewPr>
  <p:slideViewPr>
    <p:cSldViewPr snapToGrid="0">
      <p:cViewPr varScale="1">
        <p:scale>
          <a:sx n="102" d="100"/>
          <a:sy n="102" d="100"/>
        </p:scale>
        <p:origin x="192" y="3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6T01:48:38.293"/>
    </inkml:context>
    <inkml:brush xml:id="br0">
      <inkml:brushProperty name="width" value="0.22049" units="cm"/>
      <inkml:brushProperty name="height" value="0.22049" units="cm"/>
      <inkml:brushProperty name="color" value="#767171"/>
      <inkml:brushProperty name="inkEffects" value="pencil"/>
    </inkml:brush>
  </inkml:definitions>
  <inkml:trace contextRef="#ctx0" brushRef="#br0">190 4174 16383,'-8'-8'0,"0"-1"0,2 2 0,1 0 0,0-2 0,-1-1 0,-2-3 0,0-3 0,1-2 0,1-6 0,2-5 0,0-6 0,-1-3 0,2 2 0,1 1 0,1 1 0,1-1 0,0 2 0,0 1 0,1 2 0,0 0 0,1 0 0,2-2 0,1-1 0,0 0 0,1-3 0,-1-2 0,1-1 0,1-3 0,0 1 0,2 2 0,0 5 0,-2 4 0,0 2 0,1 1 0,1 1 0,3 0 0,2-1 0,1 2 0,1-1 0,0 3 0,2 1 0,1-2 0,0 2 0,0 2 0,2 1 0,0 2 0,2 1 0,1 0 0,0 3 0,1 2 0,-1 2 0,-1 3 0,-2 1 0,-2 2 0,-1 3 0,3 0 0,0 2 0,-2 0 0,-4-1 0,-5 0 0,-4-1 0,-1 0 0,-1 0 0,2 0 0,1 2 0,2 0 0,1 0 0,0 1 0,-2-1 0,-2 0 0,-2-1 0,-2 0 0,0-2 0,2 1 0,7-1 0,11 2 0,8 0 0,1 1 0,-6-1 0,-10-2 0,-9 1 0,-3-2 0,-2 1 0,-1-3 0,-2-4 0,0-7 0,1-14 0,1-13 0,1-10 0,0-7 0,0 1 0,1 4 0,1 4 0,-2 4 0,0 2 0,0 0 0,-1 3 0,2 5 0,-1 2 0,1 2 0,0-2 0,1-3 0,0-3 0,0-3 0,2 1 0,1 2 0,0 4 0,-1 4 0,0 5 0,1 4 0,1 2 0,3 2 0,1 0 0,3 0 0,2-2 0,7-4 0,3-2 0,2-1 0,-1 4 0,-2 3 0,1 1 0,1 1 0,3-1 0,3 0 0,4-1 0,3 1 0,3-2 0,0 0 0,-3 3 0,-3 4 0,-5 4 0,-4 3 0,-1 3 0,0 2 0,7 1 0,6 1 0,3 1 0,2 0 0,-5 0 0,-4 0 0,-6 0 0,-6 0 0,4 0 0,6 3 0,7 1 0,6 2 0,-4 1 0,-9-1 0,-16-4 0,-8 0 0,-8-2 0,0-1 0,1-2 0,2-3 0,2-8 0,2-9 0,3-11 0,5-18 0,5-14 0,5-16 0,1-8 0,0-1 0,0 2 0,-2 10 0,-1 5 0,-4 9 0,-2 8 0,-1 6 0,-3 8 0,0 5 0,0 4 0,-3 2 0,1 1 0,0 1 0,1 1 0,3 1 0,2 1 0,0 2 0,2 3 0,0 1 0,3 1 0,4 1 0,5 0 0,1 0 0,5 1 0,3 2 0,4-1 0,4 0 0,1 0 0,4 2 0,3 4 0,3 2 0,6 2 0,7 5 0,10 6 0,-33 2 0,1 3 0,7 5 0,2 2 0,4 4 0,1 2 0,3 2 0,1 2 0,-2 0 0,0 0 0,-3 0 0,-1 0 0,-4-1 0,-3 0 0,-7-3 0,-2 0 0,34 19 0,-11-3 0,-11-3 0,-6-1 0,-12-6 0,-10-5 0,-8 0 0,-6 0 0,-4 4 0,-1 0 0,-4-3 0,-3-5 0,-2-5 0,-2-8 0,-1-2 0,-1-2 0,1 0 0,0 1 0,1 0 0,-1 0 0,3-3 0,1 0 0,5-3 0,6 0 0,8-2 0,10-2 0,7 0 0,4 0 0,-1 3 0,-6 2 0,-2 1 0,-2 1 0,-2 1 0,3 2 0,2 2 0,3 2 0,3 3 0,0 0 0,0 3 0,1 3 0,-4 1 0,1 5 0,1 4 0,1 4 0,3 5 0,-4 0 0,1 6 0,0 6 0,1 3 0,-2 3 0,-3-6 0,-4-2 0,-3-2 0,-1 1 0,-3 0 0,-1 2 0,-1 2 0,-2 3 0,-2 2 0,-1 2 0,-3 2 0,-3 4 0,-3-1 0,-4 2 0,-4 0 0,-1-2 0,-1 1 0,-2-2 0,1-2 0,-1 1 0,-2-3 0,-1-1 0,0 1 0,-1-2 0,0-2 0,1-2 0,-1-5 0,0-7 0,1-8 0,-2-1 0,3-16 0,-1 7 0,2-10 0,0-1 0,1-2 0,0-5 0,0 1 0,2 4 0,0-1 0,2 3 0,0-2 0,1 0 0,2 0 0,2 1 0,0 2 0,5 3 0,1 2 0,2 0 0,3 2 0,5 3 0,5 3 0,4 2 0,1 0 0,-3-2 0,1 2 0,2 3 0,1 3 0,-1 3 0,0 5 0,0 5 0,1 3 0,0 4 0,-2 2 0,-4 1 0,-1 5 0,-3 2 0,-4 2 0,-3 1 0,-5-7 0,-5-6 0,-2-4 0,-4-4 0,-1 1 0,-1 2 0,-1 2 0,-1 3 0,0 0 0,0 0 0,1-1 0,0-4 0,-1-2 0,-2-1 0,-1 0 0,-1 3 0,-2 1 0,1-1 0,-3 2 0,-2 0 0,-1 1 0,-2 1 0,0 1 0,0 3 0,-2 5 0,-3 6 0,0 0 0,0 1 0,2-7 0,3-5 0,3-4 0,1-7 0,3-6 0,2-8 0,1-8 0,1-7 0,0-6 0,2-3 0,1-1 0,3 2 0,2 3 0,2 2 0,1 3 0,3 2 0,1 1 0,2 0 0,0-1 0,-2-3 0,1-1 0,-1-3 0,1 1 0,1 1 0,1 1 0,2 1 0,4 3 0,2 2 0,4 2 0,0 0 0,-4-3 0,-3 0 0,-4-3 0,-3 0 0,0-1 0,-1 0 0,1 2 0,1 4 0,2 3 0,1 2 0,-1 0 0,-2-1 0,-4-3 0,-1-2 0,-3 0 0,-1-1 0,0 2 0,-2 1 0,2 1 0,-1 1 0,-1 3 0,1 5 0,0 3 0,-2 0 0,-1-3 0,-1-7 0,0-2 0,0-3 0,0 0 0,0-2 0,0-4 0,-1-3 0,0-3 0,-1-1 0,0 3 0,-4 2 0,0 1 0,-4 3 0,-4 1 0,-3 1 0,-5 2 0,-1 0 0,-3-1 0,0-1 0,-2 0 0,-1 1 0,-4-1 0,-2 0 0,-7-3 0,-5-1 0,-4 1 0,-3-1 0,4 0 0,0-2 0,-2-1 0,1-1 0,-5 2 0,-2-1 0,2 0 0,-1 0 0,1-1 0,0-1 0,-1-1 0,-3-1 0,-8-3 0,-14 0 0,-8-1 0,-2 0 0,1 0 0,5 0 0,-8 0 0,40-1 0,-1 0 0,-3-1 0,-1 1 0,-5-1 0,1 1 0,1-1 0,1 0 0,1 0 0,1 1 0,-1-1 0,0 0 0,-1 0 0,1 0 0,-1-1 0,1 1 0,-2-1 0,1 0 0,0 0 0,1 0 0,0 0 0,0 0 0,1 0 0,1 0 0,5 0 0,-2 1 0,-8-1 0,-2 1 0,-3 0 0,-2 1 0,-2-1 0,0 0 0,0 1 0,2-1 0,11 0 0,3 0 0,5 0 0,0-2 0,1-1 0,1 0 0,-50-6 0,48 6 0,-2 1 0,-2 0 0,0 1 0,3 0 0,1-1 0,-44-3 0,4-4 0,4-1 0,-9 1 0,44 6 0,0 1 0,-2 2 0,-1-1 0,-3 1 0,0-1 0,1 0 0,1 0 0,5 0 0,1 0 0,-38-1 0,11 0 0,9 2 0,2 0 0,2-1 0,7 1 0,1 1 0,2 0 0,4 0 0,3 0 0,3-1 0,0 0 0,4-1 0,4 1 0,3 0 0,4 0 0,3 1 0,4-1 0,3 0 0,3 0 0,1 1 0,0 0 0,1-1 0,-2 0 0,1 0 0,-3 0 0,0 0 0,0 0 0,-4 0 0,-2-1 0,-2 0 0,-1-1 0,4 1 0,1 0 0,0-1 0,-2 1 0,0-1 0,0 0 0,0 0 0,-1 0 0,0 0 0,3 0 0,3 1 0,4 1 0,0 0 0,0 0 0,1 0 0,-1 0 0,2-1 0,0 0 0,0 1 0,0 0 0,0-1 0,0-1 0,1-2 0,0-2 0,1-4 0,1-1 0,1-3 0,1-3 0,1-2 0,0-4 0,0-5 0,1-2 0,-2-5 0,0 0 0,1 1 0,1-1 0,1 0 0,-1-1 0,2-1 0,0-1 0,0-1 0,1-3 0,-1 1 0,2-1 0,1-2 0,1 3 0,0-3 0,0-1 0,0 1 0,1-1 0,1 0 0,1 0 0,0-1 0,0 3 0,-1 2 0,2 1 0,0 4 0,0 2 0,1-2 0,-1 3 0,0 0 0,2-1 0,0 3 0,0 1 0,0 2 0,-1 3 0,2 0 0,-1 0 0,-1 0 0,1 0 0,-1 2 0,2 0 0,1 1 0,-1 0 0,0 0 0,-1 1 0,0 2 0,1 0 0,-1 3 0,0 3 0,-2 1 0,0 3 0,-1 3 0,1 0 0,0 2 0,0-1 0,-1 2 0,-1 1 0,0 1 0,0 1 0,-1 0 0,0-1 0,0 0 0,1 0 0,-1 0 0,1 0 0,0-2 0,-1 0 0,-1 1 0,0 2 0,0-1 0,0-1 0,1 1 0,-1-1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6T01:50:16.609"/>
    </inkml:context>
    <inkml:brush xml:id="br0">
      <inkml:brushProperty name="width" value="0.22049" units="cm"/>
      <inkml:brushProperty name="height" value="0.22049" units="cm"/>
      <inkml:brushProperty name="color" value="#767171"/>
      <inkml:brushProperty name="inkEffects" value="pencil"/>
    </inkml:brush>
  </inkml:definitions>
  <inkml:trace contextRef="#ctx0" brushRef="#br0">220 17 16383,'-16'1'0,"-7"3"0,-6 1 0,-7 2 0,0 2 0,0 8 0,16-6 0,3 9 0,14-9 0,1 1 0,1-5 0,1-5 0,0 0 0,6 1 0,1-1 0,6 2 0,0-1 0,1-1 0,-1 0 0,0-1 0,1-1 0,-2 0 0,-1 0 0,-3 0 0,-3 0 0,-2-2 0,0 0 0,-2-2 0,0 0 0,0-2 0,0 0 0,0-2 0,0-1 0,-1 0 0,0-2 0,0 1 0,0 1 0,-1-1 0,0 2 0,-1 2 0,-1 1 0,-3 0 0,-2-1 0,-2-1 0,1 1 0,1 1 0,4 3 0,1 1 0,2 1 0,-1 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6T01:50:19.476"/>
    </inkml:context>
    <inkml:brush xml:id="br0">
      <inkml:brushProperty name="width" value="0.22049" units="cm"/>
      <inkml:brushProperty name="height" value="0.22049" units="cm"/>
      <inkml:brushProperty name="color" value="#767171"/>
      <inkml:brushProperty name="inkEffects" value="pencil"/>
    </inkml:brush>
  </inkml:definitions>
  <inkml:trace contextRef="#ctx0" brushRef="#br0">44 0 16383,'-9'10'0,"0"-1"0,1 0 0,0 1 0,3-1 0,2 0 0,1-1 0,2-1 0,1 0 0,2 0 0,0 0 0,1-1 0,-1-2 0,2-1 0,0-2 0,1 0 0,-1 0 0,2-1 0,1-1 0,0 0 0,2-1 0,1 0 0,-1 0 0,-2-1 0,0 1 0,-2-1 0,0 0 0,0 0 0,-1 0 0,-2 1 0,-1 0 0,1-1 0,-1-1 0,1 1 0,-1-1 0,0 0 0,1 0 0,-1-2 0,-1 2 0,-1-1 0,0 3 0,0-1 0,0 0 0,0 0 0,-1 0 0,0 1 0,-2 0 0,-2-1 0,0 0 0,0 0 0,0 2 0,-1-1 0,-2 1 0,-1 0 0,-2-1 0,-3 0 0,0 1 0,-2 1 0,3 1 0,3-1 0,5 1 0,1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6T01:50:31.530"/>
    </inkml:context>
    <inkml:brush xml:id="br0">
      <inkml:brushProperty name="width" value="0.22049" units="cm"/>
      <inkml:brushProperty name="height" value="0.22049" units="cm"/>
      <inkml:brushProperty name="color" value="#767171"/>
      <inkml:brushProperty name="inkEffects" value="pencil"/>
    </inkml:brush>
  </inkml:definitions>
  <inkml:trace contextRef="#ctx0" brushRef="#br0">78 5 16383,'-10'-2'0,"-1"0"0,2 1 0,0 1 0,2 1 0,0 1 0,2 1 0,0 0 0,2 0 0,0 0 0,3-1 0,-1 0 0,1 2 0,-1 1 0,0 0 0,0 1 0,0-1 0,1 2 0,-2-1 0,1 0 0,1-1 0,0 1 0,1-1 0,0 1 0,0-1 0,0 0 0,0-1 0,1 0 0,0 1 0,1-1 0,-1 0 0,0-1 0,0 0 0,1 0 0,1 0 0,3 0 0,1 0 0,0-1 0,-2 0 0,1-1 0,0-1 0,1 0 0,0 0 0,-1-1 0,0 1 0,-1-2 0,-1 1 0,-1-2 0,0 0 0,0 0 0,0-1 0,0 0 0,-2 1 0,1-2 0,0 1 0,0-1 0,-1 0 0,0 1 0,-1 0 0,0 0 0,0 0 0,0 0 0,-1 1 0,0-1 0,0 1 0,0-1 0,-2 0 0,0 2 0,-1-1 0,0 1 0,-1-1 0,0 0 0,-1-1 0,0 1 0,0 0 0,0 0 0,-1 1 0,0 0 0,-2 1 0,-2 1 0,-1 0 0,1 0 0,1 0 0,5 0 0,0-1 0,3-1 0,1-2 0,0 1 0,1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6T01:50:48.952"/>
    </inkml:context>
    <inkml:brush xml:id="br0">
      <inkml:brushProperty name="width" value="0.22049" units="cm"/>
      <inkml:brushProperty name="height" value="0.22049" units="cm"/>
      <inkml:brushProperty name="color" value="#767171"/>
      <inkml:brushProperty name="inkEffects" value="pencil"/>
    </inkml:brush>
  </inkml:definitions>
  <inkml:trace contextRef="#ctx0" brushRef="#br0">79 6 16383,'-11'-2'0,"1"1"0,5 0 0,-1 0 0,1 1 0,2 0 0,-1 0 0,1 0 0,-1 0 0,-2 2 0,0-1 0,3 1 0,0-1 0,2 2 0,0 0 0,0 0 0,-1 2 0,1-1 0,0 1 0,0 0 0,0 0 0,1-1 0,0-1 0,0 1 0,0 0 0,0 0 0,0 2 0,0 0 0,1 0 0,-1-2 0,1-1 0,0 0 0,1 1 0,1 1 0,-1-1 0,0 0 0,-1 0 0,1-1 0,2 1 0,1 0 0,-1-1 0,0-1 0,0-1 0,-1 1 0,0-2 0,1 1 0,-1-1 0,2 0 0,0 0 0,-1 0 0,2 0 0,0 0 0,2-1 0,-1 1 0,1-2 0,-4 1 0,1-1 0,-2 0 0,0-1 0,-2 0 0,1 1 0,-1-1 0,0 0 0,1-2 0,1 0 0,-1-2 0,-1 2 0,0 0 0,0 0 0,-1 2 0,1 0 0,-1 0 0,0 1 0,0-1 0,-1 1 0,0-2 0,0 2 0,-1 0 0,0-1 0,0 2 0,0-1 0,-1 0 0,1 1 0,-1 0 0,1 0 0,0 1 0,-2-2 0,1 1 0,-2 1 0,0-2 0,1 1 0,-1 0 0,1 0 0,1 0 0,1 1 0,0-1 0,-1 0 0,-1 1 0,-1 0 0,-3 0 0,0 0 0,0 1 0,3-1 0,1 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6T01:50:56.254"/>
    </inkml:context>
    <inkml:brush xml:id="br0">
      <inkml:brushProperty name="width" value="0.22049" units="cm"/>
      <inkml:brushProperty name="height" value="0.22049" units="cm"/>
      <inkml:brushProperty name="color" value="#767171"/>
      <inkml:brushProperty name="inkEffects" value="pencil"/>
    </inkml:brush>
  </inkml:definitions>
  <inkml:trace contextRef="#ctx0" brushRef="#br0">36 1 16383,'-8'13'0,"-1"0"0,2-2 0,1 1 0,2-4 0,3-1 0,3 0 0,2 0 0,2 2 0,1-1 0,0-2 0,-2-1 0,0-3 0,0-1 0,2 0 0,1-1 0,3 0 0,-1 0 0,0-1 0,-1 0 0,-2 1 0,2-1 0,1 0 0,2 0 0,2-1 0,0 0 0,-2 0 0,-1 0 0,-3-1 0,-2 0 0,-1 1 0,-1-1 0,-1 0 0,0 1 0,-2 0 0,0-1 0,-2-1 0,0 1 0,-3-1 0,0 0 0,-3 2 0,-2-1 0,-3 0 0,-3 0 0,2 0 0,3 1 0,2 0 0,4 0 0,-1 1 0,1 0 0,-1 0 0,1 0 0,0 1 0,2-1 0,-1 1 0,0 0 0,0 0 0,-2 0 0,-1 0 0,-1 0 0,0 0 0,0 1 0,2 0 0,1-1 0,1 1 0,1-1 0,1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6T01:50:59.206"/>
    </inkml:context>
    <inkml:brush xml:id="br0">
      <inkml:brushProperty name="width" value="0.22049" units="cm"/>
      <inkml:brushProperty name="height" value="0.22049" units="cm"/>
      <inkml:brushProperty name="color" value="#767171"/>
      <inkml:brushProperty name="inkEffects" value="pencil"/>
    </inkml:brush>
  </inkml:definitions>
  <inkml:trace contextRef="#ctx0" brushRef="#br0">129 22 16383,'-13'-3'0,"-2"1"0,0 1 0,1 0 0,0 0 0,4 0 0,0 0 0,3 1 0,1 0 0,0 1 0,3 0 0,-3 1 0,4-1 0,-1 1 0,1 0 0,2 2 0,0 1 0,-1 3 0,0-1 0,1 0 0,0 0 0,0-3 0,0 1 0,0-2 0,1 2 0,0 1 0,0 1 0,0-3 0,0 0 0,1-1 0,0 1 0,2-1 0,0-1 0,0 0 0,1-1 0,0 1 0,1-1 0,0 0 0,-1 0 0,0-1 0,0 1 0,0-1 0,-1 1 0,-1-1 0,-2 0 0,2-2 0,0-1 0,2 0 0,0-2 0,0 0 0,0 0 0,-2-1 0,1 2 0,-2 0 0,1 1 0,-1 0 0,0 0 0,0 1 0,0-3 0,-1 0 0,0-1 0,-1 0 0,0-1 0,0 3 0,0-1 0,0 0 0,-1-1 0,1 1 0,-1 2 0,0 1 0,-1 0 0,-3 1 0,-1-1 0,-3 1 0,1 0 0,0 0 0,0 0 0,0 0 0,-1 0 0,1 1 0,4 0 0,2 0 0,2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6T01:49:37.313"/>
    </inkml:context>
    <inkml:brush xml:id="br0">
      <inkml:brushProperty name="width" value="0.22049" units="cm"/>
      <inkml:brushProperty name="height" value="0.22049" units="cm"/>
      <inkml:brushProperty name="color" value="#767171"/>
      <inkml:brushProperty name="inkEffects" value="pencil"/>
    </inkml:brush>
  </inkml:definitions>
  <inkml:trace contextRef="#ctx0" brushRef="#br0">265 37 16383,'-7'-3'0,"2"0"0,2 1 0,-2-1 0,0-1 0,-2 0 0,-1-1 0,1 1 0,-1 1 0,0 1 0,1 1 0,0 0 0,0 0 0,0 1 0,1 0 0,-1 0 0,0 0 0,-3 1 0,-1 1 0,-4 2 0,-2 1 0,1-1 0,1 1 0,2-1 0,4 0 0,-1 1 0,3 0 0,-1 1 0,1 1 0,2 0 0,1 1 0,1-1 0,1-1 0,1-1 0,1 1 0,0-1 0,1-1 0,1-1 0,1-1 0,0-1 0,1 0 0,2 0 0,2 0 0,1 1 0,1 1 0,-1 0 0,-1-1 0,-1 0 0,-1 0 0,-1-1 0,-2-1 0,0 0 0,0 0 0,0 0 0,0 0 0,-1 0 0,2 0 0,1 0 0,2 0 0,1 0 0,0-1 0,0 1 0,0-1 0,0-1 0,0 1 0,-1-2 0,-1 1 0,1-1 0,0 0 0,1-1 0,-1 0 0,-1 0 0,-2 0 0,-2 1 0,1 1 0,-1-1 0,1 0 0,1-3 0,-2 2 0,0-2 0,-1 3 0,0-2 0,0 1 0,0 0 0,-1 0 0,1 2 0,-1-1 0,-1 1 0,1-1 0,-2 1 0,0 0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6T01:49:40.080"/>
    </inkml:context>
    <inkml:brush xml:id="br0">
      <inkml:brushProperty name="width" value="0.22049" units="cm"/>
      <inkml:brushProperty name="height" value="0.22049" units="cm"/>
      <inkml:brushProperty name="color" value="#767171"/>
      <inkml:brushProperty name="inkEffects" value="pencil"/>
    </inkml:brush>
  </inkml:definitions>
  <inkml:trace contextRef="#ctx0" brushRef="#br0">210 21 16383,'-17'2'0,"-4"0"0,-3-2 0,-3-1 0,2 1 0,5-1 0,4 2 0,3 0 0,3 4 0,0 2 0,1 3 0,1 1 0,3-2 0,2-3 0,2-2 0,0-1 0,1 0 0,0 0 0,1 0 0,0 1 0,2 1 0,1 0 0,1 0 0,0 0 0,-1 0 0,1-1 0,0 0 0,0-1 0,0 0 0,1 0 0,0 0 0,0-1 0,-1 0 0,-1-1 0,0 0 0,2 0 0,1-2 0,4 0 0,1-1 0,1-3 0,0-1 0,0-1 0,0 0 0,-1 0 0,-2 0 0,-2 3 0,0-2 0,0 1 0,2-1 0,-1 0 0,-3 2 0,-1 0 0,-3 2 0,0 0 0,-2-2 0,1-2 0,-1-4 0,-1-3 0,-1 0 0,-1 4 0,0 4 0,-1 3 0,-2 2 0,-2 0 0,0 1 0,3-1 0,3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6T01:49:42.614"/>
    </inkml:context>
    <inkml:brush xml:id="br0">
      <inkml:brushProperty name="width" value="0.22049" units="cm"/>
      <inkml:brushProperty name="height" value="0.22049" units="cm"/>
      <inkml:brushProperty name="color" value="#767171"/>
      <inkml:brushProperty name="inkEffects" value="pencil"/>
    </inkml:brush>
  </inkml:definitions>
  <inkml:trace contextRef="#ctx0" brushRef="#br0">112 5 16383,'-11'-3'0,"1"1"0,3 3 0,-1 0 0,-1 3 0,-4 3 0,0 3 0,1 2 0,2 1 0,3 0 0,1-1 0,3 0 0,1 0 0,1-2 0,2-1 0,0-2 0,0-1 0,1 0 0,0 2 0,0-2 0,0 0 0,1 0 0,1-3 0,0 0 0,2-1 0,0 1 0,2 0 0,1 0 0,0-1 0,0-1 0,-2-1 0,2 0 0,1 0 0,4-1 0,0-1 0,0-2 0,-3-1 0,-1-1 0,-1 0 0,-1-1 0,-1 1 0,-2 0 0,-2-1 0,0 0 0,-2-1 0,0-1 0,-2-2 0,-3-1 0,-4 0 0,0 2 0,-1 5 0,0 3 0,-1 1 0,-3 1 0,0-2 0,1 1 0,4-1 0,1 1 0,1-1 0,2 1 0,0-1 0,0 0 0,0 0 0,-1 1 0,-3 1 0,-4-1 0,4 1 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6T01:50:01.604"/>
    </inkml:context>
    <inkml:brush xml:id="br0">
      <inkml:brushProperty name="width" value="0.22049" units="cm"/>
      <inkml:brushProperty name="height" value="0.22049" units="cm"/>
      <inkml:brushProperty name="color" value="#767171"/>
      <inkml:brushProperty name="inkEffects" value="pencil"/>
    </inkml:brush>
  </inkml:definitions>
  <inkml:trace contextRef="#ctx0" brushRef="#br0">225 18 16383,'-11'-2'0,"-1"0"0,-1-1 0,-2 1 0,-1-1 0,2 1 0,-1 0 0,-2 1 0,-1 1 0,-1 0 0,2 1 0,4 0 0,2 0 0,4 1 0,2-1 0,2 0 0,0 1 0,0-1 0,0 2 0,1 0 0,1-1 0,0 1 0,0 1 0,0 1 0,0 2 0,0 0 0,0-2 0,1-2 0,0-2 0,1 3 0,1-1 0,2 3 0,0-2 0,1 0 0,0 0 0,1 1 0,-1 0 0,0-1 0,0-1 0,0 1 0,1-1 0,1 1 0,-1 0 0,2 0 0,1-1 0,0-1 0,-1 0 0,-1-1 0,-1-1 0,-2 0 0,0-1 0,1 0 0,0 0 0,0 0 0,0 1 0,2-2 0,-1 1 0,0-1 0,0 0 0,-2-1 0,1 0 0,0-1 0,-2-1 0,0-1 0,-1 0 0,-1-1 0,0-1 0,0 1 0,0-1 0,0 0 0,0 1 0,1 1 0,-1 2 0,0 0 0,-1 2 0,0 0 0,-1-1 0,0 0 0,0 1 0,0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6T01:50:06.356"/>
    </inkml:context>
    <inkml:brush xml:id="br0">
      <inkml:brushProperty name="width" value="0.22049" units="cm"/>
      <inkml:brushProperty name="height" value="0.22049" units="cm"/>
      <inkml:brushProperty name="color" value="#767171"/>
      <inkml:brushProperty name="inkEffects" value="pencil"/>
    </inkml:brush>
  </inkml:definitions>
  <inkml:trace contextRef="#ctx0" brushRef="#br0">63 0 16383,'-12'4'0,"0"1"0,3 1 0,1 0 0,1 0 0,2 0 0,2 0 0,1-1 0,1 1 0,0 0 0,0 0 0,1 1 0,0-3 0,0 3 0,-1-3 0,0 4 0,1 1 0,1 0 0,1-1 0,-1-3 0,1-1 0,0-1 0,1 0 0,-1 0 0,0-2 0,1 0 0,1 1 0,1 0 0,0 0 0,1 0 0,3 0 0,1 0 0,2 0 0,1 0 0,-2-2 0,-2 1 0,-2-1 0,-1 0 0,-2 0 0,-1-1 0,0-1 0,-2 0 0,1-2 0,0 0 0,-1 0 0,1-1 0,-1-2 0,1 0 0,-1-1 0,1-1 0,-1 1 0,-1 3 0,0 0 0,-1 2 0,1-1 0,-1 0 0,0-1 0,0 1 0,-1 0 0,1 2 0,-2 0 0,1 1 0,0 1 0,-1-1 0,-1 0 0,1 0 0,-1 1 0,0-2 0,2 2 0,-1-1 0,1 1 0,-2-1 0,1 0 0,-2 1 0,1 0 0,-2 0 0,1 0 0,1 0 0,0 1 0,2-1 0,-1 1 0,0-1 0,1 0 0,-1 0 0,1-1 0,-1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6T01:50:08.739"/>
    </inkml:context>
    <inkml:brush xml:id="br0">
      <inkml:brushProperty name="width" value="0.22049" units="cm"/>
      <inkml:brushProperty name="height" value="0.22049" units="cm"/>
      <inkml:brushProperty name="color" value="#767171"/>
      <inkml:brushProperty name="inkEffects" value="pencil"/>
    </inkml:brush>
  </inkml:definitions>
  <inkml:trace contextRef="#ctx0" brushRef="#br0">93 35 16383,'-11'1'0,"0"0"0,1 1 0,-2 1 0,-1 2 0,1 0 0,4 1 0,2 1 0,2-2 0,2 1 0,0-3 0,1 0 0,1-2 0,-1 2 0,1 1 0,0 1 0,0 3 0,2 0 0,-1-1 0,1-1 0,0-1 0,1-1 0,-1-1 0,1 0 0,0-1 0,1 0 0,0 0 0,1-1 0,2 2 0,1-1 0,1 0 0,0 0 0,0-1 0,-1 0 0,0-1 0,-2 0 0,0-1 0,1-1 0,1-1 0,0-2 0,0-1 0,-1 0 0,-1 0 0,0-2 0,-1 1 0,-1-2 0,-1-1 0,0 2 0,-2 1 0,0 2 0,-1 0 0,-1 1 0,-2-2 0,-3-1 0,-1-2 0,-2 1 0,-2 1 0,-2 1 0,1 1 0,0 1 0,2 1 0,0 0 0,0 1 0,1 0 0,3 1 0,2 0 0,1 2 0,0 1 0,1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6T01:50:11.073"/>
    </inkml:context>
    <inkml:brush xml:id="br0">
      <inkml:brushProperty name="width" value="0.22049" units="cm"/>
      <inkml:brushProperty name="height" value="0.22049" units="cm"/>
      <inkml:brushProperty name="color" value="#767171"/>
      <inkml:brushProperty name="inkEffects" value="pencil"/>
    </inkml:brush>
  </inkml:definitions>
  <inkml:trace contextRef="#ctx0" brushRef="#br0">49 6 16383,'-9'1'0,"0"1"0,2 3 0,0 1 0,1 2 0,1 1 0,1 0 0,3 0 0,1 2 0,0 1 0,0-1 0,1 0 0,0-2 0,1 0 0,1-2 0,0 0 0,1-2 0,2 1 0,0-2 0,0 0 0,0-2 0,0-1 0,1 0 0,1-2 0,0 1 0,2-2 0,2-1 0,-1-1 0,1 0 0,0-1 0,-3 1 0,-1 0 0,-3 1 0,-1 0 0,-2 0 0,0 1 0,-1-1 0,0 0 0,-1 1 0,0-1 0,0-1 0,-1 0 0,0-3 0,1 3 0,-1-1 0,0 3 0,-1-1 0,0-1 0,-2-2 0,1-1 0,-1 0 0,0 1 0,0 1 0,1 2 0,0-1 0,0 1 0,-2-1 0,2 3 0,-3-2 0,1 1 0,0-1 0,-2 1 0,1-1 0,0 1 0,1 0 0,2 0 0,-1 1 0,-2 0 0,-1-1 0,1 1 0,2-1 0,2 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6T01:50:14.824"/>
    </inkml:context>
    <inkml:brush xml:id="br0">
      <inkml:brushProperty name="width" value="0.22049" units="cm"/>
      <inkml:brushProperty name="height" value="0.22049" units="cm"/>
      <inkml:brushProperty name="color" value="#767171"/>
      <inkml:brushProperty name="inkEffects" value="pencil"/>
    </inkml:brush>
  </inkml:definitions>
  <inkml:trace contextRef="#ctx0" brushRef="#br0">108 25 16383,'-10'0'0,"-4"1"0,-2 2 0,-2 2 0,1 3 0,3 1 0,5 3 0,3 0 0,3 1 0,3 0 0,3 1 0,0-5 0,7 3 0,-7-9 0,5 2 0,-5-4 0,1 2 0,1-1 0,1 1 0,3-1 0,0-1 0,2 1 0,0-1 0,-2 1 0,-2-1 0,-1-2 0,-1 0 0,1-3 0,0-2 0,-2-2 0,-1 0 0,-2 2 0,0 1 0,-1 1 0,0 0 0,0-1 0,0-3 0,-1-1 0,0-3 0,-2-1 0,0-3 0,-1 1 0,0 2 0,0 3 0,1 5 0,-2 0 0,3 4 0,0-1 0,29 4 0,-20-1 0,21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EC2DCD-7635-7547-ACE8-B181A6C62EE2}" type="datetimeFigureOut">
              <a:rPr lang="en-US" smtClean="0"/>
              <a:t>9/26/22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6A1BEB-C59B-DB49-B539-4DB24DBB86D2}" type="slidenum">
              <a:rPr lang="en-US" smtClean="0"/>
              <a:t>‹#›</a:t>
            </a:fld>
            <a:endParaRPr lang="en-US"/>
          </a:p>
        </p:txBody>
      </p:sp>
    </p:spTree>
    <p:extLst>
      <p:ext uri="{BB962C8B-B14F-4D97-AF65-F5344CB8AC3E}">
        <p14:creationId xmlns:p14="http://schemas.microsoft.com/office/powerpoint/2010/main" val="1692997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4344C4-5C8D-3B42-85D6-F0524CD26C3B}" type="slidenum">
              <a:rPr lang="en-US" smtClean="0"/>
              <a:t>12</a:t>
            </a:fld>
            <a:endParaRPr lang="en-US"/>
          </a:p>
        </p:txBody>
      </p:sp>
    </p:spTree>
    <p:extLst>
      <p:ext uri="{BB962C8B-B14F-4D97-AF65-F5344CB8AC3E}">
        <p14:creationId xmlns:p14="http://schemas.microsoft.com/office/powerpoint/2010/main" val="3885493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2B298-4BEA-37F8-6E46-9FEEED2F85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862A1B-F37F-F435-0179-C2E8CC5714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2D79BD-84CE-3EA7-9403-51A573E7FA78}"/>
              </a:ext>
            </a:extLst>
          </p:cNvPr>
          <p:cNvSpPr>
            <a:spLocks noGrp="1"/>
          </p:cNvSpPr>
          <p:nvPr>
            <p:ph type="dt" sz="half" idx="10"/>
          </p:nvPr>
        </p:nvSpPr>
        <p:spPr/>
        <p:txBody>
          <a:bodyPr/>
          <a:lstStyle/>
          <a:p>
            <a:fld id="{4A3B0A61-DDA5-A14A-904D-C64941E50EBC}" type="datetimeFigureOut">
              <a:rPr lang="en-US" smtClean="0"/>
              <a:t>9/26/22</a:t>
            </a:fld>
            <a:endParaRPr lang="en-US"/>
          </a:p>
        </p:txBody>
      </p:sp>
      <p:sp>
        <p:nvSpPr>
          <p:cNvPr id="5" name="Footer Placeholder 4">
            <a:extLst>
              <a:ext uri="{FF2B5EF4-FFF2-40B4-BE49-F238E27FC236}">
                <a16:creationId xmlns:a16="http://schemas.microsoft.com/office/drawing/2014/main" id="{4EF3FDA5-4CAA-3070-FF13-03E37D2312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906174-7284-05A3-9B53-B44E7BB2BBB4}"/>
              </a:ext>
            </a:extLst>
          </p:cNvPr>
          <p:cNvSpPr>
            <a:spLocks noGrp="1"/>
          </p:cNvSpPr>
          <p:nvPr>
            <p:ph type="sldNum" sz="quarter" idx="12"/>
          </p:nvPr>
        </p:nvSpPr>
        <p:spPr/>
        <p:txBody>
          <a:bodyPr/>
          <a:lstStyle/>
          <a:p>
            <a:fld id="{14C002F3-223C-9142-A4FD-50C3B5FD5122}" type="slidenum">
              <a:rPr lang="en-US" smtClean="0"/>
              <a:t>‹#›</a:t>
            </a:fld>
            <a:endParaRPr lang="en-US"/>
          </a:p>
        </p:txBody>
      </p:sp>
    </p:spTree>
    <p:extLst>
      <p:ext uri="{BB962C8B-B14F-4D97-AF65-F5344CB8AC3E}">
        <p14:creationId xmlns:p14="http://schemas.microsoft.com/office/powerpoint/2010/main" val="1880521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5BA30-98AB-8143-A82A-29B0796AEA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A0E466-4969-718B-C97B-DB743ABB11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1971B7-630D-B806-E98F-CF6CA1B046B0}"/>
              </a:ext>
            </a:extLst>
          </p:cNvPr>
          <p:cNvSpPr>
            <a:spLocks noGrp="1"/>
          </p:cNvSpPr>
          <p:nvPr>
            <p:ph type="dt" sz="half" idx="10"/>
          </p:nvPr>
        </p:nvSpPr>
        <p:spPr/>
        <p:txBody>
          <a:bodyPr/>
          <a:lstStyle/>
          <a:p>
            <a:fld id="{4A3B0A61-DDA5-A14A-904D-C64941E50EBC}" type="datetimeFigureOut">
              <a:rPr lang="en-US" smtClean="0"/>
              <a:t>9/26/22</a:t>
            </a:fld>
            <a:endParaRPr lang="en-US"/>
          </a:p>
        </p:txBody>
      </p:sp>
      <p:sp>
        <p:nvSpPr>
          <p:cNvPr id="5" name="Footer Placeholder 4">
            <a:extLst>
              <a:ext uri="{FF2B5EF4-FFF2-40B4-BE49-F238E27FC236}">
                <a16:creationId xmlns:a16="http://schemas.microsoft.com/office/drawing/2014/main" id="{080CAA8E-23B1-2C24-E6FD-5161B74605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57A008-B831-548F-50B0-789CBC4188F4}"/>
              </a:ext>
            </a:extLst>
          </p:cNvPr>
          <p:cNvSpPr>
            <a:spLocks noGrp="1"/>
          </p:cNvSpPr>
          <p:nvPr>
            <p:ph type="sldNum" sz="quarter" idx="12"/>
          </p:nvPr>
        </p:nvSpPr>
        <p:spPr/>
        <p:txBody>
          <a:bodyPr/>
          <a:lstStyle/>
          <a:p>
            <a:fld id="{14C002F3-223C-9142-A4FD-50C3B5FD5122}" type="slidenum">
              <a:rPr lang="en-US" smtClean="0"/>
              <a:t>‹#›</a:t>
            </a:fld>
            <a:endParaRPr lang="en-US"/>
          </a:p>
        </p:txBody>
      </p:sp>
    </p:spTree>
    <p:extLst>
      <p:ext uri="{BB962C8B-B14F-4D97-AF65-F5344CB8AC3E}">
        <p14:creationId xmlns:p14="http://schemas.microsoft.com/office/powerpoint/2010/main" val="2043420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88AAD8-C5A7-F962-08F9-26A4E68142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50D7B6-D6C6-D013-012E-FC0C433084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3C7B57-3403-F347-F84A-94C527F95FC0}"/>
              </a:ext>
            </a:extLst>
          </p:cNvPr>
          <p:cNvSpPr>
            <a:spLocks noGrp="1"/>
          </p:cNvSpPr>
          <p:nvPr>
            <p:ph type="dt" sz="half" idx="10"/>
          </p:nvPr>
        </p:nvSpPr>
        <p:spPr/>
        <p:txBody>
          <a:bodyPr/>
          <a:lstStyle/>
          <a:p>
            <a:fld id="{4A3B0A61-DDA5-A14A-904D-C64941E50EBC}" type="datetimeFigureOut">
              <a:rPr lang="en-US" smtClean="0"/>
              <a:t>9/26/22</a:t>
            </a:fld>
            <a:endParaRPr lang="en-US"/>
          </a:p>
        </p:txBody>
      </p:sp>
      <p:sp>
        <p:nvSpPr>
          <p:cNvPr id="5" name="Footer Placeholder 4">
            <a:extLst>
              <a:ext uri="{FF2B5EF4-FFF2-40B4-BE49-F238E27FC236}">
                <a16:creationId xmlns:a16="http://schemas.microsoft.com/office/drawing/2014/main" id="{E6877076-1C12-E82C-E4FA-C4B216EFF3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470FA-7100-5156-8856-0BD4819AD0FA}"/>
              </a:ext>
            </a:extLst>
          </p:cNvPr>
          <p:cNvSpPr>
            <a:spLocks noGrp="1"/>
          </p:cNvSpPr>
          <p:nvPr>
            <p:ph type="sldNum" sz="quarter" idx="12"/>
          </p:nvPr>
        </p:nvSpPr>
        <p:spPr/>
        <p:txBody>
          <a:bodyPr/>
          <a:lstStyle/>
          <a:p>
            <a:fld id="{14C002F3-223C-9142-A4FD-50C3B5FD5122}" type="slidenum">
              <a:rPr lang="en-US" smtClean="0"/>
              <a:t>‹#›</a:t>
            </a:fld>
            <a:endParaRPr lang="en-US"/>
          </a:p>
        </p:txBody>
      </p:sp>
    </p:spTree>
    <p:extLst>
      <p:ext uri="{BB962C8B-B14F-4D97-AF65-F5344CB8AC3E}">
        <p14:creationId xmlns:p14="http://schemas.microsoft.com/office/powerpoint/2010/main" val="45441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7581-DF41-81D4-E76A-034983CF14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6514FC-A356-245D-DFBF-9D560F1647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7E8C95-1B0D-06B4-70F4-20D09DBE3C65}"/>
              </a:ext>
            </a:extLst>
          </p:cNvPr>
          <p:cNvSpPr>
            <a:spLocks noGrp="1"/>
          </p:cNvSpPr>
          <p:nvPr>
            <p:ph type="dt" sz="half" idx="10"/>
          </p:nvPr>
        </p:nvSpPr>
        <p:spPr/>
        <p:txBody>
          <a:bodyPr/>
          <a:lstStyle/>
          <a:p>
            <a:fld id="{4A3B0A61-DDA5-A14A-904D-C64941E50EBC}" type="datetimeFigureOut">
              <a:rPr lang="en-US" smtClean="0"/>
              <a:t>9/26/22</a:t>
            </a:fld>
            <a:endParaRPr lang="en-US"/>
          </a:p>
        </p:txBody>
      </p:sp>
      <p:sp>
        <p:nvSpPr>
          <p:cNvPr id="5" name="Footer Placeholder 4">
            <a:extLst>
              <a:ext uri="{FF2B5EF4-FFF2-40B4-BE49-F238E27FC236}">
                <a16:creationId xmlns:a16="http://schemas.microsoft.com/office/drawing/2014/main" id="{53FC6B29-BCCB-B4FB-49CC-2E83E097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893D6-B8E2-693E-4580-9B517D52E194}"/>
              </a:ext>
            </a:extLst>
          </p:cNvPr>
          <p:cNvSpPr>
            <a:spLocks noGrp="1"/>
          </p:cNvSpPr>
          <p:nvPr>
            <p:ph type="sldNum" sz="quarter" idx="12"/>
          </p:nvPr>
        </p:nvSpPr>
        <p:spPr/>
        <p:txBody>
          <a:bodyPr/>
          <a:lstStyle/>
          <a:p>
            <a:fld id="{14C002F3-223C-9142-A4FD-50C3B5FD5122}" type="slidenum">
              <a:rPr lang="en-US" smtClean="0"/>
              <a:t>‹#›</a:t>
            </a:fld>
            <a:endParaRPr lang="en-US"/>
          </a:p>
        </p:txBody>
      </p:sp>
    </p:spTree>
    <p:extLst>
      <p:ext uri="{BB962C8B-B14F-4D97-AF65-F5344CB8AC3E}">
        <p14:creationId xmlns:p14="http://schemas.microsoft.com/office/powerpoint/2010/main" val="3966449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FD51-8735-5F5F-414C-9D5CEA68FE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F4F36A-E4FF-C5E0-3E30-F1958FFABA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4F6650-22C1-1979-2CFD-477A09C889C2}"/>
              </a:ext>
            </a:extLst>
          </p:cNvPr>
          <p:cNvSpPr>
            <a:spLocks noGrp="1"/>
          </p:cNvSpPr>
          <p:nvPr>
            <p:ph type="dt" sz="half" idx="10"/>
          </p:nvPr>
        </p:nvSpPr>
        <p:spPr/>
        <p:txBody>
          <a:bodyPr/>
          <a:lstStyle/>
          <a:p>
            <a:fld id="{4A3B0A61-DDA5-A14A-904D-C64941E50EBC}" type="datetimeFigureOut">
              <a:rPr lang="en-US" smtClean="0"/>
              <a:t>9/26/22</a:t>
            </a:fld>
            <a:endParaRPr lang="en-US"/>
          </a:p>
        </p:txBody>
      </p:sp>
      <p:sp>
        <p:nvSpPr>
          <p:cNvPr id="5" name="Footer Placeholder 4">
            <a:extLst>
              <a:ext uri="{FF2B5EF4-FFF2-40B4-BE49-F238E27FC236}">
                <a16:creationId xmlns:a16="http://schemas.microsoft.com/office/drawing/2014/main" id="{B94009DD-7D52-E55E-3379-D621C0E9BE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940FE2-2797-E5F3-6798-CED3055775BE}"/>
              </a:ext>
            </a:extLst>
          </p:cNvPr>
          <p:cNvSpPr>
            <a:spLocks noGrp="1"/>
          </p:cNvSpPr>
          <p:nvPr>
            <p:ph type="sldNum" sz="quarter" idx="12"/>
          </p:nvPr>
        </p:nvSpPr>
        <p:spPr/>
        <p:txBody>
          <a:bodyPr/>
          <a:lstStyle/>
          <a:p>
            <a:fld id="{14C002F3-223C-9142-A4FD-50C3B5FD5122}" type="slidenum">
              <a:rPr lang="en-US" smtClean="0"/>
              <a:t>‹#›</a:t>
            </a:fld>
            <a:endParaRPr lang="en-US"/>
          </a:p>
        </p:txBody>
      </p:sp>
    </p:spTree>
    <p:extLst>
      <p:ext uri="{BB962C8B-B14F-4D97-AF65-F5344CB8AC3E}">
        <p14:creationId xmlns:p14="http://schemas.microsoft.com/office/powerpoint/2010/main" val="3544821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EAB27-86F9-EFBA-4609-616926697F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C7DB83-A9C0-D13C-7790-6DA6BB6755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59ED1F-AA46-7460-5248-574B172805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E7E229-3EE3-E32D-56EA-85F1FACEDD1E}"/>
              </a:ext>
            </a:extLst>
          </p:cNvPr>
          <p:cNvSpPr>
            <a:spLocks noGrp="1"/>
          </p:cNvSpPr>
          <p:nvPr>
            <p:ph type="dt" sz="half" idx="10"/>
          </p:nvPr>
        </p:nvSpPr>
        <p:spPr/>
        <p:txBody>
          <a:bodyPr/>
          <a:lstStyle/>
          <a:p>
            <a:fld id="{4A3B0A61-DDA5-A14A-904D-C64941E50EBC}" type="datetimeFigureOut">
              <a:rPr lang="en-US" smtClean="0"/>
              <a:t>9/26/22</a:t>
            </a:fld>
            <a:endParaRPr lang="en-US"/>
          </a:p>
        </p:txBody>
      </p:sp>
      <p:sp>
        <p:nvSpPr>
          <p:cNvPr id="6" name="Footer Placeholder 5">
            <a:extLst>
              <a:ext uri="{FF2B5EF4-FFF2-40B4-BE49-F238E27FC236}">
                <a16:creationId xmlns:a16="http://schemas.microsoft.com/office/drawing/2014/main" id="{CCDF2F02-E947-746F-0BF6-052023B62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531D26-250E-237C-210E-60A96B634748}"/>
              </a:ext>
            </a:extLst>
          </p:cNvPr>
          <p:cNvSpPr>
            <a:spLocks noGrp="1"/>
          </p:cNvSpPr>
          <p:nvPr>
            <p:ph type="sldNum" sz="quarter" idx="12"/>
          </p:nvPr>
        </p:nvSpPr>
        <p:spPr/>
        <p:txBody>
          <a:bodyPr/>
          <a:lstStyle/>
          <a:p>
            <a:fld id="{14C002F3-223C-9142-A4FD-50C3B5FD5122}" type="slidenum">
              <a:rPr lang="en-US" smtClean="0"/>
              <a:t>‹#›</a:t>
            </a:fld>
            <a:endParaRPr lang="en-US"/>
          </a:p>
        </p:txBody>
      </p:sp>
    </p:spTree>
    <p:extLst>
      <p:ext uri="{BB962C8B-B14F-4D97-AF65-F5344CB8AC3E}">
        <p14:creationId xmlns:p14="http://schemas.microsoft.com/office/powerpoint/2010/main" val="3550072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1F249-3AC4-4AFE-F356-4B1B0A644F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6323F2-9F7C-3D1A-379F-F57AF8A4E3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3357B2-7DCE-40F0-B479-9553DA6909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AB6F6F-6E28-5FFE-7429-03C27C374C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663138-394D-8601-339E-43253DB555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0F95B2-EA30-1436-BCBD-8EFD84BB553D}"/>
              </a:ext>
            </a:extLst>
          </p:cNvPr>
          <p:cNvSpPr>
            <a:spLocks noGrp="1"/>
          </p:cNvSpPr>
          <p:nvPr>
            <p:ph type="dt" sz="half" idx="10"/>
          </p:nvPr>
        </p:nvSpPr>
        <p:spPr/>
        <p:txBody>
          <a:bodyPr/>
          <a:lstStyle/>
          <a:p>
            <a:fld id="{4A3B0A61-DDA5-A14A-904D-C64941E50EBC}" type="datetimeFigureOut">
              <a:rPr lang="en-US" smtClean="0"/>
              <a:t>9/26/22</a:t>
            </a:fld>
            <a:endParaRPr lang="en-US"/>
          </a:p>
        </p:txBody>
      </p:sp>
      <p:sp>
        <p:nvSpPr>
          <p:cNvPr id="8" name="Footer Placeholder 7">
            <a:extLst>
              <a:ext uri="{FF2B5EF4-FFF2-40B4-BE49-F238E27FC236}">
                <a16:creationId xmlns:a16="http://schemas.microsoft.com/office/drawing/2014/main" id="{3AA51CD5-97AB-A408-57F2-8741E86435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4F4010-A00A-4D53-623E-D1F3C6C79F08}"/>
              </a:ext>
            </a:extLst>
          </p:cNvPr>
          <p:cNvSpPr>
            <a:spLocks noGrp="1"/>
          </p:cNvSpPr>
          <p:nvPr>
            <p:ph type="sldNum" sz="quarter" idx="12"/>
          </p:nvPr>
        </p:nvSpPr>
        <p:spPr/>
        <p:txBody>
          <a:bodyPr/>
          <a:lstStyle/>
          <a:p>
            <a:fld id="{14C002F3-223C-9142-A4FD-50C3B5FD5122}" type="slidenum">
              <a:rPr lang="en-US" smtClean="0"/>
              <a:t>‹#›</a:t>
            </a:fld>
            <a:endParaRPr lang="en-US"/>
          </a:p>
        </p:txBody>
      </p:sp>
    </p:spTree>
    <p:extLst>
      <p:ext uri="{BB962C8B-B14F-4D97-AF65-F5344CB8AC3E}">
        <p14:creationId xmlns:p14="http://schemas.microsoft.com/office/powerpoint/2010/main" val="1570309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77904-75C2-BAE3-EECD-E4B3453DCB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003D0F-41C8-E155-DE1C-F14473EE11EA}"/>
              </a:ext>
            </a:extLst>
          </p:cNvPr>
          <p:cNvSpPr>
            <a:spLocks noGrp="1"/>
          </p:cNvSpPr>
          <p:nvPr>
            <p:ph type="dt" sz="half" idx="10"/>
          </p:nvPr>
        </p:nvSpPr>
        <p:spPr/>
        <p:txBody>
          <a:bodyPr/>
          <a:lstStyle/>
          <a:p>
            <a:fld id="{4A3B0A61-DDA5-A14A-904D-C64941E50EBC}" type="datetimeFigureOut">
              <a:rPr lang="en-US" smtClean="0"/>
              <a:t>9/26/22</a:t>
            </a:fld>
            <a:endParaRPr lang="en-US"/>
          </a:p>
        </p:txBody>
      </p:sp>
      <p:sp>
        <p:nvSpPr>
          <p:cNvPr id="4" name="Footer Placeholder 3">
            <a:extLst>
              <a:ext uri="{FF2B5EF4-FFF2-40B4-BE49-F238E27FC236}">
                <a16:creationId xmlns:a16="http://schemas.microsoft.com/office/drawing/2014/main" id="{869D466D-6289-AE17-E416-3D62EC5215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B11E54-55E7-905C-72D5-356B29502236}"/>
              </a:ext>
            </a:extLst>
          </p:cNvPr>
          <p:cNvSpPr>
            <a:spLocks noGrp="1"/>
          </p:cNvSpPr>
          <p:nvPr>
            <p:ph type="sldNum" sz="quarter" idx="12"/>
          </p:nvPr>
        </p:nvSpPr>
        <p:spPr/>
        <p:txBody>
          <a:bodyPr/>
          <a:lstStyle/>
          <a:p>
            <a:fld id="{14C002F3-223C-9142-A4FD-50C3B5FD5122}" type="slidenum">
              <a:rPr lang="en-US" smtClean="0"/>
              <a:t>‹#›</a:t>
            </a:fld>
            <a:endParaRPr lang="en-US"/>
          </a:p>
        </p:txBody>
      </p:sp>
    </p:spTree>
    <p:extLst>
      <p:ext uri="{BB962C8B-B14F-4D97-AF65-F5344CB8AC3E}">
        <p14:creationId xmlns:p14="http://schemas.microsoft.com/office/powerpoint/2010/main" val="63227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BBC3A6-B6EE-6807-1DF9-DEBC87AA66B7}"/>
              </a:ext>
            </a:extLst>
          </p:cNvPr>
          <p:cNvSpPr>
            <a:spLocks noGrp="1"/>
          </p:cNvSpPr>
          <p:nvPr>
            <p:ph type="dt" sz="half" idx="10"/>
          </p:nvPr>
        </p:nvSpPr>
        <p:spPr/>
        <p:txBody>
          <a:bodyPr/>
          <a:lstStyle/>
          <a:p>
            <a:fld id="{4A3B0A61-DDA5-A14A-904D-C64941E50EBC}" type="datetimeFigureOut">
              <a:rPr lang="en-US" smtClean="0"/>
              <a:t>9/26/22</a:t>
            </a:fld>
            <a:endParaRPr lang="en-US"/>
          </a:p>
        </p:txBody>
      </p:sp>
      <p:sp>
        <p:nvSpPr>
          <p:cNvPr id="3" name="Footer Placeholder 2">
            <a:extLst>
              <a:ext uri="{FF2B5EF4-FFF2-40B4-BE49-F238E27FC236}">
                <a16:creationId xmlns:a16="http://schemas.microsoft.com/office/drawing/2014/main" id="{A3414C43-D5B3-D386-53CE-A483203F5A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00319E-2EBE-66F0-2CF6-8C0423F5C036}"/>
              </a:ext>
            </a:extLst>
          </p:cNvPr>
          <p:cNvSpPr>
            <a:spLocks noGrp="1"/>
          </p:cNvSpPr>
          <p:nvPr>
            <p:ph type="sldNum" sz="quarter" idx="12"/>
          </p:nvPr>
        </p:nvSpPr>
        <p:spPr/>
        <p:txBody>
          <a:bodyPr/>
          <a:lstStyle/>
          <a:p>
            <a:fld id="{14C002F3-223C-9142-A4FD-50C3B5FD5122}" type="slidenum">
              <a:rPr lang="en-US" smtClean="0"/>
              <a:t>‹#›</a:t>
            </a:fld>
            <a:endParaRPr lang="en-US"/>
          </a:p>
        </p:txBody>
      </p:sp>
    </p:spTree>
    <p:extLst>
      <p:ext uri="{BB962C8B-B14F-4D97-AF65-F5344CB8AC3E}">
        <p14:creationId xmlns:p14="http://schemas.microsoft.com/office/powerpoint/2010/main" val="2254902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D08E-9B4E-8442-9DB8-05A0EBB30D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C7853F-FD44-01D5-7772-0C24E9C06F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3F31D3-D6FD-F0FD-97A0-52968EC2CC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78E1EC-8099-C009-CEE4-109030FFC5FB}"/>
              </a:ext>
            </a:extLst>
          </p:cNvPr>
          <p:cNvSpPr>
            <a:spLocks noGrp="1"/>
          </p:cNvSpPr>
          <p:nvPr>
            <p:ph type="dt" sz="half" idx="10"/>
          </p:nvPr>
        </p:nvSpPr>
        <p:spPr/>
        <p:txBody>
          <a:bodyPr/>
          <a:lstStyle/>
          <a:p>
            <a:fld id="{4A3B0A61-DDA5-A14A-904D-C64941E50EBC}" type="datetimeFigureOut">
              <a:rPr lang="en-US" smtClean="0"/>
              <a:t>9/26/22</a:t>
            </a:fld>
            <a:endParaRPr lang="en-US"/>
          </a:p>
        </p:txBody>
      </p:sp>
      <p:sp>
        <p:nvSpPr>
          <p:cNvPr id="6" name="Footer Placeholder 5">
            <a:extLst>
              <a:ext uri="{FF2B5EF4-FFF2-40B4-BE49-F238E27FC236}">
                <a16:creationId xmlns:a16="http://schemas.microsoft.com/office/drawing/2014/main" id="{A27653E9-3D28-EC1A-9FF6-626C725015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B75E50-8F8A-5303-B8CB-80C07070011D}"/>
              </a:ext>
            </a:extLst>
          </p:cNvPr>
          <p:cNvSpPr>
            <a:spLocks noGrp="1"/>
          </p:cNvSpPr>
          <p:nvPr>
            <p:ph type="sldNum" sz="quarter" idx="12"/>
          </p:nvPr>
        </p:nvSpPr>
        <p:spPr/>
        <p:txBody>
          <a:bodyPr/>
          <a:lstStyle/>
          <a:p>
            <a:fld id="{14C002F3-223C-9142-A4FD-50C3B5FD5122}" type="slidenum">
              <a:rPr lang="en-US" smtClean="0"/>
              <a:t>‹#›</a:t>
            </a:fld>
            <a:endParaRPr lang="en-US"/>
          </a:p>
        </p:txBody>
      </p:sp>
    </p:spTree>
    <p:extLst>
      <p:ext uri="{BB962C8B-B14F-4D97-AF65-F5344CB8AC3E}">
        <p14:creationId xmlns:p14="http://schemas.microsoft.com/office/powerpoint/2010/main" val="1162159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F5408-94D2-1D9A-5F7B-3C7BD5087F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2E1EA3-4274-56F2-1B44-C66B287EA0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8FA8F3-E9DA-9FAC-8FEA-B2DE9AB26F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C2B1F9-E163-21C7-C6DD-B8E05C946E6B}"/>
              </a:ext>
            </a:extLst>
          </p:cNvPr>
          <p:cNvSpPr>
            <a:spLocks noGrp="1"/>
          </p:cNvSpPr>
          <p:nvPr>
            <p:ph type="dt" sz="half" idx="10"/>
          </p:nvPr>
        </p:nvSpPr>
        <p:spPr/>
        <p:txBody>
          <a:bodyPr/>
          <a:lstStyle/>
          <a:p>
            <a:fld id="{4A3B0A61-DDA5-A14A-904D-C64941E50EBC}" type="datetimeFigureOut">
              <a:rPr lang="en-US" smtClean="0"/>
              <a:t>9/26/22</a:t>
            </a:fld>
            <a:endParaRPr lang="en-US"/>
          </a:p>
        </p:txBody>
      </p:sp>
      <p:sp>
        <p:nvSpPr>
          <p:cNvPr id="6" name="Footer Placeholder 5">
            <a:extLst>
              <a:ext uri="{FF2B5EF4-FFF2-40B4-BE49-F238E27FC236}">
                <a16:creationId xmlns:a16="http://schemas.microsoft.com/office/drawing/2014/main" id="{A4F0D296-9D17-AEF1-62FE-B16DAAC6D0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787C40-6717-9F81-BF5C-483A7A1AD0F9}"/>
              </a:ext>
            </a:extLst>
          </p:cNvPr>
          <p:cNvSpPr>
            <a:spLocks noGrp="1"/>
          </p:cNvSpPr>
          <p:nvPr>
            <p:ph type="sldNum" sz="quarter" idx="12"/>
          </p:nvPr>
        </p:nvSpPr>
        <p:spPr/>
        <p:txBody>
          <a:bodyPr/>
          <a:lstStyle/>
          <a:p>
            <a:fld id="{14C002F3-223C-9142-A4FD-50C3B5FD5122}" type="slidenum">
              <a:rPr lang="en-US" smtClean="0"/>
              <a:t>‹#›</a:t>
            </a:fld>
            <a:endParaRPr lang="en-US"/>
          </a:p>
        </p:txBody>
      </p:sp>
    </p:spTree>
    <p:extLst>
      <p:ext uri="{BB962C8B-B14F-4D97-AF65-F5344CB8AC3E}">
        <p14:creationId xmlns:p14="http://schemas.microsoft.com/office/powerpoint/2010/main" val="578143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623B77-6B40-11D4-3239-7C19A0853E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736FEA-AAFE-C98E-B9D9-53B790FB60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96A507-01B6-A2AB-9517-604555ED8D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3B0A61-DDA5-A14A-904D-C64941E50EBC}" type="datetimeFigureOut">
              <a:rPr lang="en-US" smtClean="0"/>
              <a:t>9/26/22</a:t>
            </a:fld>
            <a:endParaRPr lang="en-US"/>
          </a:p>
        </p:txBody>
      </p:sp>
      <p:sp>
        <p:nvSpPr>
          <p:cNvPr id="5" name="Footer Placeholder 4">
            <a:extLst>
              <a:ext uri="{FF2B5EF4-FFF2-40B4-BE49-F238E27FC236}">
                <a16:creationId xmlns:a16="http://schemas.microsoft.com/office/drawing/2014/main" id="{B2F56BBA-3C85-1D44-8D15-0B8175726C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C4B140-7768-A607-E46D-A789F6C3B7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002F3-223C-9142-A4FD-50C3B5FD5122}" type="slidenum">
              <a:rPr lang="en-US" smtClean="0"/>
              <a:t>‹#›</a:t>
            </a:fld>
            <a:endParaRPr lang="en-US"/>
          </a:p>
        </p:txBody>
      </p:sp>
    </p:spTree>
    <p:extLst>
      <p:ext uri="{BB962C8B-B14F-4D97-AF65-F5344CB8AC3E}">
        <p14:creationId xmlns:p14="http://schemas.microsoft.com/office/powerpoint/2010/main" val="1852061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17.png"/><Relationship Id="rId18" Type="http://schemas.openxmlformats.org/officeDocument/2006/relationships/customXml" Target="../ink/ink9.xml"/><Relationship Id="rId26" Type="http://schemas.openxmlformats.org/officeDocument/2006/relationships/customXml" Target="../ink/ink13.xml"/><Relationship Id="rId3" Type="http://schemas.openxmlformats.org/officeDocument/2006/relationships/image" Target="../media/image120.png"/><Relationship Id="rId21" Type="http://schemas.openxmlformats.org/officeDocument/2006/relationships/image" Target="../media/image21.png"/><Relationship Id="rId7" Type="http://schemas.openxmlformats.org/officeDocument/2006/relationships/image" Target="../media/image140.png"/><Relationship Id="rId12" Type="http://schemas.openxmlformats.org/officeDocument/2006/relationships/customXml" Target="../ink/ink6.xml"/><Relationship Id="rId17" Type="http://schemas.openxmlformats.org/officeDocument/2006/relationships/image" Target="../media/image19.png"/><Relationship Id="rId25" Type="http://schemas.openxmlformats.org/officeDocument/2006/relationships/image" Target="../media/image23.png"/><Relationship Id="rId2" Type="http://schemas.openxmlformats.org/officeDocument/2006/relationships/customXml" Target="../ink/ink1.xml"/><Relationship Id="rId16" Type="http://schemas.openxmlformats.org/officeDocument/2006/relationships/customXml" Target="../ink/ink8.xml"/><Relationship Id="rId20" Type="http://schemas.openxmlformats.org/officeDocument/2006/relationships/customXml" Target="../ink/ink10.xml"/><Relationship Id="rId29"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image" Target="../media/image160.png"/><Relationship Id="rId24" Type="http://schemas.openxmlformats.org/officeDocument/2006/relationships/customXml" Target="../ink/ink12.xml"/><Relationship Id="rId32" Type="http://schemas.openxmlformats.org/officeDocument/2006/relationships/image" Target="../media/image6.emf"/><Relationship Id="rId5" Type="http://schemas.openxmlformats.org/officeDocument/2006/relationships/image" Target="../media/image130.png"/><Relationship Id="rId15" Type="http://schemas.openxmlformats.org/officeDocument/2006/relationships/image" Target="../media/image18.png"/><Relationship Id="rId23" Type="http://schemas.openxmlformats.org/officeDocument/2006/relationships/image" Target="../media/image22.png"/><Relationship Id="rId28" Type="http://schemas.openxmlformats.org/officeDocument/2006/relationships/customXml" Target="../ink/ink14.xml"/><Relationship Id="rId10" Type="http://schemas.openxmlformats.org/officeDocument/2006/relationships/customXml" Target="../ink/ink5.xml"/><Relationship Id="rId19" Type="http://schemas.openxmlformats.org/officeDocument/2006/relationships/image" Target="../media/image20.png"/><Relationship Id="rId31" Type="http://schemas.openxmlformats.org/officeDocument/2006/relationships/image" Target="../media/image26.png"/><Relationship Id="rId4" Type="http://schemas.openxmlformats.org/officeDocument/2006/relationships/customXml" Target="../ink/ink2.xml"/><Relationship Id="rId9" Type="http://schemas.openxmlformats.org/officeDocument/2006/relationships/image" Target="../media/image15.png"/><Relationship Id="rId14" Type="http://schemas.openxmlformats.org/officeDocument/2006/relationships/customXml" Target="../ink/ink7.xml"/><Relationship Id="rId22" Type="http://schemas.openxmlformats.org/officeDocument/2006/relationships/customXml" Target="../ink/ink11.xml"/><Relationship Id="rId27" Type="http://schemas.openxmlformats.org/officeDocument/2006/relationships/image" Target="../media/image24.png"/><Relationship Id="rId30" Type="http://schemas.openxmlformats.org/officeDocument/2006/relationships/customXml" Target="../ink/ink1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jpg"/><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00.png"/></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72046" y="422686"/>
            <a:ext cx="8446169" cy="5940015"/>
          </a:xfrm>
        </p:spPr>
        <p:txBody>
          <a:bodyPr anchor="t">
            <a:normAutofit fontScale="90000"/>
          </a:bodyPr>
          <a:lstStyle/>
          <a:p>
            <a:pPr marL="0" marR="0" algn="ctr">
              <a:spcBef>
                <a:spcPts val="0"/>
              </a:spcBef>
              <a:spcAft>
                <a:spcPts val="0"/>
              </a:spcAft>
            </a:pPr>
            <a:r>
              <a:rPr lang="en-US" sz="4000" b="1" dirty="0"/>
              <a:t>Towards understanding the optics and fluid mechanics of terrestrial cloud glints</a:t>
            </a:r>
            <a:br>
              <a:rPr lang="en-US" sz="4000" b="1" dirty="0"/>
            </a:br>
            <a:br>
              <a:rPr lang="en-US" b="1" dirty="0"/>
            </a:br>
            <a:r>
              <a:rPr lang="en-US" sz="3100" dirty="0">
                <a:latin typeface="+mn-lt"/>
              </a:rPr>
              <a:t>A. </a:t>
            </a:r>
            <a:r>
              <a:rPr lang="en-US" sz="3100" dirty="0" err="1">
                <a:latin typeface="+mn-lt"/>
              </a:rPr>
              <a:t>Kostinski</a:t>
            </a:r>
            <a:br>
              <a:rPr lang="en-US" sz="3100" dirty="0">
                <a:latin typeface="+mn-lt"/>
              </a:rPr>
            </a:br>
            <a:r>
              <a:rPr lang="en-US" sz="3100" dirty="0">
                <a:latin typeface="+mn-lt"/>
              </a:rPr>
              <a:t>Department of Physics</a:t>
            </a:r>
            <a:br>
              <a:rPr lang="en-US" sz="3100" dirty="0">
                <a:latin typeface="+mn-lt"/>
              </a:rPr>
            </a:br>
            <a:r>
              <a:rPr lang="en-US" sz="3100" dirty="0">
                <a:latin typeface="+mn-lt"/>
              </a:rPr>
              <a:t>Michigan Technological University</a:t>
            </a:r>
            <a:br>
              <a:rPr lang="en-US" sz="3100" dirty="0">
                <a:latin typeface="+mn-lt"/>
              </a:rPr>
            </a:br>
            <a:br>
              <a:rPr lang="en-US" sz="3100" dirty="0">
                <a:latin typeface="+mn-lt"/>
              </a:rPr>
            </a:br>
            <a:br>
              <a:rPr lang="en-US" sz="3100" dirty="0">
                <a:latin typeface="+mn-lt"/>
              </a:rPr>
            </a:br>
            <a:br>
              <a:rPr lang="en-US" sz="3100" dirty="0">
                <a:latin typeface="+mn-lt"/>
              </a:rPr>
            </a:br>
            <a:r>
              <a:rPr lang="en-US" sz="3100" dirty="0">
                <a:latin typeface="+mn-lt"/>
                <a:cs typeface="Arial" pitchFamily="34" charset="0"/>
                <a:sym typeface="Arial" pitchFamily="34" charset="0"/>
              </a:rPr>
              <a:t>Presented at </a:t>
            </a:r>
            <a:r>
              <a:rPr lang="en-US" sz="3100" b="1" dirty="0">
                <a:solidFill>
                  <a:srgbClr val="000000"/>
                </a:solidFill>
                <a:effectLst/>
                <a:latin typeface="+mn-lt"/>
                <a:ea typeface="MS Mincho" panose="02020609040205080304" pitchFamily="49" charset="-128"/>
                <a:cs typeface="Times New Roman" panose="02020603050405020304" pitchFamily="18" charset="0"/>
              </a:rPr>
              <a:t>DSCOVR EPIC and NISTAR STM</a:t>
            </a:r>
            <a:br>
              <a:rPr lang="en-US" sz="3100" dirty="0">
                <a:effectLst/>
                <a:latin typeface="+mn-lt"/>
                <a:ea typeface="MS Mincho" panose="02020609040205080304" pitchFamily="49" charset="-128"/>
                <a:cs typeface="Times New Roman" panose="02020603050405020304" pitchFamily="18" charset="0"/>
              </a:rPr>
            </a:br>
            <a:r>
              <a:rPr lang="en-US" sz="3100" b="1" dirty="0">
                <a:solidFill>
                  <a:srgbClr val="000000"/>
                </a:solidFill>
                <a:effectLst/>
                <a:latin typeface="+mn-lt"/>
                <a:ea typeface="MS Mincho" panose="02020609040205080304" pitchFamily="49" charset="-128"/>
              </a:rPr>
              <a:t>Sept. 28, 2022</a:t>
            </a:r>
            <a:r>
              <a:rPr lang="en-US" sz="3100" dirty="0">
                <a:effectLst/>
                <a:latin typeface="+mn-lt"/>
              </a:rPr>
              <a:t> </a:t>
            </a:r>
            <a:br>
              <a:rPr lang="en-US" sz="3100" dirty="0">
                <a:solidFill>
                  <a:srgbClr val="FFFFFF"/>
                </a:solidFill>
                <a:effectLst>
                  <a:outerShdw blurRad="38100" dist="38100" dir="2700000" algn="tl">
                    <a:srgbClr val="000000"/>
                  </a:outerShdw>
                </a:effectLst>
                <a:latin typeface="+mn-lt"/>
                <a:cs typeface="Arial" pitchFamily="34" charset="0"/>
                <a:sym typeface="Arial" pitchFamily="34" charset="0"/>
              </a:rPr>
            </a:br>
            <a:r>
              <a:rPr lang="en-US" sz="3100" dirty="0">
                <a:solidFill>
                  <a:srgbClr val="FFFFFF"/>
                </a:solidFill>
                <a:latin typeface="+mn-lt"/>
                <a:cs typeface="Arial" pitchFamily="34" charset="0"/>
                <a:sym typeface="Arial" pitchFamily="34" charset="0"/>
              </a:rPr>
              <a:t>May 29, 2011</a:t>
            </a:r>
            <a:br>
              <a:rPr lang="en-US" sz="3100" b="1" dirty="0">
                <a:latin typeface="+mn-lt"/>
              </a:rPr>
            </a:br>
            <a:r>
              <a:rPr lang="en-US" sz="3100" dirty="0">
                <a:latin typeface="+mn-lt"/>
              </a:rPr>
              <a:t>based on joint research with </a:t>
            </a:r>
            <a:r>
              <a:rPr lang="en-US" sz="3100" i="1" dirty="0">
                <a:latin typeface="+mn-lt"/>
              </a:rPr>
              <a:t>A. </a:t>
            </a:r>
            <a:r>
              <a:rPr lang="en-US" sz="3100" i="1" dirty="0" err="1">
                <a:latin typeface="+mn-lt"/>
              </a:rPr>
              <a:t>Marshak</a:t>
            </a:r>
            <a:r>
              <a:rPr lang="en-US" sz="3100" i="1" dirty="0">
                <a:latin typeface="+mn-lt"/>
              </a:rPr>
              <a:t> and T. </a:t>
            </a:r>
            <a:r>
              <a:rPr lang="en-US" sz="3100" i="1" dirty="0" err="1">
                <a:latin typeface="+mn-lt"/>
              </a:rPr>
              <a:t>Varnai</a:t>
            </a:r>
            <a:br>
              <a:rPr lang="en-US" altLang="en-US" sz="3100" dirty="0">
                <a:solidFill>
                  <a:srgbClr val="FFFFFF"/>
                </a:solidFill>
                <a:latin typeface="+mn-lt"/>
                <a:cs typeface="Arial" charset="0"/>
                <a:sym typeface="Arial" charset="0"/>
              </a:rPr>
            </a:br>
            <a:br>
              <a:rPr lang="en-US" sz="3100" b="1" dirty="0">
                <a:latin typeface="+mn-lt"/>
              </a:rPr>
            </a:br>
            <a:br>
              <a:rPr lang="en-US" b="1" dirty="0"/>
            </a:br>
            <a:br>
              <a:rPr lang="en-US" b="1" dirty="0"/>
            </a:br>
            <a:br>
              <a:rPr lang="en-US" b="1" dirty="0"/>
            </a:br>
            <a:br>
              <a:rPr lang="en-US" b="1" dirty="0"/>
            </a:br>
            <a:br>
              <a:rPr lang="en-US" b="1" dirty="0"/>
            </a:br>
            <a:br>
              <a:rPr lang="en-US" sz="4800" b="1" dirty="0">
                <a:solidFill>
                  <a:srgbClr val="000000"/>
                </a:solidFill>
                <a:latin typeface="Comic Sans MS"/>
                <a:cs typeface="Comic Sans MS"/>
              </a:rPr>
            </a:br>
            <a:br>
              <a:rPr lang="en-US" sz="4800" b="1" dirty="0">
                <a:solidFill>
                  <a:srgbClr val="000000"/>
                </a:solidFill>
                <a:latin typeface="Comic Sans MS"/>
                <a:cs typeface="Comic Sans MS"/>
              </a:rPr>
            </a:br>
            <a:r>
              <a:rPr lang="en-US" dirty="0"/>
              <a:t> </a:t>
            </a:r>
            <a:endParaRPr lang="en-US" sz="4800" b="1" dirty="0">
              <a:solidFill>
                <a:srgbClr val="000000"/>
              </a:solidFill>
              <a:latin typeface="Comic Sans MS"/>
              <a:cs typeface="Comic Sans MS"/>
            </a:endParaRPr>
          </a:p>
        </p:txBody>
      </p:sp>
    </p:spTree>
    <p:extLst>
      <p:ext uri="{BB962C8B-B14F-4D97-AF65-F5344CB8AC3E}">
        <p14:creationId xmlns:p14="http://schemas.microsoft.com/office/powerpoint/2010/main" val="3300407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16C86E-0F3E-0816-E92F-EED573EB4C51}"/>
              </a:ext>
            </a:extLst>
          </p:cNvPr>
          <p:cNvPicPr>
            <a:picLocks noChangeAspect="1"/>
          </p:cNvPicPr>
          <p:nvPr/>
        </p:nvPicPr>
        <p:blipFill>
          <a:blip r:embed="rId2"/>
          <a:stretch>
            <a:fillRect/>
          </a:stretch>
        </p:blipFill>
        <p:spPr>
          <a:xfrm>
            <a:off x="794150" y="1021991"/>
            <a:ext cx="4592042" cy="5437945"/>
          </a:xfrm>
          <a:prstGeom prst="rect">
            <a:avLst/>
          </a:prstGeom>
        </p:spPr>
      </p:pic>
      <p:pic>
        <p:nvPicPr>
          <p:cNvPr id="2" name="Picture 1">
            <a:extLst>
              <a:ext uri="{FF2B5EF4-FFF2-40B4-BE49-F238E27FC236}">
                <a16:creationId xmlns:a16="http://schemas.microsoft.com/office/drawing/2014/main" id="{2AF852B2-0F32-0EAD-F627-B7F81CA00D2A}"/>
              </a:ext>
            </a:extLst>
          </p:cNvPr>
          <p:cNvPicPr>
            <a:picLocks noChangeAspect="1"/>
          </p:cNvPicPr>
          <p:nvPr/>
        </p:nvPicPr>
        <p:blipFill rotWithShape="1">
          <a:blip r:embed="rId3"/>
          <a:srcRect t="25975" r="-2" b="7185"/>
          <a:stretch/>
        </p:blipFill>
        <p:spPr>
          <a:xfrm>
            <a:off x="6507828" y="1276468"/>
            <a:ext cx="5051538" cy="4928992"/>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TextBox 3">
            <a:extLst>
              <a:ext uri="{FF2B5EF4-FFF2-40B4-BE49-F238E27FC236}">
                <a16:creationId xmlns:a16="http://schemas.microsoft.com/office/drawing/2014/main" id="{BBB6F196-323B-8578-081D-4CC6D14365A6}"/>
              </a:ext>
            </a:extLst>
          </p:cNvPr>
          <p:cNvSpPr txBox="1"/>
          <p:nvPr/>
        </p:nvSpPr>
        <p:spPr>
          <a:xfrm>
            <a:off x="515863" y="412044"/>
            <a:ext cx="11358811" cy="430887"/>
          </a:xfrm>
          <a:prstGeom prst="rect">
            <a:avLst/>
          </a:prstGeom>
          <a:noFill/>
        </p:spPr>
        <p:txBody>
          <a:bodyPr wrap="square">
            <a:spAutoFit/>
          </a:bodyPr>
          <a:lstStyle/>
          <a:p>
            <a:r>
              <a:rPr lang="en-US" sz="2200" dirty="0"/>
              <a:t>Can curved ice particles cause glints? Oblate spheroids of small curvature (pancakes), for example?</a:t>
            </a:r>
          </a:p>
        </p:txBody>
      </p:sp>
    </p:spTree>
    <p:extLst>
      <p:ext uri="{BB962C8B-B14F-4D97-AF65-F5344CB8AC3E}">
        <p14:creationId xmlns:p14="http://schemas.microsoft.com/office/powerpoint/2010/main" val="763224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76CC7-88D4-1B45-AA80-2D08C1411362}"/>
              </a:ext>
            </a:extLst>
          </p:cNvPr>
          <p:cNvSpPr>
            <a:spLocks noGrp="1"/>
          </p:cNvSpPr>
          <p:nvPr>
            <p:ph type="title"/>
          </p:nvPr>
        </p:nvSpPr>
        <p:spPr>
          <a:xfrm>
            <a:off x="838200" y="81794"/>
            <a:ext cx="10789596" cy="1325563"/>
          </a:xfrm>
        </p:spPr>
        <p:txBody>
          <a:bodyPr>
            <a:normAutofit/>
          </a:bodyPr>
          <a:lstStyle/>
          <a:p>
            <a:pPr algn="ctr"/>
            <a:r>
              <a:rPr lang="en-US" dirty="0"/>
              <a:t>Plates occur mostly in “warmer” ice clouds</a:t>
            </a:r>
          </a:p>
        </p:txBody>
      </p:sp>
      <p:pic>
        <p:nvPicPr>
          <p:cNvPr id="5" name="Picture 4" descr="Picture 6">
            <a:extLst>
              <a:ext uri="{FF2B5EF4-FFF2-40B4-BE49-F238E27FC236}">
                <a16:creationId xmlns:a16="http://schemas.microsoft.com/office/drawing/2014/main" id="{F013C972-D521-0C44-AB3A-7E4F57783054}"/>
              </a:ext>
            </a:extLst>
          </p:cNvPr>
          <p:cNvPicPr>
            <a:picLocks noChangeAspect="1" noChangeArrowheads="1"/>
          </p:cNvPicPr>
          <p:nvPr/>
        </p:nvPicPr>
        <p:blipFill>
          <a:blip r:embed="rId2"/>
          <a:srcRect/>
          <a:stretch>
            <a:fillRect/>
          </a:stretch>
        </p:blipFill>
        <p:spPr bwMode="auto">
          <a:xfrm>
            <a:off x="983925" y="1611825"/>
            <a:ext cx="3170238" cy="4265612"/>
          </a:xfrm>
          <a:prstGeom prst="rect">
            <a:avLst/>
          </a:prstGeom>
          <a:noFill/>
          <a:ln w="9525">
            <a:noFill/>
            <a:miter lim="800000"/>
            <a:headEnd/>
            <a:tailEnd/>
          </a:ln>
        </p:spPr>
      </p:pic>
      <p:sp>
        <p:nvSpPr>
          <p:cNvPr id="6" name="TextBox 5">
            <a:extLst>
              <a:ext uri="{FF2B5EF4-FFF2-40B4-BE49-F238E27FC236}">
                <a16:creationId xmlns:a16="http://schemas.microsoft.com/office/drawing/2014/main" id="{5F3C0628-E560-3E41-8B33-155B3DB2C627}"/>
              </a:ext>
            </a:extLst>
          </p:cNvPr>
          <p:cNvSpPr txBox="1"/>
          <p:nvPr/>
        </p:nvSpPr>
        <p:spPr>
          <a:xfrm>
            <a:off x="71119" y="6471250"/>
            <a:ext cx="1480085" cy="338554"/>
          </a:xfrm>
          <a:prstGeom prst="rect">
            <a:avLst/>
          </a:prstGeom>
          <a:noFill/>
        </p:spPr>
        <p:txBody>
          <a:bodyPr wrap="none" rtlCol="0">
            <a:spAutoFit/>
          </a:bodyPr>
          <a:lstStyle/>
          <a:p>
            <a:r>
              <a:rPr lang="en-US" sz="1600" dirty="0" err="1"/>
              <a:t>Libbrecht</a:t>
            </a:r>
            <a:r>
              <a:rPr lang="en-US" sz="1600" dirty="0"/>
              <a:t>, 2005</a:t>
            </a:r>
          </a:p>
        </p:txBody>
      </p:sp>
      <p:pic>
        <p:nvPicPr>
          <p:cNvPr id="7" name="Picture 6">
            <a:extLst>
              <a:ext uri="{FF2B5EF4-FFF2-40B4-BE49-F238E27FC236}">
                <a16:creationId xmlns:a16="http://schemas.microsoft.com/office/drawing/2014/main" id="{A93A50DB-2F8B-2840-BFFC-79A4D8B579B8}"/>
              </a:ext>
            </a:extLst>
          </p:cNvPr>
          <p:cNvPicPr>
            <a:picLocks noChangeAspect="1"/>
          </p:cNvPicPr>
          <p:nvPr/>
        </p:nvPicPr>
        <p:blipFill>
          <a:blip r:embed="rId3"/>
          <a:stretch>
            <a:fillRect/>
          </a:stretch>
        </p:blipFill>
        <p:spPr>
          <a:xfrm>
            <a:off x="4438070" y="1430474"/>
            <a:ext cx="7557854" cy="5312299"/>
          </a:xfrm>
          <a:prstGeom prst="rect">
            <a:avLst/>
          </a:prstGeom>
        </p:spPr>
      </p:pic>
      <p:sp>
        <p:nvSpPr>
          <p:cNvPr id="8" name="TextBox 7">
            <a:extLst>
              <a:ext uri="{FF2B5EF4-FFF2-40B4-BE49-F238E27FC236}">
                <a16:creationId xmlns:a16="http://schemas.microsoft.com/office/drawing/2014/main" id="{1472D23D-DEDB-4C4D-BAA4-B099365C6AD9}"/>
              </a:ext>
            </a:extLst>
          </p:cNvPr>
          <p:cNvSpPr txBox="1"/>
          <p:nvPr/>
        </p:nvSpPr>
        <p:spPr>
          <a:xfrm>
            <a:off x="9869476" y="6471250"/>
            <a:ext cx="2231252" cy="338554"/>
          </a:xfrm>
          <a:prstGeom prst="rect">
            <a:avLst/>
          </a:prstGeom>
          <a:noFill/>
        </p:spPr>
        <p:txBody>
          <a:bodyPr wrap="none" rtlCol="0">
            <a:spAutoFit/>
          </a:bodyPr>
          <a:lstStyle/>
          <a:p>
            <a:r>
              <a:rPr lang="en-US" sz="1600" dirty="0"/>
              <a:t>Bailey and Hallett (2009)</a:t>
            </a:r>
          </a:p>
        </p:txBody>
      </p:sp>
    </p:spTree>
    <p:extLst>
      <p:ext uri="{BB962C8B-B14F-4D97-AF65-F5344CB8AC3E}">
        <p14:creationId xmlns:p14="http://schemas.microsoft.com/office/powerpoint/2010/main" val="2282933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BD155CE-5162-0D46-8B6F-09D5230D8ACA}"/>
              </a:ext>
            </a:extLst>
          </p:cNvPr>
          <p:cNvSpPr txBox="1"/>
          <p:nvPr/>
        </p:nvSpPr>
        <p:spPr>
          <a:xfrm>
            <a:off x="1372462" y="318885"/>
            <a:ext cx="10006738"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When can the entire pixel be regarded as a point source?</a:t>
            </a:r>
          </a:p>
          <a:p>
            <a:r>
              <a:rPr lang="en-US" sz="2800" b="1" dirty="0">
                <a:latin typeface="Calibri" panose="020F0502020204030204" pitchFamily="34" charset="0"/>
                <a:cs typeface="Calibri" panose="020F0502020204030204" pitchFamily="34" charset="0"/>
              </a:rPr>
              <a:t>Spatial and Temporal Coherence: four length scales must satisfy</a:t>
            </a:r>
          </a:p>
        </p:txBody>
      </p:sp>
      <p:sp>
        <p:nvSpPr>
          <p:cNvPr id="8" name="TextBox 7">
            <a:extLst>
              <a:ext uri="{FF2B5EF4-FFF2-40B4-BE49-F238E27FC236}">
                <a16:creationId xmlns:a16="http://schemas.microsoft.com/office/drawing/2014/main" id="{38EAC7A6-709D-2B4B-ADA4-131D9AC64501}"/>
              </a:ext>
            </a:extLst>
          </p:cNvPr>
          <p:cNvSpPr txBox="1"/>
          <p:nvPr/>
        </p:nvSpPr>
        <p:spPr>
          <a:xfrm>
            <a:off x="911543" y="5215676"/>
            <a:ext cx="10467657" cy="1323439"/>
          </a:xfrm>
          <a:prstGeom prst="rect">
            <a:avLst/>
          </a:prstGeom>
          <a:noFill/>
        </p:spPr>
        <p:txBody>
          <a:bodyPr wrap="square" rtlCol="0">
            <a:spAutoFit/>
          </a:bodyPr>
          <a:lstStyle/>
          <a:p>
            <a:r>
              <a:rPr lang="en-US" sz="2800" dirty="0"/>
              <a:t>&lt; </a:t>
            </a:r>
            <a:r>
              <a:rPr lang="en-US" sz="2800" i="1" dirty="0"/>
              <a:t>I</a:t>
            </a:r>
            <a:r>
              <a:rPr lang="en-US" sz="2800" dirty="0"/>
              <a:t> &gt; = &lt; [</a:t>
            </a:r>
            <a:r>
              <a:rPr lang="en-US" sz="2800" i="1" dirty="0"/>
              <a:t>a</a:t>
            </a:r>
            <a:r>
              <a:rPr lang="en-US" sz="2800" baseline="-25000" dirty="0"/>
              <a:t>1</a:t>
            </a:r>
            <a:r>
              <a:rPr lang="en-US" sz="2800" dirty="0"/>
              <a:t>(</a:t>
            </a:r>
            <a:r>
              <a:rPr lang="en-US" sz="2800" i="1" dirty="0"/>
              <a:t>t</a:t>
            </a:r>
            <a:r>
              <a:rPr lang="en-US" sz="2800" dirty="0"/>
              <a:t>)+(</a:t>
            </a:r>
            <a:r>
              <a:rPr lang="en-US" sz="2800" i="1" dirty="0"/>
              <a:t>a</a:t>
            </a:r>
            <a:r>
              <a:rPr lang="en-US" sz="2800" baseline="-25000" dirty="0"/>
              <a:t>2</a:t>
            </a:r>
            <a:r>
              <a:rPr lang="en-US" sz="2800" dirty="0"/>
              <a:t>(</a:t>
            </a:r>
            <a:r>
              <a:rPr lang="en-US" sz="2800" i="1" dirty="0"/>
              <a:t>t</a:t>
            </a:r>
            <a:r>
              <a:rPr lang="en-US" sz="2800" dirty="0"/>
              <a:t>)+…+</a:t>
            </a:r>
            <a:r>
              <a:rPr lang="en-US" sz="2800" i="1" dirty="0"/>
              <a:t>a</a:t>
            </a:r>
            <a:r>
              <a:rPr lang="en-US" sz="2800" baseline="-25000" dirty="0"/>
              <a:t>n</a:t>
            </a:r>
            <a:r>
              <a:rPr lang="en-US" sz="2800" dirty="0"/>
              <a:t>(</a:t>
            </a:r>
            <a:r>
              <a:rPr lang="en-US" sz="2800" i="1" dirty="0"/>
              <a:t>t</a:t>
            </a:r>
            <a:r>
              <a:rPr lang="en-US" sz="2800" dirty="0"/>
              <a:t>)]</a:t>
            </a:r>
            <a:r>
              <a:rPr lang="en-US" sz="2800" baseline="30000" dirty="0"/>
              <a:t>2</a:t>
            </a:r>
            <a:r>
              <a:rPr lang="en-US" sz="2800" dirty="0"/>
              <a:t> &gt; = &lt; </a:t>
            </a:r>
            <a:r>
              <a:rPr lang="en-US" sz="2800" i="1" dirty="0"/>
              <a:t>a</a:t>
            </a:r>
            <a:r>
              <a:rPr lang="en-US" sz="2800" baseline="-25000" dirty="0"/>
              <a:t>1</a:t>
            </a:r>
            <a:r>
              <a:rPr lang="en-US" sz="2800" dirty="0"/>
              <a:t>(</a:t>
            </a:r>
            <a:r>
              <a:rPr lang="en-US" sz="2800" i="1" dirty="0"/>
              <a:t>t</a:t>
            </a:r>
            <a:r>
              <a:rPr lang="en-US" sz="2800" dirty="0"/>
              <a:t>)</a:t>
            </a:r>
            <a:r>
              <a:rPr lang="en-US" sz="2800" baseline="30000" dirty="0"/>
              <a:t>2</a:t>
            </a:r>
            <a:r>
              <a:rPr lang="en-US" sz="2800" dirty="0"/>
              <a:t> &gt; + &lt; </a:t>
            </a:r>
            <a:r>
              <a:rPr lang="en-US" sz="2800" i="1" dirty="0"/>
              <a:t>a</a:t>
            </a:r>
            <a:r>
              <a:rPr lang="en-US" sz="2800" baseline="-25000" dirty="0"/>
              <a:t>1</a:t>
            </a:r>
            <a:r>
              <a:rPr lang="en-US" sz="2800" dirty="0"/>
              <a:t>(</a:t>
            </a:r>
            <a:r>
              <a:rPr lang="en-US" sz="2800" i="1" dirty="0"/>
              <a:t>t</a:t>
            </a:r>
            <a:r>
              <a:rPr lang="en-US" sz="2800" dirty="0"/>
              <a:t>)</a:t>
            </a:r>
            <a:r>
              <a:rPr lang="en-US" sz="2800" i="1" dirty="0"/>
              <a:t>a</a:t>
            </a:r>
            <a:r>
              <a:rPr lang="en-US" sz="2800" baseline="-25000" dirty="0"/>
              <a:t>2</a:t>
            </a:r>
            <a:r>
              <a:rPr lang="en-US" sz="2800" dirty="0"/>
              <a:t>(</a:t>
            </a:r>
            <a:r>
              <a:rPr lang="en-US" sz="2800" i="1" dirty="0"/>
              <a:t>t</a:t>
            </a:r>
            <a:r>
              <a:rPr lang="en-US" sz="2800" dirty="0"/>
              <a:t>) &gt; +… &lt; </a:t>
            </a:r>
            <a:r>
              <a:rPr lang="en-US" sz="2800" i="1" dirty="0"/>
              <a:t>a</a:t>
            </a:r>
            <a:r>
              <a:rPr lang="en-US" sz="2800" baseline="-25000" dirty="0"/>
              <a:t>n</a:t>
            </a:r>
            <a:r>
              <a:rPr lang="en-US" sz="2800" dirty="0"/>
              <a:t>(</a:t>
            </a:r>
            <a:r>
              <a:rPr lang="en-US" sz="2800" i="1" dirty="0"/>
              <a:t>t</a:t>
            </a:r>
            <a:r>
              <a:rPr lang="en-US" sz="2800" dirty="0"/>
              <a:t>)</a:t>
            </a:r>
            <a:r>
              <a:rPr lang="en-US" sz="2800" baseline="30000" dirty="0"/>
              <a:t>2</a:t>
            </a:r>
            <a:r>
              <a:rPr lang="en-US" sz="2800" dirty="0"/>
              <a:t> &gt;</a:t>
            </a:r>
          </a:p>
          <a:p>
            <a:endParaRPr lang="en-US" sz="2800" dirty="0"/>
          </a:p>
          <a:p>
            <a:r>
              <a:rPr lang="en-US" sz="2400" i="1" dirty="0" err="1"/>
              <a:t>a</a:t>
            </a:r>
            <a:r>
              <a:rPr lang="en-US" sz="2400" i="1" baseline="-25000" dirty="0" err="1"/>
              <a:t>i</a:t>
            </a:r>
            <a:r>
              <a:rPr lang="en-US" sz="2400" dirty="0"/>
              <a:t> are the scattering amplitudes of </a:t>
            </a:r>
            <a:r>
              <a:rPr lang="en-US" sz="2400" i="1" dirty="0"/>
              <a:t>n</a:t>
            </a:r>
            <a:r>
              <a:rPr lang="en-US" sz="2400" dirty="0"/>
              <a:t> elements such as facets of a capillary wave.</a:t>
            </a:r>
          </a:p>
        </p:txBody>
      </p:sp>
      <p:sp>
        <p:nvSpPr>
          <p:cNvPr id="4" name="TextBox 3">
            <a:extLst>
              <a:ext uri="{FF2B5EF4-FFF2-40B4-BE49-F238E27FC236}">
                <a16:creationId xmlns:a16="http://schemas.microsoft.com/office/drawing/2014/main" id="{8A1980BB-FE39-1B4D-AFC8-5B807E04274B}"/>
              </a:ext>
            </a:extLst>
          </p:cNvPr>
          <p:cNvSpPr txBox="1"/>
          <p:nvPr/>
        </p:nvSpPr>
        <p:spPr>
          <a:xfrm>
            <a:off x="4795446" y="1620026"/>
            <a:ext cx="2949257" cy="646331"/>
          </a:xfrm>
          <a:prstGeom prst="rect">
            <a:avLst/>
          </a:prstGeom>
          <a:noFill/>
        </p:spPr>
        <p:txBody>
          <a:bodyPr wrap="square" rtlCol="0">
            <a:spAutoFit/>
          </a:bodyPr>
          <a:lstStyle/>
          <a:p>
            <a:r>
              <a:rPr lang="en-US" sz="3600" i="1" dirty="0"/>
              <a:t>d</a:t>
            </a:r>
            <a:r>
              <a:rPr lang="en-US" sz="3600" dirty="0"/>
              <a:t> x </a:t>
            </a:r>
            <a:r>
              <a:rPr lang="en-US" sz="3600" i="1" dirty="0"/>
              <a:t>D</a:t>
            </a:r>
            <a:r>
              <a:rPr lang="en-US" sz="3600" dirty="0"/>
              <a:t> &lt;&lt;  </a:t>
            </a:r>
            <a:r>
              <a:rPr lang="en-US" sz="3600" dirty="0">
                <a:latin typeface="Symbol" pitchFamily="2" charset="2"/>
              </a:rPr>
              <a:t>l </a:t>
            </a:r>
            <a:r>
              <a:rPr lang="en-US" sz="3600" dirty="0"/>
              <a:t>x </a:t>
            </a:r>
            <a:r>
              <a:rPr lang="en-US" sz="3600" i="1" dirty="0"/>
              <a:t>L</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A049F879-3C87-DB40-A0C7-B54BE90A8BE8}"/>
                  </a:ext>
                </a:extLst>
              </p:cNvPr>
              <p:cNvSpPr txBox="1"/>
              <p:nvPr/>
            </p:nvSpPr>
            <p:spPr>
              <a:xfrm>
                <a:off x="1981631" y="2613392"/>
                <a:ext cx="8788400" cy="2308324"/>
              </a:xfrm>
              <a:prstGeom prst="rect">
                <a:avLst/>
              </a:prstGeom>
              <a:noFill/>
            </p:spPr>
            <p:txBody>
              <a:bodyPr wrap="square" rtlCol="0">
                <a:spAutoFit/>
              </a:bodyPr>
              <a:lstStyle/>
              <a:p>
                <a:r>
                  <a:rPr lang="en-US" sz="2400" i="1" dirty="0"/>
                  <a:t>d</a:t>
                </a:r>
                <a:r>
                  <a:rPr lang="en-US" sz="2400" dirty="0"/>
                  <a:t>  and </a:t>
                </a:r>
                <a:r>
                  <a:rPr lang="en-US" sz="2400" i="1" dirty="0"/>
                  <a:t>D</a:t>
                </a:r>
                <a:r>
                  <a:rPr lang="en-US" sz="2400" dirty="0"/>
                  <a:t> are the transverse scales: detector and source sizes</a:t>
                </a:r>
              </a:p>
              <a:p>
                <a:pPr marL="342900" indent="-342900">
                  <a:buFont typeface="Symbol" pitchFamily="2" charset="2"/>
                  <a:buChar char="l"/>
                </a:pPr>
                <a:r>
                  <a:rPr lang="en-US" sz="2400" dirty="0"/>
                  <a:t>and </a:t>
                </a:r>
                <a:r>
                  <a:rPr lang="en-US" sz="2400" i="1" dirty="0"/>
                  <a:t>L</a:t>
                </a:r>
                <a:r>
                  <a:rPr lang="en-US" sz="2400" dirty="0"/>
                  <a:t> are the longitudinal scales: wavelength and Earth-satellite distance</a:t>
                </a:r>
              </a:p>
              <a:p>
                <a:pPr marL="342900" indent="-342900">
                  <a:buFont typeface="Symbol" pitchFamily="2" charset="2"/>
                  <a:buChar char="l"/>
                </a:pPr>
                <a:endParaRPr lang="en-US" sz="2400" dirty="0"/>
              </a:p>
              <a:p>
                <a:r>
                  <a:rPr lang="en-US" sz="2400" dirty="0"/>
                  <a:t>3x10</a:t>
                </a:r>
                <a:r>
                  <a:rPr lang="en-US" sz="2400" baseline="30000" dirty="0"/>
                  <a:t>-1 </a:t>
                </a:r>
                <a:r>
                  <a:rPr lang="en-US" sz="2400" dirty="0"/>
                  <a:t>x 10</a:t>
                </a:r>
                <a:r>
                  <a:rPr lang="en-US" sz="2400" baseline="30000" dirty="0"/>
                  <a:t>4</a:t>
                </a:r>
                <a:r>
                  <a:rPr lang="en-US" sz="2400" dirty="0"/>
                  <a:t> </a:t>
                </a:r>
                <a14:m>
                  <m:oMath xmlns:m="http://schemas.openxmlformats.org/officeDocument/2006/math">
                    <m:r>
                      <a:rPr lang="en-US" sz="2400" i="1" dirty="0" smtClean="0">
                        <a:latin typeface="Cambria Math" panose="02040503050406030204" pitchFamily="18" charset="0"/>
                        <a:ea typeface="Cambria Math" panose="02040503050406030204" pitchFamily="18" charset="0"/>
                      </a:rPr>
                      <m:t>~</m:t>
                    </m:r>
                  </m:oMath>
                </a14:m>
                <a:r>
                  <a:rPr lang="en-US" sz="2400" dirty="0"/>
                  <a:t>  0.5x10</a:t>
                </a:r>
                <a:r>
                  <a:rPr lang="en-US" sz="2400" baseline="30000" dirty="0"/>
                  <a:t>-6 </a:t>
                </a:r>
                <a:r>
                  <a:rPr lang="en-US" sz="2400" dirty="0"/>
                  <a:t>x 1.5x10</a:t>
                </a:r>
                <a:r>
                  <a:rPr lang="en-US" sz="2400" baseline="30000" dirty="0"/>
                  <a:t>9</a:t>
                </a:r>
                <a:r>
                  <a:rPr lang="en-US" sz="2400" dirty="0"/>
                  <a:t> … (10</a:t>
                </a:r>
                <a:r>
                  <a:rPr lang="en-US" sz="2400" baseline="30000" dirty="0"/>
                  <a:t>3</a:t>
                </a:r>
                <a:r>
                  <a:rPr lang="en-US" sz="2400" dirty="0"/>
                  <a:t> is obtained for both sides).  </a:t>
                </a:r>
              </a:p>
              <a:p>
                <a:r>
                  <a:rPr lang="en-US" sz="2400" dirty="0"/>
                  <a:t>EPIC is just barely far enough – within an order of magnitude</a:t>
                </a:r>
              </a:p>
            </p:txBody>
          </p:sp>
        </mc:Choice>
        <mc:Fallback>
          <p:sp>
            <p:nvSpPr>
              <p:cNvPr id="2" name="TextBox 1">
                <a:extLst>
                  <a:ext uri="{FF2B5EF4-FFF2-40B4-BE49-F238E27FC236}">
                    <a16:creationId xmlns:a16="http://schemas.microsoft.com/office/drawing/2014/main" id="{A049F879-3C87-DB40-A0C7-B54BE90A8BE8}"/>
                  </a:ext>
                </a:extLst>
              </p:cNvPr>
              <p:cNvSpPr txBox="1">
                <a:spLocks noRot="1" noChangeAspect="1" noMove="1" noResize="1" noEditPoints="1" noAdjustHandles="1" noChangeArrowheads="1" noChangeShapeType="1" noTextEdit="1"/>
              </p:cNvSpPr>
              <p:nvPr/>
            </p:nvSpPr>
            <p:spPr>
              <a:xfrm>
                <a:off x="1981631" y="2613392"/>
                <a:ext cx="8788400" cy="2308324"/>
              </a:xfrm>
              <a:prstGeom prst="rect">
                <a:avLst/>
              </a:prstGeom>
              <a:blipFill>
                <a:blip r:embed="rId3"/>
                <a:stretch>
                  <a:fillRect l="-1154" t="-1639" b="-4372"/>
                </a:stretch>
              </a:blipFill>
            </p:spPr>
            <p:txBody>
              <a:bodyPr/>
              <a:lstStyle/>
              <a:p>
                <a:r>
                  <a:rPr lang="en-US">
                    <a:noFill/>
                  </a:rPr>
                  <a:t> </a:t>
                </a:r>
              </a:p>
            </p:txBody>
          </p:sp>
        </mc:Fallback>
      </mc:AlternateContent>
    </p:spTree>
    <p:extLst>
      <p:ext uri="{BB962C8B-B14F-4D97-AF65-F5344CB8AC3E}">
        <p14:creationId xmlns:p14="http://schemas.microsoft.com/office/powerpoint/2010/main" val="1682273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BD155CE-5162-0D46-8B6F-09D5230D8ACA}"/>
              </a:ext>
            </a:extLst>
          </p:cNvPr>
          <p:cNvSpPr txBox="1"/>
          <p:nvPr/>
        </p:nvSpPr>
        <p:spPr>
          <a:xfrm>
            <a:off x="157580" y="5017287"/>
            <a:ext cx="3950958" cy="83099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dirty="0">
                <a:latin typeface="Calibri" panose="020F0502020204030204" pitchFamily="34" charset="0"/>
                <a:ea typeface="+mj-ea"/>
                <a:cs typeface="Calibri" panose="020F0502020204030204" pitchFamily="34" charset="0"/>
              </a:rPr>
              <a:t>Glint on a lake</a:t>
            </a:r>
          </a:p>
        </p:txBody>
      </p:sp>
      <p:pic>
        <p:nvPicPr>
          <p:cNvPr id="6" name="Picture 5">
            <a:extLst>
              <a:ext uri="{FF2B5EF4-FFF2-40B4-BE49-F238E27FC236}">
                <a16:creationId xmlns:a16="http://schemas.microsoft.com/office/drawing/2014/main" id="{59233EFB-4821-5140-B723-CC25FB36F916}"/>
              </a:ext>
            </a:extLst>
          </p:cNvPr>
          <p:cNvPicPr>
            <a:picLocks noChangeAspect="1"/>
          </p:cNvPicPr>
          <p:nvPr/>
        </p:nvPicPr>
        <p:blipFill rotWithShape="1">
          <a:blip r:embed="rId2"/>
          <a:srcRect t="25975" r="-2" b="7185"/>
          <a:stretch/>
        </p:blipFill>
        <p:spPr>
          <a:xfrm>
            <a:off x="0" y="0"/>
            <a:ext cx="5051538" cy="4928992"/>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2" name="Content Placeholder 3">
            <a:extLst>
              <a:ext uri="{FF2B5EF4-FFF2-40B4-BE49-F238E27FC236}">
                <a16:creationId xmlns:a16="http://schemas.microsoft.com/office/drawing/2014/main" id="{8155777E-C3C9-E1F5-3A66-75C896121C88}"/>
              </a:ext>
            </a:extLst>
          </p:cNvPr>
          <p:cNvPicPr>
            <a:picLocks noChangeAspect="1"/>
          </p:cNvPicPr>
          <p:nvPr/>
        </p:nvPicPr>
        <p:blipFill>
          <a:blip r:embed="rId3"/>
          <a:stretch>
            <a:fillRect/>
          </a:stretch>
        </p:blipFill>
        <p:spPr>
          <a:xfrm>
            <a:off x="5728569" y="0"/>
            <a:ext cx="6463429" cy="4308953"/>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BCEAC43-63E7-6F05-EE9E-64286FFB2FE3}"/>
                  </a:ext>
                </a:extLst>
              </p:cNvPr>
              <p:cNvSpPr txBox="1"/>
              <p:nvPr/>
            </p:nvSpPr>
            <p:spPr>
              <a:xfrm>
                <a:off x="6006230" y="4826641"/>
                <a:ext cx="6028189" cy="1384995"/>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Cloud Glints</a:t>
                </a:r>
                <a:r>
                  <a:rPr lang="en-US" sz="2800" dirty="0">
                    <a:latin typeface="Calibri" panose="020F0502020204030204" pitchFamily="34" charset="0"/>
                    <a:cs typeface="Calibri" panose="020F0502020204030204" pitchFamily="34" charset="0"/>
                  </a:rPr>
                  <a:t>. In the case of EPIC, the specular signal is within an angle of only </a:t>
                </a:r>
                <a14:m>
                  <m:oMath xmlns:m="http://schemas.openxmlformats.org/officeDocument/2006/math">
                    <m:r>
                      <a:rPr lang="en-US" sz="2800" i="1" dirty="0" smtClean="0">
                        <a:latin typeface="Cambria Math" panose="02040503050406030204" pitchFamily="18" charset="0"/>
                        <a:ea typeface="Cambria Math" panose="02040503050406030204" pitchFamily="18" charset="0"/>
                        <a:cs typeface="Calibri" panose="020F0502020204030204" pitchFamily="34" charset="0"/>
                      </a:rPr>
                      <m:t>~</m:t>
                    </m:r>
                  </m:oMath>
                </a14:m>
                <a:r>
                  <a:rPr lang="en-US" sz="2800" dirty="0">
                    <a:latin typeface="Calibri" panose="020F0502020204030204" pitchFamily="34" charset="0"/>
                    <a:cs typeface="Calibri" panose="020F0502020204030204" pitchFamily="34" charset="0"/>
                  </a:rPr>
                  <a:t>3x10</a:t>
                </a:r>
                <a:r>
                  <a:rPr lang="en-US" sz="2800" baseline="30000" dirty="0">
                    <a:latin typeface="Calibri" panose="020F0502020204030204" pitchFamily="34" charset="0"/>
                    <a:cs typeface="Calibri" panose="020F0502020204030204" pitchFamily="34" charset="0"/>
                  </a:rPr>
                  <a:t>-4</a:t>
                </a:r>
                <a:r>
                  <a:rPr lang="en-US" sz="2800" dirty="0">
                    <a:latin typeface="Calibri" panose="020F0502020204030204" pitchFamily="34" charset="0"/>
                    <a:cs typeface="Calibri" panose="020F0502020204030204" pitchFamily="34" charset="0"/>
                  </a:rPr>
                  <a:t> degree (0.62</a:t>
                </a:r>
                <a:r>
                  <a:rPr lang="en-US" sz="2800" baseline="30000" dirty="0">
                    <a:latin typeface="Calibri" panose="020F0502020204030204" pitchFamily="34" charset="0"/>
                    <a:cs typeface="Calibri" panose="020F0502020204030204" pitchFamily="34" charset="0"/>
                  </a:rPr>
                  <a:t>o</a:t>
                </a:r>
                <a:r>
                  <a:rPr lang="en-US" sz="2800" dirty="0">
                    <a:latin typeface="Calibri" panose="020F0502020204030204" pitchFamily="34" charset="0"/>
                    <a:cs typeface="Calibri" panose="020F0502020204030204" pitchFamily="34" charset="0"/>
                  </a:rPr>
                  <a:t>/2048) per pixel.  </a:t>
                </a:r>
              </a:p>
            </p:txBody>
          </p:sp>
        </mc:Choice>
        <mc:Fallback xmlns="">
          <p:sp>
            <p:nvSpPr>
              <p:cNvPr id="3" name="TextBox 2">
                <a:extLst>
                  <a:ext uri="{FF2B5EF4-FFF2-40B4-BE49-F238E27FC236}">
                    <a16:creationId xmlns:a16="http://schemas.microsoft.com/office/drawing/2014/main" id="{CBCEAC43-63E7-6F05-EE9E-64286FFB2FE3}"/>
                  </a:ext>
                </a:extLst>
              </p:cNvPr>
              <p:cNvSpPr txBox="1">
                <a:spLocks noRot="1" noChangeAspect="1" noMove="1" noResize="1" noEditPoints="1" noAdjustHandles="1" noChangeArrowheads="1" noChangeShapeType="1" noTextEdit="1"/>
              </p:cNvSpPr>
              <p:nvPr/>
            </p:nvSpPr>
            <p:spPr>
              <a:xfrm>
                <a:off x="6006230" y="4826641"/>
                <a:ext cx="6028189" cy="1384995"/>
              </a:xfrm>
              <a:prstGeom prst="rect">
                <a:avLst/>
              </a:prstGeom>
              <a:blipFill>
                <a:blip r:embed="rId4"/>
                <a:stretch>
                  <a:fillRect l="-1471" t="-5455" r="-2941" b="-10909"/>
                </a:stretch>
              </a:blipFill>
            </p:spPr>
            <p:txBody>
              <a:bodyPr/>
              <a:lstStyle/>
              <a:p>
                <a:r>
                  <a:rPr lang="en-US">
                    <a:noFill/>
                  </a:rPr>
                  <a:t> </a:t>
                </a:r>
              </a:p>
            </p:txBody>
          </p:sp>
        </mc:Fallback>
      </mc:AlternateContent>
    </p:spTree>
    <p:extLst>
      <p:ext uri="{BB962C8B-B14F-4D97-AF65-F5344CB8AC3E}">
        <p14:creationId xmlns:p14="http://schemas.microsoft.com/office/powerpoint/2010/main" val="3281828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F1E33-179C-5545-9DBB-0E832EC76888}"/>
              </a:ext>
            </a:extLst>
          </p:cNvPr>
          <p:cNvSpPr>
            <a:spLocks noGrp="1"/>
          </p:cNvSpPr>
          <p:nvPr>
            <p:ph type="title"/>
          </p:nvPr>
        </p:nvSpPr>
        <p:spPr>
          <a:xfrm>
            <a:off x="163373" y="326226"/>
            <a:ext cx="7243267" cy="1252228"/>
          </a:xfrm>
        </p:spPr>
        <p:txBody>
          <a:bodyPr>
            <a:noAutofit/>
          </a:bodyPr>
          <a:lstStyle/>
          <a:p>
            <a:r>
              <a:rPr lang="en-US" sz="2400" dirty="0">
                <a:latin typeface="+mn-lt"/>
              </a:rPr>
              <a:t>Cloud glints are ubiquitous </a:t>
            </a:r>
            <a:r>
              <a:rPr lang="en-US" sz="2400" i="1" dirty="0">
                <a:latin typeface="+mn-lt"/>
              </a:rPr>
              <a:t>and narrowly focused</a:t>
            </a:r>
            <a:r>
              <a:rPr lang="en-US" sz="2400" dirty="0">
                <a:latin typeface="+mn-lt"/>
              </a:rPr>
              <a:t>. The angular (half) spread is only about a degree (but an order of magnitude broader for ocean glints).</a:t>
            </a:r>
            <a:br>
              <a:rPr lang="en-US" sz="2400" dirty="0">
                <a:latin typeface="+mn-lt"/>
              </a:rPr>
            </a:br>
            <a:endParaRPr lang="en-US" sz="2400" dirty="0">
              <a:latin typeface="+mn-lt"/>
            </a:endParaRPr>
          </a:p>
        </p:txBody>
      </p:sp>
      <p:sp>
        <p:nvSpPr>
          <p:cNvPr id="5" name="TextBox 4">
            <a:extLst>
              <a:ext uri="{FF2B5EF4-FFF2-40B4-BE49-F238E27FC236}">
                <a16:creationId xmlns:a16="http://schemas.microsoft.com/office/drawing/2014/main" id="{540FD145-E997-5747-AC25-FF7E9B375EC2}"/>
              </a:ext>
            </a:extLst>
          </p:cNvPr>
          <p:cNvSpPr txBox="1"/>
          <p:nvPr/>
        </p:nvSpPr>
        <p:spPr>
          <a:xfrm>
            <a:off x="878957" y="6271144"/>
            <a:ext cx="1494320" cy="307777"/>
          </a:xfrm>
          <a:prstGeom prst="rect">
            <a:avLst/>
          </a:prstGeom>
          <a:noFill/>
        </p:spPr>
        <p:txBody>
          <a:bodyPr wrap="none" rtlCol="0">
            <a:spAutoFit/>
          </a:bodyPr>
          <a:lstStyle/>
          <a:p>
            <a:r>
              <a:rPr lang="en-US" sz="1400" dirty="0">
                <a:solidFill>
                  <a:schemeClr val="bg1"/>
                </a:solidFill>
              </a:rPr>
              <a:t>2016 11 01, 03:44</a:t>
            </a:r>
          </a:p>
        </p:txBody>
      </p:sp>
      <p:sp>
        <p:nvSpPr>
          <p:cNvPr id="30" name="Rectangle 29">
            <a:extLst>
              <a:ext uri="{FF2B5EF4-FFF2-40B4-BE49-F238E27FC236}">
                <a16:creationId xmlns:a16="http://schemas.microsoft.com/office/drawing/2014/main" id="{B564016C-D1A5-C740-9195-A5CAF1D4E32C}"/>
              </a:ext>
            </a:extLst>
          </p:cNvPr>
          <p:cNvSpPr/>
          <p:nvPr/>
        </p:nvSpPr>
        <p:spPr>
          <a:xfrm>
            <a:off x="4305060" y="6679096"/>
            <a:ext cx="1789043" cy="178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16FD97B-5F72-6741-A5F9-AEC74B98A6E3}"/>
              </a:ext>
            </a:extLst>
          </p:cNvPr>
          <p:cNvSpPr/>
          <p:nvPr/>
        </p:nvSpPr>
        <p:spPr>
          <a:xfrm>
            <a:off x="5612524" y="6425032"/>
            <a:ext cx="1681655" cy="254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hart, line chart&#10;&#10;Description automatically generated">
            <a:extLst>
              <a:ext uri="{FF2B5EF4-FFF2-40B4-BE49-F238E27FC236}">
                <a16:creationId xmlns:a16="http://schemas.microsoft.com/office/drawing/2014/main" id="{7101E43E-C8A9-754C-918B-FEC20E081A81}"/>
              </a:ext>
            </a:extLst>
          </p:cNvPr>
          <p:cNvPicPr>
            <a:picLocks noChangeAspect="1"/>
          </p:cNvPicPr>
          <p:nvPr/>
        </p:nvPicPr>
        <p:blipFill>
          <a:blip r:embed="rId2"/>
          <a:stretch>
            <a:fillRect/>
          </a:stretch>
        </p:blipFill>
        <p:spPr>
          <a:xfrm>
            <a:off x="7489528" y="1556264"/>
            <a:ext cx="4596659" cy="4384709"/>
          </a:xfrm>
          <a:prstGeom prst="rect">
            <a:avLst/>
          </a:prstGeom>
        </p:spPr>
      </p:pic>
      <p:grpSp>
        <p:nvGrpSpPr>
          <p:cNvPr id="6" name="Group 5">
            <a:extLst>
              <a:ext uri="{FF2B5EF4-FFF2-40B4-BE49-F238E27FC236}">
                <a16:creationId xmlns:a16="http://schemas.microsoft.com/office/drawing/2014/main" id="{E9E8E7F1-0CC4-7920-1754-C55C3843B057}"/>
              </a:ext>
            </a:extLst>
          </p:cNvPr>
          <p:cNvGrpSpPr>
            <a:grpSpLocks noChangeAspect="1"/>
          </p:cNvGrpSpPr>
          <p:nvPr/>
        </p:nvGrpSpPr>
        <p:grpSpPr>
          <a:xfrm>
            <a:off x="4631483" y="1402831"/>
            <a:ext cx="2987568" cy="4459489"/>
            <a:chOff x="2804108" y="155752"/>
            <a:chExt cx="4490071" cy="6702248"/>
          </a:xfrm>
        </p:grpSpPr>
        <p:sp>
          <p:nvSpPr>
            <p:cNvPr id="9" name="Rectangle 8">
              <a:extLst>
                <a:ext uri="{FF2B5EF4-FFF2-40B4-BE49-F238E27FC236}">
                  <a16:creationId xmlns:a16="http://schemas.microsoft.com/office/drawing/2014/main" id="{7DD60673-FD80-B95A-1106-E13C62D414C5}"/>
                </a:ext>
              </a:extLst>
            </p:cNvPr>
            <p:cNvSpPr/>
            <p:nvPr/>
          </p:nvSpPr>
          <p:spPr>
            <a:xfrm>
              <a:off x="4305060" y="6679096"/>
              <a:ext cx="1789043" cy="178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182CB77-8C14-27ED-C7BA-F51F75F6CEAB}"/>
                </a:ext>
              </a:extLst>
            </p:cNvPr>
            <p:cNvSpPr/>
            <p:nvPr/>
          </p:nvSpPr>
          <p:spPr>
            <a:xfrm>
              <a:off x="5612524" y="6425032"/>
              <a:ext cx="1681655" cy="254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6B91F0D-A312-26E1-B02C-ABB232E0867D}"/>
                </a:ext>
              </a:extLst>
            </p:cNvPr>
            <p:cNvSpPr/>
            <p:nvPr/>
          </p:nvSpPr>
          <p:spPr>
            <a:xfrm>
              <a:off x="2804108" y="3338187"/>
              <a:ext cx="3429000" cy="3429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98DEF61-28D0-0C75-4E61-69D81FD54D4D}"/>
                </a:ext>
              </a:extLst>
            </p:cNvPr>
            <p:cNvCxnSpPr/>
            <p:nvPr/>
          </p:nvCxnSpPr>
          <p:spPr>
            <a:xfrm>
              <a:off x="4413955" y="3259164"/>
              <a:ext cx="21448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Sun 12">
              <a:extLst>
                <a:ext uri="{FF2B5EF4-FFF2-40B4-BE49-F238E27FC236}">
                  <a16:creationId xmlns:a16="http://schemas.microsoft.com/office/drawing/2014/main" id="{A094FF7F-A49B-2B71-787B-53346E7CF515}"/>
                </a:ext>
              </a:extLst>
            </p:cNvPr>
            <p:cNvSpPr/>
            <p:nvPr/>
          </p:nvSpPr>
          <p:spPr>
            <a:xfrm>
              <a:off x="3776137" y="242710"/>
              <a:ext cx="457200" cy="457200"/>
            </a:xfrm>
            <a:prstGeom prst="su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n 13">
              <a:extLst>
                <a:ext uri="{FF2B5EF4-FFF2-40B4-BE49-F238E27FC236}">
                  <a16:creationId xmlns:a16="http://schemas.microsoft.com/office/drawing/2014/main" id="{BF10FAC7-720E-728F-3A97-BD5E10025205}"/>
                </a:ext>
              </a:extLst>
            </p:cNvPr>
            <p:cNvSpPr/>
            <p:nvPr/>
          </p:nvSpPr>
          <p:spPr>
            <a:xfrm rot="733979">
              <a:off x="5315818" y="155752"/>
              <a:ext cx="219086" cy="45720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BBC2CCFB-E149-9262-EE66-A500B4E73F22}"/>
                </a:ext>
              </a:extLst>
            </p:cNvPr>
            <p:cNvCxnSpPr/>
            <p:nvPr/>
          </p:nvCxnSpPr>
          <p:spPr>
            <a:xfrm>
              <a:off x="3883378" y="778933"/>
              <a:ext cx="643466" cy="248023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D19A6FB-F9EC-A9E4-ED35-E3B0FBABA9EE}"/>
                </a:ext>
              </a:extLst>
            </p:cNvPr>
            <p:cNvCxnSpPr>
              <a:cxnSpLocks/>
            </p:cNvCxnSpPr>
            <p:nvPr/>
          </p:nvCxnSpPr>
          <p:spPr>
            <a:xfrm flipV="1">
              <a:off x="4518608" y="767143"/>
              <a:ext cx="643466" cy="248023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2CE108E6-456E-CFE6-32A0-8A7BF53F305C}"/>
                </a:ext>
              </a:extLst>
            </p:cNvPr>
            <p:cNvGrpSpPr/>
            <p:nvPr/>
          </p:nvGrpSpPr>
          <p:grpSpPr>
            <a:xfrm>
              <a:off x="4217502" y="809882"/>
              <a:ext cx="1683437" cy="2656173"/>
              <a:chOff x="9122198" y="975988"/>
              <a:chExt cx="1683437" cy="2656173"/>
            </a:xfrm>
          </p:grpSpPr>
          <p:cxnSp>
            <p:nvCxnSpPr>
              <p:cNvPr id="21" name="Straight Connector 20">
                <a:extLst>
                  <a:ext uri="{FF2B5EF4-FFF2-40B4-BE49-F238E27FC236}">
                    <a16:creationId xmlns:a16="http://schemas.microsoft.com/office/drawing/2014/main" id="{1A738322-27FD-3832-1598-D81BF38408ED}"/>
                  </a:ext>
                </a:extLst>
              </p:cNvPr>
              <p:cNvCxnSpPr>
                <a:cxnSpLocks/>
              </p:cNvCxnSpPr>
              <p:nvPr/>
            </p:nvCxnSpPr>
            <p:spPr>
              <a:xfrm rot="600000">
                <a:off x="9629427" y="3451074"/>
                <a:ext cx="214489" cy="0"/>
              </a:xfrm>
              <a:prstGeom prst="line">
                <a:avLst/>
              </a:prstGeom>
              <a:ln w="19050">
                <a:solidFill>
                  <a:schemeClr val="accent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CBDBC11-EB39-245E-EB62-336CDAB5D5A0}"/>
                  </a:ext>
                </a:extLst>
              </p:cNvPr>
              <p:cNvCxnSpPr/>
              <p:nvPr/>
            </p:nvCxnSpPr>
            <p:spPr>
              <a:xfrm>
                <a:off x="9122198" y="987778"/>
                <a:ext cx="643466" cy="248023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C8B5713-C8E1-EC7D-1134-1E27F5B4A744}"/>
                  </a:ext>
                </a:extLst>
              </p:cNvPr>
              <p:cNvCxnSpPr>
                <a:cxnSpLocks/>
              </p:cNvCxnSpPr>
              <p:nvPr/>
            </p:nvCxnSpPr>
            <p:spPr>
              <a:xfrm flipH="1">
                <a:off x="9757428" y="975988"/>
                <a:ext cx="643466" cy="2480231"/>
              </a:xfrm>
              <a:prstGeom prst="straightConnector1">
                <a:avLst/>
              </a:prstGeom>
              <a:ln w="190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4613E41-ADA7-9B05-CA35-25931477886F}"/>
                  </a:ext>
                </a:extLst>
              </p:cNvPr>
              <p:cNvCxnSpPr>
                <a:cxnSpLocks/>
              </p:cNvCxnSpPr>
              <p:nvPr/>
            </p:nvCxnSpPr>
            <p:spPr>
              <a:xfrm rot="1200000" flipV="1">
                <a:off x="10162169" y="1151930"/>
                <a:ext cx="643466" cy="248023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Freeform 17">
              <a:extLst>
                <a:ext uri="{FF2B5EF4-FFF2-40B4-BE49-F238E27FC236}">
                  <a16:creationId xmlns:a16="http://schemas.microsoft.com/office/drawing/2014/main" id="{60C2516C-0ECB-48B7-85AD-710BD8FF8A94}"/>
                </a:ext>
              </a:extLst>
            </p:cNvPr>
            <p:cNvSpPr/>
            <p:nvPr/>
          </p:nvSpPr>
          <p:spPr>
            <a:xfrm>
              <a:off x="5046133" y="2508732"/>
              <a:ext cx="259645" cy="99001"/>
            </a:xfrm>
            <a:custGeom>
              <a:avLst/>
              <a:gdLst>
                <a:gd name="connsiteX0" fmla="*/ 0 w 259645"/>
                <a:gd name="connsiteY0" fmla="*/ 8690 h 99001"/>
                <a:gd name="connsiteX1" fmla="*/ 158045 w 259645"/>
                <a:gd name="connsiteY1" fmla="*/ 8690 h 99001"/>
                <a:gd name="connsiteX2" fmla="*/ 259645 w 259645"/>
                <a:gd name="connsiteY2" fmla="*/ 99001 h 99001"/>
              </a:gdLst>
              <a:ahLst/>
              <a:cxnLst>
                <a:cxn ang="0">
                  <a:pos x="connsiteX0" y="connsiteY0"/>
                </a:cxn>
                <a:cxn ang="0">
                  <a:pos x="connsiteX1" y="connsiteY1"/>
                </a:cxn>
                <a:cxn ang="0">
                  <a:pos x="connsiteX2" y="connsiteY2"/>
                </a:cxn>
              </a:cxnLst>
              <a:rect l="l" t="t" r="r" b="b"/>
              <a:pathLst>
                <a:path w="259645" h="99001">
                  <a:moveTo>
                    <a:pt x="0" y="8690"/>
                  </a:moveTo>
                  <a:cubicBezTo>
                    <a:pt x="57385" y="1164"/>
                    <a:pt x="114771" y="-6362"/>
                    <a:pt x="158045" y="8690"/>
                  </a:cubicBezTo>
                  <a:cubicBezTo>
                    <a:pt x="201319" y="23742"/>
                    <a:pt x="230482" y="61371"/>
                    <a:pt x="259645" y="9900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F472AEF-D56D-E570-9C60-BEBBD8D1CD98}"/>
                </a:ext>
              </a:extLst>
            </p:cNvPr>
            <p:cNvSpPr txBox="1"/>
            <p:nvPr/>
          </p:nvSpPr>
          <p:spPr>
            <a:xfrm>
              <a:off x="5031126" y="1984286"/>
              <a:ext cx="336951" cy="461666"/>
            </a:xfrm>
            <a:prstGeom prst="rect">
              <a:avLst/>
            </a:prstGeom>
            <a:noFill/>
          </p:spPr>
          <p:txBody>
            <a:bodyPr wrap="none" rtlCol="0">
              <a:spAutoFit/>
            </a:bodyPr>
            <a:lstStyle/>
            <a:p>
              <a:r>
                <a:rPr lang="en-US" sz="2400" dirty="0">
                  <a:latin typeface="Symbol" pitchFamily="2" charset="2"/>
                </a:rPr>
                <a:t>d</a:t>
              </a:r>
            </a:p>
          </p:txBody>
        </p:sp>
        <p:cxnSp>
          <p:nvCxnSpPr>
            <p:cNvPr id="20" name="Straight Arrow Connector 19">
              <a:extLst>
                <a:ext uri="{FF2B5EF4-FFF2-40B4-BE49-F238E27FC236}">
                  <a16:creationId xmlns:a16="http://schemas.microsoft.com/office/drawing/2014/main" id="{F6828849-80D5-DAEE-343C-EF926C068283}"/>
                </a:ext>
              </a:extLst>
            </p:cNvPr>
            <p:cNvCxnSpPr>
              <a:cxnSpLocks/>
            </p:cNvCxnSpPr>
            <p:nvPr/>
          </p:nvCxnSpPr>
          <p:spPr>
            <a:xfrm flipH="1">
              <a:off x="4553516" y="784228"/>
              <a:ext cx="643466" cy="2480231"/>
            </a:xfrm>
            <a:prstGeom prst="straightConnector1">
              <a:avLst/>
            </a:prstGeom>
            <a:ln w="19050">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pic>
        <p:nvPicPr>
          <p:cNvPr id="4" name="Picture 2">
            <a:extLst>
              <a:ext uri="{FF2B5EF4-FFF2-40B4-BE49-F238E27FC236}">
                <a16:creationId xmlns:a16="http://schemas.microsoft.com/office/drawing/2014/main" id="{213F1FB2-85C2-AEE7-1E76-EFE9C1B71A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75" y="1595523"/>
            <a:ext cx="4132239" cy="400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a:extLst>
              <a:ext uri="{FF2B5EF4-FFF2-40B4-BE49-F238E27FC236}">
                <a16:creationId xmlns:a16="http://schemas.microsoft.com/office/drawing/2014/main" id="{A24C639C-D050-2289-691A-A5C3D209FAEF}"/>
              </a:ext>
            </a:extLst>
          </p:cNvPr>
          <p:cNvSpPr txBox="1"/>
          <p:nvPr/>
        </p:nvSpPr>
        <p:spPr>
          <a:xfrm>
            <a:off x="7602262" y="1213138"/>
            <a:ext cx="6276274" cy="369332"/>
          </a:xfrm>
          <a:prstGeom prst="rect">
            <a:avLst/>
          </a:prstGeom>
          <a:noFill/>
        </p:spPr>
        <p:txBody>
          <a:bodyPr wrap="square">
            <a:spAutoFit/>
          </a:bodyPr>
          <a:lstStyle/>
          <a:p>
            <a:r>
              <a:rPr lang="en-US" sz="1800" dirty="0">
                <a:latin typeface="+mn-lt"/>
              </a:rPr>
              <a:t>All EPIC data over non-desert land during 2017</a:t>
            </a:r>
            <a:endParaRPr lang="en-US" dirty="0"/>
          </a:p>
        </p:txBody>
      </p:sp>
    </p:spTree>
    <p:extLst>
      <p:ext uri="{BB962C8B-B14F-4D97-AF65-F5344CB8AC3E}">
        <p14:creationId xmlns:p14="http://schemas.microsoft.com/office/powerpoint/2010/main" val="361196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Arrow Connector 25">
            <a:extLst>
              <a:ext uri="{FF2B5EF4-FFF2-40B4-BE49-F238E27FC236}">
                <a16:creationId xmlns:a16="http://schemas.microsoft.com/office/drawing/2014/main" id="{36C96129-5255-EFDA-1538-4BD04DC25A84}"/>
              </a:ext>
            </a:extLst>
          </p:cNvPr>
          <p:cNvCxnSpPr>
            <a:cxnSpLocks/>
          </p:cNvCxnSpPr>
          <p:nvPr/>
        </p:nvCxnSpPr>
        <p:spPr>
          <a:xfrm>
            <a:off x="3129519" y="1382094"/>
            <a:ext cx="214803" cy="1696335"/>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0A563FA-1C72-950E-00DC-0B81984CBCD0}"/>
              </a:ext>
            </a:extLst>
          </p:cNvPr>
          <p:cNvCxnSpPr>
            <a:cxnSpLocks/>
          </p:cNvCxnSpPr>
          <p:nvPr/>
        </p:nvCxnSpPr>
        <p:spPr>
          <a:xfrm flipH="1">
            <a:off x="3342173" y="1382094"/>
            <a:ext cx="210312" cy="1700784"/>
          </a:xfrm>
          <a:prstGeom prst="straightConnector1">
            <a:avLst/>
          </a:prstGeom>
          <a:ln w="22225">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A74ABED8-E0CE-A2A0-227C-834828576AE7}"/>
              </a:ext>
            </a:extLst>
          </p:cNvPr>
          <p:cNvGrpSpPr/>
          <p:nvPr/>
        </p:nvGrpSpPr>
        <p:grpSpPr>
          <a:xfrm>
            <a:off x="1893404" y="2612569"/>
            <a:ext cx="2592360" cy="2313720"/>
            <a:chOff x="1893404" y="2612569"/>
            <a:chExt cx="2592360" cy="2313720"/>
          </a:xfrm>
        </p:grpSpPr>
        <mc:AlternateContent xmlns:mc="http://schemas.openxmlformats.org/markup-compatibility/2006" xmlns:p14="http://schemas.microsoft.com/office/powerpoint/2010/main" xmlns:aink="http://schemas.microsoft.com/office/drawing/2016/ink">
          <mc:Choice Requires="p14 aink">
            <p:contentPart p14:bwMode="auto" r:id="rId2">
              <p14:nvContentPartPr>
                <p14:cNvPr id="46" name="Ink 45">
                  <a:extLst>
                    <a:ext uri="{FF2B5EF4-FFF2-40B4-BE49-F238E27FC236}">
                      <a16:creationId xmlns:a16="http://schemas.microsoft.com/office/drawing/2014/main" id="{464995EE-9848-3DDB-71D1-46C5338B298D}"/>
                    </a:ext>
                  </a:extLst>
                </p14:cNvPr>
                <p14:cNvContentPartPr/>
                <p14:nvPr/>
              </p14:nvContentPartPr>
              <p14:xfrm>
                <a:off x="1893404" y="2612569"/>
                <a:ext cx="2592360" cy="2313720"/>
              </p14:xfrm>
            </p:contentPart>
          </mc:Choice>
          <mc:Fallback xmlns="">
            <p:pic>
              <p:nvPicPr>
                <p:cNvPr id="46" name="Ink 45">
                  <a:extLst>
                    <a:ext uri="{FF2B5EF4-FFF2-40B4-BE49-F238E27FC236}">
                      <a16:creationId xmlns:a16="http://schemas.microsoft.com/office/drawing/2014/main" id="{464995EE-9848-3DDB-71D1-46C5338B298D}"/>
                    </a:ext>
                  </a:extLst>
                </p:cNvPr>
                <p:cNvPicPr/>
                <p:nvPr/>
              </p:nvPicPr>
              <p:blipFill>
                <a:blip r:embed="rId3"/>
                <a:stretch>
                  <a:fillRect/>
                </a:stretch>
              </p:blipFill>
              <p:spPr>
                <a:xfrm>
                  <a:off x="1853804" y="2573329"/>
                  <a:ext cx="2671200" cy="2392920"/>
                </a:xfrm>
                <a:prstGeom prst="rect">
                  <a:avLst/>
                </a:prstGeom>
              </p:spPr>
            </p:pic>
          </mc:Fallback>
        </mc:AlternateContent>
        <p:grpSp>
          <p:nvGrpSpPr>
            <p:cNvPr id="51" name="Group 50">
              <a:extLst>
                <a:ext uri="{FF2B5EF4-FFF2-40B4-BE49-F238E27FC236}">
                  <a16:creationId xmlns:a16="http://schemas.microsoft.com/office/drawing/2014/main" id="{F18FEBD1-2BD9-B97E-24D5-C292B01CA3AF}"/>
                </a:ext>
              </a:extLst>
            </p:cNvPr>
            <p:cNvGrpSpPr/>
            <p:nvPr/>
          </p:nvGrpSpPr>
          <p:grpSpPr>
            <a:xfrm>
              <a:off x="2928777" y="2772922"/>
              <a:ext cx="1008000" cy="452880"/>
              <a:chOff x="2928777" y="2772922"/>
              <a:chExt cx="1008000" cy="452880"/>
            </a:xfrm>
          </p:grpSpPr>
          <mc:AlternateContent xmlns:mc="http://schemas.openxmlformats.org/markup-compatibility/2006" xmlns:p14="http://schemas.microsoft.com/office/powerpoint/2010/main" xmlns:aink="http://schemas.microsoft.com/office/drawing/2016/ink">
            <mc:Choice Requires="p14 aink">
              <p:contentPart p14:bwMode="auto" r:id="rId4">
                <p14:nvContentPartPr>
                  <p14:cNvPr id="47" name="Ink 46">
                    <a:extLst>
                      <a:ext uri="{FF2B5EF4-FFF2-40B4-BE49-F238E27FC236}">
                        <a16:creationId xmlns:a16="http://schemas.microsoft.com/office/drawing/2014/main" id="{89908F4C-3CAB-0F45-3D28-1C4B85F0E74F}"/>
                      </a:ext>
                    </a:extLst>
                  </p14:cNvPr>
                  <p14:cNvContentPartPr/>
                  <p14:nvPr/>
                </p14:nvContentPartPr>
                <p14:xfrm>
                  <a:off x="2928777" y="2772922"/>
                  <a:ext cx="95400" cy="45360"/>
                </p14:xfrm>
              </p:contentPart>
            </mc:Choice>
            <mc:Fallback xmlns="">
              <p:pic>
                <p:nvPicPr>
                  <p:cNvPr id="47" name="Ink 46">
                    <a:extLst>
                      <a:ext uri="{FF2B5EF4-FFF2-40B4-BE49-F238E27FC236}">
                        <a16:creationId xmlns:a16="http://schemas.microsoft.com/office/drawing/2014/main" id="{89908F4C-3CAB-0F45-3D28-1C4B85F0E74F}"/>
                      </a:ext>
                    </a:extLst>
                  </p:cNvPr>
                  <p:cNvPicPr/>
                  <p:nvPr/>
                </p:nvPicPr>
                <p:blipFill>
                  <a:blip r:embed="rId5"/>
                  <a:stretch>
                    <a:fillRect/>
                  </a:stretch>
                </p:blipFill>
                <p:spPr>
                  <a:xfrm>
                    <a:off x="2889537" y="2733682"/>
                    <a:ext cx="174240" cy="124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48" name="Ink 47">
                    <a:extLst>
                      <a:ext uri="{FF2B5EF4-FFF2-40B4-BE49-F238E27FC236}">
                        <a16:creationId xmlns:a16="http://schemas.microsoft.com/office/drawing/2014/main" id="{322D7191-7B08-2730-D3D5-D6A542CCBFDE}"/>
                      </a:ext>
                    </a:extLst>
                  </p14:cNvPr>
                  <p14:cNvContentPartPr/>
                  <p14:nvPr/>
                </p14:nvContentPartPr>
                <p14:xfrm>
                  <a:off x="3303177" y="3095842"/>
                  <a:ext cx="87840" cy="52200"/>
                </p14:xfrm>
              </p:contentPart>
            </mc:Choice>
            <mc:Fallback xmlns="">
              <p:pic>
                <p:nvPicPr>
                  <p:cNvPr id="48" name="Ink 47">
                    <a:extLst>
                      <a:ext uri="{FF2B5EF4-FFF2-40B4-BE49-F238E27FC236}">
                        <a16:creationId xmlns:a16="http://schemas.microsoft.com/office/drawing/2014/main" id="{322D7191-7B08-2730-D3D5-D6A542CCBFDE}"/>
                      </a:ext>
                    </a:extLst>
                  </p:cNvPr>
                  <p:cNvPicPr/>
                  <p:nvPr/>
                </p:nvPicPr>
                <p:blipFill>
                  <a:blip r:embed="rId7"/>
                  <a:stretch>
                    <a:fillRect/>
                  </a:stretch>
                </p:blipFill>
                <p:spPr>
                  <a:xfrm>
                    <a:off x="3263577" y="3056242"/>
                    <a:ext cx="166680" cy="131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50" name="Ink 49">
                    <a:extLst>
                      <a:ext uri="{FF2B5EF4-FFF2-40B4-BE49-F238E27FC236}">
                        <a16:creationId xmlns:a16="http://schemas.microsoft.com/office/drawing/2014/main" id="{A630DB0C-AE0B-512A-8218-493417C448A5}"/>
                      </a:ext>
                    </a:extLst>
                  </p14:cNvPr>
                  <p14:cNvContentPartPr/>
                  <p14:nvPr/>
                </p14:nvContentPartPr>
                <p14:xfrm>
                  <a:off x="3866217" y="3160282"/>
                  <a:ext cx="70560" cy="65520"/>
                </p14:xfrm>
              </p:contentPart>
            </mc:Choice>
            <mc:Fallback xmlns="">
              <p:pic>
                <p:nvPicPr>
                  <p:cNvPr id="50" name="Ink 49">
                    <a:extLst>
                      <a:ext uri="{FF2B5EF4-FFF2-40B4-BE49-F238E27FC236}">
                        <a16:creationId xmlns:a16="http://schemas.microsoft.com/office/drawing/2014/main" id="{A630DB0C-AE0B-512A-8218-493417C448A5}"/>
                      </a:ext>
                    </a:extLst>
                  </p:cNvPr>
                  <p:cNvPicPr/>
                  <p:nvPr/>
                </p:nvPicPr>
                <p:blipFill>
                  <a:blip r:embed="rId9"/>
                  <a:stretch>
                    <a:fillRect/>
                  </a:stretch>
                </p:blipFill>
                <p:spPr>
                  <a:xfrm>
                    <a:off x="3826617" y="3120682"/>
                    <a:ext cx="149400" cy="14436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53" name="Ink 52">
                  <a:extLst>
                    <a:ext uri="{FF2B5EF4-FFF2-40B4-BE49-F238E27FC236}">
                      <a16:creationId xmlns:a16="http://schemas.microsoft.com/office/drawing/2014/main" id="{78297F2A-7497-42BD-54F1-96DD5DFFD184}"/>
                    </a:ext>
                  </a:extLst>
                </p14:cNvPr>
                <p14:cNvContentPartPr/>
                <p14:nvPr/>
              </p14:nvContentPartPr>
              <p14:xfrm>
                <a:off x="2531697" y="3309322"/>
                <a:ext cx="81000" cy="44280"/>
              </p14:xfrm>
            </p:contentPart>
          </mc:Choice>
          <mc:Fallback xmlns="">
            <p:pic>
              <p:nvPicPr>
                <p:cNvPr id="53" name="Ink 52">
                  <a:extLst>
                    <a:ext uri="{FF2B5EF4-FFF2-40B4-BE49-F238E27FC236}">
                      <a16:creationId xmlns:a16="http://schemas.microsoft.com/office/drawing/2014/main" id="{78297F2A-7497-42BD-54F1-96DD5DFFD184}"/>
                    </a:ext>
                  </a:extLst>
                </p:cNvPr>
                <p:cNvPicPr/>
                <p:nvPr/>
              </p:nvPicPr>
              <p:blipFill>
                <a:blip r:embed="rId11"/>
                <a:stretch>
                  <a:fillRect/>
                </a:stretch>
              </p:blipFill>
              <p:spPr>
                <a:xfrm>
                  <a:off x="2492097" y="3269722"/>
                  <a:ext cx="159840" cy="123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54" name="Ink 53">
                  <a:extLst>
                    <a:ext uri="{FF2B5EF4-FFF2-40B4-BE49-F238E27FC236}">
                      <a16:creationId xmlns:a16="http://schemas.microsoft.com/office/drawing/2014/main" id="{CC18B9D2-36C0-AF90-C9C3-0A97F975D363}"/>
                    </a:ext>
                  </a:extLst>
                </p14:cNvPr>
                <p14:cNvContentPartPr/>
                <p14:nvPr/>
              </p14:nvContentPartPr>
              <p14:xfrm>
                <a:off x="3063057" y="3635482"/>
                <a:ext cx="50760" cy="56160"/>
              </p14:xfrm>
            </p:contentPart>
          </mc:Choice>
          <mc:Fallback xmlns="">
            <p:pic>
              <p:nvPicPr>
                <p:cNvPr id="54" name="Ink 53">
                  <a:extLst>
                    <a:ext uri="{FF2B5EF4-FFF2-40B4-BE49-F238E27FC236}">
                      <a16:creationId xmlns:a16="http://schemas.microsoft.com/office/drawing/2014/main" id="{CC18B9D2-36C0-AF90-C9C3-0A97F975D363}"/>
                    </a:ext>
                  </a:extLst>
                </p:cNvPr>
                <p:cNvPicPr/>
                <p:nvPr/>
              </p:nvPicPr>
              <p:blipFill>
                <a:blip r:embed="rId13"/>
                <a:stretch>
                  <a:fillRect/>
                </a:stretch>
              </p:blipFill>
              <p:spPr>
                <a:xfrm>
                  <a:off x="3023457" y="3595882"/>
                  <a:ext cx="129600" cy="135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55" name="Ink 54">
                  <a:extLst>
                    <a:ext uri="{FF2B5EF4-FFF2-40B4-BE49-F238E27FC236}">
                      <a16:creationId xmlns:a16="http://schemas.microsoft.com/office/drawing/2014/main" id="{CB1F677F-2C52-FB4C-708D-EC14B3AF3FCD}"/>
                    </a:ext>
                  </a:extLst>
                </p14:cNvPr>
                <p14:cNvContentPartPr/>
                <p14:nvPr/>
              </p14:nvContentPartPr>
              <p14:xfrm>
                <a:off x="3742737" y="3661762"/>
                <a:ext cx="60840" cy="56520"/>
              </p14:xfrm>
            </p:contentPart>
          </mc:Choice>
          <mc:Fallback xmlns="">
            <p:pic>
              <p:nvPicPr>
                <p:cNvPr id="55" name="Ink 54">
                  <a:extLst>
                    <a:ext uri="{FF2B5EF4-FFF2-40B4-BE49-F238E27FC236}">
                      <a16:creationId xmlns:a16="http://schemas.microsoft.com/office/drawing/2014/main" id="{CB1F677F-2C52-FB4C-708D-EC14B3AF3FCD}"/>
                    </a:ext>
                  </a:extLst>
                </p:cNvPr>
                <p:cNvPicPr/>
                <p:nvPr/>
              </p:nvPicPr>
              <p:blipFill>
                <a:blip r:embed="rId15"/>
                <a:stretch>
                  <a:fillRect/>
                </a:stretch>
              </p:blipFill>
              <p:spPr>
                <a:xfrm>
                  <a:off x="3703137" y="3622522"/>
                  <a:ext cx="140040" cy="135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56" name="Ink 55">
                  <a:extLst>
                    <a:ext uri="{FF2B5EF4-FFF2-40B4-BE49-F238E27FC236}">
                      <a16:creationId xmlns:a16="http://schemas.microsoft.com/office/drawing/2014/main" id="{1D2B1B65-CAAA-8BA3-B44B-3F3BC6E17030}"/>
                    </a:ext>
                  </a:extLst>
                </p14:cNvPr>
                <p14:cNvContentPartPr/>
                <p14:nvPr/>
              </p14:nvContentPartPr>
              <p14:xfrm>
                <a:off x="2228937" y="4059202"/>
                <a:ext cx="56520" cy="55800"/>
              </p14:xfrm>
            </p:contentPart>
          </mc:Choice>
          <mc:Fallback xmlns="">
            <p:pic>
              <p:nvPicPr>
                <p:cNvPr id="56" name="Ink 55">
                  <a:extLst>
                    <a:ext uri="{FF2B5EF4-FFF2-40B4-BE49-F238E27FC236}">
                      <a16:creationId xmlns:a16="http://schemas.microsoft.com/office/drawing/2014/main" id="{1D2B1B65-CAAA-8BA3-B44B-3F3BC6E17030}"/>
                    </a:ext>
                  </a:extLst>
                </p:cNvPr>
                <p:cNvPicPr/>
                <p:nvPr/>
              </p:nvPicPr>
              <p:blipFill>
                <a:blip r:embed="rId17"/>
                <a:stretch>
                  <a:fillRect/>
                </a:stretch>
              </p:blipFill>
              <p:spPr>
                <a:xfrm>
                  <a:off x="2189337" y="4019962"/>
                  <a:ext cx="135720" cy="134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57" name="Ink 56">
                  <a:extLst>
                    <a:ext uri="{FF2B5EF4-FFF2-40B4-BE49-F238E27FC236}">
                      <a16:creationId xmlns:a16="http://schemas.microsoft.com/office/drawing/2014/main" id="{A8E57820-E86B-A99B-55E8-2778E814BBDC}"/>
                    </a:ext>
                  </a:extLst>
                </p14:cNvPr>
                <p14:cNvContentPartPr/>
                <p14:nvPr/>
              </p14:nvContentPartPr>
              <p14:xfrm>
                <a:off x="2921217" y="4340362"/>
                <a:ext cx="59040" cy="58320"/>
              </p14:xfrm>
            </p:contentPart>
          </mc:Choice>
          <mc:Fallback xmlns="">
            <p:pic>
              <p:nvPicPr>
                <p:cNvPr id="57" name="Ink 56">
                  <a:extLst>
                    <a:ext uri="{FF2B5EF4-FFF2-40B4-BE49-F238E27FC236}">
                      <a16:creationId xmlns:a16="http://schemas.microsoft.com/office/drawing/2014/main" id="{A8E57820-E86B-A99B-55E8-2778E814BBDC}"/>
                    </a:ext>
                  </a:extLst>
                </p:cNvPr>
                <p:cNvPicPr/>
                <p:nvPr/>
              </p:nvPicPr>
              <p:blipFill>
                <a:blip r:embed="rId19"/>
                <a:stretch>
                  <a:fillRect/>
                </a:stretch>
              </p:blipFill>
              <p:spPr>
                <a:xfrm>
                  <a:off x="2881977" y="4301122"/>
                  <a:ext cx="138240" cy="137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58" name="Ink 57">
                  <a:extLst>
                    <a:ext uri="{FF2B5EF4-FFF2-40B4-BE49-F238E27FC236}">
                      <a16:creationId xmlns:a16="http://schemas.microsoft.com/office/drawing/2014/main" id="{5DC7B914-F7D9-61B5-5EC8-79812B7B35AF}"/>
                    </a:ext>
                  </a:extLst>
                </p14:cNvPr>
                <p14:cNvContentPartPr/>
                <p14:nvPr/>
              </p14:nvContentPartPr>
              <p14:xfrm>
                <a:off x="4164297" y="4132282"/>
                <a:ext cx="79560" cy="51480"/>
              </p14:xfrm>
            </p:contentPart>
          </mc:Choice>
          <mc:Fallback xmlns="">
            <p:pic>
              <p:nvPicPr>
                <p:cNvPr id="58" name="Ink 57">
                  <a:extLst>
                    <a:ext uri="{FF2B5EF4-FFF2-40B4-BE49-F238E27FC236}">
                      <a16:creationId xmlns:a16="http://schemas.microsoft.com/office/drawing/2014/main" id="{5DC7B914-F7D9-61B5-5EC8-79812B7B35AF}"/>
                    </a:ext>
                  </a:extLst>
                </p:cNvPr>
                <p:cNvPicPr/>
                <p:nvPr/>
              </p:nvPicPr>
              <p:blipFill>
                <a:blip r:embed="rId21"/>
                <a:stretch>
                  <a:fillRect/>
                </a:stretch>
              </p:blipFill>
              <p:spPr>
                <a:xfrm>
                  <a:off x="4124697" y="4092682"/>
                  <a:ext cx="158400" cy="130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59" name="Ink 58">
                  <a:extLst>
                    <a:ext uri="{FF2B5EF4-FFF2-40B4-BE49-F238E27FC236}">
                      <a16:creationId xmlns:a16="http://schemas.microsoft.com/office/drawing/2014/main" id="{CE5EC383-0F61-F2F2-0A68-7BA79B2A5F84}"/>
                    </a:ext>
                  </a:extLst>
                </p14:cNvPr>
                <p14:cNvContentPartPr/>
                <p14:nvPr/>
              </p14:nvContentPartPr>
              <p14:xfrm>
                <a:off x="2050737" y="4610362"/>
                <a:ext cx="54720" cy="39240"/>
              </p14:xfrm>
            </p:contentPart>
          </mc:Choice>
          <mc:Fallback xmlns="">
            <p:pic>
              <p:nvPicPr>
                <p:cNvPr id="59" name="Ink 58">
                  <a:extLst>
                    <a:ext uri="{FF2B5EF4-FFF2-40B4-BE49-F238E27FC236}">
                      <a16:creationId xmlns:a16="http://schemas.microsoft.com/office/drawing/2014/main" id="{CE5EC383-0F61-F2F2-0A68-7BA79B2A5F84}"/>
                    </a:ext>
                  </a:extLst>
                </p:cNvPr>
                <p:cNvPicPr/>
                <p:nvPr/>
              </p:nvPicPr>
              <p:blipFill>
                <a:blip r:embed="rId23"/>
                <a:stretch>
                  <a:fillRect/>
                </a:stretch>
              </p:blipFill>
              <p:spPr>
                <a:xfrm>
                  <a:off x="2011137" y="4570762"/>
                  <a:ext cx="133920" cy="118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62" name="Ink 61">
                  <a:extLst>
                    <a:ext uri="{FF2B5EF4-FFF2-40B4-BE49-F238E27FC236}">
                      <a16:creationId xmlns:a16="http://schemas.microsoft.com/office/drawing/2014/main" id="{DEF2B927-84CD-31EE-B364-61C56232B7A4}"/>
                    </a:ext>
                  </a:extLst>
                </p14:cNvPr>
                <p14:cNvContentPartPr/>
                <p14:nvPr/>
              </p14:nvContentPartPr>
              <p14:xfrm>
                <a:off x="4252497" y="4725562"/>
                <a:ext cx="54000" cy="50400"/>
              </p14:xfrm>
            </p:contentPart>
          </mc:Choice>
          <mc:Fallback xmlns="">
            <p:pic>
              <p:nvPicPr>
                <p:cNvPr id="62" name="Ink 61">
                  <a:extLst>
                    <a:ext uri="{FF2B5EF4-FFF2-40B4-BE49-F238E27FC236}">
                      <a16:creationId xmlns:a16="http://schemas.microsoft.com/office/drawing/2014/main" id="{DEF2B927-84CD-31EE-B364-61C56232B7A4}"/>
                    </a:ext>
                  </a:extLst>
                </p:cNvPr>
                <p:cNvPicPr/>
                <p:nvPr/>
              </p:nvPicPr>
              <p:blipFill>
                <a:blip r:embed="rId25"/>
                <a:stretch>
                  <a:fillRect/>
                </a:stretch>
              </p:blipFill>
              <p:spPr>
                <a:xfrm>
                  <a:off x="4213257" y="4685962"/>
                  <a:ext cx="132840" cy="129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64" name="Ink 63">
                  <a:extLst>
                    <a:ext uri="{FF2B5EF4-FFF2-40B4-BE49-F238E27FC236}">
                      <a16:creationId xmlns:a16="http://schemas.microsoft.com/office/drawing/2014/main" id="{B7B43F82-38C5-7F6B-7297-4A185A9DEF8F}"/>
                    </a:ext>
                  </a:extLst>
                </p14:cNvPr>
                <p14:cNvContentPartPr/>
                <p14:nvPr/>
              </p14:nvContentPartPr>
              <p14:xfrm>
                <a:off x="3517017" y="4070362"/>
                <a:ext cx="47160" cy="46080"/>
              </p14:xfrm>
            </p:contentPart>
          </mc:Choice>
          <mc:Fallback xmlns="">
            <p:pic>
              <p:nvPicPr>
                <p:cNvPr id="64" name="Ink 63">
                  <a:extLst>
                    <a:ext uri="{FF2B5EF4-FFF2-40B4-BE49-F238E27FC236}">
                      <a16:creationId xmlns:a16="http://schemas.microsoft.com/office/drawing/2014/main" id="{B7B43F82-38C5-7F6B-7297-4A185A9DEF8F}"/>
                    </a:ext>
                  </a:extLst>
                </p:cNvPr>
                <p:cNvPicPr/>
                <p:nvPr/>
              </p:nvPicPr>
              <p:blipFill>
                <a:blip r:embed="rId27"/>
                <a:stretch>
                  <a:fillRect/>
                </a:stretch>
              </p:blipFill>
              <p:spPr>
                <a:xfrm>
                  <a:off x="3477417" y="4031122"/>
                  <a:ext cx="126000" cy="125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65" name="Ink 64">
                  <a:extLst>
                    <a:ext uri="{FF2B5EF4-FFF2-40B4-BE49-F238E27FC236}">
                      <a16:creationId xmlns:a16="http://schemas.microsoft.com/office/drawing/2014/main" id="{019C9AA9-D8E3-DF29-FE6B-46926295C677}"/>
                    </a:ext>
                  </a:extLst>
                </p14:cNvPr>
                <p14:cNvContentPartPr/>
                <p14:nvPr/>
              </p14:nvContentPartPr>
              <p14:xfrm>
                <a:off x="3434937" y="4660042"/>
                <a:ext cx="78480" cy="39960"/>
              </p14:xfrm>
            </p:contentPart>
          </mc:Choice>
          <mc:Fallback xmlns="">
            <p:pic>
              <p:nvPicPr>
                <p:cNvPr id="65" name="Ink 64">
                  <a:extLst>
                    <a:ext uri="{FF2B5EF4-FFF2-40B4-BE49-F238E27FC236}">
                      <a16:creationId xmlns:a16="http://schemas.microsoft.com/office/drawing/2014/main" id="{019C9AA9-D8E3-DF29-FE6B-46926295C677}"/>
                    </a:ext>
                  </a:extLst>
                </p:cNvPr>
                <p:cNvPicPr/>
                <p:nvPr/>
              </p:nvPicPr>
              <p:blipFill>
                <a:blip r:embed="rId29"/>
                <a:stretch>
                  <a:fillRect/>
                </a:stretch>
              </p:blipFill>
              <p:spPr>
                <a:xfrm>
                  <a:off x="3395337" y="4620442"/>
                  <a:ext cx="157320" cy="118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
              <p14:nvContentPartPr>
                <p14:cNvPr id="66" name="Ink 65">
                  <a:extLst>
                    <a:ext uri="{FF2B5EF4-FFF2-40B4-BE49-F238E27FC236}">
                      <a16:creationId xmlns:a16="http://schemas.microsoft.com/office/drawing/2014/main" id="{6784D5EC-4EA0-491B-F7FE-1E81E5BE8087}"/>
                    </a:ext>
                  </a:extLst>
                </p14:cNvPr>
                <p14:cNvContentPartPr/>
                <p14:nvPr/>
              </p14:nvContentPartPr>
              <p14:xfrm>
                <a:off x="2637897" y="3858322"/>
                <a:ext cx="46440" cy="43200"/>
              </p14:xfrm>
            </p:contentPart>
          </mc:Choice>
          <mc:Fallback xmlns="">
            <p:pic>
              <p:nvPicPr>
                <p:cNvPr id="66" name="Ink 65">
                  <a:extLst>
                    <a:ext uri="{FF2B5EF4-FFF2-40B4-BE49-F238E27FC236}">
                      <a16:creationId xmlns:a16="http://schemas.microsoft.com/office/drawing/2014/main" id="{6784D5EC-4EA0-491B-F7FE-1E81E5BE8087}"/>
                    </a:ext>
                  </a:extLst>
                </p:cNvPr>
                <p:cNvPicPr/>
                <p:nvPr/>
              </p:nvPicPr>
              <p:blipFill>
                <a:blip r:embed="rId31"/>
                <a:stretch>
                  <a:fillRect/>
                </a:stretch>
              </p:blipFill>
              <p:spPr>
                <a:xfrm>
                  <a:off x="2598297" y="3819082"/>
                  <a:ext cx="125280" cy="122040"/>
                </a:xfrm>
                <a:prstGeom prst="rect">
                  <a:avLst/>
                </a:prstGeom>
              </p:spPr>
            </p:pic>
          </mc:Fallback>
        </mc:AlternateContent>
      </p:grpSp>
      <p:sp>
        <p:nvSpPr>
          <p:cNvPr id="70" name="TextBox 69">
            <a:extLst>
              <a:ext uri="{FF2B5EF4-FFF2-40B4-BE49-F238E27FC236}">
                <a16:creationId xmlns:a16="http://schemas.microsoft.com/office/drawing/2014/main" id="{D1521837-1C2D-D4EF-D207-D9F04E091492}"/>
              </a:ext>
            </a:extLst>
          </p:cNvPr>
          <p:cNvSpPr txBox="1"/>
          <p:nvPr/>
        </p:nvSpPr>
        <p:spPr>
          <a:xfrm>
            <a:off x="5149518" y="1220601"/>
            <a:ext cx="5761944" cy="769441"/>
          </a:xfrm>
          <a:prstGeom prst="rect">
            <a:avLst/>
          </a:prstGeom>
          <a:noFill/>
        </p:spPr>
        <p:txBody>
          <a:bodyPr wrap="square" rtlCol="0">
            <a:spAutoFit/>
          </a:bodyPr>
          <a:lstStyle/>
          <a:p>
            <a:r>
              <a:rPr lang="en-US" sz="2200" dirty="0"/>
              <a:t>Samples mostly cloud tops, within one mean free path:</a:t>
            </a:r>
          </a:p>
        </p:txBody>
      </p:sp>
      <p:sp>
        <p:nvSpPr>
          <p:cNvPr id="71" name="TextBox 70">
            <a:extLst>
              <a:ext uri="{FF2B5EF4-FFF2-40B4-BE49-F238E27FC236}">
                <a16:creationId xmlns:a16="http://schemas.microsoft.com/office/drawing/2014/main" id="{6C6093DC-494F-C660-4262-C50C3103C34D}"/>
              </a:ext>
            </a:extLst>
          </p:cNvPr>
          <p:cNvSpPr txBox="1"/>
          <p:nvPr/>
        </p:nvSpPr>
        <p:spPr>
          <a:xfrm>
            <a:off x="1764334" y="163680"/>
            <a:ext cx="8314386" cy="461665"/>
          </a:xfrm>
          <a:prstGeom prst="rect">
            <a:avLst/>
          </a:prstGeom>
          <a:noFill/>
        </p:spPr>
        <p:txBody>
          <a:bodyPr wrap="square" rtlCol="0">
            <a:spAutoFit/>
          </a:bodyPr>
          <a:lstStyle/>
          <a:p>
            <a:r>
              <a:rPr lang="en-US" sz="2400" b="1" dirty="0"/>
              <a:t>Single scattering (near backscatter): just one photon bounce</a:t>
            </a:r>
          </a:p>
        </p:txBody>
      </p:sp>
      <p:sp>
        <p:nvSpPr>
          <p:cNvPr id="72" name="TextBox 71">
            <a:extLst>
              <a:ext uri="{FF2B5EF4-FFF2-40B4-BE49-F238E27FC236}">
                <a16:creationId xmlns:a16="http://schemas.microsoft.com/office/drawing/2014/main" id="{FB35B0C9-E5FB-E300-C780-B016D1DC7DB6}"/>
              </a:ext>
            </a:extLst>
          </p:cNvPr>
          <p:cNvSpPr txBox="1"/>
          <p:nvPr/>
        </p:nvSpPr>
        <p:spPr>
          <a:xfrm>
            <a:off x="5149518" y="2386968"/>
            <a:ext cx="6156101" cy="3816429"/>
          </a:xfrm>
          <a:prstGeom prst="rect">
            <a:avLst/>
          </a:prstGeom>
          <a:noFill/>
        </p:spPr>
        <p:txBody>
          <a:bodyPr wrap="square" rtlCol="0">
            <a:spAutoFit/>
          </a:bodyPr>
          <a:lstStyle/>
          <a:p>
            <a:r>
              <a:rPr lang="en-US" sz="2200" dirty="0"/>
              <a:t>Ground observations by lidars (0° and 4° incidence) and polarimetric lidars see specular reflection at 0° but not at 4°.  In contrast to EPIC, these sample mostly lower clouds.</a:t>
            </a:r>
          </a:p>
          <a:p>
            <a:endParaRPr lang="en-US" sz="2200" dirty="0"/>
          </a:p>
          <a:p>
            <a:r>
              <a:rPr lang="en-US" sz="2200" dirty="0"/>
              <a:t>Hence, HOPs (horizontally oriented plates) are remarkably ubiquitous in all kinds of mixed phase and ice clouds, despite ever-present turbulence.</a:t>
            </a:r>
          </a:p>
          <a:p>
            <a:endParaRPr lang="en-US" sz="2200" dirty="0"/>
          </a:p>
          <a:p>
            <a:r>
              <a:rPr lang="en-US" sz="2200" dirty="0"/>
              <a:t>Can other shapes cause specular reflections (glints)?  Say, oblate spheroids of “small” curvature?</a:t>
            </a:r>
          </a:p>
        </p:txBody>
      </p:sp>
      <p:pic>
        <p:nvPicPr>
          <p:cNvPr id="73" name="Picture 72">
            <a:extLst>
              <a:ext uri="{FF2B5EF4-FFF2-40B4-BE49-F238E27FC236}">
                <a16:creationId xmlns:a16="http://schemas.microsoft.com/office/drawing/2014/main" id="{35933D01-6B20-4BF4-F26C-79AFBFCD88AA}"/>
              </a:ext>
            </a:extLst>
          </p:cNvPr>
          <p:cNvPicPr>
            <a:picLocks noChangeAspect="1"/>
          </p:cNvPicPr>
          <p:nvPr/>
        </p:nvPicPr>
        <p:blipFill>
          <a:blip r:embed="rId32"/>
          <a:stretch>
            <a:fillRect/>
          </a:stretch>
        </p:blipFill>
        <p:spPr>
          <a:xfrm>
            <a:off x="6558341" y="1605321"/>
            <a:ext cx="1123164" cy="316528"/>
          </a:xfrm>
          <a:prstGeom prst="rect">
            <a:avLst/>
          </a:prstGeom>
        </p:spPr>
      </p:pic>
    </p:spTree>
    <p:extLst>
      <p:ext uri="{BB962C8B-B14F-4D97-AF65-F5344CB8AC3E}">
        <p14:creationId xmlns:p14="http://schemas.microsoft.com/office/powerpoint/2010/main" val="2891452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DFCF23F-15DE-1BC9-21EB-BACC02957E5B}"/>
              </a:ext>
            </a:extLst>
          </p:cNvPr>
          <p:cNvGrpSpPr/>
          <p:nvPr/>
        </p:nvGrpSpPr>
        <p:grpSpPr>
          <a:xfrm>
            <a:off x="6076194" y="1059784"/>
            <a:ext cx="1987526" cy="2450425"/>
            <a:chOff x="6076194" y="1059784"/>
            <a:chExt cx="1987526" cy="2450425"/>
          </a:xfrm>
        </p:grpSpPr>
        <p:cxnSp>
          <p:nvCxnSpPr>
            <p:cNvPr id="29" name="Straight Connector 28">
              <a:extLst>
                <a:ext uri="{FF2B5EF4-FFF2-40B4-BE49-F238E27FC236}">
                  <a16:creationId xmlns:a16="http://schemas.microsoft.com/office/drawing/2014/main" id="{E90A0A85-B937-8FD8-65F6-DA47660E2EB4}"/>
                </a:ext>
              </a:extLst>
            </p:cNvPr>
            <p:cNvCxnSpPr>
              <a:cxnSpLocks/>
            </p:cNvCxnSpPr>
            <p:nvPr/>
          </p:nvCxnSpPr>
          <p:spPr>
            <a:xfrm flipH="1">
              <a:off x="6982280" y="1985685"/>
              <a:ext cx="17991" cy="1182359"/>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A5C8E74-1C61-36DE-DBAF-97EEAAD6F5C2}"/>
                </a:ext>
              </a:extLst>
            </p:cNvPr>
            <p:cNvPicPr>
              <a:picLocks noChangeAspect="1"/>
            </p:cNvPicPr>
            <p:nvPr/>
          </p:nvPicPr>
          <p:blipFill rotWithShape="1">
            <a:blip r:embed="rId2"/>
            <a:srcRect b="57009"/>
            <a:stretch/>
          </p:blipFill>
          <p:spPr>
            <a:xfrm rot="267603">
              <a:off x="6181573" y="2819380"/>
              <a:ext cx="1694815" cy="690829"/>
            </a:xfrm>
            <a:prstGeom prst="rect">
              <a:avLst/>
            </a:prstGeom>
          </p:spPr>
        </p:pic>
        <p:cxnSp>
          <p:nvCxnSpPr>
            <p:cNvPr id="7" name="Straight Arrow Connector 6">
              <a:extLst>
                <a:ext uri="{FF2B5EF4-FFF2-40B4-BE49-F238E27FC236}">
                  <a16:creationId xmlns:a16="http://schemas.microsoft.com/office/drawing/2014/main" id="{66D22B60-602D-C1EC-3022-A210C909CF83}"/>
                </a:ext>
              </a:extLst>
            </p:cNvPr>
            <p:cNvCxnSpPr>
              <a:cxnSpLocks/>
            </p:cNvCxnSpPr>
            <p:nvPr/>
          </p:nvCxnSpPr>
          <p:spPr>
            <a:xfrm>
              <a:off x="6457837" y="1456467"/>
              <a:ext cx="542434" cy="1760873"/>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DBDDFB7-3871-514D-E8C2-DA903C063542}"/>
                </a:ext>
              </a:extLst>
            </p:cNvPr>
            <p:cNvCxnSpPr>
              <a:cxnSpLocks/>
            </p:cNvCxnSpPr>
            <p:nvPr/>
          </p:nvCxnSpPr>
          <p:spPr>
            <a:xfrm flipH="1">
              <a:off x="6984932" y="1383633"/>
              <a:ext cx="566929" cy="1809381"/>
            </a:xfrm>
            <a:prstGeom prst="straightConnector1">
              <a:avLst/>
            </a:prstGeom>
            <a:ln w="63500">
              <a:solidFill>
                <a:srgbClr val="FFC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1" name="Sun 40">
              <a:extLst>
                <a:ext uri="{FF2B5EF4-FFF2-40B4-BE49-F238E27FC236}">
                  <a16:creationId xmlns:a16="http://schemas.microsoft.com/office/drawing/2014/main" id="{1F017F2B-C9CB-A118-7D5D-FB83EF2861CC}"/>
                </a:ext>
              </a:extLst>
            </p:cNvPr>
            <p:cNvSpPr>
              <a:spLocks noChangeAspect="1"/>
            </p:cNvSpPr>
            <p:nvPr/>
          </p:nvSpPr>
          <p:spPr>
            <a:xfrm>
              <a:off x="6180250" y="1059784"/>
              <a:ext cx="395330" cy="395330"/>
            </a:xfrm>
            <a:prstGeom prst="su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933305B0-D456-A9E3-808A-E57605CB45D3}"/>
                </a:ext>
              </a:extLst>
            </p:cNvPr>
            <p:cNvCxnSpPr>
              <a:cxnSpLocks/>
            </p:cNvCxnSpPr>
            <p:nvPr/>
          </p:nvCxnSpPr>
          <p:spPr>
            <a:xfrm>
              <a:off x="6076194" y="3434912"/>
              <a:ext cx="1987526" cy="0"/>
            </a:xfrm>
            <a:prstGeom prst="line">
              <a:avLst/>
            </a:prstGeom>
            <a:ln w="22225"/>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62295B25-8839-95CF-727C-BBE96D1A38AD}"/>
              </a:ext>
            </a:extLst>
          </p:cNvPr>
          <p:cNvSpPr txBox="1"/>
          <p:nvPr/>
        </p:nvSpPr>
        <p:spPr>
          <a:xfrm>
            <a:off x="6180250" y="3471300"/>
            <a:ext cx="1608809" cy="461665"/>
          </a:xfrm>
          <a:prstGeom prst="rect">
            <a:avLst/>
          </a:prstGeom>
          <a:noFill/>
        </p:spPr>
        <p:txBody>
          <a:bodyPr wrap="square" rtlCol="0">
            <a:spAutoFit/>
          </a:bodyPr>
          <a:lstStyle/>
          <a:p>
            <a:r>
              <a:rPr lang="en-US" sz="2400" dirty="0"/>
              <a:t>𝜽 = 𝜹/2 = 0</a:t>
            </a:r>
          </a:p>
        </p:txBody>
      </p:sp>
      <p:pic>
        <p:nvPicPr>
          <p:cNvPr id="5" name="Picture 4">
            <a:extLst>
              <a:ext uri="{FF2B5EF4-FFF2-40B4-BE49-F238E27FC236}">
                <a16:creationId xmlns:a16="http://schemas.microsoft.com/office/drawing/2014/main" id="{4D07E195-2C67-5643-09CE-EC21305AA9A1}"/>
              </a:ext>
            </a:extLst>
          </p:cNvPr>
          <p:cNvPicPr>
            <a:picLocks noChangeAspect="1"/>
          </p:cNvPicPr>
          <p:nvPr/>
        </p:nvPicPr>
        <p:blipFill rotWithShape="1">
          <a:blip r:embed="rId2"/>
          <a:srcRect b="57009"/>
          <a:stretch/>
        </p:blipFill>
        <p:spPr>
          <a:xfrm rot="20942714">
            <a:off x="9144662" y="2727442"/>
            <a:ext cx="1615178" cy="658368"/>
          </a:xfrm>
          <a:prstGeom prst="rect">
            <a:avLst/>
          </a:prstGeom>
        </p:spPr>
      </p:pic>
      <p:cxnSp>
        <p:nvCxnSpPr>
          <p:cNvPr id="31" name="Straight Connector 30">
            <a:extLst>
              <a:ext uri="{FF2B5EF4-FFF2-40B4-BE49-F238E27FC236}">
                <a16:creationId xmlns:a16="http://schemas.microsoft.com/office/drawing/2014/main" id="{8D7B8791-5E50-3C36-FC88-1D7384BFDD80}"/>
              </a:ext>
            </a:extLst>
          </p:cNvPr>
          <p:cNvCxnSpPr>
            <a:cxnSpLocks/>
          </p:cNvCxnSpPr>
          <p:nvPr/>
        </p:nvCxnSpPr>
        <p:spPr>
          <a:xfrm>
            <a:off x="9635285" y="1871767"/>
            <a:ext cx="247417" cy="1115313"/>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86B2F3F-506F-E585-B933-180B800A17CA}"/>
              </a:ext>
            </a:extLst>
          </p:cNvPr>
          <p:cNvCxnSpPr>
            <a:cxnSpLocks/>
          </p:cNvCxnSpPr>
          <p:nvPr/>
        </p:nvCxnSpPr>
        <p:spPr>
          <a:xfrm>
            <a:off x="9394039" y="1435673"/>
            <a:ext cx="516946" cy="1678133"/>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3" name="Sun 42">
            <a:extLst>
              <a:ext uri="{FF2B5EF4-FFF2-40B4-BE49-F238E27FC236}">
                <a16:creationId xmlns:a16="http://schemas.microsoft.com/office/drawing/2014/main" id="{E84CD76F-4C60-8E94-EACE-219A076AF895}"/>
              </a:ext>
            </a:extLst>
          </p:cNvPr>
          <p:cNvSpPr>
            <a:spLocks noChangeAspect="1"/>
          </p:cNvSpPr>
          <p:nvPr/>
        </p:nvSpPr>
        <p:spPr>
          <a:xfrm>
            <a:off x="9129495" y="1057630"/>
            <a:ext cx="376754" cy="376754"/>
          </a:xfrm>
          <a:prstGeom prst="su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a:extLst>
              <a:ext uri="{FF2B5EF4-FFF2-40B4-BE49-F238E27FC236}">
                <a16:creationId xmlns:a16="http://schemas.microsoft.com/office/drawing/2014/main" id="{FF823F22-72C9-5BDD-A53F-E04586E8BED8}"/>
              </a:ext>
            </a:extLst>
          </p:cNvPr>
          <p:cNvCxnSpPr>
            <a:cxnSpLocks/>
          </p:cNvCxnSpPr>
          <p:nvPr/>
        </p:nvCxnSpPr>
        <p:spPr>
          <a:xfrm>
            <a:off x="9687789" y="1358538"/>
            <a:ext cx="216308" cy="1739814"/>
          </a:xfrm>
          <a:prstGeom prst="straightConnector1">
            <a:avLst/>
          </a:prstGeom>
          <a:ln w="63500">
            <a:solidFill>
              <a:srgbClr val="FFC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14DA512-068B-A192-7CF2-CF4E93AA2060}"/>
              </a:ext>
            </a:extLst>
          </p:cNvPr>
          <p:cNvCxnSpPr>
            <a:cxnSpLocks/>
          </p:cNvCxnSpPr>
          <p:nvPr/>
        </p:nvCxnSpPr>
        <p:spPr>
          <a:xfrm rot="20700000">
            <a:off x="9129495" y="3286004"/>
            <a:ext cx="1894135"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E57AD67-C03B-544A-6294-739E10D2E0CA}"/>
              </a:ext>
            </a:extLst>
          </p:cNvPr>
          <p:cNvCxnSpPr>
            <a:cxnSpLocks/>
          </p:cNvCxnSpPr>
          <p:nvPr/>
        </p:nvCxnSpPr>
        <p:spPr>
          <a:xfrm>
            <a:off x="9161765" y="3535598"/>
            <a:ext cx="1894135"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9EB1457F-D56C-52E4-26CA-2D85981EBCB5}"/>
              </a:ext>
            </a:extLst>
          </p:cNvPr>
          <p:cNvSpPr txBox="1"/>
          <p:nvPr/>
        </p:nvSpPr>
        <p:spPr>
          <a:xfrm>
            <a:off x="9884222" y="3542985"/>
            <a:ext cx="485902" cy="276999"/>
          </a:xfrm>
          <a:prstGeom prst="rect">
            <a:avLst/>
          </a:prstGeom>
          <a:noFill/>
        </p:spPr>
        <p:txBody>
          <a:bodyPr wrap="none" rtlCol="0">
            <a:spAutoFit/>
          </a:bodyPr>
          <a:lstStyle/>
          <a:p>
            <a:r>
              <a:rPr lang="en-US" sz="2400" dirty="0"/>
              <a:t>𝜹 ≠ 0</a:t>
            </a:r>
          </a:p>
        </p:txBody>
      </p:sp>
      <p:sp>
        <p:nvSpPr>
          <p:cNvPr id="57" name="Freeform 56">
            <a:extLst>
              <a:ext uri="{FF2B5EF4-FFF2-40B4-BE49-F238E27FC236}">
                <a16:creationId xmlns:a16="http://schemas.microsoft.com/office/drawing/2014/main" id="{3BF1DAFB-AF53-3B21-B16F-C22C816C0975}"/>
              </a:ext>
            </a:extLst>
          </p:cNvPr>
          <p:cNvSpPr/>
          <p:nvPr/>
        </p:nvSpPr>
        <p:spPr>
          <a:xfrm rot="2907618">
            <a:off x="9570032" y="3443845"/>
            <a:ext cx="107518" cy="64544"/>
          </a:xfrm>
          <a:custGeom>
            <a:avLst/>
            <a:gdLst>
              <a:gd name="connsiteX0" fmla="*/ 0 w 259645"/>
              <a:gd name="connsiteY0" fmla="*/ 8690 h 99001"/>
              <a:gd name="connsiteX1" fmla="*/ 158045 w 259645"/>
              <a:gd name="connsiteY1" fmla="*/ 8690 h 99001"/>
              <a:gd name="connsiteX2" fmla="*/ 259645 w 259645"/>
              <a:gd name="connsiteY2" fmla="*/ 99001 h 99001"/>
            </a:gdLst>
            <a:ahLst/>
            <a:cxnLst>
              <a:cxn ang="0">
                <a:pos x="connsiteX0" y="connsiteY0"/>
              </a:cxn>
              <a:cxn ang="0">
                <a:pos x="connsiteX1" y="connsiteY1"/>
              </a:cxn>
              <a:cxn ang="0">
                <a:pos x="connsiteX2" y="connsiteY2"/>
              </a:cxn>
            </a:cxnLst>
            <a:rect l="l" t="t" r="r" b="b"/>
            <a:pathLst>
              <a:path w="259645" h="99001">
                <a:moveTo>
                  <a:pt x="0" y="8690"/>
                </a:moveTo>
                <a:cubicBezTo>
                  <a:pt x="57385" y="1164"/>
                  <a:pt x="114771" y="-6362"/>
                  <a:pt x="158045" y="8690"/>
                </a:cubicBezTo>
                <a:cubicBezTo>
                  <a:pt x="201319" y="23742"/>
                  <a:pt x="230482" y="61371"/>
                  <a:pt x="259645" y="9900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19FDF994-7EEF-DF43-9212-B75AA9B40E2B}"/>
              </a:ext>
            </a:extLst>
          </p:cNvPr>
          <p:cNvSpPr txBox="1"/>
          <p:nvPr/>
        </p:nvSpPr>
        <p:spPr>
          <a:xfrm>
            <a:off x="9715726" y="3253839"/>
            <a:ext cx="691766" cy="369332"/>
          </a:xfrm>
          <a:prstGeom prst="rect">
            <a:avLst/>
          </a:prstGeom>
          <a:noFill/>
        </p:spPr>
        <p:txBody>
          <a:bodyPr wrap="square">
            <a:spAutoFit/>
          </a:bodyPr>
          <a:lstStyle/>
          <a:p>
            <a:r>
              <a:rPr lang="en-US" sz="1800" dirty="0"/>
              <a:t>𝜹/2</a:t>
            </a:r>
            <a:endParaRPr lang="en-US" dirty="0"/>
          </a:p>
        </p:txBody>
      </p:sp>
      <p:sp>
        <p:nvSpPr>
          <p:cNvPr id="60" name="TextBox 59">
            <a:extLst>
              <a:ext uri="{FF2B5EF4-FFF2-40B4-BE49-F238E27FC236}">
                <a16:creationId xmlns:a16="http://schemas.microsoft.com/office/drawing/2014/main" id="{717C45DC-1630-4DB1-D9B9-0AF5F1416F35}"/>
              </a:ext>
            </a:extLst>
          </p:cNvPr>
          <p:cNvSpPr txBox="1"/>
          <p:nvPr/>
        </p:nvSpPr>
        <p:spPr>
          <a:xfrm>
            <a:off x="234614" y="318805"/>
            <a:ext cx="12061956" cy="461665"/>
          </a:xfrm>
          <a:prstGeom prst="rect">
            <a:avLst/>
          </a:prstGeom>
          <a:noFill/>
        </p:spPr>
        <p:txBody>
          <a:bodyPr wrap="none" rtlCol="0">
            <a:spAutoFit/>
          </a:bodyPr>
          <a:lstStyle/>
          <a:p>
            <a:r>
              <a:rPr lang="en-US" sz="2400" dirty="0"/>
              <a:t>The angular spread of observed glint locations implies angular spread of ice crystal orientation. </a:t>
            </a:r>
          </a:p>
        </p:txBody>
      </p:sp>
      <p:pic>
        <p:nvPicPr>
          <p:cNvPr id="66" name="Picture 65" descr="Chart, line chart&#10;&#10;Description automatically generated">
            <a:extLst>
              <a:ext uri="{FF2B5EF4-FFF2-40B4-BE49-F238E27FC236}">
                <a16:creationId xmlns:a16="http://schemas.microsoft.com/office/drawing/2014/main" id="{9F1F3B67-842A-B62C-F479-3CE750246A97}"/>
              </a:ext>
            </a:extLst>
          </p:cNvPr>
          <p:cNvPicPr>
            <a:picLocks noChangeAspect="1"/>
          </p:cNvPicPr>
          <p:nvPr/>
        </p:nvPicPr>
        <p:blipFill>
          <a:blip r:embed="rId3"/>
          <a:stretch>
            <a:fillRect/>
          </a:stretch>
        </p:blipFill>
        <p:spPr>
          <a:xfrm>
            <a:off x="177508" y="1191820"/>
            <a:ext cx="4732239" cy="4514037"/>
          </a:xfrm>
          <a:prstGeom prst="rect">
            <a:avLst/>
          </a:prstGeom>
        </p:spPr>
      </p:pic>
      <p:sp>
        <p:nvSpPr>
          <p:cNvPr id="67" name="TextBox 66">
            <a:extLst>
              <a:ext uri="{FF2B5EF4-FFF2-40B4-BE49-F238E27FC236}">
                <a16:creationId xmlns:a16="http://schemas.microsoft.com/office/drawing/2014/main" id="{38DA9D50-6682-5900-B735-51CCB875AAA3}"/>
              </a:ext>
            </a:extLst>
          </p:cNvPr>
          <p:cNvSpPr txBox="1"/>
          <p:nvPr/>
        </p:nvSpPr>
        <p:spPr>
          <a:xfrm>
            <a:off x="5009954" y="3993543"/>
            <a:ext cx="7249038" cy="2831544"/>
          </a:xfrm>
          <a:prstGeom prst="rect">
            <a:avLst/>
          </a:prstGeom>
          <a:noFill/>
        </p:spPr>
        <p:txBody>
          <a:bodyPr wrap="square" rtlCol="0">
            <a:spAutoFit/>
          </a:bodyPr>
          <a:lstStyle/>
          <a:p>
            <a:r>
              <a:rPr lang="en-US" sz="2200" dirty="0"/>
              <a:t>Orientational spread is remarkably narrow but consistent with ground-based measurements.  Ice crystals here are NOT randomly oriented.  These observations constrain crystal size: </a:t>
            </a:r>
            <a:r>
              <a:rPr lang="en-US" sz="2400" i="1" dirty="0"/>
              <a:t>not too small </a:t>
            </a:r>
            <a:r>
              <a:rPr lang="en-US" sz="2400" dirty="0"/>
              <a:t>(30 </a:t>
            </a:r>
            <a:r>
              <a:rPr lang="en-US" sz="2400" dirty="0" err="1">
                <a:cs typeface="Comic Sans MS"/>
              </a:rPr>
              <a:t>μm</a:t>
            </a:r>
            <a:r>
              <a:rPr lang="en-US" sz="2400" dirty="0"/>
              <a:t>) </a:t>
            </a:r>
            <a:r>
              <a:rPr lang="en-US" sz="2400" i="1" dirty="0"/>
              <a:t>and not too large </a:t>
            </a:r>
            <a:r>
              <a:rPr lang="en-US" sz="2400" dirty="0"/>
              <a:t>(10</a:t>
            </a:r>
            <a:r>
              <a:rPr lang="en-US" sz="2400" baseline="30000" dirty="0"/>
              <a:t>3</a:t>
            </a:r>
            <a:r>
              <a:rPr lang="en-US" sz="2400" dirty="0"/>
              <a:t> </a:t>
            </a:r>
            <a:r>
              <a:rPr lang="en-US" sz="2400" dirty="0" err="1">
                <a:cs typeface="Comic Sans MS"/>
              </a:rPr>
              <a:t>μ</a:t>
            </a:r>
            <a:r>
              <a:rPr lang="en-US" sz="2400" dirty="0" err="1"/>
              <a:t>m</a:t>
            </a:r>
            <a:r>
              <a:rPr lang="en-US" sz="2400" dirty="0"/>
              <a:t>)</a:t>
            </a:r>
            <a:r>
              <a:rPr lang="en-US" sz="2400" i="1" dirty="0"/>
              <a:t>.  </a:t>
            </a:r>
          </a:p>
          <a:p>
            <a:endParaRPr lang="en-US" sz="2200" dirty="0"/>
          </a:p>
          <a:p>
            <a:r>
              <a:rPr lang="en-US" sz="2200" dirty="0"/>
              <a:t>Too large: causes wobble.  Too small: diffraction spreading inconsistent with EPIC and Brownian motion causes orientational spread. </a:t>
            </a:r>
          </a:p>
        </p:txBody>
      </p:sp>
      <p:sp>
        <p:nvSpPr>
          <p:cNvPr id="2" name="TextBox 1">
            <a:extLst>
              <a:ext uri="{FF2B5EF4-FFF2-40B4-BE49-F238E27FC236}">
                <a16:creationId xmlns:a16="http://schemas.microsoft.com/office/drawing/2014/main" id="{64975109-87C6-0CC5-A331-A17A8DAEFDA6}"/>
              </a:ext>
            </a:extLst>
          </p:cNvPr>
          <p:cNvSpPr txBox="1"/>
          <p:nvPr/>
        </p:nvSpPr>
        <p:spPr>
          <a:xfrm>
            <a:off x="465607" y="5705857"/>
            <a:ext cx="4735633" cy="646331"/>
          </a:xfrm>
          <a:prstGeom prst="rect">
            <a:avLst/>
          </a:prstGeom>
          <a:noFill/>
        </p:spPr>
        <p:txBody>
          <a:bodyPr wrap="square" rtlCol="0">
            <a:spAutoFit/>
          </a:bodyPr>
          <a:lstStyle/>
          <a:p>
            <a:r>
              <a:rPr lang="en-US" dirty="0"/>
              <a:t>No obvious color dependence. Diffraction is, therefore, not a dominant source of spread.</a:t>
            </a:r>
          </a:p>
        </p:txBody>
      </p:sp>
    </p:spTree>
    <p:extLst>
      <p:ext uri="{BB962C8B-B14F-4D97-AF65-F5344CB8AC3E}">
        <p14:creationId xmlns:p14="http://schemas.microsoft.com/office/powerpoint/2010/main" val="575728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24943" y="205556"/>
            <a:ext cx="8113853" cy="584775"/>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Diffraction or Ray Optics (tilts)?</a:t>
            </a:r>
          </a:p>
        </p:txBody>
      </p:sp>
      <p:sp>
        <p:nvSpPr>
          <p:cNvPr id="4" name="TextBox 3"/>
          <p:cNvSpPr txBox="1"/>
          <p:nvPr/>
        </p:nvSpPr>
        <p:spPr>
          <a:xfrm>
            <a:off x="1524001" y="5856407"/>
            <a:ext cx="9144000" cy="830997"/>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The angular spread of about 2</a:t>
            </a:r>
            <a:r>
              <a:rPr lang="en-US" sz="2400" b="1" baseline="30000" dirty="0">
                <a:latin typeface="Calibri" panose="020F0502020204030204" pitchFamily="34" charset="0"/>
                <a:cs typeface="Calibri" panose="020F0502020204030204" pitchFamily="34" charset="0"/>
              </a:rPr>
              <a:t>o</a:t>
            </a:r>
            <a:r>
              <a:rPr lang="en-US" sz="2400" b="1" dirty="0">
                <a:latin typeface="Calibri" panose="020F0502020204030204" pitchFamily="34" charset="0"/>
                <a:cs typeface="Calibri" panose="020F0502020204030204" pitchFamily="34" charset="0"/>
              </a:rPr>
              <a:t> can be explained by a diffraction estimate only if the crystals are sufficiently small (under 50 microns). </a:t>
            </a:r>
          </a:p>
        </p:txBody>
      </p:sp>
      <mc:AlternateContent xmlns:mc="http://schemas.openxmlformats.org/markup-compatibility/2006">
        <mc:Choice xmlns:a14="http://schemas.microsoft.com/office/drawing/2010/main" Requires="a14">
          <p:sp>
            <p:nvSpPr>
              <p:cNvPr id="11" name="TextBox 10"/>
              <p:cNvSpPr txBox="1"/>
              <p:nvPr/>
            </p:nvSpPr>
            <p:spPr>
              <a:xfrm>
                <a:off x="1638732" y="1787942"/>
                <a:ext cx="8914535" cy="1631216"/>
              </a:xfrm>
              <a:prstGeom prst="rect">
                <a:avLst/>
              </a:prstGeom>
              <a:noFill/>
            </p:spPr>
            <p:txBody>
              <a:bodyPr wrap="square" rtlCol="0">
                <a:spAutoFit/>
              </a:bodyPr>
              <a:lstStyle/>
              <a:p>
                <a:pPr algn="ctr"/>
                <a14:m>
                  <m:oMath xmlns:m="http://schemas.openxmlformats.org/officeDocument/2006/math">
                    <m:r>
                      <a:rPr lang="en-US" sz="2000" i="1" smtClean="0">
                        <a:latin typeface="Cambria Math" panose="02040503050406030204" pitchFamily="18" charset="0"/>
                        <a:ea typeface="Cambria Math" panose="02040503050406030204" pitchFamily="18" charset="0"/>
                        <a:cs typeface="Calibri" panose="020F0502020204030204" pitchFamily="34" charset="0"/>
                      </a:rPr>
                      <m:t>𝛿</m:t>
                    </m:r>
                  </m:oMath>
                </a14:m>
                <a:r>
                  <a:rPr lang="en-US" sz="2000" dirty="0">
                    <a:latin typeface="Calibri" panose="020F0502020204030204" pitchFamily="34" charset="0"/>
                    <a:cs typeface="Calibri" panose="020F0502020204030204" pitchFamily="34" charset="0"/>
                  </a:rPr>
                  <a:t> is the angular (half) spread,  λ is the wavelength and D is the diameter of ice platelet; </a:t>
                </a:r>
              </a:p>
              <a:p>
                <a:pPr algn="ctr"/>
                <a:endParaRPr lang="en-US" sz="2000" dirty="0">
                  <a:latin typeface="Calibri" panose="020F0502020204030204" pitchFamily="34" charset="0"/>
                  <a:cs typeface="Calibri" panose="020F0502020204030204" pitchFamily="34" charset="0"/>
                </a:endParaRPr>
              </a:p>
              <a:p>
                <a:pPr algn="ctr"/>
                <a:r>
                  <a:rPr lang="en-US" sz="2000" dirty="0">
                    <a:latin typeface="Calibri" panose="020F0502020204030204" pitchFamily="34" charset="0"/>
                    <a:cs typeface="Calibri" panose="020F0502020204030204" pitchFamily="34" charset="0"/>
                  </a:rPr>
                  <a:t>If λ=0.5 </a:t>
                </a:r>
                <a:r>
                  <a:rPr lang="en-US" sz="2000" dirty="0" err="1">
                    <a:latin typeface="Calibri" panose="020F0502020204030204" pitchFamily="34" charset="0"/>
                    <a:cs typeface="Calibri" panose="020F0502020204030204" pitchFamily="34" charset="0"/>
                  </a:rPr>
                  <a:t>μm</a:t>
                </a:r>
                <a:r>
                  <a:rPr lang="en-US" sz="2000" dirty="0">
                    <a:latin typeface="Calibri" panose="020F0502020204030204" pitchFamily="34" charset="0"/>
                    <a:cs typeface="Calibri" panose="020F0502020204030204" pitchFamily="34" charset="0"/>
                  </a:rPr>
                  <a:t> and D=50 μm, then </a:t>
                </a:r>
                <a14:m>
                  <m:oMath xmlns:m="http://schemas.openxmlformats.org/officeDocument/2006/math">
                    <m:r>
                      <a:rPr lang="en-US" sz="2000" i="1" smtClean="0">
                        <a:latin typeface="Cambria Math" panose="02040503050406030204" pitchFamily="18" charset="0"/>
                        <a:ea typeface="Cambria Math" panose="02040503050406030204" pitchFamily="18" charset="0"/>
                        <a:cs typeface="Calibri" panose="020F0502020204030204" pitchFamily="34" charset="0"/>
                      </a:rPr>
                      <m:t>𝛿</m:t>
                    </m:r>
                    <m:r>
                      <a:rPr lang="en-US" sz="2000" i="1" smtClean="0">
                        <a:latin typeface="Cambria Math" panose="02040503050406030204" pitchFamily="18" charset="0"/>
                        <a:ea typeface="Cambria Math" panose="02040503050406030204" pitchFamily="18" charset="0"/>
                        <a:cs typeface="Calibri" panose="020F0502020204030204" pitchFamily="34" charset="0"/>
                      </a:rPr>
                      <m:t> </m:t>
                    </m:r>
                  </m:oMath>
                </a14:m>
                <a:r>
                  <a:rPr lang="en-US" sz="2000" dirty="0">
                    <a:latin typeface="Calibri" panose="020F0502020204030204" pitchFamily="34" charset="0"/>
                    <a:cs typeface="Calibri" panose="020F0502020204030204" pitchFamily="34" charset="0"/>
                  </a:rPr>
                  <a:t>= 10</a:t>
                </a:r>
                <a:r>
                  <a:rPr lang="en-US" sz="2000" baseline="30000"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 (or on the order of 1</a:t>
                </a:r>
                <a:r>
                  <a:rPr lang="en-US" sz="2000" baseline="30000" dirty="0">
                    <a:latin typeface="Calibri" panose="020F0502020204030204" pitchFamily="34" charset="0"/>
                    <a:cs typeface="Calibri" panose="020F0502020204030204" pitchFamily="34" charset="0"/>
                  </a:rPr>
                  <a:t>o</a:t>
                </a:r>
                <a:r>
                  <a:rPr lang="en-US" sz="2000" dirty="0">
                    <a:latin typeface="Calibri" panose="020F0502020204030204" pitchFamily="34" charset="0"/>
                    <a:cs typeface="Calibri" panose="020F0502020204030204" pitchFamily="34" charset="0"/>
                  </a:rPr>
                  <a:t>) </a:t>
                </a:r>
              </a:p>
              <a:p>
                <a:pPr algn="ctr"/>
                <a14:m>
                  <m:oMath xmlns:m="http://schemas.openxmlformats.org/officeDocument/2006/math">
                    <m:r>
                      <a:rPr lang="en-US" sz="2000" i="1" smtClean="0">
                        <a:latin typeface="Cambria Math" panose="02040503050406030204" pitchFamily="18" charset="0"/>
                        <a:ea typeface="Cambria Math" panose="02040503050406030204" pitchFamily="18" charset="0"/>
                        <a:cs typeface="Calibri" panose="020F0502020204030204" pitchFamily="34" charset="0"/>
                      </a:rPr>
                      <m:t>𝛿</m:t>
                    </m:r>
                  </m:oMath>
                </a14:m>
                <a:r>
                  <a:rPr lang="en-US" sz="2000" dirty="0">
                    <a:latin typeface="Calibri" panose="020F0502020204030204" pitchFamily="34" charset="0"/>
                    <a:cs typeface="Calibri" panose="020F0502020204030204" pitchFamily="34" charset="0"/>
                  </a:rPr>
                  <a:t> is angular half-width of the diffraction lobe around the specular dir.</a:t>
                </a:r>
              </a:p>
            </p:txBody>
          </p:sp>
        </mc:Choice>
        <mc:Fallback>
          <p:sp>
            <p:nvSpPr>
              <p:cNvPr id="11" name="TextBox 10"/>
              <p:cNvSpPr txBox="1">
                <a:spLocks noRot="1" noChangeAspect="1" noMove="1" noResize="1" noEditPoints="1" noAdjustHandles="1" noChangeArrowheads="1" noChangeShapeType="1" noTextEdit="1"/>
              </p:cNvSpPr>
              <p:nvPr/>
            </p:nvSpPr>
            <p:spPr>
              <a:xfrm>
                <a:off x="1638732" y="1787942"/>
                <a:ext cx="8914535" cy="1631216"/>
              </a:xfrm>
              <a:prstGeom prst="rect">
                <a:avLst/>
              </a:prstGeom>
              <a:blipFill>
                <a:blip r:embed="rId2"/>
                <a:stretch>
                  <a:fillRect t="-1538" b="-5385"/>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9371CB3F-D640-1DFD-B37D-CDA078011CEB}"/>
              </a:ext>
            </a:extLst>
          </p:cNvPr>
          <p:cNvPicPr>
            <a:picLocks noChangeAspect="1"/>
          </p:cNvPicPr>
          <p:nvPr/>
        </p:nvPicPr>
        <p:blipFill>
          <a:blip r:embed="rId3"/>
          <a:stretch>
            <a:fillRect/>
          </a:stretch>
        </p:blipFill>
        <p:spPr>
          <a:xfrm>
            <a:off x="4044949" y="1318042"/>
            <a:ext cx="4102100" cy="469900"/>
          </a:xfrm>
          <a:prstGeom prst="rect">
            <a:avLst/>
          </a:prstGeom>
        </p:spPr>
      </p:pic>
      <p:grpSp>
        <p:nvGrpSpPr>
          <p:cNvPr id="8" name="Group 7">
            <a:extLst>
              <a:ext uri="{FF2B5EF4-FFF2-40B4-BE49-F238E27FC236}">
                <a16:creationId xmlns:a16="http://schemas.microsoft.com/office/drawing/2014/main" id="{CD9E3F50-7D34-EEA5-7089-8999B85B231B}"/>
              </a:ext>
            </a:extLst>
          </p:cNvPr>
          <p:cNvGrpSpPr/>
          <p:nvPr/>
        </p:nvGrpSpPr>
        <p:grpSpPr>
          <a:xfrm>
            <a:off x="3587084" y="3607360"/>
            <a:ext cx="5265289" cy="2060844"/>
            <a:chOff x="3612136" y="3318924"/>
            <a:chExt cx="5265289" cy="2060844"/>
          </a:xfrm>
        </p:grpSpPr>
        <p:pic>
          <p:nvPicPr>
            <p:cNvPr id="3" name="Picture 2" descr="Screen Shot 2017-03-01 at 4.08.27 PM.png"/>
            <p:cNvPicPr>
              <a:picLocks noChangeAspect="1"/>
            </p:cNvPicPr>
            <p:nvPr/>
          </p:nvPicPr>
          <p:blipFill rotWithShape="1">
            <a:blip r:embed="rId4">
              <a:extLst>
                <a:ext uri="{28A0092B-C50C-407E-A947-70E740481C1C}">
                  <a14:useLocalDpi xmlns:a14="http://schemas.microsoft.com/office/drawing/2010/main" val="0"/>
                </a:ext>
              </a:extLst>
            </a:blip>
            <a:srcRect l="14970" t="3561" r="13144" b="3933"/>
            <a:stretch/>
          </p:blipFill>
          <p:spPr>
            <a:xfrm rot="5400000">
              <a:off x="5214359" y="1716701"/>
              <a:ext cx="2060844" cy="5265289"/>
            </a:xfrm>
            <a:prstGeom prst="rect">
              <a:avLst/>
            </a:prstGeom>
          </p:spPr>
        </p:pic>
        <p:sp>
          <p:nvSpPr>
            <p:cNvPr id="6" name="Rounded Rectangle 5">
              <a:extLst>
                <a:ext uri="{FF2B5EF4-FFF2-40B4-BE49-F238E27FC236}">
                  <a16:creationId xmlns:a16="http://schemas.microsoft.com/office/drawing/2014/main" id="{622F5DA0-05F0-3A85-8DEB-117F668D9701}"/>
                </a:ext>
              </a:extLst>
            </p:cNvPr>
            <p:cNvSpPr/>
            <p:nvPr/>
          </p:nvSpPr>
          <p:spPr>
            <a:xfrm>
              <a:off x="3681767" y="4349345"/>
              <a:ext cx="363182" cy="4759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4091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4754" y="120647"/>
            <a:ext cx="8711803" cy="1325563"/>
          </a:xfrm>
        </p:spPr>
        <p:txBody>
          <a:bodyPr/>
          <a:lstStyle/>
          <a:p>
            <a:pPr algn="ctr"/>
            <a:r>
              <a:rPr lang="en-US" dirty="0">
                <a:latin typeface="Calibri" panose="020F0502020204030204" pitchFamily="34" charset="0"/>
                <a:cs typeface="Calibri" panose="020F0502020204030204" pitchFamily="34" charset="0"/>
              </a:rPr>
              <a:t>Sources of angular spread</a:t>
            </a:r>
          </a:p>
        </p:txBody>
      </p:sp>
      <mc:AlternateContent xmlns:mc="http://schemas.openxmlformats.org/markup-compatibility/2006">
        <mc:Choice xmlns:a14="http://schemas.microsoft.com/office/drawing/2010/main" Requires="a14">
          <p:sp>
            <p:nvSpPr>
              <p:cNvPr id="6" name="TextBox 5"/>
              <p:cNvSpPr txBox="1"/>
              <p:nvPr/>
            </p:nvSpPr>
            <p:spPr>
              <a:xfrm>
                <a:off x="4979161" y="4955568"/>
                <a:ext cx="3420218" cy="1531766"/>
              </a:xfrm>
              <a:prstGeom prst="rect">
                <a:avLst/>
              </a:prstGeom>
              <a:noFill/>
            </p:spPr>
            <p:txBody>
              <a:bodyPr wrap="square" rtlCol="0">
                <a:spAutoFit/>
              </a:bodyPr>
              <a:lstStyle/>
              <a:p>
                <a:pPr algn="ctr"/>
                <a14:m>
                  <m:oMath xmlns:m="http://schemas.openxmlformats.org/officeDocument/2006/math">
                    <m:r>
                      <a:rPr lang="en-US" sz="2400" i="1" smtClean="0">
                        <a:latin typeface="Cambria Math" panose="02040503050406030204" pitchFamily="18" charset="0"/>
                        <a:ea typeface="Cambria Math" panose="02040503050406030204" pitchFamily="18" charset="0"/>
                        <a:cs typeface="Calibri" panose="020F0502020204030204" pitchFamily="34" charset="0"/>
                      </a:rPr>
                      <m:t>𝛿</m:t>
                    </m:r>
                  </m:oMath>
                </a14:m>
                <a:r>
                  <a:rPr lang="en-US" sz="2400" dirty="0">
                    <a:cs typeface="Comic Sans MS"/>
                  </a:rPr>
                  <a:t> </a:t>
                </a:r>
                <a14:m>
                  <m:oMath xmlns:m="http://schemas.openxmlformats.org/officeDocument/2006/math">
                    <m:r>
                      <a:rPr lang="en-US" sz="2400" i="1" dirty="0">
                        <a:latin typeface="Cambria Math" panose="02040503050406030204" pitchFamily="18" charset="0"/>
                        <a:ea typeface="Cambria Math" panose="02040503050406030204" pitchFamily="18" charset="0"/>
                      </a:rPr>
                      <m:t>~</m:t>
                    </m:r>
                  </m:oMath>
                </a14:m>
                <a:r>
                  <a:rPr lang="en-US" sz="2400" dirty="0">
                    <a:cs typeface="Comic Sans MS"/>
                  </a:rPr>
                  <a:t> </a:t>
                </a:r>
                <a:r>
                  <a:rPr lang="en-US" sz="2400" dirty="0" err="1">
                    <a:cs typeface="Comic Sans MS"/>
                  </a:rPr>
                  <a:t>λ</a:t>
                </a:r>
                <a:r>
                  <a:rPr lang="en-US" sz="2400" dirty="0">
                    <a:cs typeface="Comic Sans MS"/>
                  </a:rPr>
                  <a:t> / </a:t>
                </a:r>
                <a:r>
                  <a:rPr lang="en-US" sz="2400" i="1" dirty="0">
                    <a:cs typeface="Comic Sans MS"/>
                  </a:rPr>
                  <a:t>D</a:t>
                </a:r>
              </a:p>
              <a:p>
                <a:pPr algn="ctr"/>
                <a:endParaRPr lang="en-US" dirty="0">
                  <a:cs typeface="Comic Sans MS"/>
                </a:endParaRPr>
              </a:p>
              <a:p>
                <a14:m>
                  <m:oMath xmlns:m="http://schemas.openxmlformats.org/officeDocument/2006/math">
                    <m:r>
                      <a:rPr lang="en-US" sz="1600" i="1" smtClean="0">
                        <a:latin typeface="Cambria Math" panose="02040503050406030204" pitchFamily="18" charset="0"/>
                        <a:ea typeface="Cambria Math" panose="02040503050406030204" pitchFamily="18" charset="0"/>
                        <a:cs typeface="Calibri" panose="020F0502020204030204" pitchFamily="34" charset="0"/>
                      </a:rPr>
                      <m:t>𝛿</m:t>
                    </m:r>
                  </m:oMath>
                </a14:m>
                <a:r>
                  <a:rPr lang="en-US" sz="1600" dirty="0">
                    <a:cs typeface="Comic Sans MS"/>
                  </a:rPr>
                  <a:t> is half-width of the diffraction lobe. For </a:t>
                </a:r>
                <a:r>
                  <a:rPr lang="en-US" sz="1600" dirty="0" err="1">
                    <a:cs typeface="Comic Sans MS"/>
                  </a:rPr>
                  <a:t>λ</a:t>
                </a:r>
                <a:r>
                  <a:rPr lang="en-US" sz="1600" dirty="0">
                    <a:cs typeface="Comic Sans MS"/>
                  </a:rPr>
                  <a:t> = 0.5 μm and </a:t>
                </a:r>
                <a:r>
                  <a:rPr lang="en-US" sz="1600" i="1" dirty="0">
                    <a:cs typeface="Comic Sans MS"/>
                  </a:rPr>
                  <a:t>D </a:t>
                </a:r>
                <a:r>
                  <a:rPr lang="en-US" sz="1600" dirty="0">
                    <a:cs typeface="Comic Sans MS"/>
                  </a:rPr>
                  <a:t>= 50 μm, </a:t>
                </a:r>
                <a14:m>
                  <m:oMath xmlns:m="http://schemas.openxmlformats.org/officeDocument/2006/math">
                    <m:r>
                      <a:rPr lang="en-US" sz="1600" i="1">
                        <a:latin typeface="Cambria Math" panose="02040503050406030204" pitchFamily="18" charset="0"/>
                        <a:ea typeface="Cambria Math" panose="02040503050406030204" pitchFamily="18" charset="0"/>
                        <a:cs typeface="Calibri" panose="020F0502020204030204" pitchFamily="34" charset="0"/>
                      </a:rPr>
                      <m:t>𝛿</m:t>
                    </m:r>
                  </m:oMath>
                </a14:m>
                <a:r>
                  <a:rPr lang="en-US" sz="1600" dirty="0">
                    <a:cs typeface="Comic Sans MS"/>
                  </a:rPr>
                  <a:t> = 10</a:t>
                </a:r>
                <a:r>
                  <a:rPr lang="en-US" sz="1600" baseline="30000" dirty="0">
                    <a:cs typeface="Comic Sans MS"/>
                  </a:rPr>
                  <a:t>-2</a:t>
                </a:r>
                <a:r>
                  <a:rPr lang="en-US" sz="1600" dirty="0">
                    <a:cs typeface="Comic Sans MS"/>
                  </a:rPr>
                  <a:t> (≈ 0.6</a:t>
                </a:r>
                <a:r>
                  <a:rPr lang="en-US" sz="1600" baseline="30000" dirty="0">
                    <a:cs typeface="Comic Sans MS"/>
                  </a:rPr>
                  <a:t>o</a:t>
                </a:r>
                <a:r>
                  <a:rPr lang="en-US" sz="1600" dirty="0">
                    <a:cs typeface="Comic Sans MS"/>
                  </a:rPr>
                  <a:t>) </a:t>
                </a:r>
              </a:p>
            </p:txBody>
          </p:sp>
        </mc:Choice>
        <mc:Fallback>
          <p:sp>
            <p:nvSpPr>
              <p:cNvPr id="6" name="TextBox 5"/>
              <p:cNvSpPr txBox="1">
                <a:spLocks noRot="1" noChangeAspect="1" noMove="1" noResize="1" noEditPoints="1" noAdjustHandles="1" noChangeArrowheads="1" noChangeShapeType="1" noTextEdit="1"/>
              </p:cNvSpPr>
              <p:nvPr/>
            </p:nvSpPr>
            <p:spPr>
              <a:xfrm>
                <a:off x="4979161" y="4955568"/>
                <a:ext cx="3420218" cy="1531766"/>
              </a:xfrm>
              <a:prstGeom prst="rect">
                <a:avLst/>
              </a:prstGeom>
              <a:blipFill>
                <a:blip r:embed="rId2"/>
                <a:stretch>
                  <a:fillRect l="-1111" t="-2479" b="-826"/>
                </a:stretch>
              </a:blipFill>
            </p:spPr>
            <p:txBody>
              <a:bodyPr/>
              <a:lstStyle/>
              <a:p>
                <a:r>
                  <a:rPr lang="en-US">
                    <a:noFill/>
                  </a:rPr>
                  <a:t> </a:t>
                </a:r>
              </a:p>
            </p:txBody>
          </p:sp>
        </mc:Fallback>
      </mc:AlternateContent>
      <p:sp>
        <p:nvSpPr>
          <p:cNvPr id="12" name="Rectangle 11"/>
          <p:cNvSpPr/>
          <p:nvPr/>
        </p:nvSpPr>
        <p:spPr>
          <a:xfrm>
            <a:off x="945204" y="5632323"/>
            <a:ext cx="3397350" cy="954107"/>
          </a:xfrm>
          <a:prstGeom prst="rect">
            <a:avLst/>
          </a:prstGeom>
        </p:spPr>
        <p:txBody>
          <a:bodyPr wrap="square">
            <a:spAutoFit/>
          </a:bodyPr>
          <a:lstStyle/>
          <a:p>
            <a:r>
              <a:rPr lang="en-US" sz="1400" dirty="0" err="1">
                <a:cs typeface="Comic Sans MS"/>
              </a:rPr>
              <a:t>Bréon</a:t>
            </a:r>
            <a:r>
              <a:rPr lang="en-US" sz="1400" dirty="0">
                <a:cs typeface="Comic Sans MS"/>
              </a:rPr>
              <a:t> &amp; </a:t>
            </a:r>
            <a:r>
              <a:rPr lang="en-US" sz="1400" dirty="0" err="1">
                <a:cs typeface="Comic Sans MS"/>
              </a:rPr>
              <a:t>Durbulle</a:t>
            </a:r>
            <a:r>
              <a:rPr lang="en-US" sz="1400" dirty="0">
                <a:cs typeface="Comic Sans MS"/>
              </a:rPr>
              <a:t> (2004, JAS): tilt angle varies “</a:t>
            </a:r>
            <a:r>
              <a:rPr lang="en-US" sz="1400" i="1" dirty="0">
                <a:cs typeface="Comic Sans MS"/>
              </a:rPr>
              <a:t>between 0.5</a:t>
            </a:r>
            <a:r>
              <a:rPr lang="en-US" sz="1400" i="1" baseline="30000" dirty="0">
                <a:cs typeface="Comic Sans MS"/>
              </a:rPr>
              <a:t>o</a:t>
            </a:r>
            <a:r>
              <a:rPr lang="en-US" sz="1400" i="1" dirty="0">
                <a:cs typeface="Comic Sans MS"/>
              </a:rPr>
              <a:t> and a few degrees from weak to strong turbulence</a:t>
            </a:r>
            <a:r>
              <a:rPr lang="en-US" sz="1400" dirty="0">
                <a:cs typeface="Comic Sans MS"/>
              </a:rPr>
              <a:t>”  for plate diameters between 100 </a:t>
            </a:r>
            <a:r>
              <a:rPr lang="en-US" sz="1400" dirty="0" err="1">
                <a:cs typeface="Comic Sans MS"/>
              </a:rPr>
              <a:t>μm</a:t>
            </a:r>
            <a:r>
              <a:rPr lang="en-US" sz="1400" dirty="0">
                <a:cs typeface="Comic Sans MS"/>
              </a:rPr>
              <a:t> and a few mm</a:t>
            </a:r>
          </a:p>
        </p:txBody>
      </p:sp>
      <p:sp>
        <p:nvSpPr>
          <p:cNvPr id="13" name="TextBox 12"/>
          <p:cNvSpPr txBox="1"/>
          <p:nvPr/>
        </p:nvSpPr>
        <p:spPr>
          <a:xfrm>
            <a:off x="945203" y="5286459"/>
            <a:ext cx="3852338" cy="307777"/>
          </a:xfrm>
          <a:prstGeom prst="rect">
            <a:avLst/>
          </a:prstGeom>
          <a:noFill/>
        </p:spPr>
        <p:txBody>
          <a:bodyPr wrap="none" rtlCol="0">
            <a:spAutoFit/>
          </a:bodyPr>
          <a:lstStyle/>
          <a:p>
            <a:r>
              <a:rPr lang="en-US" sz="1400" dirty="0"/>
              <a:t>Katz (1996, JAS): tilt depends on Reynolds number</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8345" y="2868804"/>
            <a:ext cx="1982391" cy="1756618"/>
          </a:xfrm>
          <a:prstGeom prst="rect">
            <a:avLst/>
          </a:prstGeom>
        </p:spPr>
      </p:pic>
      <p:sp>
        <p:nvSpPr>
          <p:cNvPr id="16" name="TextBox 15"/>
          <p:cNvSpPr txBox="1"/>
          <p:nvPr/>
        </p:nvSpPr>
        <p:spPr>
          <a:xfrm>
            <a:off x="2208562" y="1360531"/>
            <a:ext cx="644728" cy="523220"/>
          </a:xfrm>
          <a:prstGeom prst="rect">
            <a:avLst/>
          </a:prstGeom>
          <a:noFill/>
        </p:spPr>
        <p:txBody>
          <a:bodyPr wrap="none" rtlCol="0">
            <a:spAutoFit/>
          </a:bodyPr>
          <a:lstStyle/>
          <a:p>
            <a:r>
              <a:rPr lang="en-US" sz="2800" dirty="0">
                <a:solidFill>
                  <a:schemeClr val="accent1"/>
                </a:solidFill>
              </a:rPr>
              <a:t>Tilt</a:t>
            </a:r>
          </a:p>
        </p:txBody>
      </p:sp>
      <p:sp>
        <p:nvSpPr>
          <p:cNvPr id="17" name="TextBox 16"/>
          <p:cNvSpPr txBox="1"/>
          <p:nvPr/>
        </p:nvSpPr>
        <p:spPr>
          <a:xfrm>
            <a:off x="5849159" y="1446209"/>
            <a:ext cx="1724576" cy="523220"/>
          </a:xfrm>
          <a:prstGeom prst="rect">
            <a:avLst/>
          </a:prstGeom>
          <a:noFill/>
        </p:spPr>
        <p:txBody>
          <a:bodyPr wrap="none" rtlCol="0">
            <a:spAutoFit/>
          </a:bodyPr>
          <a:lstStyle/>
          <a:p>
            <a:r>
              <a:rPr lang="en-US" sz="2800" dirty="0">
                <a:solidFill>
                  <a:schemeClr val="accent1"/>
                </a:solidFill>
              </a:rPr>
              <a:t>Diffraction</a:t>
            </a:r>
          </a:p>
        </p:txBody>
      </p:sp>
      <p:sp>
        <p:nvSpPr>
          <p:cNvPr id="18" name="TextBox 17"/>
          <p:cNvSpPr txBox="1"/>
          <p:nvPr/>
        </p:nvSpPr>
        <p:spPr>
          <a:xfrm>
            <a:off x="9458219" y="1446209"/>
            <a:ext cx="1563098" cy="523220"/>
          </a:xfrm>
          <a:prstGeom prst="rect">
            <a:avLst/>
          </a:prstGeom>
          <a:noFill/>
        </p:spPr>
        <p:txBody>
          <a:bodyPr wrap="none" rtlCol="0">
            <a:spAutoFit/>
          </a:bodyPr>
          <a:lstStyle/>
          <a:p>
            <a:r>
              <a:rPr lang="en-US" sz="2800" dirty="0">
                <a:solidFill>
                  <a:schemeClr val="accent1"/>
                </a:solidFill>
              </a:rPr>
              <a:t>Solar disc</a:t>
            </a:r>
          </a:p>
        </p:txBody>
      </p:sp>
      <mc:AlternateContent xmlns:mc="http://schemas.openxmlformats.org/markup-compatibility/2006" xmlns:a14="http://schemas.microsoft.com/office/drawing/2010/main">
        <mc:Choice Requires="a14">
          <p:sp>
            <p:nvSpPr>
              <p:cNvPr id="19" name="TextBox 18"/>
              <p:cNvSpPr txBox="1"/>
              <p:nvPr/>
            </p:nvSpPr>
            <p:spPr>
              <a:xfrm>
                <a:off x="9035987" y="5721451"/>
                <a:ext cx="2596801" cy="369332"/>
              </a:xfrm>
              <a:prstGeom prst="rect">
                <a:avLst/>
              </a:prstGeom>
              <a:noFill/>
            </p:spPr>
            <p:txBody>
              <a:bodyPr wrap="none" rtlCol="0">
                <a:spAutoFit/>
              </a:bodyPr>
              <a:lstStyle/>
              <a:p>
                <a:r>
                  <a:rPr lang="en-US" dirty="0"/>
                  <a:t>Solar angular size is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oMath>
                </a14:m>
                <a:r>
                  <a:rPr lang="en-US" dirty="0"/>
                  <a:t>0.5°</a:t>
                </a:r>
              </a:p>
            </p:txBody>
          </p:sp>
        </mc:Choice>
        <mc:Fallback xmlns="">
          <p:sp>
            <p:nvSpPr>
              <p:cNvPr id="19" name="TextBox 18"/>
              <p:cNvSpPr txBox="1">
                <a:spLocks noRot="1" noChangeAspect="1" noMove="1" noResize="1" noEditPoints="1" noAdjustHandles="1" noChangeArrowheads="1" noChangeShapeType="1" noTextEdit="1"/>
              </p:cNvSpPr>
              <p:nvPr/>
            </p:nvSpPr>
            <p:spPr>
              <a:xfrm>
                <a:off x="9035987" y="5721451"/>
                <a:ext cx="2596801" cy="369332"/>
              </a:xfrm>
              <a:prstGeom prst="rect">
                <a:avLst/>
              </a:prstGeom>
              <a:blipFill>
                <a:blip r:embed="rId6"/>
                <a:stretch>
                  <a:fillRect l="-1951" t="-6667" r="-1463" b="-26667"/>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0BE608EE-1460-9F35-183D-A24BC057C8D6}"/>
              </a:ext>
            </a:extLst>
          </p:cNvPr>
          <p:cNvGrpSpPr/>
          <p:nvPr/>
        </p:nvGrpSpPr>
        <p:grpSpPr>
          <a:xfrm>
            <a:off x="1095721" y="1874928"/>
            <a:ext cx="2542111" cy="3151510"/>
            <a:chOff x="1095721" y="1874928"/>
            <a:chExt cx="2542111" cy="3151510"/>
          </a:xfrm>
        </p:grpSpPr>
        <p:pic>
          <p:nvPicPr>
            <p:cNvPr id="10" name="Picture 9" descr="Screen Shot 2016-10-18 at 9.51.28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5721" y="1874928"/>
              <a:ext cx="2542111" cy="3151510"/>
            </a:xfrm>
            <a:prstGeom prst="rect">
              <a:avLst/>
            </a:prstGeom>
          </p:spPr>
        </p:pic>
        <p:sp>
          <p:nvSpPr>
            <p:cNvPr id="3" name="Rounded Rectangle 2">
              <a:extLst>
                <a:ext uri="{FF2B5EF4-FFF2-40B4-BE49-F238E27FC236}">
                  <a16:creationId xmlns:a16="http://schemas.microsoft.com/office/drawing/2014/main" id="{164368C1-FDE8-962A-C1C4-D40EE6619825}"/>
                </a:ext>
              </a:extLst>
            </p:cNvPr>
            <p:cNvSpPr/>
            <p:nvPr/>
          </p:nvSpPr>
          <p:spPr>
            <a:xfrm>
              <a:off x="1645085" y="2643336"/>
              <a:ext cx="91440" cy="22546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397F41E9-7803-1FB3-8E5D-9F37ED87E56E}"/>
              </a:ext>
            </a:extLst>
          </p:cNvPr>
          <p:cNvGrpSpPr/>
          <p:nvPr/>
        </p:nvGrpSpPr>
        <p:grpSpPr>
          <a:xfrm>
            <a:off x="4741239" y="2750328"/>
            <a:ext cx="3668990" cy="1875094"/>
            <a:chOff x="4741239" y="2750328"/>
            <a:chExt cx="3668990" cy="1875094"/>
          </a:xfrm>
        </p:grpSpPr>
        <p:pic>
          <p:nvPicPr>
            <p:cNvPr id="4" name="Picture 3" descr="Screen Shot 2017-03-01 at 4.08.27 PM.png">
              <a:extLst>
                <a:ext uri="{FF2B5EF4-FFF2-40B4-BE49-F238E27FC236}">
                  <a16:creationId xmlns:a16="http://schemas.microsoft.com/office/drawing/2014/main" id="{44BF395C-41C3-59FE-1C97-18BDF6E413F6}"/>
                </a:ext>
              </a:extLst>
            </p:cNvPr>
            <p:cNvPicPr>
              <a:picLocks noChangeAspect="1"/>
            </p:cNvPicPr>
            <p:nvPr/>
          </p:nvPicPr>
          <p:blipFill rotWithShape="1">
            <a:blip r:embed="rId8">
              <a:extLst>
                <a:ext uri="{28A0092B-C50C-407E-A947-70E740481C1C}">
                  <a14:useLocalDpi xmlns:a14="http://schemas.microsoft.com/office/drawing/2010/main" val="0"/>
                </a:ext>
              </a:extLst>
            </a:blip>
            <a:srcRect l="14970" t="3561" r="13144" b="3933"/>
            <a:stretch/>
          </p:blipFill>
          <p:spPr>
            <a:xfrm rot="5400000">
              <a:off x="5676165" y="1891357"/>
              <a:ext cx="1875094" cy="3593035"/>
            </a:xfrm>
            <a:prstGeom prst="rect">
              <a:avLst/>
            </a:prstGeom>
          </p:spPr>
        </p:pic>
        <p:sp>
          <p:nvSpPr>
            <p:cNvPr id="5" name="Rounded Rectangle 4">
              <a:extLst>
                <a:ext uri="{FF2B5EF4-FFF2-40B4-BE49-F238E27FC236}">
                  <a16:creationId xmlns:a16="http://schemas.microsoft.com/office/drawing/2014/main" id="{0A7599D9-45EA-86A9-F6AF-5600B0B36DC3}"/>
                </a:ext>
              </a:extLst>
            </p:cNvPr>
            <p:cNvSpPr/>
            <p:nvPr/>
          </p:nvSpPr>
          <p:spPr>
            <a:xfrm>
              <a:off x="4741239" y="3689805"/>
              <a:ext cx="363182" cy="4759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28917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36AB2564-5D7A-C7D9-2735-F68CE5A5C870}"/>
                  </a:ext>
                </a:extLst>
              </p:cNvPr>
              <p:cNvSpPr txBox="1"/>
              <p:nvPr/>
            </p:nvSpPr>
            <p:spPr>
              <a:xfrm>
                <a:off x="622897" y="329272"/>
                <a:ext cx="10946206" cy="4301562"/>
              </a:xfrm>
              <a:prstGeom prst="rect">
                <a:avLst/>
              </a:prstGeom>
              <a:noFill/>
            </p:spPr>
            <p:txBody>
              <a:bodyPr wrap="square" rtlCol="0">
                <a:spAutoFit/>
              </a:bodyPr>
              <a:lstStyle/>
              <a:p>
                <a:r>
                  <a:rPr lang="en-US" sz="2400" dirty="0"/>
                  <a:t>Experimental Observations:  in order for plates and disks not to wobble, the </a:t>
                </a:r>
              </a:p>
              <a:p>
                <a:r>
                  <a:rPr lang="en-US" sz="2400" dirty="0"/>
                  <a:t>Reynolds number (</a:t>
                </a:r>
                <a:r>
                  <a:rPr lang="en-US" sz="2400" i="1" dirty="0"/>
                  <a:t>Re</a:t>
                </a:r>
                <a:r>
                  <a:rPr lang="en-US" sz="2400" dirty="0"/>
                  <a:t>) must satisfy</a:t>
                </a:r>
              </a:p>
              <a:p>
                <a:pPr algn="ctr"/>
                <a:r>
                  <a:rPr lang="en-US" sz="2400" dirty="0"/>
                  <a:t>          </a:t>
                </a:r>
                <a14:m>
                  <m:oMath xmlns:m="http://schemas.openxmlformats.org/officeDocument/2006/math">
                    <m:r>
                      <a:rPr lang="en-US" sz="3200" b="0" i="0" smtClean="0">
                        <a:latin typeface="Cambria Math" panose="02040503050406030204" pitchFamily="18" charset="0"/>
                        <a:ea typeface="Cambria Math" panose="02040503050406030204" pitchFamily="18" charset="0"/>
                      </a:rPr>
                      <m:t> 1</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rPr>
                      <m:t>𝑅𝑒</m:t>
                    </m:r>
                    <m:r>
                      <a:rPr lang="en-US" sz="3200" dirty="0">
                        <a:ea typeface="Cambria Math" panose="02040503050406030204" pitchFamily="18" charset="0"/>
                      </a:rPr>
                      <m:t>≤</m:t>
                    </m:r>
                    <m:r>
                      <a:rPr lang="en-US" sz="3200" b="0" i="0" dirty="0" smtClean="0">
                        <a:latin typeface="Cambria Math" panose="02040503050406030204" pitchFamily="18" charset="0"/>
                        <a:ea typeface="Cambria Math" panose="02040503050406030204" pitchFamily="18" charset="0"/>
                      </a:rPr>
                      <m:t>100</m:t>
                    </m:r>
                  </m:oMath>
                </a14:m>
                <a:r>
                  <a:rPr lang="en-US" sz="2400" dirty="0"/>
                  <a:t>.   </a:t>
                </a:r>
              </a:p>
              <a:p>
                <a:r>
                  <a:rPr lang="en-US" sz="2400" dirty="0"/>
                  <a:t>Crystals not too small and not too large, e.g., 50 to 100 </a:t>
                </a:r>
                <a:r>
                  <a:rPr lang="en-US" sz="2400" dirty="0" err="1">
                    <a:cs typeface="Comic Sans MS"/>
                  </a:rPr>
                  <a:t>μm</a:t>
                </a:r>
                <a:r>
                  <a:rPr lang="en-US" sz="2400" dirty="0"/>
                  <a:t> at the lower end.  Otherwise, diffraction lobe is too broad.  But, at a fixed aspect ratio, </a:t>
                </a:r>
                <a14:m>
                  <m:oMath xmlns:m="http://schemas.openxmlformats.org/officeDocument/2006/math">
                    <m:r>
                      <a:rPr lang="en-US" sz="2400" b="0" i="1" smtClean="0">
                        <a:latin typeface="Cambria Math" panose="02040503050406030204" pitchFamily="18" charset="0"/>
                      </a:rPr>
                      <m:t>𝑅𝑒</m:t>
                    </m:r>
                    <m:r>
                      <a:rPr lang="en-US" sz="2400" b="0" i="1" smtClean="0">
                        <a:latin typeface="Cambria Math" panose="02040503050406030204" pitchFamily="18" charset="0"/>
                      </a:rPr>
                      <m:t> ~ </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𝑟</m:t>
                        </m:r>
                      </m:e>
                      <m:sup>
                        <m:r>
                          <a:rPr lang="en-US" sz="2400" b="0" i="1" smtClean="0">
                            <a:latin typeface="Cambria Math" panose="02040503050406030204" pitchFamily="18" charset="0"/>
                            <a:ea typeface="Cambria Math" panose="02040503050406030204" pitchFamily="18" charset="0"/>
                          </a:rPr>
                          <m:t>3</m:t>
                        </m:r>
                      </m:sup>
                    </m:sSup>
                    <m:r>
                      <a:rPr lang="en-US" sz="2400" b="0" i="0" smtClean="0">
                        <a:latin typeface="Cambria Math" panose="02040503050406030204" pitchFamily="18" charset="0"/>
                        <a:ea typeface="Cambria Math" panose="02040503050406030204" pitchFamily="18" charset="0"/>
                      </a:rPr>
                      <m:t>.</m:t>
                    </m:r>
                  </m:oMath>
                </a14:m>
                <a:endParaRPr lang="en-US" sz="2400" dirty="0"/>
              </a:p>
              <a:p>
                <a:r>
                  <a:rPr lang="en-US" sz="2400" dirty="0"/>
                  <a:t>Thus, a factor of 100 in </a:t>
                </a:r>
                <a:r>
                  <a:rPr lang="en-US" sz="2400" i="1" dirty="0"/>
                  <a:t>Re</a:t>
                </a:r>
                <a:r>
                  <a:rPr lang="en-US" sz="2400" dirty="0"/>
                  <a:t> corresponds to </a:t>
                </a:r>
                <a14:m>
                  <m:oMath xmlns:m="http://schemas.openxmlformats.org/officeDocument/2006/math">
                    <m:rad>
                      <m:radPr>
                        <m:ctrlPr>
                          <a:rPr lang="en-US" sz="2400" b="0" i="1" smtClean="0">
                            <a:latin typeface="Cambria Math" panose="02040503050406030204" pitchFamily="18" charset="0"/>
                            <a:ea typeface="Cambria Math" panose="02040503050406030204" pitchFamily="18" charset="0"/>
                          </a:rPr>
                        </m:ctrlPr>
                      </m:radPr>
                      <m:deg>
                        <m:r>
                          <a:rPr lang="en-US" sz="2400" b="0" smtClean="0">
                            <a:latin typeface="Cambria Math" panose="02040503050406030204" pitchFamily="18" charset="0"/>
                            <a:ea typeface="Cambria Math" panose="02040503050406030204" pitchFamily="18" charset="0"/>
                          </a:rPr>
                          <m:t>3</m:t>
                        </m:r>
                      </m:deg>
                      <m:e>
                        <m:r>
                          <a:rPr lang="en-US" sz="2400" b="0" i="1" smtClean="0">
                            <a:latin typeface="Cambria Math" panose="02040503050406030204" pitchFamily="18" charset="0"/>
                            <a:ea typeface="Cambria Math" panose="02040503050406030204" pitchFamily="18" charset="0"/>
                          </a:rPr>
                          <m:t>100</m:t>
                        </m:r>
                      </m:e>
                    </m:rad>
                    <m:r>
                      <a:rPr lang="en-US" sz="2400" b="0" i="1" smtClean="0">
                        <a:latin typeface="Cambria Math" panose="02040503050406030204" pitchFamily="18" charset="0"/>
                        <a:ea typeface="Cambria Math" panose="02040503050406030204" pitchFamily="18" charset="0"/>
                      </a:rPr>
                      <m:t>≈4.6</m:t>
                    </m:r>
                  </m:oMath>
                </a14:m>
                <a:r>
                  <a:rPr lang="en-US" sz="2400" dirty="0"/>
                  <a:t> factor in size </a:t>
                </a:r>
                <a:r>
                  <a:rPr lang="en-US" sz="2400" i="1" dirty="0"/>
                  <a:t>r</a:t>
                </a:r>
                <a:r>
                  <a:rPr lang="en-US" sz="2400" dirty="0"/>
                  <a:t>.   </a:t>
                </a:r>
              </a:p>
              <a:p>
                <a:endParaRPr lang="en-US" sz="2400" dirty="0"/>
              </a:p>
              <a:p>
                <a:r>
                  <a:rPr lang="en-US" sz="2400" dirty="0"/>
                  <a:t>Also, it appears to have gone unnoticed that, while air viscosity is independent</a:t>
                </a:r>
              </a:p>
              <a:p>
                <a:r>
                  <a:rPr lang="en-US" sz="2400" dirty="0"/>
                  <a:t>of (mass) density, the kinematic viscosity decreases linearly with density.  Hence,</a:t>
                </a:r>
              </a:p>
              <a:p>
                <a:r>
                  <a:rPr lang="en-US" sz="2400" i="1" dirty="0"/>
                  <a:t>Re</a:t>
                </a:r>
                <a:r>
                  <a:rPr lang="en-US" sz="2400" dirty="0"/>
                  <a:t> increases exponentially with altitude (scale height </a:t>
                </a:r>
                <a:r>
                  <a:rPr lang="en-US" sz="2400" i="1" dirty="0"/>
                  <a:t>H</a:t>
                </a:r>
                <a:r>
                  <a:rPr lang="en-US" sz="2400" dirty="0"/>
                  <a:t> </a:t>
                </a:r>
                <a14:m>
                  <m:oMath xmlns:m="http://schemas.openxmlformats.org/officeDocument/2006/math">
                    <m:r>
                      <a:rPr lang="en-US" sz="2400" i="1" dirty="0" smtClean="0">
                        <a:latin typeface="Cambria Math" panose="02040503050406030204" pitchFamily="18" charset="0"/>
                        <a:ea typeface="Cambria Math" panose="02040503050406030204" pitchFamily="18" charset="0"/>
                      </a:rPr>
                      <m:t>≈ </m:t>
                    </m:r>
                  </m:oMath>
                </a14:m>
                <a:r>
                  <a:rPr lang="en-US" sz="2400" dirty="0"/>
                  <a:t>7 km).  This results in even more stringent constraints on crystal size.   Are disks / flat plates the only option?</a:t>
                </a:r>
              </a:p>
            </p:txBody>
          </p:sp>
        </mc:Choice>
        <mc:Fallback>
          <p:sp>
            <p:nvSpPr>
              <p:cNvPr id="2" name="TextBox 1">
                <a:extLst>
                  <a:ext uri="{FF2B5EF4-FFF2-40B4-BE49-F238E27FC236}">
                    <a16:creationId xmlns:a16="http://schemas.microsoft.com/office/drawing/2014/main" id="{36AB2564-5D7A-C7D9-2735-F68CE5A5C870}"/>
                  </a:ext>
                </a:extLst>
              </p:cNvPr>
              <p:cNvSpPr txBox="1">
                <a:spLocks noRot="1" noChangeAspect="1" noMove="1" noResize="1" noEditPoints="1" noAdjustHandles="1" noChangeArrowheads="1" noChangeShapeType="1" noTextEdit="1"/>
              </p:cNvSpPr>
              <p:nvPr/>
            </p:nvSpPr>
            <p:spPr>
              <a:xfrm>
                <a:off x="622897" y="329272"/>
                <a:ext cx="10946206" cy="4301562"/>
              </a:xfrm>
              <a:prstGeom prst="rect">
                <a:avLst/>
              </a:prstGeom>
              <a:blipFill>
                <a:blip r:embed="rId2"/>
                <a:stretch>
                  <a:fillRect l="-810" t="-882" b="-2353"/>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172C8A68-94FE-666F-DFC3-3A97E204486A}"/>
              </a:ext>
            </a:extLst>
          </p:cNvPr>
          <p:cNvPicPr>
            <a:picLocks noChangeAspect="1"/>
          </p:cNvPicPr>
          <p:nvPr/>
        </p:nvPicPr>
        <p:blipFill>
          <a:blip r:embed="rId3"/>
          <a:stretch>
            <a:fillRect/>
          </a:stretch>
        </p:blipFill>
        <p:spPr>
          <a:xfrm>
            <a:off x="5241216" y="4789742"/>
            <a:ext cx="1841727" cy="899196"/>
          </a:xfrm>
          <a:prstGeom prst="rect">
            <a:avLst/>
          </a:prstGeom>
        </p:spPr>
      </p:pic>
      <p:pic>
        <p:nvPicPr>
          <p:cNvPr id="5" name="Picture 4">
            <a:extLst>
              <a:ext uri="{FF2B5EF4-FFF2-40B4-BE49-F238E27FC236}">
                <a16:creationId xmlns:a16="http://schemas.microsoft.com/office/drawing/2014/main" id="{FC935A55-F766-84A3-C776-D55CB159EE30}"/>
              </a:ext>
            </a:extLst>
          </p:cNvPr>
          <p:cNvPicPr>
            <a:picLocks noChangeAspect="1"/>
          </p:cNvPicPr>
          <p:nvPr/>
        </p:nvPicPr>
        <p:blipFill>
          <a:blip r:embed="rId4"/>
          <a:stretch>
            <a:fillRect/>
          </a:stretch>
        </p:blipFill>
        <p:spPr>
          <a:xfrm>
            <a:off x="5241216" y="5789148"/>
            <a:ext cx="3483377" cy="959031"/>
          </a:xfrm>
          <a:prstGeom prst="rect">
            <a:avLst/>
          </a:prstGeom>
        </p:spPr>
      </p:pic>
      <p:sp>
        <p:nvSpPr>
          <p:cNvPr id="3" name="TextBox 2">
            <a:extLst>
              <a:ext uri="{FF2B5EF4-FFF2-40B4-BE49-F238E27FC236}">
                <a16:creationId xmlns:a16="http://schemas.microsoft.com/office/drawing/2014/main" id="{0F2C5F75-D58B-C7E9-56A1-58D663960398}"/>
              </a:ext>
            </a:extLst>
          </p:cNvPr>
          <p:cNvSpPr txBox="1"/>
          <p:nvPr/>
        </p:nvSpPr>
        <p:spPr>
          <a:xfrm>
            <a:off x="7487714" y="5009936"/>
            <a:ext cx="1327721" cy="400110"/>
          </a:xfrm>
          <a:prstGeom prst="rect">
            <a:avLst/>
          </a:prstGeom>
          <a:noFill/>
        </p:spPr>
        <p:txBody>
          <a:bodyPr wrap="square" rtlCol="0">
            <a:spAutoFit/>
          </a:bodyPr>
          <a:lstStyle/>
          <a:p>
            <a:r>
              <a:rPr lang="en-US" sz="2000" dirty="0"/>
              <a:t>fall speed</a:t>
            </a:r>
          </a:p>
        </p:txBody>
      </p:sp>
      <p:grpSp>
        <p:nvGrpSpPr>
          <p:cNvPr id="6" name="Group 5">
            <a:extLst>
              <a:ext uri="{FF2B5EF4-FFF2-40B4-BE49-F238E27FC236}">
                <a16:creationId xmlns:a16="http://schemas.microsoft.com/office/drawing/2014/main" id="{C2BE9DC2-AD64-EC7B-85F6-D553C094CA03}"/>
              </a:ext>
            </a:extLst>
          </p:cNvPr>
          <p:cNvGrpSpPr/>
          <p:nvPr/>
        </p:nvGrpSpPr>
        <p:grpSpPr>
          <a:xfrm>
            <a:off x="1799733" y="5410047"/>
            <a:ext cx="2794852" cy="968974"/>
            <a:chOff x="1799733" y="1664773"/>
            <a:chExt cx="2794852" cy="968974"/>
          </a:xfrm>
        </p:grpSpPr>
        <p:pic>
          <p:nvPicPr>
            <p:cNvPr id="10" name="Picture 9">
              <a:extLst>
                <a:ext uri="{FF2B5EF4-FFF2-40B4-BE49-F238E27FC236}">
                  <a16:creationId xmlns:a16="http://schemas.microsoft.com/office/drawing/2014/main" id="{89EE8E73-3376-0F25-30C0-95C8BC32D70C}"/>
                </a:ext>
              </a:extLst>
            </p:cNvPr>
            <p:cNvPicPr>
              <a:picLocks noChangeAspect="1"/>
            </p:cNvPicPr>
            <p:nvPr/>
          </p:nvPicPr>
          <p:blipFill>
            <a:blip r:embed="rId5"/>
            <a:stretch>
              <a:fillRect/>
            </a:stretch>
          </p:blipFill>
          <p:spPr>
            <a:xfrm rot="16200000">
              <a:off x="2559712" y="904794"/>
              <a:ext cx="968974" cy="2488932"/>
            </a:xfrm>
            <a:prstGeom prst="rect">
              <a:avLst/>
            </a:prstGeom>
          </p:spPr>
        </p:pic>
        <p:cxnSp>
          <p:nvCxnSpPr>
            <p:cNvPr id="14" name="Straight Arrow Connector 13">
              <a:extLst>
                <a:ext uri="{FF2B5EF4-FFF2-40B4-BE49-F238E27FC236}">
                  <a16:creationId xmlns:a16="http://schemas.microsoft.com/office/drawing/2014/main" id="{F48E64C8-14A5-67C0-B720-CC92F0D556B6}"/>
                </a:ext>
              </a:extLst>
            </p:cNvPr>
            <p:cNvCxnSpPr>
              <a:cxnSpLocks/>
            </p:cNvCxnSpPr>
            <p:nvPr/>
          </p:nvCxnSpPr>
          <p:spPr>
            <a:xfrm flipV="1">
              <a:off x="1970468" y="2089337"/>
              <a:ext cx="1056066" cy="166172"/>
            </a:xfrm>
            <a:prstGeom prst="straightConnector1">
              <a:avLst/>
            </a:prstGeom>
            <a:ln w="22225">
              <a:headEnd type="triangle"/>
              <a:tailEnd type="non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D0E391D-AC45-CA8E-6910-28894F5C4BB9}"/>
                </a:ext>
              </a:extLst>
            </p:cNvPr>
            <p:cNvSpPr txBox="1"/>
            <p:nvPr/>
          </p:nvSpPr>
          <p:spPr>
            <a:xfrm>
              <a:off x="4288091" y="1943664"/>
              <a:ext cx="306494" cy="369332"/>
            </a:xfrm>
            <a:prstGeom prst="rect">
              <a:avLst/>
            </a:prstGeom>
            <a:noFill/>
          </p:spPr>
          <p:txBody>
            <a:bodyPr wrap="none" rtlCol="0">
              <a:spAutoFit/>
            </a:bodyPr>
            <a:lstStyle/>
            <a:p>
              <a:r>
                <a:rPr lang="en-US" i="1" dirty="0">
                  <a:solidFill>
                    <a:schemeClr val="accent1"/>
                  </a:solidFill>
                </a:rPr>
                <a:t>h</a:t>
              </a:r>
            </a:p>
          </p:txBody>
        </p:sp>
        <p:sp>
          <p:nvSpPr>
            <p:cNvPr id="20" name="TextBox 19">
              <a:extLst>
                <a:ext uri="{FF2B5EF4-FFF2-40B4-BE49-F238E27FC236}">
                  <a16:creationId xmlns:a16="http://schemas.microsoft.com/office/drawing/2014/main" id="{ADA07E2B-BADB-A122-9E6E-C95F4ACCD0BA}"/>
                </a:ext>
              </a:extLst>
            </p:cNvPr>
            <p:cNvSpPr txBox="1"/>
            <p:nvPr/>
          </p:nvSpPr>
          <p:spPr>
            <a:xfrm>
              <a:off x="2431289" y="2045085"/>
              <a:ext cx="263214" cy="369332"/>
            </a:xfrm>
            <a:prstGeom prst="rect">
              <a:avLst/>
            </a:prstGeom>
            <a:noFill/>
          </p:spPr>
          <p:txBody>
            <a:bodyPr wrap="none" rtlCol="0">
              <a:spAutoFit/>
            </a:bodyPr>
            <a:lstStyle/>
            <a:p>
              <a:r>
                <a:rPr lang="en-US" i="1" dirty="0">
                  <a:solidFill>
                    <a:schemeClr val="accent1"/>
                  </a:solidFill>
                </a:rPr>
                <a:t>r</a:t>
              </a:r>
            </a:p>
          </p:txBody>
        </p:sp>
        <p:cxnSp>
          <p:nvCxnSpPr>
            <p:cNvPr id="12" name="Straight Arrow Connector 11">
              <a:extLst>
                <a:ext uri="{FF2B5EF4-FFF2-40B4-BE49-F238E27FC236}">
                  <a16:creationId xmlns:a16="http://schemas.microsoft.com/office/drawing/2014/main" id="{35E27853-41F4-8207-5B17-50D129BF3C64}"/>
                </a:ext>
              </a:extLst>
            </p:cNvPr>
            <p:cNvCxnSpPr>
              <a:cxnSpLocks/>
            </p:cNvCxnSpPr>
            <p:nvPr/>
          </p:nvCxnSpPr>
          <p:spPr>
            <a:xfrm>
              <a:off x="4288665" y="2026909"/>
              <a:ext cx="0" cy="228600"/>
            </a:xfrm>
            <a:prstGeom prst="straightConnector1">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10071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76CC7-88D4-1B45-AA80-2D08C1411362}"/>
              </a:ext>
            </a:extLst>
          </p:cNvPr>
          <p:cNvSpPr>
            <a:spLocks noGrp="1"/>
          </p:cNvSpPr>
          <p:nvPr>
            <p:ph type="title"/>
          </p:nvPr>
        </p:nvSpPr>
        <p:spPr>
          <a:xfrm>
            <a:off x="838200" y="81794"/>
            <a:ext cx="10789596" cy="1325563"/>
          </a:xfrm>
        </p:spPr>
        <p:txBody>
          <a:bodyPr>
            <a:normAutofit/>
          </a:bodyPr>
          <a:lstStyle/>
          <a:p>
            <a:pPr algn="ctr"/>
            <a:r>
              <a:rPr lang="en-US" dirty="0"/>
              <a:t>Plates occur mostly in “warmer” ice clouds</a:t>
            </a:r>
          </a:p>
        </p:txBody>
      </p:sp>
      <p:pic>
        <p:nvPicPr>
          <p:cNvPr id="5" name="Picture 4" descr="Picture 6">
            <a:extLst>
              <a:ext uri="{FF2B5EF4-FFF2-40B4-BE49-F238E27FC236}">
                <a16:creationId xmlns:a16="http://schemas.microsoft.com/office/drawing/2014/main" id="{F013C972-D521-0C44-AB3A-7E4F57783054}"/>
              </a:ext>
            </a:extLst>
          </p:cNvPr>
          <p:cNvPicPr>
            <a:picLocks noChangeAspect="1" noChangeArrowheads="1"/>
          </p:cNvPicPr>
          <p:nvPr/>
        </p:nvPicPr>
        <p:blipFill>
          <a:blip r:embed="rId2"/>
          <a:srcRect/>
          <a:stretch>
            <a:fillRect/>
          </a:stretch>
        </p:blipFill>
        <p:spPr bwMode="auto">
          <a:xfrm>
            <a:off x="983925" y="1611825"/>
            <a:ext cx="3170238" cy="4265612"/>
          </a:xfrm>
          <a:prstGeom prst="rect">
            <a:avLst/>
          </a:prstGeom>
          <a:noFill/>
          <a:ln w="9525">
            <a:noFill/>
            <a:miter lim="800000"/>
            <a:headEnd/>
            <a:tailEnd/>
          </a:ln>
        </p:spPr>
      </p:pic>
      <p:sp>
        <p:nvSpPr>
          <p:cNvPr id="6" name="TextBox 5">
            <a:extLst>
              <a:ext uri="{FF2B5EF4-FFF2-40B4-BE49-F238E27FC236}">
                <a16:creationId xmlns:a16="http://schemas.microsoft.com/office/drawing/2014/main" id="{5F3C0628-E560-3E41-8B33-155B3DB2C627}"/>
              </a:ext>
            </a:extLst>
          </p:cNvPr>
          <p:cNvSpPr txBox="1"/>
          <p:nvPr/>
        </p:nvSpPr>
        <p:spPr>
          <a:xfrm>
            <a:off x="71119" y="6471250"/>
            <a:ext cx="1480085" cy="338554"/>
          </a:xfrm>
          <a:prstGeom prst="rect">
            <a:avLst/>
          </a:prstGeom>
          <a:noFill/>
        </p:spPr>
        <p:txBody>
          <a:bodyPr wrap="none" rtlCol="0">
            <a:spAutoFit/>
          </a:bodyPr>
          <a:lstStyle/>
          <a:p>
            <a:r>
              <a:rPr lang="en-US" sz="1600" dirty="0" err="1"/>
              <a:t>Libbrecht</a:t>
            </a:r>
            <a:r>
              <a:rPr lang="en-US" sz="1600" dirty="0"/>
              <a:t>, 2005</a:t>
            </a:r>
          </a:p>
        </p:txBody>
      </p:sp>
      <p:pic>
        <p:nvPicPr>
          <p:cNvPr id="7" name="Picture 6">
            <a:extLst>
              <a:ext uri="{FF2B5EF4-FFF2-40B4-BE49-F238E27FC236}">
                <a16:creationId xmlns:a16="http://schemas.microsoft.com/office/drawing/2014/main" id="{A93A50DB-2F8B-2840-BFFC-79A4D8B579B8}"/>
              </a:ext>
            </a:extLst>
          </p:cNvPr>
          <p:cNvPicPr>
            <a:picLocks noChangeAspect="1"/>
          </p:cNvPicPr>
          <p:nvPr/>
        </p:nvPicPr>
        <p:blipFill>
          <a:blip r:embed="rId3"/>
          <a:stretch>
            <a:fillRect/>
          </a:stretch>
        </p:blipFill>
        <p:spPr>
          <a:xfrm>
            <a:off x="4438070" y="1430474"/>
            <a:ext cx="7557854" cy="5312299"/>
          </a:xfrm>
          <a:prstGeom prst="rect">
            <a:avLst/>
          </a:prstGeom>
        </p:spPr>
      </p:pic>
      <p:sp>
        <p:nvSpPr>
          <p:cNvPr id="8" name="TextBox 7">
            <a:extLst>
              <a:ext uri="{FF2B5EF4-FFF2-40B4-BE49-F238E27FC236}">
                <a16:creationId xmlns:a16="http://schemas.microsoft.com/office/drawing/2014/main" id="{1472D23D-DEDB-4C4D-BAA4-B099365C6AD9}"/>
              </a:ext>
            </a:extLst>
          </p:cNvPr>
          <p:cNvSpPr txBox="1"/>
          <p:nvPr/>
        </p:nvSpPr>
        <p:spPr>
          <a:xfrm>
            <a:off x="9869476" y="6471250"/>
            <a:ext cx="2231252" cy="338554"/>
          </a:xfrm>
          <a:prstGeom prst="rect">
            <a:avLst/>
          </a:prstGeom>
          <a:noFill/>
        </p:spPr>
        <p:txBody>
          <a:bodyPr wrap="none" rtlCol="0">
            <a:spAutoFit/>
          </a:bodyPr>
          <a:lstStyle/>
          <a:p>
            <a:r>
              <a:rPr lang="en-US" sz="1600" dirty="0"/>
              <a:t>Bailey and Hallett (2009)</a:t>
            </a:r>
          </a:p>
        </p:txBody>
      </p:sp>
    </p:spTree>
    <p:extLst>
      <p:ext uri="{BB962C8B-B14F-4D97-AF65-F5344CB8AC3E}">
        <p14:creationId xmlns:p14="http://schemas.microsoft.com/office/powerpoint/2010/main" val="21385445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514</TotalTime>
  <Words>890</Words>
  <Application>Microsoft Macintosh PowerPoint</Application>
  <PresentationFormat>Widescreen</PresentationFormat>
  <Paragraphs>69</Paragraphs>
  <Slides>12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Cambria Math</vt:lpstr>
      <vt:lpstr>Comic Sans MS</vt:lpstr>
      <vt:lpstr>Symbol</vt:lpstr>
      <vt:lpstr>Office Theme</vt:lpstr>
      <vt:lpstr>Towards understanding the optics and fluid mechanics of terrestrial cloud glints  A. Kostinski Department of Physics Michigan Technological University    Presented at DSCOVR EPIC and NISTAR STM Sept. 28, 2022  May 29, 2011 based on joint research with A. Marshak and T. Varnai          </vt:lpstr>
      <vt:lpstr>PowerPoint Presentation</vt:lpstr>
      <vt:lpstr>Cloud glints are ubiquitous and narrowly focused. The angular (half) spread is only about a degree (but an order of magnitude broader for ocean glints). </vt:lpstr>
      <vt:lpstr>PowerPoint Presentation</vt:lpstr>
      <vt:lpstr>PowerPoint Presentation</vt:lpstr>
      <vt:lpstr>PowerPoint Presentation</vt:lpstr>
      <vt:lpstr>Sources of angular spread</vt:lpstr>
      <vt:lpstr>PowerPoint Presentation</vt:lpstr>
      <vt:lpstr>Plates occur mostly in “warmer” ice clouds</vt:lpstr>
      <vt:lpstr>PowerPoint Presentation</vt:lpstr>
      <vt:lpstr>Plates occur mostly in “warmer” ice clouds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ideas for Alex</dc:title>
  <dc:creator>Varnai, Tamas (GSFC-613.0)[UNIVERSITY OF MARYLAND BALTIMORE CO]</dc:creator>
  <cp:lastModifiedBy>Microsoft Office User</cp:lastModifiedBy>
  <cp:revision>127</cp:revision>
  <dcterms:created xsi:type="dcterms:W3CDTF">2022-09-22T14:31:33Z</dcterms:created>
  <dcterms:modified xsi:type="dcterms:W3CDTF">2022-09-26T20:53:11Z</dcterms:modified>
</cp:coreProperties>
</file>