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7015-A364-5E5B-2936-4DC0750617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4B0D47-2A80-A344-788C-2AAD0DD6A9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AF4A1D-A8B5-7ED8-1BE0-B99DA9613DB3}"/>
              </a:ext>
            </a:extLst>
          </p:cNvPr>
          <p:cNvSpPr>
            <a:spLocks noGrp="1"/>
          </p:cNvSpPr>
          <p:nvPr>
            <p:ph type="dt" sz="half" idx="10"/>
          </p:nvPr>
        </p:nvSpPr>
        <p:spPr/>
        <p:txBody>
          <a:bodyPr/>
          <a:lstStyle/>
          <a:p>
            <a:fld id="{15B8EB50-A0DD-4C57-A97F-5A2E7A5D3963}" type="datetimeFigureOut">
              <a:rPr lang="en-US" smtClean="0"/>
              <a:t>9/27/2022</a:t>
            </a:fld>
            <a:endParaRPr lang="en-US"/>
          </a:p>
        </p:txBody>
      </p:sp>
      <p:sp>
        <p:nvSpPr>
          <p:cNvPr id="5" name="Footer Placeholder 4">
            <a:extLst>
              <a:ext uri="{FF2B5EF4-FFF2-40B4-BE49-F238E27FC236}">
                <a16:creationId xmlns:a16="http://schemas.microsoft.com/office/drawing/2014/main" id="{D1062465-0C9F-6DA5-9E0D-AEF93F6BB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8F12F-4C30-6502-6D1D-D5F99341459E}"/>
              </a:ext>
            </a:extLst>
          </p:cNvPr>
          <p:cNvSpPr>
            <a:spLocks noGrp="1"/>
          </p:cNvSpPr>
          <p:nvPr>
            <p:ph type="sldNum" sz="quarter" idx="12"/>
          </p:nvPr>
        </p:nvSpPr>
        <p:spPr/>
        <p:txBody>
          <a:bodyPr/>
          <a:lstStyle/>
          <a:p>
            <a:fld id="{6B90AFCA-92DF-4033-B0BC-E5A37138AB49}" type="slidenum">
              <a:rPr lang="en-US" smtClean="0"/>
              <a:t>‹#›</a:t>
            </a:fld>
            <a:endParaRPr lang="en-US"/>
          </a:p>
        </p:txBody>
      </p:sp>
    </p:spTree>
    <p:extLst>
      <p:ext uri="{BB962C8B-B14F-4D97-AF65-F5344CB8AC3E}">
        <p14:creationId xmlns:p14="http://schemas.microsoft.com/office/powerpoint/2010/main" val="2722471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28D0-0501-DFC6-C389-86809F01D1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A27DC4-7F17-7ECD-FDCC-CE8C1F4FA4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EA919-A0D3-E48F-F1A0-8ED596ADCC54}"/>
              </a:ext>
            </a:extLst>
          </p:cNvPr>
          <p:cNvSpPr>
            <a:spLocks noGrp="1"/>
          </p:cNvSpPr>
          <p:nvPr>
            <p:ph type="dt" sz="half" idx="10"/>
          </p:nvPr>
        </p:nvSpPr>
        <p:spPr/>
        <p:txBody>
          <a:bodyPr/>
          <a:lstStyle/>
          <a:p>
            <a:fld id="{15B8EB50-A0DD-4C57-A97F-5A2E7A5D3963}" type="datetimeFigureOut">
              <a:rPr lang="en-US" smtClean="0"/>
              <a:t>9/27/2022</a:t>
            </a:fld>
            <a:endParaRPr lang="en-US"/>
          </a:p>
        </p:txBody>
      </p:sp>
      <p:sp>
        <p:nvSpPr>
          <p:cNvPr id="5" name="Footer Placeholder 4">
            <a:extLst>
              <a:ext uri="{FF2B5EF4-FFF2-40B4-BE49-F238E27FC236}">
                <a16:creationId xmlns:a16="http://schemas.microsoft.com/office/drawing/2014/main" id="{EE9B1F86-02C1-7E54-1C67-2C2B39950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6B1B5-6342-A9D5-22AB-2CC5FFC61387}"/>
              </a:ext>
            </a:extLst>
          </p:cNvPr>
          <p:cNvSpPr>
            <a:spLocks noGrp="1"/>
          </p:cNvSpPr>
          <p:nvPr>
            <p:ph type="sldNum" sz="quarter" idx="12"/>
          </p:nvPr>
        </p:nvSpPr>
        <p:spPr/>
        <p:txBody>
          <a:bodyPr/>
          <a:lstStyle/>
          <a:p>
            <a:fld id="{6B90AFCA-92DF-4033-B0BC-E5A37138AB49}" type="slidenum">
              <a:rPr lang="en-US" smtClean="0"/>
              <a:t>‹#›</a:t>
            </a:fld>
            <a:endParaRPr lang="en-US"/>
          </a:p>
        </p:txBody>
      </p:sp>
    </p:spTree>
    <p:extLst>
      <p:ext uri="{BB962C8B-B14F-4D97-AF65-F5344CB8AC3E}">
        <p14:creationId xmlns:p14="http://schemas.microsoft.com/office/powerpoint/2010/main" val="324483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04351A-2382-5298-3FE1-B3BCF5285F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E0CF93-6E81-7247-96A6-FF642C80D5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D473D-5CF3-1E32-81C6-603FAECE7E32}"/>
              </a:ext>
            </a:extLst>
          </p:cNvPr>
          <p:cNvSpPr>
            <a:spLocks noGrp="1"/>
          </p:cNvSpPr>
          <p:nvPr>
            <p:ph type="dt" sz="half" idx="10"/>
          </p:nvPr>
        </p:nvSpPr>
        <p:spPr/>
        <p:txBody>
          <a:bodyPr/>
          <a:lstStyle/>
          <a:p>
            <a:fld id="{15B8EB50-A0DD-4C57-A97F-5A2E7A5D3963}" type="datetimeFigureOut">
              <a:rPr lang="en-US" smtClean="0"/>
              <a:t>9/27/2022</a:t>
            </a:fld>
            <a:endParaRPr lang="en-US"/>
          </a:p>
        </p:txBody>
      </p:sp>
      <p:sp>
        <p:nvSpPr>
          <p:cNvPr id="5" name="Footer Placeholder 4">
            <a:extLst>
              <a:ext uri="{FF2B5EF4-FFF2-40B4-BE49-F238E27FC236}">
                <a16:creationId xmlns:a16="http://schemas.microsoft.com/office/drawing/2014/main" id="{855CED87-6250-F566-8114-5204CC78C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D0F8B-0970-FF10-2404-47933C06434B}"/>
              </a:ext>
            </a:extLst>
          </p:cNvPr>
          <p:cNvSpPr>
            <a:spLocks noGrp="1"/>
          </p:cNvSpPr>
          <p:nvPr>
            <p:ph type="sldNum" sz="quarter" idx="12"/>
          </p:nvPr>
        </p:nvSpPr>
        <p:spPr/>
        <p:txBody>
          <a:bodyPr/>
          <a:lstStyle/>
          <a:p>
            <a:fld id="{6B90AFCA-92DF-4033-B0BC-E5A37138AB49}" type="slidenum">
              <a:rPr lang="en-US" smtClean="0"/>
              <a:t>‹#›</a:t>
            </a:fld>
            <a:endParaRPr lang="en-US"/>
          </a:p>
        </p:txBody>
      </p:sp>
    </p:spTree>
    <p:extLst>
      <p:ext uri="{BB962C8B-B14F-4D97-AF65-F5344CB8AC3E}">
        <p14:creationId xmlns:p14="http://schemas.microsoft.com/office/powerpoint/2010/main" val="163569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E2F5C-294D-0946-D39E-CFD2F75FCD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632AFE-2E11-B584-A264-560786EDB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6F377-59EC-AE1C-D667-7C615F17A095}"/>
              </a:ext>
            </a:extLst>
          </p:cNvPr>
          <p:cNvSpPr>
            <a:spLocks noGrp="1"/>
          </p:cNvSpPr>
          <p:nvPr>
            <p:ph type="dt" sz="half" idx="10"/>
          </p:nvPr>
        </p:nvSpPr>
        <p:spPr/>
        <p:txBody>
          <a:bodyPr/>
          <a:lstStyle/>
          <a:p>
            <a:fld id="{15B8EB50-A0DD-4C57-A97F-5A2E7A5D3963}" type="datetimeFigureOut">
              <a:rPr lang="en-US" smtClean="0"/>
              <a:t>9/27/2022</a:t>
            </a:fld>
            <a:endParaRPr lang="en-US"/>
          </a:p>
        </p:txBody>
      </p:sp>
      <p:sp>
        <p:nvSpPr>
          <p:cNvPr id="5" name="Footer Placeholder 4">
            <a:extLst>
              <a:ext uri="{FF2B5EF4-FFF2-40B4-BE49-F238E27FC236}">
                <a16:creationId xmlns:a16="http://schemas.microsoft.com/office/drawing/2014/main" id="{9E8FA45F-401B-8436-DA73-B8315B49E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58DFF-E7C3-F2A0-B8AF-E2640A8A69D3}"/>
              </a:ext>
            </a:extLst>
          </p:cNvPr>
          <p:cNvSpPr>
            <a:spLocks noGrp="1"/>
          </p:cNvSpPr>
          <p:nvPr>
            <p:ph type="sldNum" sz="quarter" idx="12"/>
          </p:nvPr>
        </p:nvSpPr>
        <p:spPr/>
        <p:txBody>
          <a:bodyPr/>
          <a:lstStyle/>
          <a:p>
            <a:fld id="{6B90AFCA-92DF-4033-B0BC-E5A37138AB49}" type="slidenum">
              <a:rPr lang="en-US" smtClean="0"/>
              <a:t>‹#›</a:t>
            </a:fld>
            <a:endParaRPr lang="en-US"/>
          </a:p>
        </p:txBody>
      </p:sp>
    </p:spTree>
    <p:extLst>
      <p:ext uri="{BB962C8B-B14F-4D97-AF65-F5344CB8AC3E}">
        <p14:creationId xmlns:p14="http://schemas.microsoft.com/office/powerpoint/2010/main" val="126959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927E-9374-F70F-75C8-C90518297E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C8D7C1-8797-DE8F-5BD1-1C07E130B7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1804D4-2E57-6C50-5A2F-667984EF3847}"/>
              </a:ext>
            </a:extLst>
          </p:cNvPr>
          <p:cNvSpPr>
            <a:spLocks noGrp="1"/>
          </p:cNvSpPr>
          <p:nvPr>
            <p:ph type="dt" sz="half" idx="10"/>
          </p:nvPr>
        </p:nvSpPr>
        <p:spPr/>
        <p:txBody>
          <a:bodyPr/>
          <a:lstStyle/>
          <a:p>
            <a:fld id="{15B8EB50-A0DD-4C57-A97F-5A2E7A5D3963}" type="datetimeFigureOut">
              <a:rPr lang="en-US" smtClean="0"/>
              <a:t>9/27/2022</a:t>
            </a:fld>
            <a:endParaRPr lang="en-US"/>
          </a:p>
        </p:txBody>
      </p:sp>
      <p:sp>
        <p:nvSpPr>
          <p:cNvPr id="5" name="Footer Placeholder 4">
            <a:extLst>
              <a:ext uri="{FF2B5EF4-FFF2-40B4-BE49-F238E27FC236}">
                <a16:creationId xmlns:a16="http://schemas.microsoft.com/office/drawing/2014/main" id="{A04DE483-A387-A24F-A34B-FF832CF58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C2DD6-C5FB-A7AE-7415-192BCC10FDCC}"/>
              </a:ext>
            </a:extLst>
          </p:cNvPr>
          <p:cNvSpPr>
            <a:spLocks noGrp="1"/>
          </p:cNvSpPr>
          <p:nvPr>
            <p:ph type="sldNum" sz="quarter" idx="12"/>
          </p:nvPr>
        </p:nvSpPr>
        <p:spPr/>
        <p:txBody>
          <a:bodyPr/>
          <a:lstStyle/>
          <a:p>
            <a:fld id="{6B90AFCA-92DF-4033-B0BC-E5A37138AB49}" type="slidenum">
              <a:rPr lang="en-US" smtClean="0"/>
              <a:t>‹#›</a:t>
            </a:fld>
            <a:endParaRPr lang="en-US"/>
          </a:p>
        </p:txBody>
      </p:sp>
    </p:spTree>
    <p:extLst>
      <p:ext uri="{BB962C8B-B14F-4D97-AF65-F5344CB8AC3E}">
        <p14:creationId xmlns:p14="http://schemas.microsoft.com/office/powerpoint/2010/main" val="33296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690-3F34-D2D8-4EB3-B05F7B624F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89A327-95AE-9BD4-B76F-FC30E0B012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7851E1-D973-4B44-0B16-186BCBDB71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C209D3-0596-31AF-11D3-A28520835013}"/>
              </a:ext>
            </a:extLst>
          </p:cNvPr>
          <p:cNvSpPr>
            <a:spLocks noGrp="1"/>
          </p:cNvSpPr>
          <p:nvPr>
            <p:ph type="dt" sz="half" idx="10"/>
          </p:nvPr>
        </p:nvSpPr>
        <p:spPr/>
        <p:txBody>
          <a:bodyPr/>
          <a:lstStyle/>
          <a:p>
            <a:fld id="{15B8EB50-A0DD-4C57-A97F-5A2E7A5D3963}" type="datetimeFigureOut">
              <a:rPr lang="en-US" smtClean="0"/>
              <a:t>9/27/2022</a:t>
            </a:fld>
            <a:endParaRPr lang="en-US"/>
          </a:p>
        </p:txBody>
      </p:sp>
      <p:sp>
        <p:nvSpPr>
          <p:cNvPr id="6" name="Footer Placeholder 5">
            <a:extLst>
              <a:ext uri="{FF2B5EF4-FFF2-40B4-BE49-F238E27FC236}">
                <a16:creationId xmlns:a16="http://schemas.microsoft.com/office/drawing/2014/main" id="{EECFFE19-050A-4597-F1E0-BED13AE19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13A116-3BE7-D241-2C37-7CC0583F7DEA}"/>
              </a:ext>
            </a:extLst>
          </p:cNvPr>
          <p:cNvSpPr>
            <a:spLocks noGrp="1"/>
          </p:cNvSpPr>
          <p:nvPr>
            <p:ph type="sldNum" sz="quarter" idx="12"/>
          </p:nvPr>
        </p:nvSpPr>
        <p:spPr/>
        <p:txBody>
          <a:bodyPr/>
          <a:lstStyle/>
          <a:p>
            <a:fld id="{6B90AFCA-92DF-4033-B0BC-E5A37138AB49}" type="slidenum">
              <a:rPr lang="en-US" smtClean="0"/>
              <a:t>‹#›</a:t>
            </a:fld>
            <a:endParaRPr lang="en-US"/>
          </a:p>
        </p:txBody>
      </p:sp>
    </p:spTree>
    <p:extLst>
      <p:ext uri="{BB962C8B-B14F-4D97-AF65-F5344CB8AC3E}">
        <p14:creationId xmlns:p14="http://schemas.microsoft.com/office/powerpoint/2010/main" val="5914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3A8C8-C13D-1C77-3430-B44003B149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4F4E71-1F6C-1C95-BACA-B9B1BC5A4B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2DA21A-9DF4-5B1D-9B70-8ADE3FE2F9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26DFA8-3EEF-FF64-3C0E-EA86C52378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A559E1-40A5-2C6F-E3B5-0F5A31012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077285-7F38-1119-DF68-D152CBA503C8}"/>
              </a:ext>
            </a:extLst>
          </p:cNvPr>
          <p:cNvSpPr>
            <a:spLocks noGrp="1"/>
          </p:cNvSpPr>
          <p:nvPr>
            <p:ph type="dt" sz="half" idx="10"/>
          </p:nvPr>
        </p:nvSpPr>
        <p:spPr/>
        <p:txBody>
          <a:bodyPr/>
          <a:lstStyle/>
          <a:p>
            <a:fld id="{15B8EB50-A0DD-4C57-A97F-5A2E7A5D3963}" type="datetimeFigureOut">
              <a:rPr lang="en-US" smtClean="0"/>
              <a:t>9/27/2022</a:t>
            </a:fld>
            <a:endParaRPr lang="en-US"/>
          </a:p>
        </p:txBody>
      </p:sp>
      <p:sp>
        <p:nvSpPr>
          <p:cNvPr id="8" name="Footer Placeholder 7">
            <a:extLst>
              <a:ext uri="{FF2B5EF4-FFF2-40B4-BE49-F238E27FC236}">
                <a16:creationId xmlns:a16="http://schemas.microsoft.com/office/drawing/2014/main" id="{9328DCE0-AB30-C2B9-8E98-D94502DE20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5E2C2F-0061-E2F3-6E92-DDF6B609C376}"/>
              </a:ext>
            </a:extLst>
          </p:cNvPr>
          <p:cNvSpPr>
            <a:spLocks noGrp="1"/>
          </p:cNvSpPr>
          <p:nvPr>
            <p:ph type="sldNum" sz="quarter" idx="12"/>
          </p:nvPr>
        </p:nvSpPr>
        <p:spPr/>
        <p:txBody>
          <a:bodyPr/>
          <a:lstStyle/>
          <a:p>
            <a:fld id="{6B90AFCA-92DF-4033-B0BC-E5A37138AB49}" type="slidenum">
              <a:rPr lang="en-US" smtClean="0"/>
              <a:t>‹#›</a:t>
            </a:fld>
            <a:endParaRPr lang="en-US"/>
          </a:p>
        </p:txBody>
      </p:sp>
    </p:spTree>
    <p:extLst>
      <p:ext uri="{BB962C8B-B14F-4D97-AF65-F5344CB8AC3E}">
        <p14:creationId xmlns:p14="http://schemas.microsoft.com/office/powerpoint/2010/main" val="209666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FCB59-313B-D68A-A8DB-188E6BED39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F3DD4F-BCF5-475D-4C88-FCA3EE09F051}"/>
              </a:ext>
            </a:extLst>
          </p:cNvPr>
          <p:cNvSpPr>
            <a:spLocks noGrp="1"/>
          </p:cNvSpPr>
          <p:nvPr>
            <p:ph type="dt" sz="half" idx="10"/>
          </p:nvPr>
        </p:nvSpPr>
        <p:spPr/>
        <p:txBody>
          <a:bodyPr/>
          <a:lstStyle/>
          <a:p>
            <a:fld id="{15B8EB50-A0DD-4C57-A97F-5A2E7A5D3963}" type="datetimeFigureOut">
              <a:rPr lang="en-US" smtClean="0"/>
              <a:t>9/27/2022</a:t>
            </a:fld>
            <a:endParaRPr lang="en-US"/>
          </a:p>
        </p:txBody>
      </p:sp>
      <p:sp>
        <p:nvSpPr>
          <p:cNvPr id="4" name="Footer Placeholder 3">
            <a:extLst>
              <a:ext uri="{FF2B5EF4-FFF2-40B4-BE49-F238E27FC236}">
                <a16:creationId xmlns:a16="http://schemas.microsoft.com/office/drawing/2014/main" id="{913BB499-C802-E56A-5326-EA5C28EFB2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1C90C2-9B39-4B2C-9C58-5A46ACCE6C92}"/>
              </a:ext>
            </a:extLst>
          </p:cNvPr>
          <p:cNvSpPr>
            <a:spLocks noGrp="1"/>
          </p:cNvSpPr>
          <p:nvPr>
            <p:ph type="sldNum" sz="quarter" idx="12"/>
          </p:nvPr>
        </p:nvSpPr>
        <p:spPr/>
        <p:txBody>
          <a:bodyPr/>
          <a:lstStyle/>
          <a:p>
            <a:fld id="{6B90AFCA-92DF-4033-B0BC-E5A37138AB49}" type="slidenum">
              <a:rPr lang="en-US" smtClean="0"/>
              <a:t>‹#›</a:t>
            </a:fld>
            <a:endParaRPr lang="en-US"/>
          </a:p>
        </p:txBody>
      </p:sp>
    </p:spTree>
    <p:extLst>
      <p:ext uri="{BB962C8B-B14F-4D97-AF65-F5344CB8AC3E}">
        <p14:creationId xmlns:p14="http://schemas.microsoft.com/office/powerpoint/2010/main" val="1189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6E672B-E82E-F5D0-0B77-BB8E289B3F60}"/>
              </a:ext>
            </a:extLst>
          </p:cNvPr>
          <p:cNvSpPr>
            <a:spLocks noGrp="1"/>
          </p:cNvSpPr>
          <p:nvPr>
            <p:ph type="dt" sz="half" idx="10"/>
          </p:nvPr>
        </p:nvSpPr>
        <p:spPr/>
        <p:txBody>
          <a:bodyPr/>
          <a:lstStyle/>
          <a:p>
            <a:fld id="{15B8EB50-A0DD-4C57-A97F-5A2E7A5D3963}" type="datetimeFigureOut">
              <a:rPr lang="en-US" smtClean="0"/>
              <a:t>9/27/2022</a:t>
            </a:fld>
            <a:endParaRPr lang="en-US"/>
          </a:p>
        </p:txBody>
      </p:sp>
      <p:sp>
        <p:nvSpPr>
          <p:cNvPr id="3" name="Footer Placeholder 2">
            <a:extLst>
              <a:ext uri="{FF2B5EF4-FFF2-40B4-BE49-F238E27FC236}">
                <a16:creationId xmlns:a16="http://schemas.microsoft.com/office/drawing/2014/main" id="{1D0B95CD-45EA-5481-B43D-B23B39F8B2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3C139-09DE-1DE8-9E33-C98DC30070EE}"/>
              </a:ext>
            </a:extLst>
          </p:cNvPr>
          <p:cNvSpPr>
            <a:spLocks noGrp="1"/>
          </p:cNvSpPr>
          <p:nvPr>
            <p:ph type="sldNum" sz="quarter" idx="12"/>
          </p:nvPr>
        </p:nvSpPr>
        <p:spPr/>
        <p:txBody>
          <a:bodyPr/>
          <a:lstStyle/>
          <a:p>
            <a:fld id="{6B90AFCA-92DF-4033-B0BC-E5A37138AB49}" type="slidenum">
              <a:rPr lang="en-US" smtClean="0"/>
              <a:t>‹#›</a:t>
            </a:fld>
            <a:endParaRPr lang="en-US"/>
          </a:p>
        </p:txBody>
      </p:sp>
    </p:spTree>
    <p:extLst>
      <p:ext uri="{BB962C8B-B14F-4D97-AF65-F5344CB8AC3E}">
        <p14:creationId xmlns:p14="http://schemas.microsoft.com/office/powerpoint/2010/main" val="336120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C10A-7AF5-6A97-4226-766230DB9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4F9B7B-433F-FF30-196B-DF01C8A5B9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0D7270-B251-A069-C94B-E150C7004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EF08D5-A298-120C-B877-F0C31A5B290C}"/>
              </a:ext>
            </a:extLst>
          </p:cNvPr>
          <p:cNvSpPr>
            <a:spLocks noGrp="1"/>
          </p:cNvSpPr>
          <p:nvPr>
            <p:ph type="dt" sz="half" idx="10"/>
          </p:nvPr>
        </p:nvSpPr>
        <p:spPr/>
        <p:txBody>
          <a:bodyPr/>
          <a:lstStyle/>
          <a:p>
            <a:fld id="{15B8EB50-A0DD-4C57-A97F-5A2E7A5D3963}" type="datetimeFigureOut">
              <a:rPr lang="en-US" smtClean="0"/>
              <a:t>9/27/2022</a:t>
            </a:fld>
            <a:endParaRPr lang="en-US"/>
          </a:p>
        </p:txBody>
      </p:sp>
      <p:sp>
        <p:nvSpPr>
          <p:cNvPr id="6" name="Footer Placeholder 5">
            <a:extLst>
              <a:ext uri="{FF2B5EF4-FFF2-40B4-BE49-F238E27FC236}">
                <a16:creationId xmlns:a16="http://schemas.microsoft.com/office/drawing/2014/main" id="{61C42E02-B993-E00D-D36F-90D916F47E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E2DFA-B636-55C7-67AA-7FAFB477A97B}"/>
              </a:ext>
            </a:extLst>
          </p:cNvPr>
          <p:cNvSpPr>
            <a:spLocks noGrp="1"/>
          </p:cNvSpPr>
          <p:nvPr>
            <p:ph type="sldNum" sz="quarter" idx="12"/>
          </p:nvPr>
        </p:nvSpPr>
        <p:spPr/>
        <p:txBody>
          <a:bodyPr/>
          <a:lstStyle/>
          <a:p>
            <a:fld id="{6B90AFCA-92DF-4033-B0BC-E5A37138AB49}" type="slidenum">
              <a:rPr lang="en-US" smtClean="0"/>
              <a:t>‹#›</a:t>
            </a:fld>
            <a:endParaRPr lang="en-US"/>
          </a:p>
        </p:txBody>
      </p:sp>
    </p:spTree>
    <p:extLst>
      <p:ext uri="{BB962C8B-B14F-4D97-AF65-F5344CB8AC3E}">
        <p14:creationId xmlns:p14="http://schemas.microsoft.com/office/powerpoint/2010/main" val="245822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7E22-AC04-7AB6-FF30-495778EEE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16CC60-C6A2-3F38-2473-DBB770CFBB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0A8127-1103-3F82-0D4F-D9EA2F1409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BA54A8-87F2-6059-28EE-0CCB44976BDF}"/>
              </a:ext>
            </a:extLst>
          </p:cNvPr>
          <p:cNvSpPr>
            <a:spLocks noGrp="1"/>
          </p:cNvSpPr>
          <p:nvPr>
            <p:ph type="dt" sz="half" idx="10"/>
          </p:nvPr>
        </p:nvSpPr>
        <p:spPr/>
        <p:txBody>
          <a:bodyPr/>
          <a:lstStyle/>
          <a:p>
            <a:fld id="{15B8EB50-A0DD-4C57-A97F-5A2E7A5D3963}" type="datetimeFigureOut">
              <a:rPr lang="en-US" smtClean="0"/>
              <a:t>9/27/2022</a:t>
            </a:fld>
            <a:endParaRPr lang="en-US"/>
          </a:p>
        </p:txBody>
      </p:sp>
      <p:sp>
        <p:nvSpPr>
          <p:cNvPr id="6" name="Footer Placeholder 5">
            <a:extLst>
              <a:ext uri="{FF2B5EF4-FFF2-40B4-BE49-F238E27FC236}">
                <a16:creationId xmlns:a16="http://schemas.microsoft.com/office/drawing/2014/main" id="{7D109E73-2EBD-1928-5D0A-05C15A2453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5424C7-68BB-B45A-5548-9A50F1927D3D}"/>
              </a:ext>
            </a:extLst>
          </p:cNvPr>
          <p:cNvSpPr>
            <a:spLocks noGrp="1"/>
          </p:cNvSpPr>
          <p:nvPr>
            <p:ph type="sldNum" sz="quarter" idx="12"/>
          </p:nvPr>
        </p:nvSpPr>
        <p:spPr/>
        <p:txBody>
          <a:bodyPr/>
          <a:lstStyle/>
          <a:p>
            <a:fld id="{6B90AFCA-92DF-4033-B0BC-E5A37138AB49}" type="slidenum">
              <a:rPr lang="en-US" smtClean="0"/>
              <a:t>‹#›</a:t>
            </a:fld>
            <a:endParaRPr lang="en-US"/>
          </a:p>
        </p:txBody>
      </p:sp>
    </p:spTree>
    <p:extLst>
      <p:ext uri="{BB962C8B-B14F-4D97-AF65-F5344CB8AC3E}">
        <p14:creationId xmlns:p14="http://schemas.microsoft.com/office/powerpoint/2010/main" val="144651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CBE6C-C17A-6E45-D12F-93847C716C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E400F9-952F-A292-1872-175E70C0E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A2D51-7AEF-4A15-D971-34D2288DCD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8EB50-A0DD-4C57-A97F-5A2E7A5D3963}" type="datetimeFigureOut">
              <a:rPr lang="en-US" smtClean="0"/>
              <a:t>9/27/2022</a:t>
            </a:fld>
            <a:endParaRPr lang="en-US"/>
          </a:p>
        </p:txBody>
      </p:sp>
      <p:sp>
        <p:nvSpPr>
          <p:cNvPr id="5" name="Footer Placeholder 4">
            <a:extLst>
              <a:ext uri="{FF2B5EF4-FFF2-40B4-BE49-F238E27FC236}">
                <a16:creationId xmlns:a16="http://schemas.microsoft.com/office/drawing/2014/main" id="{CE983778-BB6B-7C9F-3B1B-592ED56909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C226D0-246F-A98D-D6B7-E3A0BE32C7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0AFCA-92DF-4033-B0BC-E5A37138AB49}" type="slidenum">
              <a:rPr lang="en-US" smtClean="0"/>
              <a:t>‹#›</a:t>
            </a:fld>
            <a:endParaRPr lang="en-US"/>
          </a:p>
        </p:txBody>
      </p:sp>
    </p:spTree>
    <p:extLst>
      <p:ext uri="{BB962C8B-B14F-4D97-AF65-F5344CB8AC3E}">
        <p14:creationId xmlns:p14="http://schemas.microsoft.com/office/powerpoint/2010/main" val="2272163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tmp"/><Relationship Id="rId5" Type="http://schemas.openxmlformats.org/officeDocument/2006/relationships/image" Target="../media/image4.tmp"/><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D044-FBF3-30BB-2463-C2AF5F9C71B2}"/>
              </a:ext>
            </a:extLst>
          </p:cNvPr>
          <p:cNvSpPr>
            <a:spLocks noGrp="1"/>
          </p:cNvSpPr>
          <p:nvPr>
            <p:ph type="ctrTitle"/>
          </p:nvPr>
        </p:nvSpPr>
        <p:spPr>
          <a:xfrm>
            <a:off x="1524000" y="1122363"/>
            <a:ext cx="9144000" cy="1428332"/>
          </a:xfrm>
        </p:spPr>
        <p:txBody>
          <a:bodyPr>
            <a:normAutofit/>
          </a:bodyPr>
          <a:lstStyle/>
          <a:p>
            <a:r>
              <a:rPr lang="en-US" sz="4000" b="1" dirty="0"/>
              <a:t>EPIC UV Channel Calibration Update</a:t>
            </a:r>
          </a:p>
        </p:txBody>
      </p:sp>
      <p:sp>
        <p:nvSpPr>
          <p:cNvPr id="3" name="Subtitle 2">
            <a:extLst>
              <a:ext uri="{FF2B5EF4-FFF2-40B4-BE49-F238E27FC236}">
                <a16:creationId xmlns:a16="http://schemas.microsoft.com/office/drawing/2014/main" id="{21247E2B-CC92-1BFA-BBF2-BEFB516C6CFC}"/>
              </a:ext>
            </a:extLst>
          </p:cNvPr>
          <p:cNvSpPr>
            <a:spLocks noGrp="1"/>
          </p:cNvSpPr>
          <p:nvPr>
            <p:ph type="subTitle" idx="1"/>
          </p:nvPr>
        </p:nvSpPr>
        <p:spPr/>
        <p:txBody>
          <a:bodyPr>
            <a:normAutofit lnSpcReduction="10000"/>
          </a:bodyPr>
          <a:lstStyle/>
          <a:p>
            <a:r>
              <a:rPr lang="en-US" dirty="0"/>
              <a:t>DSCOVR EPIC and NISTAR Science Meeting</a:t>
            </a:r>
          </a:p>
          <a:p>
            <a:r>
              <a:rPr lang="en-US" dirty="0"/>
              <a:t>Sept 27-29, 2022</a:t>
            </a:r>
          </a:p>
          <a:p>
            <a:endParaRPr lang="en-US" dirty="0"/>
          </a:p>
          <a:p>
            <a:r>
              <a:rPr lang="en-US" dirty="0"/>
              <a:t>Liang-Kang Huang</a:t>
            </a:r>
          </a:p>
        </p:txBody>
      </p:sp>
    </p:spTree>
    <p:extLst>
      <p:ext uri="{BB962C8B-B14F-4D97-AF65-F5344CB8AC3E}">
        <p14:creationId xmlns:p14="http://schemas.microsoft.com/office/powerpoint/2010/main" val="259711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103B-B738-F96E-E2F6-095E5F844D55}"/>
              </a:ext>
            </a:extLst>
          </p:cNvPr>
          <p:cNvSpPr>
            <a:spLocks noGrp="1"/>
          </p:cNvSpPr>
          <p:nvPr>
            <p:ph type="title"/>
          </p:nvPr>
        </p:nvSpPr>
        <p:spPr/>
        <p:txBody>
          <a:bodyPr>
            <a:normAutofit/>
          </a:bodyPr>
          <a:lstStyle/>
          <a:p>
            <a:pPr algn="ctr"/>
            <a:r>
              <a:rPr lang="en-US" sz="3200" b="1" dirty="0"/>
              <a:t>EPIC UV Channel Radiance Calibration Coefficients</a:t>
            </a:r>
          </a:p>
        </p:txBody>
      </p:sp>
      <p:sp>
        <p:nvSpPr>
          <p:cNvPr id="3" name="Content Placeholder 2">
            <a:extLst>
              <a:ext uri="{FF2B5EF4-FFF2-40B4-BE49-F238E27FC236}">
                <a16:creationId xmlns:a16="http://schemas.microsoft.com/office/drawing/2014/main" id="{4C12E9ED-5683-1B0C-C47B-D02F548DF069}"/>
              </a:ext>
            </a:extLst>
          </p:cNvPr>
          <p:cNvSpPr>
            <a:spLocks noGrp="1"/>
          </p:cNvSpPr>
          <p:nvPr>
            <p:ph idx="1"/>
          </p:nvPr>
        </p:nvSpPr>
        <p:spPr>
          <a:xfrm>
            <a:off x="938462" y="4284135"/>
            <a:ext cx="10415337" cy="1892828"/>
          </a:xfrm>
        </p:spPr>
        <p:txBody>
          <a:bodyPr>
            <a:normAutofit fontScale="70000" lnSpcReduction="20000"/>
          </a:bodyPr>
          <a:lstStyle/>
          <a:p>
            <a:r>
              <a:rPr lang="en-US" sz="2400" dirty="0"/>
              <a:t>A</a:t>
            </a:r>
            <a:r>
              <a:rPr lang="en-US" sz="2400" baseline="-25000" dirty="0"/>
              <a:t>0</a:t>
            </a:r>
            <a:r>
              <a:rPr lang="en-US" sz="2400" dirty="0"/>
              <a:t> values are the radiance calibration coefficients at t=2016, which are almost identical to the previous values. </a:t>
            </a:r>
          </a:p>
          <a:p>
            <a:r>
              <a:rPr lang="en-US" sz="2400" dirty="0"/>
              <a:t>A(t) = A</a:t>
            </a:r>
            <a:r>
              <a:rPr lang="en-US" sz="2400" baseline="-25000" dirty="0"/>
              <a:t>0</a:t>
            </a:r>
            <a:r>
              <a:rPr lang="en-US" sz="2400" dirty="0"/>
              <a:t> * ACF(t) will give you time dependent radiance calibration coefficients. </a:t>
            </a:r>
          </a:p>
          <a:p>
            <a:r>
              <a:rPr lang="en-US" sz="2400" dirty="0"/>
              <a:t>ACF(t) are the tabulated time dependence from the fitted color curves, which are normalized at t=2016.</a:t>
            </a:r>
          </a:p>
          <a:p>
            <a:r>
              <a:rPr lang="en-US" sz="2400" dirty="0"/>
              <a:t>Flux values are at AU 1 distance.  EPIC albedo calibration must use the given AU1 flux values in order to be consistent with the albedo calibrations of SNPP OMPS NM.</a:t>
            </a:r>
          </a:p>
        </p:txBody>
      </p:sp>
      <p:graphicFrame>
        <p:nvGraphicFramePr>
          <p:cNvPr id="5" name="Table 5">
            <a:extLst>
              <a:ext uri="{FF2B5EF4-FFF2-40B4-BE49-F238E27FC236}">
                <a16:creationId xmlns:a16="http://schemas.microsoft.com/office/drawing/2014/main" id="{60D9D567-F875-7DB5-D6EE-B581F361C965}"/>
              </a:ext>
            </a:extLst>
          </p:cNvPr>
          <p:cNvGraphicFramePr>
            <a:graphicFrameLocks noGrp="1"/>
          </p:cNvGraphicFramePr>
          <p:nvPr>
            <p:extLst>
              <p:ext uri="{D42A27DB-BD31-4B8C-83A1-F6EECF244321}">
                <p14:modId xmlns:p14="http://schemas.microsoft.com/office/powerpoint/2010/main" val="1039320847"/>
              </p:ext>
            </p:extLst>
          </p:nvPr>
        </p:nvGraphicFramePr>
        <p:xfrm>
          <a:off x="1848182" y="1504088"/>
          <a:ext cx="8756315" cy="1849120"/>
        </p:xfrm>
        <a:graphic>
          <a:graphicData uri="http://schemas.openxmlformats.org/drawingml/2006/table">
            <a:tbl>
              <a:tblPr firstRow="1" bandRow="1">
                <a:tableStyleId>{5C22544A-7EE6-4342-B048-85BDC9FD1C3A}</a:tableStyleId>
              </a:tblPr>
              <a:tblGrid>
                <a:gridCol w="1751263">
                  <a:extLst>
                    <a:ext uri="{9D8B030D-6E8A-4147-A177-3AD203B41FA5}">
                      <a16:colId xmlns:a16="http://schemas.microsoft.com/office/drawing/2014/main" val="3349591378"/>
                    </a:ext>
                  </a:extLst>
                </a:gridCol>
                <a:gridCol w="1751263">
                  <a:extLst>
                    <a:ext uri="{9D8B030D-6E8A-4147-A177-3AD203B41FA5}">
                      <a16:colId xmlns:a16="http://schemas.microsoft.com/office/drawing/2014/main" val="665605330"/>
                    </a:ext>
                  </a:extLst>
                </a:gridCol>
                <a:gridCol w="1751263">
                  <a:extLst>
                    <a:ext uri="{9D8B030D-6E8A-4147-A177-3AD203B41FA5}">
                      <a16:colId xmlns:a16="http://schemas.microsoft.com/office/drawing/2014/main" val="1130886224"/>
                    </a:ext>
                  </a:extLst>
                </a:gridCol>
                <a:gridCol w="1751263">
                  <a:extLst>
                    <a:ext uri="{9D8B030D-6E8A-4147-A177-3AD203B41FA5}">
                      <a16:colId xmlns:a16="http://schemas.microsoft.com/office/drawing/2014/main" val="3383362382"/>
                    </a:ext>
                  </a:extLst>
                </a:gridCol>
                <a:gridCol w="1751263">
                  <a:extLst>
                    <a:ext uri="{9D8B030D-6E8A-4147-A177-3AD203B41FA5}">
                      <a16:colId xmlns:a16="http://schemas.microsoft.com/office/drawing/2014/main" val="3715467696"/>
                    </a:ext>
                  </a:extLst>
                </a:gridCol>
              </a:tblGrid>
              <a:tr h="344548">
                <a:tc>
                  <a:txBody>
                    <a:bodyPr/>
                    <a:lstStyle/>
                    <a:p>
                      <a:r>
                        <a:rPr lang="en-US" dirty="0"/>
                        <a:t>Channel</a:t>
                      </a:r>
                    </a:p>
                  </a:txBody>
                  <a:tcPr/>
                </a:tc>
                <a:tc>
                  <a:txBody>
                    <a:bodyPr/>
                    <a:lstStyle/>
                    <a:p>
                      <a:r>
                        <a:rPr lang="el-GR" dirty="0"/>
                        <a:t>λ</a:t>
                      </a:r>
                      <a:r>
                        <a:rPr lang="en-US" dirty="0"/>
                        <a:t> (nm)</a:t>
                      </a:r>
                    </a:p>
                  </a:txBody>
                  <a:tcPr/>
                </a:tc>
                <a:tc>
                  <a:txBody>
                    <a:bodyPr/>
                    <a:lstStyle/>
                    <a:p>
                      <a:r>
                        <a:rPr lang="en-US" dirty="0"/>
                        <a:t>A</a:t>
                      </a:r>
                      <a:r>
                        <a:rPr lang="en-US" baseline="-25000" dirty="0"/>
                        <a:t>0</a:t>
                      </a:r>
                      <a:endParaRPr lang="en-US" dirty="0"/>
                    </a:p>
                  </a:txBody>
                  <a:tcPr/>
                </a:tc>
                <a:tc>
                  <a:txBody>
                    <a:bodyPr/>
                    <a:lstStyle/>
                    <a:p>
                      <a:r>
                        <a:rPr lang="el-GR" dirty="0"/>
                        <a:t>σ</a:t>
                      </a:r>
                      <a:r>
                        <a:rPr lang="en-US" baseline="-25000" dirty="0"/>
                        <a:t>A0</a:t>
                      </a:r>
                      <a:endParaRPr lang="en-US" dirty="0"/>
                    </a:p>
                  </a:txBody>
                  <a:tcPr/>
                </a:tc>
                <a:tc>
                  <a:txBody>
                    <a:bodyPr/>
                    <a:lstStyle/>
                    <a:p>
                      <a:r>
                        <a:rPr lang="en-US" dirty="0"/>
                        <a:t>Flux (AU1)</a:t>
                      </a:r>
                    </a:p>
                  </a:txBody>
                  <a:tcPr/>
                </a:tc>
                <a:extLst>
                  <a:ext uri="{0D108BD9-81ED-4DB2-BD59-A6C34878D82A}">
                    <a16:rowId xmlns:a16="http://schemas.microsoft.com/office/drawing/2014/main" val="4125267295"/>
                  </a:ext>
                </a:extLst>
              </a:tr>
              <a:tr h="370840">
                <a:tc>
                  <a:txBody>
                    <a:bodyPr/>
                    <a:lstStyle/>
                    <a:p>
                      <a:r>
                        <a:rPr lang="en-US" dirty="0"/>
                        <a:t>1</a:t>
                      </a:r>
                    </a:p>
                  </a:txBody>
                  <a:tcPr/>
                </a:tc>
                <a:tc>
                  <a:txBody>
                    <a:bodyPr/>
                    <a:lstStyle/>
                    <a:p>
                      <a:r>
                        <a:rPr lang="en-US" dirty="0"/>
                        <a:t>317.478</a:t>
                      </a:r>
                    </a:p>
                  </a:txBody>
                  <a:tcPr/>
                </a:tc>
                <a:tc>
                  <a:txBody>
                    <a:bodyPr/>
                    <a:lstStyle/>
                    <a:p>
                      <a:r>
                        <a:rPr lang="en-US" dirty="0"/>
                        <a:t>3.199e-02</a:t>
                      </a:r>
                    </a:p>
                  </a:txBody>
                  <a:tcPr/>
                </a:tc>
                <a:tc>
                  <a:txBody>
                    <a:bodyPr/>
                    <a:lstStyle/>
                    <a:p>
                      <a:r>
                        <a:rPr lang="en-US" dirty="0"/>
                        <a:t>1.904e-06</a:t>
                      </a:r>
                    </a:p>
                  </a:txBody>
                  <a:tcPr/>
                </a:tc>
                <a:tc>
                  <a:txBody>
                    <a:bodyPr/>
                    <a:lstStyle/>
                    <a:p>
                      <a:r>
                        <a:rPr lang="en-US" dirty="0"/>
                        <a:t>819.00 </a:t>
                      </a:r>
                    </a:p>
                  </a:txBody>
                  <a:tcPr/>
                </a:tc>
                <a:extLst>
                  <a:ext uri="{0D108BD9-81ED-4DB2-BD59-A6C34878D82A}">
                    <a16:rowId xmlns:a16="http://schemas.microsoft.com/office/drawing/2014/main" val="2200581044"/>
                  </a:ext>
                </a:extLst>
              </a:tr>
              <a:tr h="370840">
                <a:tc>
                  <a:txBody>
                    <a:bodyPr/>
                    <a:lstStyle/>
                    <a:p>
                      <a:r>
                        <a:rPr lang="en-US" dirty="0"/>
                        <a:t>2</a:t>
                      </a:r>
                    </a:p>
                  </a:txBody>
                  <a:tcPr/>
                </a:tc>
                <a:tc>
                  <a:txBody>
                    <a:bodyPr/>
                    <a:lstStyle/>
                    <a:p>
                      <a:r>
                        <a:rPr lang="en-US" dirty="0"/>
                        <a:t>325.035</a:t>
                      </a:r>
                    </a:p>
                  </a:txBody>
                  <a:tcPr/>
                </a:tc>
                <a:tc>
                  <a:txBody>
                    <a:bodyPr/>
                    <a:lstStyle/>
                    <a:p>
                      <a:r>
                        <a:rPr lang="en-US" dirty="0"/>
                        <a:t>2.887e-02</a:t>
                      </a:r>
                    </a:p>
                  </a:txBody>
                  <a:tcPr/>
                </a:tc>
                <a:tc>
                  <a:txBody>
                    <a:bodyPr/>
                    <a:lstStyle/>
                    <a:p>
                      <a:r>
                        <a:rPr lang="en-US" dirty="0"/>
                        <a:t>1.879e-06</a:t>
                      </a:r>
                    </a:p>
                  </a:txBody>
                  <a:tcPr/>
                </a:tc>
                <a:tc>
                  <a:txBody>
                    <a:bodyPr/>
                    <a:lstStyle/>
                    <a:p>
                      <a:r>
                        <a:rPr lang="en-US" dirty="0"/>
                        <a:t>807.69</a:t>
                      </a:r>
                    </a:p>
                  </a:txBody>
                  <a:tcPr/>
                </a:tc>
                <a:extLst>
                  <a:ext uri="{0D108BD9-81ED-4DB2-BD59-A6C34878D82A}">
                    <a16:rowId xmlns:a16="http://schemas.microsoft.com/office/drawing/2014/main" val="2652294530"/>
                  </a:ext>
                </a:extLst>
              </a:tr>
              <a:tr h="370840">
                <a:tc>
                  <a:txBody>
                    <a:bodyPr/>
                    <a:lstStyle/>
                    <a:p>
                      <a:r>
                        <a:rPr lang="en-US" dirty="0"/>
                        <a:t>3</a:t>
                      </a:r>
                    </a:p>
                  </a:txBody>
                  <a:tcPr/>
                </a:tc>
                <a:tc>
                  <a:txBody>
                    <a:bodyPr/>
                    <a:lstStyle/>
                    <a:p>
                      <a:r>
                        <a:rPr lang="en-US" dirty="0"/>
                        <a:t>339.858</a:t>
                      </a:r>
                    </a:p>
                  </a:txBody>
                  <a:tcPr/>
                </a:tc>
                <a:tc>
                  <a:txBody>
                    <a:bodyPr/>
                    <a:lstStyle/>
                    <a:p>
                      <a:r>
                        <a:rPr lang="en-US" dirty="0"/>
                        <a:t>6.357e-03</a:t>
                      </a:r>
                    </a:p>
                  </a:txBody>
                  <a:tcPr/>
                </a:tc>
                <a:tc>
                  <a:txBody>
                    <a:bodyPr/>
                    <a:lstStyle/>
                    <a:p>
                      <a:r>
                        <a:rPr lang="en-US" dirty="0"/>
                        <a:t>4.846e-07</a:t>
                      </a:r>
                    </a:p>
                  </a:txBody>
                  <a:tcPr/>
                </a:tc>
                <a:tc>
                  <a:txBody>
                    <a:bodyPr/>
                    <a:lstStyle/>
                    <a:p>
                      <a:r>
                        <a:rPr lang="en-US" dirty="0"/>
                        <a:t>995.81 </a:t>
                      </a:r>
                    </a:p>
                  </a:txBody>
                  <a:tcPr/>
                </a:tc>
                <a:extLst>
                  <a:ext uri="{0D108BD9-81ED-4DB2-BD59-A6C34878D82A}">
                    <a16:rowId xmlns:a16="http://schemas.microsoft.com/office/drawing/2014/main" val="2360498856"/>
                  </a:ext>
                </a:extLst>
              </a:tr>
              <a:tr h="370840">
                <a:tc>
                  <a:txBody>
                    <a:bodyPr/>
                    <a:lstStyle/>
                    <a:p>
                      <a:r>
                        <a:rPr lang="en-US" dirty="0"/>
                        <a:t>4</a:t>
                      </a:r>
                    </a:p>
                  </a:txBody>
                  <a:tcPr/>
                </a:tc>
                <a:tc>
                  <a:txBody>
                    <a:bodyPr/>
                    <a:lstStyle/>
                    <a:p>
                      <a:r>
                        <a:rPr lang="en-US" dirty="0"/>
                        <a:t>387.923 </a:t>
                      </a:r>
                    </a:p>
                  </a:txBody>
                  <a:tcPr/>
                </a:tc>
                <a:tc>
                  <a:txBody>
                    <a:bodyPr/>
                    <a:lstStyle/>
                    <a:p>
                      <a:r>
                        <a:rPr lang="en-US" dirty="0"/>
                        <a:t>8.722e-03</a:t>
                      </a:r>
                    </a:p>
                  </a:txBody>
                  <a:tcPr/>
                </a:tc>
                <a:tc>
                  <a:txBody>
                    <a:bodyPr/>
                    <a:lstStyle/>
                    <a:p>
                      <a:r>
                        <a:rPr lang="en-US" dirty="0"/>
                        <a:t>9.237e-07</a:t>
                      </a:r>
                    </a:p>
                  </a:txBody>
                  <a:tcPr/>
                </a:tc>
                <a:tc>
                  <a:txBody>
                    <a:bodyPr/>
                    <a:lstStyle/>
                    <a:p>
                      <a:r>
                        <a:rPr lang="en-US" dirty="0"/>
                        <a:t>1003.33</a:t>
                      </a:r>
                    </a:p>
                  </a:txBody>
                  <a:tcPr/>
                </a:tc>
                <a:extLst>
                  <a:ext uri="{0D108BD9-81ED-4DB2-BD59-A6C34878D82A}">
                    <a16:rowId xmlns:a16="http://schemas.microsoft.com/office/drawing/2014/main" val="3035039492"/>
                  </a:ext>
                </a:extLst>
              </a:tr>
            </a:tbl>
          </a:graphicData>
        </a:graphic>
      </p:graphicFrame>
    </p:spTree>
    <p:extLst>
      <p:ext uri="{BB962C8B-B14F-4D97-AF65-F5344CB8AC3E}">
        <p14:creationId xmlns:p14="http://schemas.microsoft.com/office/powerpoint/2010/main" val="686296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F624E-D498-979F-31ED-87E88DA0DD72}"/>
              </a:ext>
            </a:extLst>
          </p:cNvPr>
          <p:cNvSpPr>
            <a:spLocks noGrp="1"/>
          </p:cNvSpPr>
          <p:nvPr>
            <p:ph type="title"/>
          </p:nvPr>
        </p:nvSpPr>
        <p:spPr>
          <a:xfrm>
            <a:off x="838200" y="365126"/>
            <a:ext cx="6974305" cy="436980"/>
          </a:xfrm>
        </p:spPr>
        <p:txBody>
          <a:bodyPr>
            <a:normAutofit fontScale="90000"/>
          </a:bodyPr>
          <a:lstStyle/>
          <a:p>
            <a:r>
              <a:rPr lang="en-US" dirty="0"/>
              <a:t>backup</a:t>
            </a:r>
          </a:p>
        </p:txBody>
      </p:sp>
    </p:spTree>
    <p:extLst>
      <p:ext uri="{BB962C8B-B14F-4D97-AF65-F5344CB8AC3E}">
        <p14:creationId xmlns:p14="http://schemas.microsoft.com/office/powerpoint/2010/main" val="227185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C8DFAB-F511-FE4E-2019-21E168A43990}"/>
              </a:ext>
            </a:extLst>
          </p:cNvPr>
          <p:cNvPicPr>
            <a:picLocks noChangeAspect="1"/>
          </p:cNvPicPr>
          <p:nvPr/>
        </p:nvPicPr>
        <p:blipFill>
          <a:blip r:embed="rId2"/>
          <a:stretch>
            <a:fillRect/>
          </a:stretch>
        </p:blipFill>
        <p:spPr>
          <a:xfrm>
            <a:off x="1637052" y="274320"/>
            <a:ext cx="8394494" cy="6400800"/>
          </a:xfrm>
          <a:prstGeom prst="rect">
            <a:avLst/>
          </a:prstGeom>
        </p:spPr>
      </p:pic>
    </p:spTree>
    <p:extLst>
      <p:ext uri="{BB962C8B-B14F-4D97-AF65-F5344CB8AC3E}">
        <p14:creationId xmlns:p14="http://schemas.microsoft.com/office/powerpoint/2010/main" val="2191165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7748BB-DE1F-1CE3-321C-466C743043AA}"/>
              </a:ext>
            </a:extLst>
          </p:cNvPr>
          <p:cNvPicPr>
            <a:picLocks noChangeAspect="1"/>
          </p:cNvPicPr>
          <p:nvPr/>
        </p:nvPicPr>
        <p:blipFill>
          <a:blip r:embed="rId2"/>
          <a:stretch>
            <a:fillRect/>
          </a:stretch>
        </p:blipFill>
        <p:spPr>
          <a:xfrm>
            <a:off x="1568962" y="352425"/>
            <a:ext cx="8521594" cy="6400800"/>
          </a:xfrm>
          <a:prstGeom prst="rect">
            <a:avLst/>
          </a:prstGeom>
        </p:spPr>
      </p:pic>
    </p:spTree>
    <p:extLst>
      <p:ext uri="{BB962C8B-B14F-4D97-AF65-F5344CB8AC3E}">
        <p14:creationId xmlns:p14="http://schemas.microsoft.com/office/powerpoint/2010/main" val="3538613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FEBE-3182-DE2D-45EB-694319B6B1B7}"/>
              </a:ext>
            </a:extLst>
          </p:cNvPr>
          <p:cNvSpPr>
            <a:spLocks noGrp="1"/>
          </p:cNvSpPr>
          <p:nvPr>
            <p:ph type="title"/>
          </p:nvPr>
        </p:nvSpPr>
        <p:spPr/>
        <p:txBody>
          <a:bodyPr>
            <a:normAutofit/>
          </a:bodyPr>
          <a:lstStyle/>
          <a:p>
            <a:pPr algn="ctr"/>
            <a:r>
              <a:rPr lang="en-US" sz="3200" b="1" dirty="0"/>
              <a:t>Lunar Measurements for Sensitivity Dependence </a:t>
            </a:r>
            <a:br>
              <a:rPr lang="en-US" sz="3200" b="1" dirty="0"/>
            </a:br>
            <a:r>
              <a:rPr lang="en-US" sz="3200" b="1" dirty="0"/>
              <a:t>as a function of pixel distance to CCD center </a:t>
            </a:r>
          </a:p>
        </p:txBody>
      </p:sp>
      <p:sp>
        <p:nvSpPr>
          <p:cNvPr id="3" name="Content Placeholder 2">
            <a:extLst>
              <a:ext uri="{FF2B5EF4-FFF2-40B4-BE49-F238E27FC236}">
                <a16:creationId xmlns:a16="http://schemas.microsoft.com/office/drawing/2014/main" id="{0BDA7050-069F-3BB1-2DEB-8BC167F146A7}"/>
              </a:ext>
            </a:extLst>
          </p:cNvPr>
          <p:cNvSpPr>
            <a:spLocks noGrp="1"/>
          </p:cNvSpPr>
          <p:nvPr>
            <p:ph idx="1"/>
          </p:nvPr>
        </p:nvSpPr>
        <p:spPr/>
        <p:txBody>
          <a:bodyPr>
            <a:normAutofit fontScale="92500" lnSpcReduction="10000"/>
          </a:bodyPr>
          <a:lstStyle/>
          <a:p>
            <a:r>
              <a:rPr lang="en-US" dirty="0"/>
              <a:t>EPIC UV channel flat field calibration corrections were derived in 2019 with comparison of accumulated measurements over the 18 months between EPIC and SNPP OMPS NM.  </a:t>
            </a:r>
          </a:p>
          <a:p>
            <a:r>
              <a:rPr lang="en-US" dirty="0"/>
              <a:t>The lunar data can be used to resolve uncertainty in the UV channel flat field calibration, which is due to RTM error at high zenith angles and is expected to be circular symmetric. </a:t>
            </a:r>
          </a:p>
          <a:p>
            <a:r>
              <a:rPr lang="en-US" dirty="0"/>
              <a:t>Dedicated EPIC lunar measurements were performed in May 2021 and September 2021, which covered all 10 EPIC channels.  Then, the measurement sequence is repeated in July 2022.   </a:t>
            </a:r>
          </a:p>
          <a:p>
            <a:r>
              <a:rPr lang="en-US" dirty="0"/>
              <a:t>The lunar data were analyzed.  The sensitivity changes as a function of pixel distance to CCD center were estimated for every wavelength channel.</a:t>
            </a:r>
          </a:p>
        </p:txBody>
      </p:sp>
    </p:spTree>
    <p:extLst>
      <p:ext uri="{BB962C8B-B14F-4D97-AF65-F5344CB8AC3E}">
        <p14:creationId xmlns:p14="http://schemas.microsoft.com/office/powerpoint/2010/main" val="179725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3F47D6D-4D37-2E48-2CBB-5067AE290B73}"/>
              </a:ext>
            </a:extLst>
          </p:cNvPr>
          <p:cNvPicPr>
            <a:picLocks noChangeAspect="1"/>
          </p:cNvPicPr>
          <p:nvPr/>
        </p:nvPicPr>
        <p:blipFill>
          <a:blip r:embed="rId2"/>
          <a:stretch>
            <a:fillRect/>
          </a:stretch>
        </p:blipFill>
        <p:spPr>
          <a:xfrm>
            <a:off x="182961" y="1406120"/>
            <a:ext cx="3236294" cy="3264754"/>
          </a:xfrm>
          <a:prstGeom prst="rect">
            <a:avLst/>
          </a:prstGeom>
        </p:spPr>
      </p:pic>
      <p:grpSp>
        <p:nvGrpSpPr>
          <p:cNvPr id="4" name="Group 3">
            <a:extLst>
              <a:ext uri="{FF2B5EF4-FFF2-40B4-BE49-F238E27FC236}">
                <a16:creationId xmlns:a16="http://schemas.microsoft.com/office/drawing/2014/main" id="{A3EE8D9A-DA69-1B1D-8F3E-71E66E473A36}"/>
              </a:ext>
            </a:extLst>
          </p:cNvPr>
          <p:cNvGrpSpPr/>
          <p:nvPr/>
        </p:nvGrpSpPr>
        <p:grpSpPr>
          <a:xfrm>
            <a:off x="598570" y="229811"/>
            <a:ext cx="11481963" cy="6621776"/>
            <a:chOff x="590550" y="66674"/>
            <a:chExt cx="11481963" cy="6621776"/>
          </a:xfrm>
        </p:grpSpPr>
        <p:pic>
          <p:nvPicPr>
            <p:cNvPr id="5" name="Picture 4" descr="A picture containing star, night sky&#10;&#10;Description automatically generated">
              <a:extLst>
                <a:ext uri="{FF2B5EF4-FFF2-40B4-BE49-F238E27FC236}">
                  <a16:creationId xmlns:a16="http://schemas.microsoft.com/office/drawing/2014/main" id="{87ABFCA3-293C-E08B-A955-30175A16C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206" y="1280578"/>
              <a:ext cx="3088392" cy="3088392"/>
            </a:xfrm>
            <a:prstGeom prst="rect">
              <a:avLst/>
            </a:prstGeom>
          </p:spPr>
        </p:pic>
        <p:pic>
          <p:nvPicPr>
            <p:cNvPr id="6" name="Picture 5" descr="Chart, scatter chart&#10;&#10;Description automatically generated">
              <a:extLst>
                <a:ext uri="{FF2B5EF4-FFF2-40B4-BE49-F238E27FC236}">
                  <a16:creationId xmlns:a16="http://schemas.microsoft.com/office/drawing/2014/main" id="{E8A34AC8-7B7F-8684-3584-B68B94555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634" y="66674"/>
              <a:ext cx="4505879" cy="3479051"/>
            </a:xfrm>
            <a:prstGeom prst="rect">
              <a:avLst/>
            </a:prstGeom>
          </p:spPr>
        </p:pic>
        <p:pic>
          <p:nvPicPr>
            <p:cNvPr id="7" name="Picture 6" descr="Chart, scatter chart&#10;&#10;Description automatically generated">
              <a:extLst>
                <a:ext uri="{FF2B5EF4-FFF2-40B4-BE49-F238E27FC236}">
                  <a16:creationId xmlns:a16="http://schemas.microsoft.com/office/drawing/2014/main" id="{1B0A250D-A9B8-C6F8-EBC1-BCBC9ACC3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6634" y="3240699"/>
              <a:ext cx="4505879" cy="3370488"/>
            </a:xfrm>
            <a:prstGeom prst="rect">
              <a:avLst/>
            </a:prstGeom>
          </p:spPr>
        </p:pic>
        <p:pic>
          <p:nvPicPr>
            <p:cNvPr id="8" name="Picture 7" descr="Chart, scatter chart&#10;&#10;Description automatically generated">
              <a:extLst>
                <a:ext uri="{FF2B5EF4-FFF2-40B4-BE49-F238E27FC236}">
                  <a16:creationId xmlns:a16="http://schemas.microsoft.com/office/drawing/2014/main" id="{C649D4C6-5006-A382-C4ED-0C546A8A2A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7523" y="3222129"/>
              <a:ext cx="4505879" cy="3466321"/>
            </a:xfrm>
            <a:prstGeom prst="rect">
              <a:avLst/>
            </a:prstGeom>
          </p:spPr>
        </p:pic>
        <p:sp>
          <p:nvSpPr>
            <p:cNvPr id="9" name="TextBox 8">
              <a:extLst>
                <a:ext uri="{FF2B5EF4-FFF2-40B4-BE49-F238E27FC236}">
                  <a16:creationId xmlns:a16="http://schemas.microsoft.com/office/drawing/2014/main" id="{605F094C-7F64-5B1A-B098-FC74DDD8F4F2}"/>
                </a:ext>
              </a:extLst>
            </p:cNvPr>
            <p:cNvSpPr txBox="1"/>
            <p:nvPr/>
          </p:nvSpPr>
          <p:spPr>
            <a:xfrm>
              <a:off x="590550" y="352425"/>
              <a:ext cx="6976084" cy="461665"/>
            </a:xfrm>
            <a:prstGeom prst="rect">
              <a:avLst/>
            </a:prstGeom>
            <a:noFill/>
          </p:spPr>
          <p:txBody>
            <a:bodyPr wrap="square" rtlCol="0">
              <a:spAutoFit/>
            </a:bodyPr>
            <a:lstStyle/>
            <a:p>
              <a:pPr algn="ctr"/>
              <a:r>
                <a:rPr lang="en-US" sz="2400" b="1" dirty="0"/>
                <a:t>DSCOVR EPIC Lunar Measurements in 2021 &amp; 2022</a:t>
              </a:r>
            </a:p>
          </p:txBody>
        </p:sp>
        <p:sp>
          <p:nvSpPr>
            <p:cNvPr id="10" name="Arrow: Down 9">
              <a:extLst>
                <a:ext uri="{FF2B5EF4-FFF2-40B4-BE49-F238E27FC236}">
                  <a16:creationId xmlns:a16="http://schemas.microsoft.com/office/drawing/2014/main" id="{FCBAA799-6063-359F-CEE6-BA6BE0F9D900}"/>
                </a:ext>
              </a:extLst>
            </p:cNvPr>
            <p:cNvSpPr/>
            <p:nvPr/>
          </p:nvSpPr>
          <p:spPr>
            <a:xfrm rot="13398666" flipH="1">
              <a:off x="4158776" y="2800889"/>
              <a:ext cx="151024" cy="2079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D6C2674-BA18-48FF-399A-0DADF51D758F}"/>
                </a:ext>
              </a:extLst>
            </p:cNvPr>
            <p:cNvSpPr txBox="1"/>
            <p:nvPr/>
          </p:nvSpPr>
          <p:spPr>
            <a:xfrm>
              <a:off x="2240031" y="4580006"/>
              <a:ext cx="2270245" cy="369332"/>
            </a:xfrm>
            <a:prstGeom prst="rect">
              <a:avLst/>
            </a:prstGeom>
            <a:noFill/>
          </p:spPr>
          <p:txBody>
            <a:bodyPr wrap="square" rtlCol="0">
              <a:spAutoFit/>
            </a:bodyPr>
            <a:lstStyle/>
            <a:p>
              <a:r>
                <a:rPr lang="en-US" dirty="0">
                  <a:solidFill>
                    <a:srgbClr val="0070C0"/>
                  </a:solidFill>
                </a:rPr>
                <a:t>Back ground rim</a:t>
              </a:r>
            </a:p>
          </p:txBody>
        </p:sp>
        <p:sp>
          <p:nvSpPr>
            <p:cNvPr id="12" name="TextBox 11">
              <a:extLst>
                <a:ext uri="{FF2B5EF4-FFF2-40B4-BE49-F238E27FC236}">
                  <a16:creationId xmlns:a16="http://schemas.microsoft.com/office/drawing/2014/main" id="{2FEC9918-BABE-460C-B27B-C55DC333E6C4}"/>
                </a:ext>
              </a:extLst>
            </p:cNvPr>
            <p:cNvSpPr txBox="1"/>
            <p:nvPr/>
          </p:nvSpPr>
          <p:spPr>
            <a:xfrm>
              <a:off x="673656" y="709049"/>
              <a:ext cx="6809873" cy="461665"/>
            </a:xfrm>
            <a:prstGeom prst="rect">
              <a:avLst/>
            </a:prstGeom>
            <a:noFill/>
          </p:spPr>
          <p:txBody>
            <a:bodyPr wrap="square" rtlCol="0">
              <a:spAutoFit/>
            </a:bodyPr>
            <a:lstStyle/>
            <a:p>
              <a:pPr algn="ctr"/>
              <a:r>
                <a:rPr lang="en-US" sz="2400" dirty="0"/>
                <a:t>For Radial Dependence in Flat Field Calibration</a:t>
              </a:r>
            </a:p>
          </p:txBody>
        </p:sp>
        <p:sp>
          <p:nvSpPr>
            <p:cNvPr id="13" name="Oval 12">
              <a:extLst>
                <a:ext uri="{FF2B5EF4-FFF2-40B4-BE49-F238E27FC236}">
                  <a16:creationId xmlns:a16="http://schemas.microsoft.com/office/drawing/2014/main" id="{733832D1-07A7-3E1B-2970-F40877868223}"/>
                </a:ext>
              </a:extLst>
            </p:cNvPr>
            <p:cNvSpPr/>
            <p:nvPr/>
          </p:nvSpPr>
          <p:spPr>
            <a:xfrm>
              <a:off x="8574505" y="814090"/>
              <a:ext cx="224590" cy="16884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Arrow: Right 13">
              <a:extLst>
                <a:ext uri="{FF2B5EF4-FFF2-40B4-BE49-F238E27FC236}">
                  <a16:creationId xmlns:a16="http://schemas.microsoft.com/office/drawing/2014/main" id="{0FF3FAE3-F140-DB71-F44E-14EA9DEE4554}"/>
                </a:ext>
              </a:extLst>
            </p:cNvPr>
            <p:cNvSpPr/>
            <p:nvPr/>
          </p:nvSpPr>
          <p:spPr>
            <a:xfrm rot="8029332">
              <a:off x="6253761" y="3275929"/>
              <a:ext cx="2716633" cy="7358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Arrow: Down 16">
            <a:extLst>
              <a:ext uri="{FF2B5EF4-FFF2-40B4-BE49-F238E27FC236}">
                <a16:creationId xmlns:a16="http://schemas.microsoft.com/office/drawing/2014/main" id="{BA24BBD7-6BF5-FFD4-E798-5392F3040758}"/>
              </a:ext>
            </a:extLst>
          </p:cNvPr>
          <p:cNvSpPr/>
          <p:nvPr/>
        </p:nvSpPr>
        <p:spPr>
          <a:xfrm rot="12901950">
            <a:off x="1217394" y="4148268"/>
            <a:ext cx="104275" cy="85825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FCEC26A-866A-3F2E-0FE6-ABA5A703229B}"/>
              </a:ext>
            </a:extLst>
          </p:cNvPr>
          <p:cNvSpPr txBox="1"/>
          <p:nvPr/>
        </p:nvSpPr>
        <p:spPr>
          <a:xfrm>
            <a:off x="243475" y="4881910"/>
            <a:ext cx="2552724" cy="1754326"/>
          </a:xfrm>
          <a:prstGeom prst="rect">
            <a:avLst/>
          </a:prstGeom>
          <a:noFill/>
        </p:spPr>
        <p:txBody>
          <a:bodyPr wrap="square" rtlCol="0">
            <a:spAutoFit/>
          </a:bodyPr>
          <a:lstStyle/>
          <a:p>
            <a:r>
              <a:rPr lang="en-US" dirty="0"/>
              <a:t>Moon image centers</a:t>
            </a:r>
          </a:p>
          <a:p>
            <a:r>
              <a:rPr lang="en-US" dirty="0">
                <a:latin typeface="Cambria Math" panose="02040503050406030204" pitchFamily="18" charset="0"/>
                <a:ea typeface="Cambria Math" panose="02040503050406030204" pitchFamily="18" charset="0"/>
              </a:rPr>
              <a:t>⋇ in 2021 ▢ in 2022</a:t>
            </a:r>
          </a:p>
          <a:p>
            <a:r>
              <a:rPr lang="en-US" dirty="0">
                <a:latin typeface="Cambria Math" panose="02040503050406030204" pitchFamily="18" charset="0"/>
                <a:ea typeface="Cambria Math" panose="02040503050406030204" pitchFamily="18" charset="0"/>
              </a:rPr>
              <a:t>Large symbols were planned positions and small symbols were actual positions.  </a:t>
            </a:r>
            <a:r>
              <a:rPr lang="en-US" dirty="0">
                <a:ea typeface="Cambria Math" panose="02040503050406030204" pitchFamily="18" charset="0"/>
              </a:rPr>
              <a:t> </a:t>
            </a:r>
            <a:endParaRPr lang="en-US" dirty="0"/>
          </a:p>
        </p:txBody>
      </p:sp>
      <p:sp>
        <p:nvSpPr>
          <p:cNvPr id="22" name="TextBox 21">
            <a:extLst>
              <a:ext uri="{FF2B5EF4-FFF2-40B4-BE49-F238E27FC236}">
                <a16:creationId xmlns:a16="http://schemas.microsoft.com/office/drawing/2014/main" id="{AE341836-57F6-6E32-D2A6-D7EFE4807BB6}"/>
              </a:ext>
            </a:extLst>
          </p:cNvPr>
          <p:cNvSpPr txBox="1"/>
          <p:nvPr/>
        </p:nvSpPr>
        <p:spPr>
          <a:xfrm>
            <a:off x="6835678" y="2588442"/>
            <a:ext cx="1085850" cy="923330"/>
          </a:xfrm>
          <a:prstGeom prst="rect">
            <a:avLst/>
          </a:prstGeom>
          <a:noFill/>
        </p:spPr>
        <p:txBody>
          <a:bodyPr wrap="square" rtlCol="0">
            <a:spAutoFit/>
          </a:bodyPr>
          <a:lstStyle/>
          <a:p>
            <a:r>
              <a:rPr lang="en-US" dirty="0">
                <a:solidFill>
                  <a:schemeClr val="accent2">
                    <a:lumMod val="75000"/>
                  </a:schemeClr>
                </a:solidFill>
              </a:rPr>
              <a:t>Lunar phase changes</a:t>
            </a:r>
          </a:p>
        </p:txBody>
      </p:sp>
    </p:spTree>
    <p:extLst>
      <p:ext uri="{BB962C8B-B14F-4D97-AF65-F5344CB8AC3E}">
        <p14:creationId xmlns:p14="http://schemas.microsoft.com/office/powerpoint/2010/main" val="132884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DEDF2-3F23-28FB-7030-8C2E4AF0BF31}"/>
              </a:ext>
            </a:extLst>
          </p:cNvPr>
          <p:cNvPicPr>
            <a:picLocks noChangeAspect="1"/>
          </p:cNvPicPr>
          <p:nvPr/>
        </p:nvPicPr>
        <p:blipFill>
          <a:blip r:embed="rId2"/>
          <a:stretch>
            <a:fillRect/>
          </a:stretch>
        </p:blipFill>
        <p:spPr>
          <a:xfrm>
            <a:off x="596560" y="137160"/>
            <a:ext cx="4446523" cy="3291840"/>
          </a:xfrm>
          <a:prstGeom prst="rect">
            <a:avLst/>
          </a:prstGeom>
        </p:spPr>
      </p:pic>
      <p:pic>
        <p:nvPicPr>
          <p:cNvPr id="7" name="Picture 6">
            <a:extLst>
              <a:ext uri="{FF2B5EF4-FFF2-40B4-BE49-F238E27FC236}">
                <a16:creationId xmlns:a16="http://schemas.microsoft.com/office/drawing/2014/main" id="{7150C31E-AF62-3FC3-479E-331FFB3A2E39}"/>
              </a:ext>
            </a:extLst>
          </p:cNvPr>
          <p:cNvPicPr>
            <a:picLocks noChangeAspect="1"/>
          </p:cNvPicPr>
          <p:nvPr/>
        </p:nvPicPr>
        <p:blipFill>
          <a:blip r:embed="rId3"/>
          <a:stretch>
            <a:fillRect/>
          </a:stretch>
        </p:blipFill>
        <p:spPr>
          <a:xfrm>
            <a:off x="5029547" y="182880"/>
            <a:ext cx="4419451" cy="3291840"/>
          </a:xfrm>
          <a:prstGeom prst="rect">
            <a:avLst/>
          </a:prstGeom>
        </p:spPr>
      </p:pic>
      <p:pic>
        <p:nvPicPr>
          <p:cNvPr id="9" name="Picture 8">
            <a:extLst>
              <a:ext uri="{FF2B5EF4-FFF2-40B4-BE49-F238E27FC236}">
                <a16:creationId xmlns:a16="http://schemas.microsoft.com/office/drawing/2014/main" id="{B66E0E15-6113-6DF7-F66A-1FAF131BF015}"/>
              </a:ext>
            </a:extLst>
          </p:cNvPr>
          <p:cNvPicPr>
            <a:picLocks noChangeAspect="1"/>
          </p:cNvPicPr>
          <p:nvPr/>
        </p:nvPicPr>
        <p:blipFill>
          <a:blip r:embed="rId4"/>
          <a:stretch>
            <a:fillRect/>
          </a:stretch>
        </p:blipFill>
        <p:spPr>
          <a:xfrm>
            <a:off x="634491" y="3430905"/>
            <a:ext cx="4378734" cy="3291840"/>
          </a:xfrm>
          <a:prstGeom prst="rect">
            <a:avLst/>
          </a:prstGeom>
        </p:spPr>
      </p:pic>
      <p:pic>
        <p:nvPicPr>
          <p:cNvPr id="11" name="Picture 10">
            <a:extLst>
              <a:ext uri="{FF2B5EF4-FFF2-40B4-BE49-F238E27FC236}">
                <a16:creationId xmlns:a16="http://schemas.microsoft.com/office/drawing/2014/main" id="{3F6CACB0-468E-886B-10BF-7C486A529C95}"/>
              </a:ext>
            </a:extLst>
          </p:cNvPr>
          <p:cNvPicPr>
            <a:picLocks noChangeAspect="1"/>
          </p:cNvPicPr>
          <p:nvPr/>
        </p:nvPicPr>
        <p:blipFill>
          <a:blip r:embed="rId5"/>
          <a:stretch>
            <a:fillRect/>
          </a:stretch>
        </p:blipFill>
        <p:spPr>
          <a:xfrm>
            <a:off x="5043083" y="3429000"/>
            <a:ext cx="4479165" cy="3383280"/>
          </a:xfrm>
          <a:prstGeom prst="rect">
            <a:avLst/>
          </a:prstGeom>
        </p:spPr>
      </p:pic>
      <p:sp>
        <p:nvSpPr>
          <p:cNvPr id="12" name="TextBox 11">
            <a:extLst>
              <a:ext uri="{FF2B5EF4-FFF2-40B4-BE49-F238E27FC236}">
                <a16:creationId xmlns:a16="http://schemas.microsoft.com/office/drawing/2014/main" id="{51B0A68F-A368-23FB-458B-A22E4105A101}"/>
              </a:ext>
            </a:extLst>
          </p:cNvPr>
          <p:cNvSpPr txBox="1"/>
          <p:nvPr/>
        </p:nvSpPr>
        <p:spPr>
          <a:xfrm>
            <a:off x="3347975" y="646745"/>
            <a:ext cx="1448039" cy="371475"/>
          </a:xfrm>
          <a:prstGeom prst="rect">
            <a:avLst/>
          </a:prstGeom>
          <a:noFill/>
        </p:spPr>
        <p:txBody>
          <a:bodyPr wrap="square" rtlCol="0">
            <a:spAutoFit/>
          </a:bodyPr>
          <a:lstStyle/>
          <a:p>
            <a:r>
              <a:rPr lang="en-US" dirty="0"/>
              <a:t>May 2021</a:t>
            </a:r>
          </a:p>
        </p:txBody>
      </p:sp>
      <p:sp>
        <p:nvSpPr>
          <p:cNvPr id="13" name="TextBox 12">
            <a:extLst>
              <a:ext uri="{FF2B5EF4-FFF2-40B4-BE49-F238E27FC236}">
                <a16:creationId xmlns:a16="http://schemas.microsoft.com/office/drawing/2014/main" id="{016640C2-E2EB-B6BA-4D51-C5F75FDDA5EA}"/>
              </a:ext>
            </a:extLst>
          </p:cNvPr>
          <p:cNvSpPr txBox="1"/>
          <p:nvPr/>
        </p:nvSpPr>
        <p:spPr>
          <a:xfrm>
            <a:off x="7794498" y="646745"/>
            <a:ext cx="1448039" cy="371475"/>
          </a:xfrm>
          <a:prstGeom prst="rect">
            <a:avLst/>
          </a:prstGeom>
          <a:noFill/>
        </p:spPr>
        <p:txBody>
          <a:bodyPr wrap="square" rtlCol="0">
            <a:spAutoFit/>
          </a:bodyPr>
          <a:lstStyle/>
          <a:p>
            <a:r>
              <a:rPr lang="en-US" dirty="0"/>
              <a:t>July 2022</a:t>
            </a:r>
          </a:p>
        </p:txBody>
      </p:sp>
      <p:sp>
        <p:nvSpPr>
          <p:cNvPr id="14" name="TextBox 13">
            <a:extLst>
              <a:ext uri="{FF2B5EF4-FFF2-40B4-BE49-F238E27FC236}">
                <a16:creationId xmlns:a16="http://schemas.microsoft.com/office/drawing/2014/main" id="{627B3962-6962-0829-6E9E-B5527388D692}"/>
              </a:ext>
            </a:extLst>
          </p:cNvPr>
          <p:cNvSpPr txBox="1"/>
          <p:nvPr/>
        </p:nvSpPr>
        <p:spPr>
          <a:xfrm>
            <a:off x="7826534" y="3965255"/>
            <a:ext cx="1448039" cy="371475"/>
          </a:xfrm>
          <a:prstGeom prst="rect">
            <a:avLst/>
          </a:prstGeom>
          <a:noFill/>
        </p:spPr>
        <p:txBody>
          <a:bodyPr wrap="square" rtlCol="0">
            <a:spAutoFit/>
          </a:bodyPr>
          <a:lstStyle/>
          <a:p>
            <a:r>
              <a:rPr lang="en-US" dirty="0"/>
              <a:t>July 2022</a:t>
            </a:r>
          </a:p>
        </p:txBody>
      </p:sp>
      <p:sp>
        <p:nvSpPr>
          <p:cNvPr id="15" name="TextBox 14">
            <a:extLst>
              <a:ext uri="{FF2B5EF4-FFF2-40B4-BE49-F238E27FC236}">
                <a16:creationId xmlns:a16="http://schemas.microsoft.com/office/drawing/2014/main" id="{1FE1DEFD-7C7F-C47E-9EEA-042A05BADB82}"/>
              </a:ext>
            </a:extLst>
          </p:cNvPr>
          <p:cNvSpPr txBox="1"/>
          <p:nvPr/>
        </p:nvSpPr>
        <p:spPr>
          <a:xfrm>
            <a:off x="3347976" y="3965256"/>
            <a:ext cx="1448039" cy="371475"/>
          </a:xfrm>
          <a:prstGeom prst="rect">
            <a:avLst/>
          </a:prstGeom>
          <a:noFill/>
        </p:spPr>
        <p:txBody>
          <a:bodyPr wrap="square" rtlCol="0">
            <a:spAutoFit/>
          </a:bodyPr>
          <a:lstStyle/>
          <a:p>
            <a:r>
              <a:rPr lang="en-US" dirty="0"/>
              <a:t>Sept 2021</a:t>
            </a:r>
          </a:p>
        </p:txBody>
      </p:sp>
    </p:spTree>
    <p:extLst>
      <p:ext uri="{BB962C8B-B14F-4D97-AF65-F5344CB8AC3E}">
        <p14:creationId xmlns:p14="http://schemas.microsoft.com/office/powerpoint/2010/main" val="11984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47721E-33D3-A5A0-F6EF-F63EC78A754A}"/>
              </a:ext>
            </a:extLst>
          </p:cNvPr>
          <p:cNvPicPr>
            <a:picLocks noChangeAspect="1"/>
          </p:cNvPicPr>
          <p:nvPr/>
        </p:nvPicPr>
        <p:blipFill>
          <a:blip r:embed="rId2"/>
          <a:stretch>
            <a:fillRect/>
          </a:stretch>
        </p:blipFill>
        <p:spPr>
          <a:xfrm>
            <a:off x="533945" y="1005162"/>
            <a:ext cx="7631487" cy="5852160"/>
          </a:xfrm>
          <a:prstGeom prst="rect">
            <a:avLst/>
          </a:prstGeom>
        </p:spPr>
      </p:pic>
      <p:sp>
        <p:nvSpPr>
          <p:cNvPr id="8" name="TextBox 7">
            <a:extLst>
              <a:ext uri="{FF2B5EF4-FFF2-40B4-BE49-F238E27FC236}">
                <a16:creationId xmlns:a16="http://schemas.microsoft.com/office/drawing/2014/main" id="{D0E42344-4648-BAA1-1A70-B9EFC50FB23E}"/>
              </a:ext>
            </a:extLst>
          </p:cNvPr>
          <p:cNvSpPr txBox="1"/>
          <p:nvPr/>
        </p:nvSpPr>
        <p:spPr>
          <a:xfrm>
            <a:off x="8005011" y="1649741"/>
            <a:ext cx="3753853" cy="4801314"/>
          </a:xfrm>
          <a:prstGeom prst="rect">
            <a:avLst/>
          </a:prstGeom>
          <a:noFill/>
        </p:spPr>
        <p:txBody>
          <a:bodyPr wrap="square">
            <a:spAutoFit/>
          </a:bodyPr>
          <a:lstStyle/>
          <a:p>
            <a:pPr marL="285750" indent="-285750">
              <a:buFont typeface="Wingdings" panose="05000000000000000000" pitchFamily="2" charset="2"/>
              <a:buChar char="§"/>
            </a:pPr>
            <a:r>
              <a:rPr lang="en-US" b="1" dirty="0"/>
              <a:t>Repeatable ~0.5%</a:t>
            </a:r>
          </a:p>
          <a:p>
            <a:pPr marL="285750" indent="-285750">
              <a:buFont typeface="Wingdings" panose="05000000000000000000" pitchFamily="2" charset="2"/>
              <a:buChar char="§"/>
            </a:pPr>
            <a:r>
              <a:rPr lang="en-US" b="1" dirty="0"/>
              <a:t>Measurements in 2021 &amp; 2022 are fitted together</a:t>
            </a:r>
          </a:p>
          <a:p>
            <a:pPr marL="285750" indent="-285750">
              <a:buFont typeface="Wingdings" panose="05000000000000000000" pitchFamily="2" charset="2"/>
              <a:buChar char="§"/>
            </a:pPr>
            <a:r>
              <a:rPr lang="en-US" b="1" dirty="0"/>
              <a:t>Results differ channel by channel</a:t>
            </a:r>
          </a:p>
          <a:p>
            <a:pPr marL="285750" indent="-285750">
              <a:buFont typeface="Wingdings" panose="05000000000000000000" pitchFamily="2" charset="2"/>
              <a:buChar char="§"/>
            </a:pPr>
            <a:r>
              <a:rPr lang="en-US" b="1" dirty="0"/>
              <a:t>Eight channels have significant lower values near the edge.</a:t>
            </a:r>
          </a:p>
          <a:p>
            <a:pPr marL="285750" indent="-285750">
              <a:buFont typeface="Wingdings" panose="05000000000000000000" pitchFamily="2" charset="2"/>
              <a:buChar char="§"/>
            </a:pPr>
            <a:r>
              <a:rPr lang="en-US" b="1" dirty="0"/>
              <a:t>Variations with 680 nm &amp; 688 nm channels are less than uncertainties in the measurements.</a:t>
            </a:r>
          </a:p>
          <a:p>
            <a:pPr marL="285750" indent="-285750">
              <a:buFont typeface="Wingdings" panose="05000000000000000000" pitchFamily="2" charset="2"/>
              <a:buChar char="§"/>
            </a:pPr>
            <a:r>
              <a:rPr lang="en-US" b="1" dirty="0"/>
              <a:t>More lunar measurements are needed to improve accuracy.</a:t>
            </a:r>
          </a:p>
          <a:p>
            <a:pPr marL="285750" indent="-285750">
              <a:buFont typeface="Wingdings" panose="05000000000000000000" pitchFamily="2" charset="2"/>
              <a:buChar char="§"/>
            </a:pPr>
            <a:r>
              <a:rPr lang="en-US" b="1" dirty="0"/>
              <a:t>The results are recommended for the flat field calibration correction in L1 data processing.</a:t>
            </a:r>
          </a:p>
          <a:p>
            <a:pPr marL="285750" indent="-285750">
              <a:buFont typeface="Wingdings" panose="05000000000000000000" pitchFamily="2" charset="2"/>
              <a:buChar char="§"/>
            </a:pPr>
            <a:endParaRPr lang="en-US" b="1" dirty="0"/>
          </a:p>
          <a:p>
            <a:endParaRPr lang="en-US" dirty="0"/>
          </a:p>
        </p:txBody>
      </p:sp>
      <p:sp>
        <p:nvSpPr>
          <p:cNvPr id="9" name="TextBox 8">
            <a:extLst>
              <a:ext uri="{FF2B5EF4-FFF2-40B4-BE49-F238E27FC236}">
                <a16:creationId xmlns:a16="http://schemas.microsoft.com/office/drawing/2014/main" id="{702588D3-683B-8974-A603-B1A2E4876EFC}"/>
              </a:ext>
            </a:extLst>
          </p:cNvPr>
          <p:cNvSpPr txBox="1"/>
          <p:nvPr/>
        </p:nvSpPr>
        <p:spPr>
          <a:xfrm>
            <a:off x="1483894" y="265623"/>
            <a:ext cx="9224211" cy="707886"/>
          </a:xfrm>
          <a:prstGeom prst="rect">
            <a:avLst/>
          </a:prstGeom>
          <a:noFill/>
        </p:spPr>
        <p:txBody>
          <a:bodyPr wrap="square" rtlCol="0">
            <a:spAutoFit/>
          </a:bodyPr>
          <a:lstStyle/>
          <a:p>
            <a:pPr algn="ctr"/>
            <a:r>
              <a:rPr lang="en-US" sz="4000" dirty="0"/>
              <a:t>Results from Lunar Measurements</a:t>
            </a:r>
          </a:p>
        </p:txBody>
      </p:sp>
    </p:spTree>
    <p:extLst>
      <p:ext uri="{BB962C8B-B14F-4D97-AF65-F5344CB8AC3E}">
        <p14:creationId xmlns:p14="http://schemas.microsoft.com/office/powerpoint/2010/main" val="144281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978B-86D1-864D-48B9-D2294DC2A40C}"/>
              </a:ext>
            </a:extLst>
          </p:cNvPr>
          <p:cNvSpPr>
            <a:spLocks noGrp="1"/>
          </p:cNvSpPr>
          <p:nvPr>
            <p:ph type="title"/>
          </p:nvPr>
        </p:nvSpPr>
        <p:spPr/>
        <p:txBody>
          <a:bodyPr>
            <a:normAutofit/>
          </a:bodyPr>
          <a:lstStyle/>
          <a:p>
            <a:pPr algn="ctr"/>
            <a:r>
              <a:rPr lang="en-US" sz="3200" b="1" dirty="0"/>
              <a:t>EPIC UV Channel Albedo Calibrations</a:t>
            </a:r>
            <a:br>
              <a:rPr lang="en-US" sz="3200" b="1" dirty="0"/>
            </a:br>
            <a:r>
              <a:rPr lang="en-US" sz="3200" b="1" dirty="0"/>
              <a:t>Coincidence Comparison with SNPP OMPS NM </a:t>
            </a:r>
          </a:p>
        </p:txBody>
      </p:sp>
      <p:sp>
        <p:nvSpPr>
          <p:cNvPr id="3" name="Content Placeholder 2">
            <a:extLst>
              <a:ext uri="{FF2B5EF4-FFF2-40B4-BE49-F238E27FC236}">
                <a16:creationId xmlns:a16="http://schemas.microsoft.com/office/drawing/2014/main" id="{B985E2C0-3F6C-511D-1B13-5915A7E64E64}"/>
              </a:ext>
            </a:extLst>
          </p:cNvPr>
          <p:cNvSpPr>
            <a:spLocks noGrp="1"/>
          </p:cNvSpPr>
          <p:nvPr>
            <p:ph idx="1"/>
          </p:nvPr>
        </p:nvSpPr>
        <p:spPr/>
        <p:txBody>
          <a:bodyPr>
            <a:normAutofit fontScale="85000" lnSpcReduction="20000"/>
          </a:bodyPr>
          <a:lstStyle/>
          <a:p>
            <a:r>
              <a:rPr lang="en-US" dirty="0"/>
              <a:t>EPIC v03 L1a and NM AS61006 NMEV-L1B are used.  </a:t>
            </a:r>
          </a:p>
          <a:p>
            <a:r>
              <a:rPr lang="en-US" dirty="0"/>
              <a:t>EPIC v03 L1a counts are also corrected for the sensitivity change from the CCD center to the CCD edge, based on the 2021 &amp; 2022 lunar data.</a:t>
            </a:r>
          </a:p>
          <a:p>
            <a:r>
              <a:rPr lang="en-US" dirty="0"/>
              <a:t>Radiance measurements from the two instruments were taken mostly within 10-15 minutes.</a:t>
            </a:r>
          </a:p>
          <a:p>
            <a:r>
              <a:rPr lang="en-US" dirty="0"/>
              <a:t>Selected EPIC pixels filled in NM’s field of view at the same geolocation.</a:t>
            </a:r>
          </a:p>
          <a:p>
            <a:r>
              <a:rPr lang="en-US" dirty="0"/>
              <a:t>Solar zenith angle difference between EPIC and NM in the comparison is less than 2</a:t>
            </a:r>
            <a:r>
              <a:rPr lang="en-US" baseline="30000" dirty="0"/>
              <a:t>o</a:t>
            </a:r>
            <a:r>
              <a:rPr lang="en-US" dirty="0"/>
              <a:t>.</a:t>
            </a:r>
          </a:p>
          <a:p>
            <a:r>
              <a:rPr lang="en-US" dirty="0"/>
              <a:t>Backscattering angle difference between EPIC and NM is less than 1</a:t>
            </a:r>
            <a:r>
              <a:rPr lang="en-US" baseline="30000" dirty="0"/>
              <a:t>o</a:t>
            </a:r>
            <a:r>
              <a:rPr lang="en-US" dirty="0"/>
              <a:t>.</a:t>
            </a:r>
          </a:p>
          <a:p>
            <a:r>
              <a:rPr lang="en-US" dirty="0"/>
              <a:t>NM albedo spectrum (radiance normalized with solar flux) are interpolated to EPIC wavelengths, except EPIC 388 nm channel which is compared with NM 380 nm.</a:t>
            </a:r>
          </a:p>
          <a:p>
            <a:r>
              <a:rPr lang="en-US" dirty="0"/>
              <a:t>Viewing geometry differences are simulated with RTM TOMRAD, and corrected.  </a:t>
            </a:r>
          </a:p>
          <a:p>
            <a:endParaRPr lang="en-US" dirty="0"/>
          </a:p>
          <a:p>
            <a:endParaRPr lang="en-US" dirty="0"/>
          </a:p>
        </p:txBody>
      </p:sp>
    </p:spTree>
    <p:extLst>
      <p:ext uri="{BB962C8B-B14F-4D97-AF65-F5344CB8AC3E}">
        <p14:creationId xmlns:p14="http://schemas.microsoft.com/office/powerpoint/2010/main" val="3378218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E54DE5-D70A-D83A-A182-66B22F0B27FE}"/>
              </a:ext>
            </a:extLst>
          </p:cNvPr>
          <p:cNvPicPr>
            <a:picLocks noChangeAspect="1"/>
          </p:cNvPicPr>
          <p:nvPr/>
        </p:nvPicPr>
        <p:blipFill>
          <a:blip r:embed="rId2"/>
          <a:stretch>
            <a:fillRect/>
          </a:stretch>
        </p:blipFill>
        <p:spPr>
          <a:xfrm>
            <a:off x="292973" y="489284"/>
            <a:ext cx="8163871" cy="585216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BF30E12-3A56-0A40-C22E-C5285FA2CC62}"/>
                  </a:ext>
                </a:extLst>
              </p:cNvPr>
              <p:cNvSpPr txBox="1"/>
              <p:nvPr/>
            </p:nvSpPr>
            <p:spPr>
              <a:xfrm>
                <a:off x="8588337" y="1119438"/>
                <a:ext cx="2543175" cy="6690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𝑅𝑎𝑑𝑖𝑎𝑛𝑐𝑒</m:t>
                          </m:r>
                          <m:r>
                            <a:rPr lang="en-US" i="1" dirty="0" smtClean="0">
                              <a:latin typeface="Cambria Math" panose="02040503050406030204" pitchFamily="18" charset="0"/>
                            </a:rPr>
                            <m:t>(</m:t>
                          </m:r>
                          <m:r>
                            <a:rPr lang="en-US" i="1" dirty="0" smtClean="0">
                              <a:latin typeface="Cambria Math" panose="02040503050406030204" pitchFamily="18" charset="0"/>
                            </a:rPr>
                            <m:t>𝑁𝑀</m:t>
                          </m:r>
                          <m:r>
                            <a:rPr lang="en-US" i="1" dirty="0" smtClean="0">
                              <a:latin typeface="Cambria Math" panose="02040503050406030204" pitchFamily="18" charset="0"/>
                            </a:rPr>
                            <m:t>)/</m:t>
                          </m:r>
                          <m:r>
                            <a:rPr lang="en-US" i="1" dirty="0" smtClean="0">
                              <a:latin typeface="Cambria Math" panose="02040503050406030204" pitchFamily="18" charset="0"/>
                            </a:rPr>
                            <m:t>𝐹𝑙𝑢𝑥</m:t>
                          </m:r>
                          <m:r>
                            <a:rPr lang="en-US" i="1" dirty="0" smtClean="0">
                              <a:latin typeface="Cambria Math" panose="02040503050406030204" pitchFamily="18" charset="0"/>
                            </a:rPr>
                            <m:t>(</m:t>
                          </m:r>
                          <m:r>
                            <a:rPr lang="en-US" i="1" dirty="0" smtClean="0">
                              <a:latin typeface="Cambria Math" panose="02040503050406030204" pitchFamily="18" charset="0"/>
                            </a:rPr>
                            <m:t>𝑁𝑀</m:t>
                          </m:r>
                          <m:r>
                            <a:rPr lang="en-US" i="1" dirty="0" smtClean="0">
                              <a:latin typeface="Cambria Math" panose="02040503050406030204" pitchFamily="18" charset="0"/>
                            </a:rPr>
                            <m:t>)</m:t>
                          </m:r>
                          <m:r>
                            <m:rPr>
                              <m:nor/>
                            </m:rPr>
                            <a:rPr lang="en-US" dirty="0"/>
                            <m:t> </m:t>
                          </m:r>
                        </m:num>
                        <m:den>
                          <m:r>
                            <a:rPr lang="en-US" b="0" i="1" dirty="0" smtClean="0">
                              <a:latin typeface="Cambria Math" panose="02040503050406030204" pitchFamily="18" charset="0"/>
                            </a:rPr>
                            <m:t>𝐶𝑜𝑢𝑛𝑡𝑠</m:t>
                          </m:r>
                          <m:r>
                            <a:rPr lang="en-US" b="0" i="1" dirty="0" smtClean="0">
                              <a:latin typeface="Cambria Math" panose="02040503050406030204" pitchFamily="18" charset="0"/>
                            </a:rPr>
                            <m:t>(</m:t>
                          </m:r>
                          <m:r>
                            <a:rPr lang="en-US" b="0" i="1" dirty="0" smtClean="0">
                              <a:latin typeface="Cambria Math" panose="02040503050406030204" pitchFamily="18" charset="0"/>
                            </a:rPr>
                            <m:t>𝐸𝑃𝐼𝐶</m:t>
                          </m:r>
                          <m:r>
                            <a:rPr lang="en-US" b="0" i="1" dirty="0" smtClean="0">
                              <a:latin typeface="Cambria Math" panose="02040503050406030204" pitchFamily="18" charset="0"/>
                            </a:rPr>
                            <m:t>)/</m:t>
                          </m:r>
                          <m:r>
                            <a:rPr lang="en-US" b="0" i="1" dirty="0" smtClean="0">
                              <a:latin typeface="Cambria Math" panose="02040503050406030204" pitchFamily="18" charset="0"/>
                            </a:rPr>
                            <m:t>𝐹𝑙𝑢𝑥</m:t>
                          </m:r>
                          <m:r>
                            <a:rPr lang="en-US" b="0" i="1" dirty="0" smtClean="0">
                              <a:latin typeface="Cambria Math" panose="02040503050406030204" pitchFamily="18" charset="0"/>
                            </a:rPr>
                            <m:t>(</m:t>
                          </m:r>
                          <m:r>
                            <a:rPr lang="en-US" b="0" i="1" dirty="0" smtClean="0">
                              <a:latin typeface="Cambria Math" panose="02040503050406030204" pitchFamily="18" charset="0"/>
                            </a:rPr>
                            <m:t>𝐸𝑃𝐼𝐶</m:t>
                          </m:r>
                          <m:r>
                            <a:rPr lang="en-US" b="0" i="1" dirty="0" smtClean="0">
                              <a:latin typeface="Cambria Math" panose="02040503050406030204" pitchFamily="18" charset="0"/>
                            </a:rPr>
                            <m:t>)</m:t>
                          </m:r>
                        </m:den>
                      </m:f>
                    </m:oMath>
                  </m:oMathPara>
                </a14:m>
                <a:endParaRPr lang="en-US" dirty="0"/>
              </a:p>
            </p:txBody>
          </p:sp>
        </mc:Choice>
        <mc:Fallback xmlns="">
          <p:sp>
            <p:nvSpPr>
              <p:cNvPr id="6" name="TextBox 5">
                <a:extLst>
                  <a:ext uri="{FF2B5EF4-FFF2-40B4-BE49-F238E27FC236}">
                    <a16:creationId xmlns:a16="http://schemas.microsoft.com/office/drawing/2014/main" id="{FBF30E12-3A56-0A40-C22E-C5285FA2CC62}"/>
                  </a:ext>
                </a:extLst>
              </p:cNvPr>
              <p:cNvSpPr txBox="1">
                <a:spLocks noRot="1" noChangeAspect="1" noMove="1" noResize="1" noEditPoints="1" noAdjustHandles="1" noChangeArrowheads="1" noChangeShapeType="1" noTextEdit="1"/>
              </p:cNvSpPr>
              <p:nvPr/>
            </p:nvSpPr>
            <p:spPr>
              <a:xfrm>
                <a:off x="8588337" y="1119438"/>
                <a:ext cx="2543175" cy="669094"/>
              </a:xfrm>
              <a:prstGeom prst="rect">
                <a:avLst/>
              </a:prstGeom>
              <a:blipFill>
                <a:blip r:embed="rId3"/>
                <a:stretch>
                  <a:fillRect r="-1079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381C4C33-24E7-8750-FDFF-3D675033E832}"/>
              </a:ext>
            </a:extLst>
          </p:cNvPr>
          <p:cNvSpPr txBox="1"/>
          <p:nvPr/>
        </p:nvSpPr>
        <p:spPr>
          <a:xfrm>
            <a:off x="8189495" y="2166186"/>
            <a:ext cx="3709532" cy="2031325"/>
          </a:xfrm>
          <a:prstGeom prst="rect">
            <a:avLst/>
          </a:prstGeom>
          <a:noFill/>
        </p:spPr>
        <p:txBody>
          <a:bodyPr wrap="square" rtlCol="0">
            <a:spAutoFit/>
          </a:bodyPr>
          <a:lstStyle/>
          <a:p>
            <a:pPr marL="285750" indent="-285750">
              <a:buFont typeface="Courier New" panose="02070309020205020404" pitchFamily="49" charset="0"/>
              <a:buChar char="o"/>
            </a:pPr>
            <a:r>
              <a:rPr lang="en-US" dirty="0"/>
              <a:t>The ratio is equal to EPIC’s radiance calibration coefficient.</a:t>
            </a:r>
          </a:p>
          <a:p>
            <a:pPr marL="285750" indent="-285750">
              <a:buFont typeface="Courier New" panose="02070309020205020404" pitchFamily="49" charset="0"/>
              <a:buChar char="o"/>
            </a:pPr>
            <a:r>
              <a:rPr lang="en-US" dirty="0"/>
              <a:t>Dots are raw ratio measurements.</a:t>
            </a:r>
          </a:p>
          <a:p>
            <a:pPr marL="285750" indent="-285750">
              <a:buFont typeface="Courier New" panose="02070309020205020404" pitchFamily="49" charset="0"/>
              <a:buChar char="o"/>
            </a:pPr>
            <a:r>
              <a:rPr lang="en-US" dirty="0"/>
              <a:t>The data are smoothed with a piece-wise linear fit with 7-day interval.</a:t>
            </a:r>
          </a:p>
          <a:p>
            <a:endParaRPr lang="en-US" dirty="0"/>
          </a:p>
        </p:txBody>
      </p:sp>
    </p:spTree>
    <p:extLst>
      <p:ext uri="{BB962C8B-B14F-4D97-AF65-F5344CB8AC3E}">
        <p14:creationId xmlns:p14="http://schemas.microsoft.com/office/powerpoint/2010/main" val="54508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ED1A3A-9385-7AA6-F85D-A27E05AB307C}"/>
              </a:ext>
            </a:extLst>
          </p:cNvPr>
          <p:cNvPicPr>
            <a:picLocks noChangeAspect="1"/>
          </p:cNvPicPr>
          <p:nvPr/>
        </p:nvPicPr>
        <p:blipFill>
          <a:blip r:embed="rId2"/>
          <a:stretch>
            <a:fillRect/>
          </a:stretch>
        </p:blipFill>
        <p:spPr>
          <a:xfrm>
            <a:off x="264269" y="497304"/>
            <a:ext cx="8126365" cy="5760720"/>
          </a:xfrm>
          <a:prstGeom prst="rect">
            <a:avLst/>
          </a:prstGeom>
        </p:spPr>
      </p:pic>
      <p:sp>
        <p:nvSpPr>
          <p:cNvPr id="6" name="TextBox 5">
            <a:extLst>
              <a:ext uri="{FF2B5EF4-FFF2-40B4-BE49-F238E27FC236}">
                <a16:creationId xmlns:a16="http://schemas.microsoft.com/office/drawing/2014/main" id="{04A6FEDC-BDF3-9F8B-ED46-2F04F1CE9A78}"/>
              </a:ext>
            </a:extLst>
          </p:cNvPr>
          <p:cNvSpPr txBox="1"/>
          <p:nvPr/>
        </p:nvSpPr>
        <p:spPr>
          <a:xfrm>
            <a:off x="8333874" y="978568"/>
            <a:ext cx="3208421" cy="4524315"/>
          </a:xfrm>
          <a:prstGeom prst="rect">
            <a:avLst/>
          </a:prstGeom>
          <a:noFill/>
        </p:spPr>
        <p:txBody>
          <a:bodyPr wrap="square" rtlCol="0">
            <a:spAutoFit/>
          </a:bodyPr>
          <a:lstStyle/>
          <a:p>
            <a:pPr marL="285750" indent="-285750">
              <a:buFont typeface="Wingdings" panose="05000000000000000000" pitchFamily="2" charset="2"/>
              <a:buChar char="q"/>
            </a:pPr>
            <a:r>
              <a:rPr lang="en-US" dirty="0"/>
              <a:t>There are annual cycles and ~6-month cycles.  The 6-month cycles may be related to EPIC’s orbit rotation.</a:t>
            </a:r>
          </a:p>
          <a:p>
            <a:pPr marL="285750" indent="-285750">
              <a:buFont typeface="Wingdings" panose="05000000000000000000" pitchFamily="2" charset="2"/>
              <a:buChar char="q"/>
            </a:pPr>
            <a:r>
              <a:rPr lang="en-US" dirty="0"/>
              <a:t>Raw ratio measurements are fitted with a cubic polynomial. </a:t>
            </a:r>
          </a:p>
          <a:p>
            <a:pPr marL="285750" indent="-285750">
              <a:buFont typeface="Wingdings" panose="05000000000000000000" pitchFamily="2" charset="2"/>
              <a:buChar char="q"/>
            </a:pPr>
            <a:r>
              <a:rPr lang="en-US" dirty="0"/>
              <a:t>Slope at 2021.25 is used to for a constant drift rate to cover time after year 2021.25.</a:t>
            </a:r>
          </a:p>
          <a:p>
            <a:pPr marL="285750" indent="-285750">
              <a:buFont typeface="Wingdings" panose="05000000000000000000" pitchFamily="2" charset="2"/>
              <a:buChar char="q"/>
            </a:pPr>
            <a:r>
              <a:rPr lang="en-US" dirty="0"/>
              <a:t>More data after May 2022 are needed to have complete cycles for the current drift rate estimate. </a:t>
            </a:r>
          </a:p>
          <a:p>
            <a:endParaRPr lang="en-US" dirty="0"/>
          </a:p>
        </p:txBody>
      </p:sp>
    </p:spTree>
    <p:extLst>
      <p:ext uri="{BB962C8B-B14F-4D97-AF65-F5344CB8AC3E}">
        <p14:creationId xmlns:p14="http://schemas.microsoft.com/office/powerpoint/2010/main" val="1841617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B46533-79C5-6CAC-510B-3E59DFC26A83}"/>
              </a:ext>
            </a:extLst>
          </p:cNvPr>
          <p:cNvPicPr>
            <a:picLocks noChangeAspect="1"/>
          </p:cNvPicPr>
          <p:nvPr/>
        </p:nvPicPr>
        <p:blipFill>
          <a:blip r:embed="rId2"/>
          <a:stretch>
            <a:fillRect/>
          </a:stretch>
        </p:blipFill>
        <p:spPr>
          <a:xfrm>
            <a:off x="1591737" y="308810"/>
            <a:ext cx="8737360" cy="6400800"/>
          </a:xfrm>
          <a:prstGeom prst="rect">
            <a:avLst/>
          </a:prstGeom>
        </p:spPr>
      </p:pic>
    </p:spTree>
    <p:extLst>
      <p:ext uri="{BB962C8B-B14F-4D97-AF65-F5344CB8AC3E}">
        <p14:creationId xmlns:p14="http://schemas.microsoft.com/office/powerpoint/2010/main" val="2959713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649</Words>
  <Application>Microsoft Office PowerPoint</Application>
  <PresentationFormat>Widescreen</PresentationFormat>
  <Paragraphs>77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Cambria Math</vt:lpstr>
      <vt:lpstr>Courier New</vt:lpstr>
      <vt:lpstr>Wingdings</vt:lpstr>
      <vt:lpstr>Office Theme</vt:lpstr>
      <vt:lpstr>EPIC UV Channel Calibration Update</vt:lpstr>
      <vt:lpstr>Lunar Measurements for Sensitivity Dependence  as a function of pixel distance to CCD center </vt:lpstr>
      <vt:lpstr>PowerPoint Presentation</vt:lpstr>
      <vt:lpstr>PowerPoint Presentation</vt:lpstr>
      <vt:lpstr>PowerPoint Presentation</vt:lpstr>
      <vt:lpstr>EPIC UV Channel Albedo Calibrations Coincidence Comparison with SNPP OMPS NM </vt:lpstr>
      <vt:lpstr>PowerPoint Presentation</vt:lpstr>
      <vt:lpstr>PowerPoint Presentation</vt:lpstr>
      <vt:lpstr>PowerPoint Presentation</vt:lpstr>
      <vt:lpstr>EPIC UV Channel Radiance Calibration Coefficients</vt:lpstr>
      <vt:lpstr>backup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 UV Channel Calibration Update</dc:title>
  <dc:creator>Liang-Kang Huang</dc:creator>
  <cp:lastModifiedBy>Liang-Kang Huang</cp:lastModifiedBy>
  <cp:revision>2</cp:revision>
  <dcterms:created xsi:type="dcterms:W3CDTF">2022-09-26T19:34:46Z</dcterms:created>
  <dcterms:modified xsi:type="dcterms:W3CDTF">2022-09-27T04:58:30Z</dcterms:modified>
</cp:coreProperties>
</file>