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057-4902-B0C2-948C-AD481968D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A8812-48CE-53A0-24F1-0FCB4DF8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2E95F-AB23-3C30-332C-20646B23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4251D-A27D-6F41-A30A-DBFF0F13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A497-EACC-3EFD-E2C7-DB608EE4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3A57-8B1B-D8DB-11AD-3EAD4C10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2C07B-8999-025C-C080-68F0DC437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32E66-5A41-532B-CB96-6C3E7E1D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B8C5-C0ED-1A9F-C794-AAC26E6C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BA2F5-2E2F-1869-8E19-D9286577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18C67-8471-7E68-AAA3-CFB7036BC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A0561-223B-E182-CB50-97212BD9D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166A9-B881-A859-7350-F364EFB7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A863-5603-9E1A-D894-53E96B15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D969F-4215-BD86-35AC-03A839C4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7E76-5089-A7CF-526F-C4F1FD16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6686C-2B1B-F237-CD20-4082D287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6CE98-1B85-70B6-EC8C-946D38EB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31729-2813-1C83-210D-1B29E3C7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809FA-9E6C-0064-8646-59EA0B9D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868F-4653-08C4-FA5A-80F93101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E37DA-2E7B-65F4-213D-D61140902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33BC-3556-4841-3716-6DF00A98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0B0D0-BCA0-AA59-A766-459157F6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DD59-5BBE-F4B5-68E6-C98C1CF3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E74E-0C8F-F706-776A-3F41AE06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3190A-30B7-E77C-AA30-72BDADA6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8C581-88EE-94DA-5EF3-898C67459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4A9BD-0EF0-E636-2CB5-63CE4F5B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2F5E-3DD9-C12D-CD0F-160633EB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5EFB5-4D64-66B2-401B-DD208EC3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2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19A5-0BD2-C12F-CE6E-D5D509F7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2519D-B030-5CDB-D53D-9B2EDB3B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6885B-1E58-8DF9-BBB7-52C3BC4C3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D86D9-9878-86EB-B175-6FA490548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12406-6D9A-7D0B-B42A-CC79C04FD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1DDC8-EB5B-8D13-90A5-93FA91E3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7A199-BDDB-8E3F-8C36-0597A57C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3B14A-372D-E549-836F-D516347F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5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0ADC-0FF0-ECC7-E837-6E247628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67178-8D6B-B70A-9C1A-1BFD932D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38FD9-A3AC-61E3-8C88-8F886BA9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DF392-4C78-ED27-4966-2327E0C4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12DC5-C577-E0C1-282E-2BC2CEC6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8E984-9C7A-2DC5-D2E4-7574B9C6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09DD5-77BE-FB0E-B594-97A0196A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29B0-6014-5973-F04B-626DDADE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8DC5B-5242-EA0F-960A-EAE987DA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157F9-DC40-3A25-9F9C-49C41A65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76506-7781-5C34-7565-FD554BD6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7A0A5-68B2-4CE4-13FB-25446764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C51BF-BBC7-C4CB-E2B6-BA129E37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9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F806-5AAE-55E3-19AE-D93E0E38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E04B0-4686-FB72-F0FD-8CB94AED7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54969-21BF-C1E5-6911-96A807AD4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7EAA1-708C-B4B8-2BB2-27AB44EA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B6767-71B6-4F24-D050-687491B4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85503-6F71-7B96-45E0-B1FE6F2E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153B4-8875-15F0-E97C-F1E41CD2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59969-026E-FC3D-56FA-DD8B2FC6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D6DB0-9F4A-A7E1-3748-35AFF85FE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7541-391D-4B61-B192-CAEF93DCA63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6E255-EE98-FE6F-F2CA-58C01AA56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40F0-D9BC-F767-99F5-D1E587C1C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CF99-E27C-4729-BD4B-3E8F5F6D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986E3A-4DB9-74A7-C2DA-4D1FDDD5998F}"/>
              </a:ext>
            </a:extLst>
          </p:cNvPr>
          <p:cNvSpPr txBox="1"/>
          <p:nvPr/>
        </p:nvSpPr>
        <p:spPr>
          <a:xfrm>
            <a:off x="2042840" y="287008"/>
            <a:ext cx="8178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Solar Energy Reflected from Clouds at 388 nm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Is there enhanced cloud reflected energy at large backscatter angles &gt; 88</a:t>
            </a:r>
            <a:r>
              <a:rPr lang="en-US" sz="3200" b="1" baseline="30000" dirty="0"/>
              <a:t>O</a:t>
            </a:r>
            <a:r>
              <a:rPr lang="en-US" sz="32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C24C5-E61C-1394-4545-5D985ABC405A}"/>
              </a:ext>
            </a:extLst>
          </p:cNvPr>
          <p:cNvSpPr txBox="1"/>
          <p:nvPr/>
        </p:nvSpPr>
        <p:spPr>
          <a:xfrm>
            <a:off x="4051154" y="2534498"/>
            <a:ext cx="38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Jay Herman, Liang Huang, Adam Szabo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C2418-F3CA-4905-BB77-39A1230E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38" y="2973002"/>
            <a:ext cx="8306366" cy="3012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D69E6-31E5-2F74-0127-042A9B37EA9A}"/>
              </a:ext>
            </a:extLst>
          </p:cNvPr>
          <p:cNvSpPr txBox="1"/>
          <p:nvPr/>
        </p:nvSpPr>
        <p:spPr>
          <a:xfrm>
            <a:off x="2822551" y="6160465"/>
            <a:ext cx="9116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Percent reflected solar energy P</a:t>
            </a:r>
            <a:r>
              <a:rPr lang="en-US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the Earth from 90</a:t>
            </a:r>
            <a:r>
              <a:rPr lang="en-US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to 90</a:t>
            </a:r>
            <a:r>
              <a:rPr lang="en-US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9059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BD9DF0-4056-3CBC-B8C6-11640E0C8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7131"/>
              </p:ext>
            </p:extLst>
          </p:nvPr>
        </p:nvGraphicFramePr>
        <p:xfrm>
          <a:off x="613120" y="1474345"/>
          <a:ext cx="4902037" cy="3808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052">
                  <a:extLst>
                    <a:ext uri="{9D8B030D-6E8A-4147-A177-3AD203B41FA5}">
                      <a16:colId xmlns:a16="http://schemas.microsoft.com/office/drawing/2014/main" val="980764240"/>
                    </a:ext>
                  </a:extLst>
                </a:gridCol>
                <a:gridCol w="2029985">
                  <a:extLst>
                    <a:ext uri="{9D8B030D-6E8A-4147-A177-3AD203B41FA5}">
                      <a16:colId xmlns:a16="http://schemas.microsoft.com/office/drawing/2014/main" val="1034617243"/>
                    </a:ext>
                  </a:extLst>
                </a:gridCol>
              </a:tblGrid>
              <a:tr h="392873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Table 1 Minimum SEV angles   (Marshak et al.)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46155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SEV (Deg)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907986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 March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992222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June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056260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 September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695508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 December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1.95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949246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March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688755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June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1.83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854970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September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112077"/>
                  </a:ext>
                </a:extLst>
              </a:tr>
              <a:tr h="374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 November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15403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083C15-5C8C-96C1-CCA6-52DBF793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196" y="1413561"/>
            <a:ext cx="5336545" cy="4001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62AE9-7815-1A51-247F-BD1F3F3BFBAC}"/>
              </a:ext>
            </a:extLst>
          </p:cNvPr>
          <p:cNvSpPr txBox="1"/>
          <p:nvPr/>
        </p:nvSpPr>
        <p:spPr>
          <a:xfrm>
            <a:off x="2966036" y="376518"/>
            <a:ext cx="605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</a:rPr>
              <a:t>Minimum Sun-Earth View </a:t>
            </a:r>
            <a:r>
              <a:rPr lang="en-US" sz="3200" b="1" dirty="0"/>
              <a:t>A</a:t>
            </a:r>
            <a:r>
              <a:rPr lang="en-US" sz="3200" b="1" dirty="0">
                <a:effectLst/>
              </a:rPr>
              <a:t>ngles 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16F16-5BBB-9556-DC8E-EC30E44FA873}"/>
              </a:ext>
            </a:extLst>
          </p:cNvPr>
          <p:cNvSpPr txBox="1"/>
          <p:nvPr/>
        </p:nvSpPr>
        <p:spPr>
          <a:xfrm>
            <a:off x="6400800" y="5678501"/>
            <a:ext cx="437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Percent 388 ± 1.5 nm reflected solar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6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EFF2F8-9BF9-C6B5-414F-60C072C7C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66" y="1248150"/>
            <a:ext cx="4877334" cy="3998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C66C9-8F51-1ACA-3D72-43FA1D4F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2" y="1141265"/>
            <a:ext cx="5208038" cy="4060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E0ED6-F823-3B76-EC9F-FDF5684CC01D}"/>
              </a:ext>
            </a:extLst>
          </p:cNvPr>
          <p:cNvSpPr txBox="1"/>
          <p:nvPr/>
        </p:nvSpPr>
        <p:spPr>
          <a:xfrm>
            <a:off x="1613647" y="391886"/>
            <a:ext cx="874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EPIC 388 nm Reflected Energy Data Contains Little Scatter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9A2D4-93B8-EFAC-210E-EE9148BF4D31}"/>
              </a:ext>
            </a:extLst>
          </p:cNvPr>
          <p:cNvSpPr txBox="1"/>
          <p:nvPr/>
        </p:nvSpPr>
        <p:spPr>
          <a:xfrm>
            <a:off x="1636698" y="5478716"/>
            <a:ext cx="98432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EPIC’s daily variation of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P(t) is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the Earth’s rotation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uccessive maxima occur over the Pacific Ocean and the minima over Africa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119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E4B5A-396E-F407-562F-4386040C8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82" y="748907"/>
            <a:ext cx="7409842" cy="5683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5AE40-8ACF-C8AC-8B9F-F31DA64E8474}"/>
              </a:ext>
            </a:extLst>
          </p:cNvPr>
          <p:cNvSpPr txBox="1"/>
          <p:nvPr/>
        </p:nvSpPr>
        <p:spPr>
          <a:xfrm>
            <a:off x="3141552" y="162962"/>
            <a:ext cx="582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 Apparent Small Increase in the 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FCAB7-9A40-5E0D-CCDD-FE99823C2FAE}"/>
              </a:ext>
            </a:extLst>
          </p:cNvPr>
          <p:cNvSpPr txBox="1"/>
          <p:nvPr/>
        </p:nvSpPr>
        <p:spPr>
          <a:xfrm>
            <a:off x="10115079" y="1130771"/>
            <a:ext cx="1620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Largest at 45</a:t>
            </a:r>
            <a:r>
              <a:rPr lang="en-US" sz="2400" b="1" baseline="30000" dirty="0"/>
              <a:t>O</a:t>
            </a:r>
            <a:r>
              <a:rPr lang="en-US" sz="2400" b="1" dirty="0"/>
              <a:t>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F10AD7-62DE-F3E9-AE9D-3127372C6E5B}"/>
              </a:ext>
            </a:extLst>
          </p:cNvPr>
          <p:cNvSpPr/>
          <p:nvPr/>
        </p:nvSpPr>
        <p:spPr>
          <a:xfrm rot="10800000">
            <a:off x="9981560" y="1951745"/>
            <a:ext cx="1098816" cy="145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81A39-BD1B-9A4A-DBBA-41CB4418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924" y="695166"/>
            <a:ext cx="7377087" cy="5520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762B1-412D-D549-D0B9-216741D830F8}"/>
              </a:ext>
            </a:extLst>
          </p:cNvPr>
          <p:cNvSpPr txBox="1"/>
          <p:nvPr/>
        </p:nvSpPr>
        <p:spPr>
          <a:xfrm>
            <a:off x="3313568" y="190123"/>
            <a:ext cx="691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Same Data: Alternate View by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0B3DE-1157-4081-8665-D19C55D6C85F}"/>
              </a:ext>
            </a:extLst>
          </p:cNvPr>
          <p:cNvSpPr txBox="1"/>
          <p:nvPr/>
        </p:nvSpPr>
        <p:spPr>
          <a:xfrm>
            <a:off x="10115079" y="1130771"/>
            <a:ext cx="1620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Largest at 45</a:t>
            </a:r>
            <a:r>
              <a:rPr lang="en-US" sz="2400" b="1" baseline="30000" dirty="0"/>
              <a:t>O</a:t>
            </a:r>
            <a:r>
              <a:rPr lang="en-US" sz="2400" b="1" dirty="0"/>
              <a:t>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1D2D1CE-1361-DEA3-7766-44179CF028A6}"/>
              </a:ext>
            </a:extLst>
          </p:cNvPr>
          <p:cNvSpPr/>
          <p:nvPr/>
        </p:nvSpPr>
        <p:spPr>
          <a:xfrm rot="10800000">
            <a:off x="9981560" y="1951745"/>
            <a:ext cx="1098816" cy="145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89314-CF5D-7DB9-2D1D-4F1132D08F89}"/>
              </a:ext>
            </a:extLst>
          </p:cNvPr>
          <p:cNvSpPr txBox="1"/>
          <p:nvPr/>
        </p:nvSpPr>
        <p:spPr>
          <a:xfrm>
            <a:off x="1738265" y="6319319"/>
            <a:ext cx="927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Monthly average of SH annual time series of percent reflected energy at 388±1.5 nm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273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55362-AC71-7879-E97D-7C1E5028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27" y="488887"/>
            <a:ext cx="7212847" cy="563590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803B29-07A3-F68B-95F0-FD2ABC39D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20711"/>
              </p:ext>
            </p:extLst>
          </p:nvPr>
        </p:nvGraphicFramePr>
        <p:xfrm>
          <a:off x="7433877" y="1801640"/>
          <a:ext cx="4417110" cy="409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6768">
                  <a:extLst>
                    <a:ext uri="{9D8B030D-6E8A-4147-A177-3AD203B41FA5}">
                      <a16:colId xmlns:a16="http://schemas.microsoft.com/office/drawing/2014/main" val="2337276556"/>
                    </a:ext>
                  </a:extLst>
                </a:gridCol>
                <a:gridCol w="1360342">
                  <a:extLst>
                    <a:ext uri="{9D8B030D-6E8A-4147-A177-3AD203B41FA5}">
                      <a16:colId xmlns:a16="http://schemas.microsoft.com/office/drawing/2014/main" val="3961437432"/>
                    </a:ext>
                  </a:extLst>
                </a:gridCol>
              </a:tblGrid>
              <a:tr h="62190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Table 1 Minimum SEV angles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93635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SEV (Deg)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390012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March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279706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 June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1581181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 September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506675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December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22727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March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51812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June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1.83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339390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September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770955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 November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2494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70C020-5E0C-A606-651F-48C66BD13A8D}"/>
              </a:ext>
            </a:extLst>
          </p:cNvPr>
          <p:cNvSpPr txBox="1"/>
          <p:nvPr/>
        </p:nvSpPr>
        <p:spPr>
          <a:xfrm>
            <a:off x="1095470" y="0"/>
            <a:ext cx="94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Now, Let’s Look At The Northern Hemisphere During June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D2BA10-67EC-6C32-7ED5-C98CDB831BF4}"/>
              </a:ext>
            </a:extLst>
          </p:cNvPr>
          <p:cNvCxnSpPr/>
          <p:nvPr/>
        </p:nvCxnSpPr>
        <p:spPr>
          <a:xfrm flipH="1">
            <a:off x="6228784" y="2489703"/>
            <a:ext cx="1231271" cy="12312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5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A08F8-52B3-3BAF-9775-1D71DD7D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631" y="1557198"/>
            <a:ext cx="5661131" cy="4409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591A4-15FF-C0AC-583C-10BF6B08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55" y="1490548"/>
            <a:ext cx="5688418" cy="4548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2B90AC-E222-73B4-D30E-68AEDD583F17}"/>
              </a:ext>
            </a:extLst>
          </p:cNvPr>
          <p:cNvSpPr txBox="1"/>
          <p:nvPr/>
        </p:nvSpPr>
        <p:spPr>
          <a:xfrm>
            <a:off x="1801640" y="1167897"/>
            <a:ext cx="933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Southern Hemisphere                             Northern Hemisphere                 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24DBB-92C6-3DB6-27F7-5BDF55E63B6E}"/>
              </a:ext>
            </a:extLst>
          </p:cNvPr>
          <p:cNvSpPr txBox="1"/>
          <p:nvPr/>
        </p:nvSpPr>
        <p:spPr>
          <a:xfrm>
            <a:off x="1874067" y="262550"/>
            <a:ext cx="930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Compare Northern and Southern Hemispheres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9CB3D-CDDF-66FB-3A44-DB70042421E5}"/>
              </a:ext>
            </a:extLst>
          </p:cNvPr>
          <p:cNvSpPr txBox="1"/>
          <p:nvPr/>
        </p:nvSpPr>
        <p:spPr>
          <a:xfrm>
            <a:off x="869133" y="6292158"/>
            <a:ext cx="510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Biggest difference when SEV = 1.95</a:t>
            </a:r>
            <a:r>
              <a:rPr lang="en-US" sz="2400" b="1" baseline="30000" dirty="0"/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4D5D-9759-9656-FBAC-83851E7A3C49}"/>
              </a:ext>
            </a:extLst>
          </p:cNvPr>
          <p:cNvSpPr txBox="1"/>
          <p:nvPr/>
        </p:nvSpPr>
        <p:spPr>
          <a:xfrm>
            <a:off x="6871580" y="6083929"/>
            <a:ext cx="48798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Biggest difference when SEV = 2.46</a:t>
            </a:r>
            <a:r>
              <a:rPr lang="en-US" sz="2000" b="1" baseline="30000" dirty="0"/>
              <a:t>O</a:t>
            </a:r>
            <a:endParaRPr lang="en-US" sz="2000" baseline="30000" dirty="0"/>
          </a:p>
          <a:p>
            <a:r>
              <a:rPr lang="en-US" sz="2000" b="1" dirty="0"/>
              <a:t>Nothing  much when SEV = 1.83</a:t>
            </a:r>
            <a:r>
              <a:rPr lang="en-US" sz="2000" b="1" baseline="30000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7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E4DF0-06CD-5522-5E0B-F5CA5C02CF09}"/>
              </a:ext>
            </a:extLst>
          </p:cNvPr>
          <p:cNvSpPr txBox="1"/>
          <p:nvPr/>
        </p:nvSpPr>
        <p:spPr>
          <a:xfrm>
            <a:off x="2444435" y="841972"/>
            <a:ext cx="824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Summary:  Comparing NH with 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6BAD6-2EE7-04ED-0617-0A1419E9067F}"/>
              </a:ext>
            </a:extLst>
          </p:cNvPr>
          <p:cNvSpPr txBox="1"/>
          <p:nvPr/>
        </p:nvSpPr>
        <p:spPr>
          <a:xfrm>
            <a:off x="1321806" y="2154725"/>
            <a:ext cx="9750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Both hemispheres have a small summer solstice SEV angles  </a:t>
            </a:r>
            <a:br>
              <a:rPr lang="en-US" sz="2400" b="1" dirty="0"/>
            </a:br>
            <a:r>
              <a:rPr lang="en-US" sz="2400" b="1" dirty="0"/>
              <a:t>SH 1.95</a:t>
            </a:r>
            <a:r>
              <a:rPr lang="en-US" sz="2400" b="1" baseline="30000" dirty="0"/>
              <a:t>O</a:t>
            </a:r>
            <a:r>
              <a:rPr lang="en-US" sz="2400" b="1" dirty="0"/>
              <a:t> in December 2020         NH   1.83</a:t>
            </a:r>
            <a:r>
              <a:rPr lang="en-US" sz="2400" b="1" baseline="30000" dirty="0"/>
              <a:t>O</a:t>
            </a:r>
            <a:r>
              <a:rPr lang="en-US" sz="2400" b="1" dirty="0"/>
              <a:t> in June 2021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There is increased reflected energy in the SH in December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There is no increased reflected energy in the NH in June 2021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It is most likely that the increase in the SH corresponded to an increase in cloud amount and not to enhanced reflectivity because of a small SEV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748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328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Herman</dc:creator>
  <cp:lastModifiedBy>Jay Herman</cp:lastModifiedBy>
  <cp:revision>4</cp:revision>
  <dcterms:created xsi:type="dcterms:W3CDTF">2022-09-20T16:01:07Z</dcterms:created>
  <dcterms:modified xsi:type="dcterms:W3CDTF">2022-09-23T14:24:05Z</dcterms:modified>
</cp:coreProperties>
</file>