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266" r:id="rId5"/>
    <p:sldId id="257" r:id="rId6"/>
    <p:sldId id="260" r:id="rId7"/>
    <p:sldId id="307" r:id="rId8"/>
    <p:sldId id="265" r:id="rId9"/>
    <p:sldId id="336" r:id="rId10"/>
    <p:sldId id="338" r:id="rId11"/>
    <p:sldId id="341" r:id="rId12"/>
    <p:sldId id="305" r:id="rId13"/>
    <p:sldId id="303" r:id="rId14"/>
    <p:sldId id="339" r:id="rId15"/>
    <p:sldId id="331" r:id="rId16"/>
    <p:sldId id="263" r:id="rId17"/>
    <p:sldId id="342" r:id="rId18"/>
    <p:sldId id="328" r:id="rId19"/>
    <p:sldId id="335" r:id="rId20"/>
    <p:sldId id="299" r:id="rId21"/>
    <p:sldId id="333" r:id="rId22"/>
    <p:sldId id="332" r:id="rId23"/>
    <p:sldId id="310" r:id="rId24"/>
    <p:sldId id="329" r:id="rId25"/>
    <p:sldId id="3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 id="3" name="Mahmoud, Hazem A. (LARC-E301)[Science Systems &amp; Applications, Inc.]" initials="MHA(ES&amp;AI" lastIdx="1" clrIdx="2">
    <p:extLst>
      <p:ext uri="{19B8F6BF-5375-455C-9EA6-DF929625EA0E}">
        <p15:presenceInfo xmlns:p15="http://schemas.microsoft.com/office/powerpoint/2012/main" userId="S::hmahmoud@ndc.nasa.gov::ee13fa7b-619d-42e3-972e-b9fd277bfa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EB6B0-4AD3-446E-9F64-AEB5C7CFDC07}" v="488" dt="2022-09-27T04:31:19.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75439" autoAdjust="0"/>
  </p:normalViewPr>
  <p:slideViewPr>
    <p:cSldViewPr snapToGrid="0" snapToObjects="1">
      <p:cViewPr>
        <p:scale>
          <a:sx n="33" d="100"/>
          <a:sy n="33" d="100"/>
        </p:scale>
        <p:origin x="1160" y="41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82" d="100"/>
          <a:sy n="182"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mahmoud\Desktop\DSCOVR3.csv"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mahmoud\Desktop\DSCOVR4.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asa-my.sharepoint.com/personal/hmahmoud_ndc_nasa_gov/Documents/DSCOVR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nasa-my.sharepoint.com/personal/hmahmoud_ndc_nasa_gov/Documents/DSCOVR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mahmoud\Desktop\2022.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mahmoud\AppData\Local\Microsoft\Windows\INetCache\Content.Outlook\6PRINMQ9\DSCOVR-20210919-20220925.csv"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sz="1700" dirty="0"/>
              <a:t>EPIC Total Granules Distributed per Year</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29407261592301"/>
          <c:y val="3.38196267133275E-2"/>
          <c:w val="0.82591896574340284"/>
          <c:h val="0.85892680081656458"/>
        </c:manualLayout>
      </c:layout>
      <c:bar3DChart>
        <c:barDir val="col"/>
        <c:grouping val="standar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cat>
            <c:numRef>
              <c:f>DSCOVR3!$G$115:$G$121</c:f>
              <c:numCache>
                <c:formatCode>General</c:formatCode>
                <c:ptCount val="7"/>
                <c:pt idx="0">
                  <c:v>2016</c:v>
                </c:pt>
                <c:pt idx="1">
                  <c:v>2017</c:v>
                </c:pt>
                <c:pt idx="2">
                  <c:v>2018</c:v>
                </c:pt>
                <c:pt idx="3">
                  <c:v>2019</c:v>
                </c:pt>
                <c:pt idx="4">
                  <c:v>2020</c:v>
                </c:pt>
                <c:pt idx="5">
                  <c:v>2021</c:v>
                </c:pt>
                <c:pt idx="6">
                  <c:v>2022</c:v>
                </c:pt>
              </c:numCache>
            </c:numRef>
          </c:cat>
          <c:val>
            <c:numRef>
              <c:f>DSCOVR3!$H$115:$H$121</c:f>
              <c:numCache>
                <c:formatCode>General</c:formatCode>
                <c:ptCount val="7"/>
                <c:pt idx="0">
                  <c:v>569</c:v>
                </c:pt>
                <c:pt idx="1">
                  <c:v>3233</c:v>
                </c:pt>
                <c:pt idx="2">
                  <c:v>66711</c:v>
                </c:pt>
                <c:pt idx="3">
                  <c:v>51165</c:v>
                </c:pt>
                <c:pt idx="4">
                  <c:v>634734</c:v>
                </c:pt>
                <c:pt idx="5">
                  <c:v>294390</c:v>
                </c:pt>
                <c:pt idx="6">
                  <c:v>37920</c:v>
                </c:pt>
              </c:numCache>
            </c:numRef>
          </c:val>
          <c:extLst>
            <c:ext xmlns:c16="http://schemas.microsoft.com/office/drawing/2014/chart" uri="{C3380CC4-5D6E-409C-BE32-E72D297353CC}">
              <c16:uniqueId val="{00000000-88BC-49FB-86F2-8436DF0DE8B1}"/>
            </c:ext>
          </c:extLst>
        </c:ser>
        <c:dLbls>
          <c:showLegendKey val="0"/>
          <c:showVal val="0"/>
          <c:showCatName val="0"/>
          <c:showSerName val="0"/>
          <c:showPercent val="0"/>
          <c:showBubbleSize val="0"/>
        </c:dLbls>
        <c:gapWidth val="35"/>
        <c:gapDepth val="40"/>
        <c:shape val="box"/>
        <c:axId val="279331855"/>
        <c:axId val="279338095"/>
        <c:axId val="486656911"/>
      </c:bar3DChart>
      <c:catAx>
        <c:axId val="2793318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79338095"/>
        <c:crosses val="autoZero"/>
        <c:auto val="1"/>
        <c:lblAlgn val="ctr"/>
        <c:lblOffset val="100"/>
        <c:noMultiLvlLbl val="0"/>
      </c:catAx>
      <c:valAx>
        <c:axId val="279338095"/>
        <c:scaling>
          <c:orientation val="minMax"/>
          <c:max val="700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79331855"/>
        <c:crosses val="autoZero"/>
        <c:crossBetween val="between"/>
      </c:valAx>
      <c:serAx>
        <c:axId val="486656911"/>
        <c:scaling>
          <c:orientation val="minMax"/>
        </c:scaling>
        <c:delete val="1"/>
        <c:axPos val="b"/>
        <c:majorTickMark val="none"/>
        <c:minorTickMark val="none"/>
        <c:tickLblPos val="nextTo"/>
        <c:crossAx val="279338095"/>
        <c:crosses val="autoZero"/>
      </c:ser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Sheet1!$B$2</c:f>
              <c:strCache>
                <c:ptCount val="1"/>
                <c:pt idx="0">
                  <c:v>DSCOVR_EPIC_L2_CLOUD V2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Sheet1!$C$2:$E$2</c:f>
              <c:numCache>
                <c:formatCode>General</c:formatCode>
                <c:ptCount val="3"/>
                <c:pt idx="0">
                  <c:v>0</c:v>
                </c:pt>
                <c:pt idx="1">
                  <c:v>39890.814924000006</c:v>
                </c:pt>
                <c:pt idx="2">
                  <c:v>7373.9930510000004</c:v>
                </c:pt>
              </c:numCache>
            </c:numRef>
          </c:val>
          <c:extLst>
            <c:ext xmlns:c16="http://schemas.microsoft.com/office/drawing/2014/chart" uri="{C3380CC4-5D6E-409C-BE32-E72D297353CC}">
              <c16:uniqueId val="{00000000-1D05-4EFF-8E37-BB138A71B010}"/>
            </c:ext>
          </c:extLst>
        </c:ser>
        <c:ser>
          <c:idx val="1"/>
          <c:order val="1"/>
          <c:tx>
            <c:strRef>
              <c:f>Sheet1!$B$3</c:f>
              <c:strCache>
                <c:ptCount val="1"/>
                <c:pt idx="0">
                  <c:v>DSCOVR_EPIC_L2_AER V3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Sheet1!$C$3:$E$3</c:f>
              <c:numCache>
                <c:formatCode>General</c:formatCode>
                <c:ptCount val="3"/>
                <c:pt idx="0">
                  <c:v>0</c:v>
                </c:pt>
                <c:pt idx="1">
                  <c:v>16685.806224</c:v>
                </c:pt>
                <c:pt idx="2">
                  <c:v>463.63602100000003</c:v>
                </c:pt>
              </c:numCache>
            </c:numRef>
          </c:val>
          <c:extLst>
            <c:ext xmlns:c16="http://schemas.microsoft.com/office/drawing/2014/chart" uri="{C3380CC4-5D6E-409C-BE32-E72D297353CC}">
              <c16:uniqueId val="{00000001-1D05-4EFF-8E37-BB138A71B010}"/>
            </c:ext>
          </c:extLst>
        </c:ser>
        <c:ser>
          <c:idx val="2"/>
          <c:order val="2"/>
          <c:tx>
            <c:strRef>
              <c:f>Sheet1!$B$4</c:f>
              <c:strCache>
                <c:ptCount val="1"/>
                <c:pt idx="0">
                  <c:v>DSCOVR_EPIC_L2_CLOUD V1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Sheet1!$C$4:$E$4</c:f>
              <c:numCache>
                <c:formatCode>General</c:formatCode>
                <c:ptCount val="3"/>
                <c:pt idx="0">
                  <c:v>7173.7334509999991</c:v>
                </c:pt>
                <c:pt idx="1">
                  <c:v>18628.137289000002</c:v>
                </c:pt>
                <c:pt idx="2">
                  <c:v>0</c:v>
                </c:pt>
              </c:numCache>
            </c:numRef>
          </c:val>
          <c:extLst>
            <c:ext xmlns:c16="http://schemas.microsoft.com/office/drawing/2014/chart" uri="{C3380CC4-5D6E-409C-BE32-E72D297353CC}">
              <c16:uniqueId val="{00000002-1D05-4EFF-8E37-BB138A71B010}"/>
            </c:ext>
          </c:extLst>
        </c:ser>
        <c:ser>
          <c:idx val="3"/>
          <c:order val="3"/>
          <c:tx>
            <c:strRef>
              <c:f>Sheet1!$B$5</c:f>
              <c:strCache>
                <c:ptCount val="1"/>
                <c:pt idx="0">
                  <c:v>DSCOVR_EPIC_L2_TO3 V1</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Sheet1!$C$5:$E$5</c:f>
              <c:numCache>
                <c:formatCode>General</c:formatCode>
                <c:ptCount val="3"/>
                <c:pt idx="0">
                  <c:v>0.33659600000000001</c:v>
                </c:pt>
                <c:pt idx="1">
                  <c:v>9453.1216139999997</c:v>
                </c:pt>
                <c:pt idx="2">
                  <c:v>0</c:v>
                </c:pt>
              </c:numCache>
            </c:numRef>
          </c:val>
          <c:extLst>
            <c:ext xmlns:c16="http://schemas.microsoft.com/office/drawing/2014/chart" uri="{C3380CC4-5D6E-409C-BE32-E72D297353CC}">
              <c16:uniqueId val="{00000003-1D05-4EFF-8E37-BB138A71B010}"/>
            </c:ext>
          </c:extLst>
        </c:ser>
        <c:ser>
          <c:idx val="4"/>
          <c:order val="4"/>
          <c:tx>
            <c:strRef>
              <c:f>Sheet1!$B$6</c:f>
              <c:strCache>
                <c:ptCount val="1"/>
                <c:pt idx="0">
                  <c:v>DSCOVR_EPIC_L2_AER V2</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Sheet1!$C$6:$E$6</c:f>
              <c:numCache>
                <c:formatCode>General</c:formatCode>
                <c:ptCount val="3"/>
                <c:pt idx="0">
                  <c:v>0</c:v>
                </c:pt>
                <c:pt idx="1">
                  <c:v>8291.6144710000008</c:v>
                </c:pt>
                <c:pt idx="2">
                  <c:v>0.235041</c:v>
                </c:pt>
              </c:numCache>
            </c:numRef>
          </c:val>
          <c:extLst>
            <c:ext xmlns:c16="http://schemas.microsoft.com/office/drawing/2014/chart" uri="{C3380CC4-5D6E-409C-BE32-E72D297353CC}">
              <c16:uniqueId val="{00000004-1D05-4EFF-8E37-BB138A71B010}"/>
            </c:ext>
          </c:extLst>
        </c:ser>
        <c:ser>
          <c:idx val="5"/>
          <c:order val="5"/>
          <c:tx>
            <c:strRef>
              <c:f>Sheet1!$B$7</c:f>
              <c:strCache>
                <c:ptCount val="1"/>
                <c:pt idx="0">
                  <c:v>DSCOVR_EPIC_L2_MAIAC V2</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Sheet1!$C$7:$E$7</c:f>
              <c:numCache>
                <c:formatCode>General</c:formatCode>
                <c:ptCount val="3"/>
                <c:pt idx="0">
                  <c:v>0</c:v>
                </c:pt>
                <c:pt idx="1">
                  <c:v>4526.2744039999998</c:v>
                </c:pt>
                <c:pt idx="2">
                  <c:v>3100.9880170000001</c:v>
                </c:pt>
              </c:numCache>
            </c:numRef>
          </c:val>
          <c:extLst>
            <c:ext xmlns:c16="http://schemas.microsoft.com/office/drawing/2014/chart" uri="{C3380CC4-5D6E-409C-BE32-E72D297353CC}">
              <c16:uniqueId val="{00000005-1D05-4EFF-8E37-BB138A71B010}"/>
            </c:ext>
          </c:extLst>
        </c:ser>
        <c:ser>
          <c:idx val="6"/>
          <c:order val="6"/>
          <c:tx>
            <c:strRef>
              <c:f>Sheet1!$B$8</c:f>
              <c:strCache>
                <c:ptCount val="1"/>
                <c:pt idx="0">
                  <c:v>DSCOVR_EPIC_L2_VESDR V1</c:v>
                </c:pt>
              </c:strCache>
            </c:strRef>
          </c:tx>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Sheet1!$C$8:$E$8</c:f>
              <c:numCache>
                <c:formatCode>General</c:formatCode>
                <c:ptCount val="3"/>
                <c:pt idx="0">
                  <c:v>0.110744</c:v>
                </c:pt>
                <c:pt idx="1">
                  <c:v>859.75975500000004</c:v>
                </c:pt>
                <c:pt idx="2">
                  <c:v>2.1405999999999998E-2</c:v>
                </c:pt>
              </c:numCache>
            </c:numRef>
          </c:val>
          <c:extLst>
            <c:ext xmlns:c16="http://schemas.microsoft.com/office/drawing/2014/chart" uri="{C3380CC4-5D6E-409C-BE32-E72D297353CC}">
              <c16:uniqueId val="{00000006-1D05-4EFF-8E37-BB138A71B010}"/>
            </c:ext>
          </c:extLst>
        </c:ser>
        <c:ser>
          <c:idx val="7"/>
          <c:order val="7"/>
          <c:tx>
            <c:strRef>
              <c:f>Sheet1!$B$9</c:f>
              <c:strCache>
                <c:ptCount val="1"/>
                <c:pt idx="0">
                  <c:v>DSCOVR_EPIC_L1A V3</c:v>
                </c:pt>
              </c:strCache>
            </c:strRef>
          </c:tx>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Sheet1!$C$9:$E$9</c:f>
              <c:numCache>
                <c:formatCode>General</c:formatCode>
                <c:ptCount val="3"/>
                <c:pt idx="0">
                  <c:v>0</c:v>
                </c:pt>
                <c:pt idx="1">
                  <c:v>13416.242659</c:v>
                </c:pt>
                <c:pt idx="2">
                  <c:v>5886.7625590000007</c:v>
                </c:pt>
              </c:numCache>
            </c:numRef>
          </c:val>
          <c:extLst>
            <c:ext xmlns:c16="http://schemas.microsoft.com/office/drawing/2014/chart" uri="{C3380CC4-5D6E-409C-BE32-E72D297353CC}">
              <c16:uniqueId val="{00000007-1D05-4EFF-8E37-BB138A71B010}"/>
            </c:ext>
          </c:extLst>
        </c:ser>
        <c:ser>
          <c:idx val="8"/>
          <c:order val="8"/>
          <c:tx>
            <c:strRef>
              <c:f>Sheet1!$B$10</c:f>
              <c:strCache>
                <c:ptCount val="1"/>
                <c:pt idx="0">
                  <c:v>DSCOVR_EPIC_L1B V3</c:v>
                </c:pt>
              </c:strCache>
            </c:strRef>
          </c:tx>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Sheet1!$C$10:$E$10</c:f>
              <c:numCache>
                <c:formatCode>General</c:formatCode>
                <c:ptCount val="3"/>
                <c:pt idx="0">
                  <c:v>0</c:v>
                </c:pt>
                <c:pt idx="1">
                  <c:v>12531.755733999998</c:v>
                </c:pt>
                <c:pt idx="2">
                  <c:v>3963.771471</c:v>
                </c:pt>
              </c:numCache>
            </c:numRef>
          </c:val>
          <c:extLst>
            <c:ext xmlns:c16="http://schemas.microsoft.com/office/drawing/2014/chart" uri="{C3380CC4-5D6E-409C-BE32-E72D297353CC}">
              <c16:uniqueId val="{00000008-1D05-4EFF-8E37-BB138A71B010}"/>
            </c:ext>
          </c:extLst>
        </c:ser>
        <c:ser>
          <c:idx val="9"/>
          <c:order val="9"/>
          <c:tx>
            <c:strRef>
              <c:f>Sheet1!$B$11</c:f>
              <c:strCache>
                <c:ptCount val="1"/>
                <c:pt idx="0">
                  <c:v>DSCOVR_EPIC_L2_MAIAC V1</c:v>
                </c:pt>
              </c:strCache>
            </c:strRef>
          </c:tx>
          <c:spPr>
            <a:gradFill rotWithShape="1">
              <a:gsLst>
                <a:gs pos="0">
                  <a:schemeClr val="accent1">
                    <a:lumMod val="80000"/>
                    <a:satMod val="103000"/>
                    <a:lumMod val="102000"/>
                    <a:tint val="94000"/>
                  </a:schemeClr>
                </a:gs>
                <a:gs pos="50000">
                  <a:schemeClr val="accent1">
                    <a:lumMod val="80000"/>
                    <a:satMod val="110000"/>
                    <a:lumMod val="100000"/>
                    <a:shade val="100000"/>
                  </a:schemeClr>
                </a:gs>
                <a:gs pos="100000">
                  <a:schemeClr val="accent1">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Sheet1!$C$11:$E$11</c:f>
              <c:numCache>
                <c:formatCode>General</c:formatCode>
                <c:ptCount val="3"/>
                <c:pt idx="0">
                  <c:v>215.69098399999999</c:v>
                </c:pt>
                <c:pt idx="1">
                  <c:v>1667.2006880000001</c:v>
                </c:pt>
                <c:pt idx="2">
                  <c:v>2339.6862689999998</c:v>
                </c:pt>
              </c:numCache>
            </c:numRef>
          </c:val>
          <c:extLst>
            <c:ext xmlns:c16="http://schemas.microsoft.com/office/drawing/2014/chart" uri="{C3380CC4-5D6E-409C-BE32-E72D297353CC}">
              <c16:uniqueId val="{00000009-1D05-4EFF-8E37-BB138A71B010}"/>
            </c:ext>
          </c:extLst>
        </c:ser>
        <c:ser>
          <c:idx val="10"/>
          <c:order val="10"/>
          <c:tx>
            <c:strRef>
              <c:f>Sheet1!$B$12</c:f>
              <c:strCache>
                <c:ptCount val="1"/>
                <c:pt idx="0">
                  <c:v>DSCOVR_EPIC_L2_COMPOSIT V1</c:v>
                </c:pt>
              </c:strCache>
            </c:strRef>
          </c:tx>
          <c:spPr>
            <a:gradFill rotWithShape="1">
              <a:gsLst>
                <a:gs pos="0">
                  <a:schemeClr val="accent3">
                    <a:lumMod val="80000"/>
                    <a:satMod val="103000"/>
                    <a:lumMod val="102000"/>
                    <a:tint val="94000"/>
                  </a:schemeClr>
                </a:gs>
                <a:gs pos="50000">
                  <a:schemeClr val="accent3">
                    <a:lumMod val="80000"/>
                    <a:satMod val="110000"/>
                    <a:lumMod val="100000"/>
                    <a:shade val="100000"/>
                  </a:schemeClr>
                </a:gs>
                <a:gs pos="100000">
                  <a:schemeClr val="accent3">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Sheet1!$C$12:$E$12</c:f>
              <c:numCache>
                <c:formatCode>General</c:formatCode>
                <c:ptCount val="3"/>
                <c:pt idx="0">
                  <c:v>78.876387000000008</c:v>
                </c:pt>
                <c:pt idx="1">
                  <c:v>1227.0413600000002</c:v>
                </c:pt>
                <c:pt idx="2">
                  <c:v>2436.4792820000002</c:v>
                </c:pt>
              </c:numCache>
            </c:numRef>
          </c:val>
          <c:extLst>
            <c:ext xmlns:c16="http://schemas.microsoft.com/office/drawing/2014/chart" uri="{C3380CC4-5D6E-409C-BE32-E72D297353CC}">
              <c16:uniqueId val="{0000000A-1D05-4EFF-8E37-BB138A71B010}"/>
            </c:ext>
          </c:extLst>
        </c:ser>
        <c:ser>
          <c:idx val="11"/>
          <c:order val="11"/>
          <c:tx>
            <c:strRef>
              <c:f>Sheet1!$B$13</c:f>
              <c:strCache>
                <c:ptCount val="1"/>
                <c:pt idx="0">
                  <c:v>DSCOVR_EPIC_L2_AER V1</c:v>
                </c:pt>
              </c:strCache>
            </c:strRef>
          </c:tx>
          <c:spPr>
            <a:gradFill rotWithShape="1">
              <a:gsLst>
                <a:gs pos="0">
                  <a:schemeClr val="accent5">
                    <a:lumMod val="80000"/>
                    <a:satMod val="103000"/>
                    <a:lumMod val="102000"/>
                    <a:tint val="94000"/>
                  </a:schemeClr>
                </a:gs>
                <a:gs pos="50000">
                  <a:schemeClr val="accent5">
                    <a:lumMod val="80000"/>
                    <a:satMod val="110000"/>
                    <a:lumMod val="100000"/>
                    <a:shade val="100000"/>
                  </a:schemeClr>
                </a:gs>
                <a:gs pos="100000">
                  <a:schemeClr val="accent5">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Sheet1!$C$13:$E$13</c:f>
              <c:numCache>
                <c:formatCode>General</c:formatCode>
                <c:ptCount val="3"/>
                <c:pt idx="0">
                  <c:v>108.054053</c:v>
                </c:pt>
                <c:pt idx="1">
                  <c:v>1135.9445449999998</c:v>
                </c:pt>
                <c:pt idx="2">
                  <c:v>0.28121699999999999</c:v>
                </c:pt>
              </c:numCache>
            </c:numRef>
          </c:val>
          <c:extLst>
            <c:ext xmlns:c16="http://schemas.microsoft.com/office/drawing/2014/chart" uri="{C3380CC4-5D6E-409C-BE32-E72D297353CC}">
              <c16:uniqueId val="{0000000B-1D05-4EFF-8E37-BB138A71B010}"/>
            </c:ext>
          </c:extLst>
        </c:ser>
        <c:ser>
          <c:idx val="12"/>
          <c:order val="12"/>
          <c:tx>
            <c:strRef>
              <c:f>Sheet1!$B$14</c:f>
              <c:strCache>
                <c:ptCount val="1"/>
                <c:pt idx="0">
                  <c:v>DSCOVR_EPIC_L2_O3SO2AI V1</c:v>
                </c:pt>
              </c:strCache>
            </c:strRef>
          </c:tx>
          <c:spPr>
            <a:gradFill rotWithShape="1">
              <a:gsLst>
                <a:gs pos="0">
                  <a:schemeClr val="accent1">
                    <a:lumMod val="60000"/>
                    <a:lumOff val="40000"/>
                    <a:satMod val="103000"/>
                    <a:lumMod val="102000"/>
                    <a:tint val="94000"/>
                  </a:schemeClr>
                </a:gs>
                <a:gs pos="50000">
                  <a:schemeClr val="accent1">
                    <a:lumMod val="60000"/>
                    <a:lumOff val="40000"/>
                    <a:satMod val="110000"/>
                    <a:lumMod val="100000"/>
                    <a:shade val="100000"/>
                  </a:schemeClr>
                </a:gs>
                <a:gs pos="100000">
                  <a:schemeClr val="accent1">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Sheet1!$C$14:$E$14</c:f>
              <c:numCache>
                <c:formatCode>General</c:formatCode>
                <c:ptCount val="3"/>
                <c:pt idx="0">
                  <c:v>2477.3272629999997</c:v>
                </c:pt>
                <c:pt idx="1">
                  <c:v>105.25249599999999</c:v>
                </c:pt>
                <c:pt idx="2">
                  <c:v>2120.2029090000001</c:v>
                </c:pt>
              </c:numCache>
            </c:numRef>
          </c:val>
          <c:extLst>
            <c:ext xmlns:c16="http://schemas.microsoft.com/office/drawing/2014/chart" uri="{C3380CC4-5D6E-409C-BE32-E72D297353CC}">
              <c16:uniqueId val="{0000000C-1D05-4EFF-8E37-BB138A71B010}"/>
            </c:ext>
          </c:extLst>
        </c:ser>
        <c:ser>
          <c:idx val="13"/>
          <c:order val="13"/>
          <c:tx>
            <c:strRef>
              <c:f>Sheet1!$B$15</c:f>
              <c:strCache>
                <c:ptCount val="1"/>
                <c:pt idx="0">
                  <c:v>DSCOVR_NISTAR_L1A V3</c:v>
                </c:pt>
              </c:strCache>
            </c:strRef>
          </c:tx>
          <c:spPr>
            <a:gradFill rotWithShape="1">
              <a:gsLst>
                <a:gs pos="0">
                  <a:schemeClr val="accent3">
                    <a:lumMod val="60000"/>
                    <a:lumOff val="40000"/>
                    <a:satMod val="103000"/>
                    <a:lumMod val="102000"/>
                    <a:tint val="94000"/>
                  </a:schemeClr>
                </a:gs>
                <a:gs pos="50000">
                  <a:schemeClr val="accent3">
                    <a:lumMod val="60000"/>
                    <a:lumOff val="40000"/>
                    <a:satMod val="110000"/>
                    <a:lumMod val="100000"/>
                    <a:shade val="100000"/>
                  </a:schemeClr>
                </a:gs>
                <a:gs pos="100000">
                  <a:schemeClr val="accent3">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Sheet1!$C$15:$E$15</c:f>
              <c:numCache>
                <c:formatCode>General</c:formatCode>
                <c:ptCount val="3"/>
                <c:pt idx="0">
                  <c:v>0</c:v>
                </c:pt>
                <c:pt idx="1">
                  <c:v>25.972152999999999</c:v>
                </c:pt>
                <c:pt idx="2">
                  <c:v>17.835888000000001</c:v>
                </c:pt>
              </c:numCache>
            </c:numRef>
          </c:val>
          <c:extLst>
            <c:ext xmlns:c16="http://schemas.microsoft.com/office/drawing/2014/chart" uri="{C3380CC4-5D6E-409C-BE32-E72D297353CC}">
              <c16:uniqueId val="{0000000D-1D05-4EFF-8E37-BB138A71B010}"/>
            </c:ext>
          </c:extLst>
        </c:ser>
        <c:ser>
          <c:idx val="14"/>
          <c:order val="14"/>
          <c:tx>
            <c:strRef>
              <c:f>Sheet1!$B$16</c:f>
              <c:strCache>
                <c:ptCount val="1"/>
                <c:pt idx="0">
                  <c:v>DSCOVR_NISTAR_L1B V3</c:v>
                </c:pt>
              </c:strCache>
            </c:strRef>
          </c:tx>
          <c:spPr>
            <a:gradFill rotWithShape="1">
              <a:gsLst>
                <a:gs pos="0">
                  <a:schemeClr val="accent5">
                    <a:lumMod val="60000"/>
                    <a:lumOff val="40000"/>
                    <a:satMod val="103000"/>
                    <a:lumMod val="102000"/>
                    <a:tint val="94000"/>
                  </a:schemeClr>
                </a:gs>
                <a:gs pos="50000">
                  <a:schemeClr val="accent5">
                    <a:lumMod val="60000"/>
                    <a:lumOff val="40000"/>
                    <a:satMod val="110000"/>
                    <a:lumMod val="100000"/>
                    <a:shade val="100000"/>
                  </a:schemeClr>
                </a:gs>
                <a:gs pos="100000">
                  <a:schemeClr val="accent5">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Sheet1!$C$16:$E$16</c:f>
              <c:numCache>
                <c:formatCode>General</c:formatCode>
                <c:ptCount val="3"/>
                <c:pt idx="0">
                  <c:v>0</c:v>
                </c:pt>
                <c:pt idx="1">
                  <c:v>5.0898909999999997</c:v>
                </c:pt>
                <c:pt idx="2">
                  <c:v>16.601223999999998</c:v>
                </c:pt>
              </c:numCache>
            </c:numRef>
          </c:val>
          <c:extLst>
            <c:ext xmlns:c16="http://schemas.microsoft.com/office/drawing/2014/chart" uri="{C3380CC4-5D6E-409C-BE32-E72D297353CC}">
              <c16:uniqueId val="{0000000E-1D05-4EFF-8E37-BB138A71B010}"/>
            </c:ext>
          </c:extLst>
        </c:ser>
        <c:ser>
          <c:idx val="15"/>
          <c:order val="15"/>
          <c:tx>
            <c:strRef>
              <c:f>Sheet1!$B$17</c:f>
              <c:strCache>
                <c:ptCount val="1"/>
                <c:pt idx="0">
                  <c:v>DSCOVR_EPIC_L2_CLOUD V3</c:v>
                </c:pt>
              </c:strCache>
            </c:strRef>
          </c:tx>
          <c:spPr>
            <a:gradFill rotWithShape="1">
              <a:gsLst>
                <a:gs pos="0">
                  <a:schemeClr val="accent1">
                    <a:lumMod val="50000"/>
                    <a:satMod val="103000"/>
                    <a:lumMod val="102000"/>
                    <a:tint val="94000"/>
                  </a:schemeClr>
                </a:gs>
                <a:gs pos="50000">
                  <a:schemeClr val="accent1">
                    <a:lumMod val="50000"/>
                    <a:satMod val="110000"/>
                    <a:lumMod val="100000"/>
                    <a:shade val="100000"/>
                  </a:schemeClr>
                </a:gs>
                <a:gs pos="100000">
                  <a:schemeClr val="accent1">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Sheet1!$C$17:$E$17</c:f>
              <c:numCache>
                <c:formatCode>General</c:formatCode>
                <c:ptCount val="3"/>
                <c:pt idx="0">
                  <c:v>0</c:v>
                </c:pt>
                <c:pt idx="1">
                  <c:v>150.69363899999999</c:v>
                </c:pt>
                <c:pt idx="2">
                  <c:v>7357.9064579999995</c:v>
                </c:pt>
              </c:numCache>
            </c:numRef>
          </c:val>
          <c:extLst>
            <c:ext xmlns:c16="http://schemas.microsoft.com/office/drawing/2014/chart" uri="{C3380CC4-5D6E-409C-BE32-E72D297353CC}">
              <c16:uniqueId val="{0000000F-1D05-4EFF-8E37-BB138A71B010}"/>
            </c:ext>
          </c:extLst>
        </c:ser>
        <c:ser>
          <c:idx val="16"/>
          <c:order val="16"/>
          <c:tx>
            <c:strRef>
              <c:f>Sheet1!$B$18</c:f>
              <c:strCache>
                <c:ptCount val="1"/>
                <c:pt idx="0">
                  <c:v>DSCOVR_EPIC_L2_SO2 V2</c:v>
                </c:pt>
              </c:strCache>
            </c:strRef>
          </c:tx>
          <c:spPr>
            <a:gradFill rotWithShape="1">
              <a:gsLst>
                <a:gs pos="0">
                  <a:schemeClr val="accent3">
                    <a:lumMod val="50000"/>
                    <a:satMod val="103000"/>
                    <a:lumMod val="102000"/>
                    <a:tint val="94000"/>
                  </a:schemeClr>
                </a:gs>
                <a:gs pos="50000">
                  <a:schemeClr val="accent3">
                    <a:lumMod val="50000"/>
                    <a:satMod val="110000"/>
                    <a:lumMod val="100000"/>
                    <a:shade val="100000"/>
                  </a:schemeClr>
                </a:gs>
                <a:gs pos="100000">
                  <a:schemeClr val="accent3">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Sheet1!$C$18:$E$18</c:f>
              <c:numCache>
                <c:formatCode>General</c:formatCode>
                <c:ptCount val="3"/>
                <c:pt idx="0">
                  <c:v>0</c:v>
                </c:pt>
                <c:pt idx="1">
                  <c:v>19.108813999999999</c:v>
                </c:pt>
                <c:pt idx="2">
                  <c:v>7.8122769999999999</c:v>
                </c:pt>
              </c:numCache>
            </c:numRef>
          </c:val>
          <c:extLst>
            <c:ext xmlns:c16="http://schemas.microsoft.com/office/drawing/2014/chart" uri="{C3380CC4-5D6E-409C-BE32-E72D297353CC}">
              <c16:uniqueId val="{00000010-1D05-4EFF-8E37-BB138A71B010}"/>
            </c:ext>
          </c:extLst>
        </c:ser>
        <c:ser>
          <c:idx val="17"/>
          <c:order val="17"/>
          <c:tx>
            <c:strRef>
              <c:f>Sheet1!$B$19</c:f>
              <c:strCache>
                <c:ptCount val="1"/>
                <c:pt idx="0">
                  <c:v>DSCOVR_NISTAR_L2_FLX V1</c:v>
                </c:pt>
              </c:strCache>
            </c:strRef>
          </c:tx>
          <c:spPr>
            <a:gradFill rotWithShape="1">
              <a:gsLst>
                <a:gs pos="0">
                  <a:schemeClr val="accent5">
                    <a:lumMod val="50000"/>
                    <a:satMod val="103000"/>
                    <a:lumMod val="102000"/>
                    <a:tint val="94000"/>
                  </a:schemeClr>
                </a:gs>
                <a:gs pos="50000">
                  <a:schemeClr val="accent5">
                    <a:lumMod val="50000"/>
                    <a:satMod val="110000"/>
                    <a:lumMod val="100000"/>
                    <a:shade val="100000"/>
                  </a:schemeClr>
                </a:gs>
                <a:gs pos="100000">
                  <a:schemeClr val="accent5">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Sheet1!$C$19:$E$19</c:f>
              <c:numCache>
                <c:formatCode>General</c:formatCode>
                <c:ptCount val="3"/>
                <c:pt idx="0">
                  <c:v>0</c:v>
                </c:pt>
                <c:pt idx="1">
                  <c:v>2.99E-3</c:v>
                </c:pt>
                <c:pt idx="2">
                  <c:v>5.2789999999999998E-3</c:v>
                </c:pt>
              </c:numCache>
            </c:numRef>
          </c:val>
          <c:extLst>
            <c:ext xmlns:c16="http://schemas.microsoft.com/office/drawing/2014/chart" uri="{C3380CC4-5D6E-409C-BE32-E72D297353CC}">
              <c16:uniqueId val="{00000011-1D05-4EFF-8E37-BB138A71B010}"/>
            </c:ext>
          </c:extLst>
        </c:ser>
        <c:ser>
          <c:idx val="18"/>
          <c:order val="18"/>
          <c:tx>
            <c:strRef>
              <c:f>Sheet1!$B$20</c:f>
              <c:strCache>
                <c:ptCount val="1"/>
                <c:pt idx="0">
                  <c:v>DSCOVR_EPIC_L2_SO2 V1</c:v>
                </c:pt>
              </c:strCache>
            </c:strRef>
          </c:tx>
          <c:spPr>
            <a:gradFill rotWithShape="1">
              <a:gsLst>
                <a:gs pos="0">
                  <a:schemeClr val="accent1">
                    <a:lumMod val="70000"/>
                    <a:lumOff val="30000"/>
                    <a:satMod val="103000"/>
                    <a:lumMod val="102000"/>
                    <a:tint val="94000"/>
                  </a:schemeClr>
                </a:gs>
                <a:gs pos="50000">
                  <a:schemeClr val="accent1">
                    <a:lumMod val="70000"/>
                    <a:lumOff val="30000"/>
                    <a:satMod val="110000"/>
                    <a:lumMod val="100000"/>
                    <a:shade val="100000"/>
                  </a:schemeClr>
                </a:gs>
                <a:gs pos="100000">
                  <a:schemeClr val="accent1">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Sheet1!$C$20:$E$20</c:f>
              <c:numCache>
                <c:formatCode>General</c:formatCode>
                <c:ptCount val="3"/>
                <c:pt idx="0">
                  <c:v>20.100547000000002</c:v>
                </c:pt>
                <c:pt idx="1">
                  <c:v>3.5394329999999998</c:v>
                </c:pt>
                <c:pt idx="2">
                  <c:v>16.23057</c:v>
                </c:pt>
              </c:numCache>
            </c:numRef>
          </c:val>
          <c:extLst>
            <c:ext xmlns:c16="http://schemas.microsoft.com/office/drawing/2014/chart" uri="{C3380CC4-5D6E-409C-BE32-E72D297353CC}">
              <c16:uniqueId val="{00000012-1D05-4EFF-8E37-BB138A71B010}"/>
            </c:ext>
          </c:extLst>
        </c:ser>
        <c:ser>
          <c:idx val="19"/>
          <c:order val="19"/>
          <c:tx>
            <c:strRef>
              <c:f>Sheet1!$B$21</c:f>
              <c:strCache>
                <c:ptCount val="1"/>
                <c:pt idx="0">
                  <c:v>DSCOVR_EPIC_L2_TO3 V3</c:v>
                </c:pt>
              </c:strCache>
            </c:strRef>
          </c:tx>
          <c:spPr>
            <a:gradFill rotWithShape="1">
              <a:gsLst>
                <a:gs pos="0">
                  <a:schemeClr val="accent3">
                    <a:lumMod val="70000"/>
                    <a:lumOff val="30000"/>
                    <a:satMod val="103000"/>
                    <a:lumMod val="102000"/>
                    <a:tint val="94000"/>
                  </a:schemeClr>
                </a:gs>
                <a:gs pos="50000">
                  <a:schemeClr val="accent3">
                    <a:lumMod val="70000"/>
                    <a:lumOff val="30000"/>
                    <a:satMod val="110000"/>
                    <a:lumMod val="100000"/>
                    <a:shade val="100000"/>
                  </a:schemeClr>
                </a:gs>
                <a:gs pos="100000">
                  <a:schemeClr val="accent3">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Sheet1!$C$21:$E$21</c:f>
              <c:numCache>
                <c:formatCode>General</c:formatCode>
                <c:ptCount val="3"/>
                <c:pt idx="0">
                  <c:v>0</c:v>
                </c:pt>
                <c:pt idx="1">
                  <c:v>0</c:v>
                </c:pt>
                <c:pt idx="2">
                  <c:v>2213.7468909999998</c:v>
                </c:pt>
              </c:numCache>
            </c:numRef>
          </c:val>
          <c:extLst>
            <c:ext xmlns:c16="http://schemas.microsoft.com/office/drawing/2014/chart" uri="{C3380CC4-5D6E-409C-BE32-E72D297353CC}">
              <c16:uniqueId val="{00000013-1D05-4EFF-8E37-BB138A71B010}"/>
            </c:ext>
          </c:extLst>
        </c:ser>
        <c:ser>
          <c:idx val="20"/>
          <c:order val="20"/>
          <c:tx>
            <c:strRef>
              <c:f>Sheet1!$B$22</c:f>
              <c:strCache>
                <c:ptCount val="1"/>
                <c:pt idx="0">
                  <c:v>DSCOVR_EPIC_L2_VESDR V2</c:v>
                </c:pt>
              </c:strCache>
            </c:strRef>
          </c:tx>
          <c:spPr>
            <a:gradFill rotWithShape="1">
              <a:gsLst>
                <a:gs pos="0">
                  <a:schemeClr val="accent5">
                    <a:lumMod val="70000"/>
                    <a:lumOff val="30000"/>
                    <a:satMod val="103000"/>
                    <a:lumMod val="102000"/>
                    <a:tint val="94000"/>
                  </a:schemeClr>
                </a:gs>
                <a:gs pos="50000">
                  <a:schemeClr val="accent5">
                    <a:lumMod val="70000"/>
                    <a:lumOff val="30000"/>
                    <a:satMod val="110000"/>
                    <a:lumMod val="100000"/>
                    <a:shade val="100000"/>
                  </a:schemeClr>
                </a:gs>
                <a:gs pos="100000">
                  <a:schemeClr val="accent5">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Sheet1!$C$22:$E$22</c:f>
              <c:numCache>
                <c:formatCode>General</c:formatCode>
                <c:ptCount val="3"/>
                <c:pt idx="0">
                  <c:v>0</c:v>
                </c:pt>
                <c:pt idx="1">
                  <c:v>0</c:v>
                </c:pt>
                <c:pt idx="2">
                  <c:v>1825.647172</c:v>
                </c:pt>
              </c:numCache>
            </c:numRef>
          </c:val>
          <c:extLst>
            <c:ext xmlns:c16="http://schemas.microsoft.com/office/drawing/2014/chart" uri="{C3380CC4-5D6E-409C-BE32-E72D297353CC}">
              <c16:uniqueId val="{00000014-1D05-4EFF-8E37-BB138A71B010}"/>
            </c:ext>
          </c:extLst>
        </c:ser>
        <c:ser>
          <c:idx val="21"/>
          <c:order val="21"/>
          <c:tx>
            <c:strRef>
              <c:f>Sheet1!$B$23</c:f>
              <c:strCache>
                <c:ptCount val="1"/>
                <c:pt idx="0">
                  <c:v>DSCOVR_EPIC_L1A V1</c:v>
                </c:pt>
              </c:strCache>
            </c:strRef>
          </c:tx>
          <c:spPr>
            <a:gradFill rotWithShape="1">
              <a:gsLst>
                <a:gs pos="0">
                  <a:schemeClr val="accent1">
                    <a:lumMod val="70000"/>
                    <a:satMod val="103000"/>
                    <a:lumMod val="102000"/>
                    <a:tint val="94000"/>
                  </a:schemeClr>
                </a:gs>
                <a:gs pos="50000">
                  <a:schemeClr val="accent1">
                    <a:lumMod val="70000"/>
                    <a:satMod val="110000"/>
                    <a:lumMod val="100000"/>
                    <a:shade val="100000"/>
                  </a:schemeClr>
                </a:gs>
                <a:gs pos="100000">
                  <a:schemeClr val="accent1">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Sheet1!$C$23:$E$23</c:f>
              <c:numCache>
                <c:formatCode>General</c:formatCode>
                <c:ptCount val="3"/>
                <c:pt idx="0">
                  <c:v>3862.1237080000001</c:v>
                </c:pt>
                <c:pt idx="1">
                  <c:v>0</c:v>
                </c:pt>
                <c:pt idx="2">
                  <c:v>0</c:v>
                </c:pt>
              </c:numCache>
            </c:numRef>
          </c:val>
          <c:extLst>
            <c:ext xmlns:c16="http://schemas.microsoft.com/office/drawing/2014/chart" uri="{C3380CC4-5D6E-409C-BE32-E72D297353CC}">
              <c16:uniqueId val="{00000015-1D05-4EFF-8E37-BB138A71B010}"/>
            </c:ext>
          </c:extLst>
        </c:ser>
        <c:ser>
          <c:idx val="22"/>
          <c:order val="22"/>
          <c:tx>
            <c:strRef>
              <c:f>Sheet1!$B$24</c:f>
              <c:strCache>
                <c:ptCount val="1"/>
                <c:pt idx="0">
                  <c:v>DSCOVR_EPIC_L1B V1</c:v>
                </c:pt>
              </c:strCache>
            </c:strRef>
          </c:tx>
          <c:spPr>
            <a:gradFill rotWithShape="1">
              <a:gsLst>
                <a:gs pos="0">
                  <a:schemeClr val="accent3">
                    <a:lumMod val="70000"/>
                    <a:satMod val="103000"/>
                    <a:lumMod val="102000"/>
                    <a:tint val="94000"/>
                  </a:schemeClr>
                </a:gs>
                <a:gs pos="50000">
                  <a:schemeClr val="accent3">
                    <a:lumMod val="70000"/>
                    <a:satMod val="110000"/>
                    <a:lumMod val="100000"/>
                    <a:shade val="100000"/>
                  </a:schemeClr>
                </a:gs>
                <a:gs pos="100000">
                  <a:schemeClr val="accent3">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Sheet1!$C$24:$E$24</c:f>
              <c:numCache>
                <c:formatCode>General</c:formatCode>
                <c:ptCount val="3"/>
                <c:pt idx="0">
                  <c:v>708.03161</c:v>
                </c:pt>
                <c:pt idx="1">
                  <c:v>0</c:v>
                </c:pt>
                <c:pt idx="2">
                  <c:v>0</c:v>
                </c:pt>
              </c:numCache>
            </c:numRef>
          </c:val>
          <c:extLst>
            <c:ext xmlns:c16="http://schemas.microsoft.com/office/drawing/2014/chart" uri="{C3380CC4-5D6E-409C-BE32-E72D297353CC}">
              <c16:uniqueId val="{00000016-1D05-4EFF-8E37-BB138A71B010}"/>
            </c:ext>
          </c:extLst>
        </c:ser>
        <c:ser>
          <c:idx val="23"/>
          <c:order val="23"/>
          <c:tx>
            <c:strRef>
              <c:f>Sheet1!$B$25</c:f>
              <c:strCache>
                <c:ptCount val="1"/>
                <c:pt idx="0">
                  <c:v>DSCOVR_NISTAR_L1B V1</c:v>
                </c:pt>
              </c:strCache>
            </c:strRef>
          </c:tx>
          <c:spPr>
            <a:gradFill rotWithShape="1">
              <a:gsLst>
                <a:gs pos="0">
                  <a:schemeClr val="accent5">
                    <a:lumMod val="70000"/>
                    <a:satMod val="103000"/>
                    <a:lumMod val="102000"/>
                    <a:tint val="94000"/>
                  </a:schemeClr>
                </a:gs>
                <a:gs pos="50000">
                  <a:schemeClr val="accent5">
                    <a:lumMod val="70000"/>
                    <a:satMod val="110000"/>
                    <a:lumMod val="100000"/>
                    <a:shade val="100000"/>
                  </a:schemeClr>
                </a:gs>
                <a:gs pos="100000">
                  <a:schemeClr val="accent5">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Sheet1!$C$25:$E$25</c:f>
              <c:numCache>
                <c:formatCode>General</c:formatCode>
                <c:ptCount val="3"/>
                <c:pt idx="0">
                  <c:v>8.5527660000000001</c:v>
                </c:pt>
                <c:pt idx="1">
                  <c:v>0</c:v>
                </c:pt>
                <c:pt idx="2">
                  <c:v>0</c:v>
                </c:pt>
              </c:numCache>
            </c:numRef>
          </c:val>
          <c:extLst>
            <c:ext xmlns:c16="http://schemas.microsoft.com/office/drawing/2014/chart" uri="{C3380CC4-5D6E-409C-BE32-E72D297353CC}">
              <c16:uniqueId val="{00000017-1D05-4EFF-8E37-BB138A71B010}"/>
            </c:ext>
          </c:extLst>
        </c:ser>
        <c:ser>
          <c:idx val="24"/>
          <c:order val="24"/>
          <c:tx>
            <c:strRef>
              <c:f>Sheet1!$B$26</c:f>
              <c:strCache>
                <c:ptCount val="1"/>
                <c:pt idx="0">
                  <c:v>DSCOVR_NISTAR_L1A V1</c:v>
                </c:pt>
              </c:strCache>
            </c:strRef>
          </c:tx>
          <c:spPr>
            <a:gradFill rotWithShape="1">
              <a:gsLst>
                <a:gs pos="0">
                  <a:schemeClr val="accent1">
                    <a:lumMod val="50000"/>
                    <a:lumOff val="50000"/>
                    <a:satMod val="103000"/>
                    <a:lumMod val="102000"/>
                    <a:tint val="94000"/>
                  </a:schemeClr>
                </a:gs>
                <a:gs pos="50000">
                  <a:schemeClr val="accent1">
                    <a:lumMod val="50000"/>
                    <a:lumOff val="50000"/>
                    <a:satMod val="110000"/>
                    <a:lumMod val="100000"/>
                    <a:shade val="100000"/>
                  </a:schemeClr>
                </a:gs>
                <a:gs pos="100000">
                  <a:schemeClr val="accent1">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Sheet1!$C$26:$E$26</c:f>
              <c:numCache>
                <c:formatCode>General</c:formatCode>
                <c:ptCount val="3"/>
                <c:pt idx="0">
                  <c:v>11.031872999999999</c:v>
                </c:pt>
                <c:pt idx="1">
                  <c:v>0</c:v>
                </c:pt>
                <c:pt idx="2">
                  <c:v>0</c:v>
                </c:pt>
              </c:numCache>
            </c:numRef>
          </c:val>
          <c:extLst>
            <c:ext xmlns:c16="http://schemas.microsoft.com/office/drawing/2014/chart" uri="{C3380CC4-5D6E-409C-BE32-E72D297353CC}">
              <c16:uniqueId val="{00000018-1D05-4EFF-8E37-BB138A71B010}"/>
            </c:ext>
          </c:extLst>
        </c:ser>
        <c:ser>
          <c:idx val="25"/>
          <c:order val="25"/>
          <c:tx>
            <c:strRef>
              <c:f>Sheet1!$B$27</c:f>
              <c:strCache>
                <c:ptCount val="1"/>
                <c:pt idx="0">
                  <c:v>DSCOVR_EPIC_L1B V2</c:v>
                </c:pt>
              </c:strCache>
            </c:strRef>
          </c:tx>
          <c:spPr>
            <a:gradFill rotWithShape="1">
              <a:gsLst>
                <a:gs pos="0">
                  <a:schemeClr val="accent3">
                    <a:lumMod val="50000"/>
                    <a:lumOff val="50000"/>
                    <a:satMod val="103000"/>
                    <a:lumMod val="102000"/>
                    <a:tint val="94000"/>
                  </a:schemeClr>
                </a:gs>
                <a:gs pos="50000">
                  <a:schemeClr val="accent3">
                    <a:lumMod val="50000"/>
                    <a:lumOff val="50000"/>
                    <a:satMod val="110000"/>
                    <a:lumMod val="100000"/>
                    <a:shade val="100000"/>
                  </a:schemeClr>
                </a:gs>
                <a:gs pos="100000">
                  <a:schemeClr val="accent3">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Sheet1!$C$27:$E$27</c:f>
              <c:numCache>
                <c:formatCode>General</c:formatCode>
                <c:ptCount val="3"/>
                <c:pt idx="0">
                  <c:v>32.183632000000003</c:v>
                </c:pt>
                <c:pt idx="1">
                  <c:v>0</c:v>
                </c:pt>
                <c:pt idx="2">
                  <c:v>0</c:v>
                </c:pt>
              </c:numCache>
            </c:numRef>
          </c:val>
          <c:extLst>
            <c:ext xmlns:c16="http://schemas.microsoft.com/office/drawing/2014/chart" uri="{C3380CC4-5D6E-409C-BE32-E72D297353CC}">
              <c16:uniqueId val="{00000019-1D05-4EFF-8E37-BB138A71B010}"/>
            </c:ext>
          </c:extLst>
        </c:ser>
        <c:dLbls>
          <c:showLegendKey val="0"/>
          <c:showVal val="0"/>
          <c:showCatName val="0"/>
          <c:showSerName val="0"/>
          <c:showPercent val="0"/>
          <c:showBubbleSize val="0"/>
        </c:dLbls>
        <c:gapWidth val="40"/>
        <c:overlap val="100"/>
        <c:axId val="568813823"/>
        <c:axId val="725259775"/>
      </c:barChart>
      <c:catAx>
        <c:axId val="568813823"/>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5259775"/>
        <c:crosses val="autoZero"/>
        <c:auto val="1"/>
        <c:lblAlgn val="ctr"/>
        <c:lblOffset val="100"/>
        <c:noMultiLvlLbl val="0"/>
      </c:catAx>
      <c:valAx>
        <c:axId val="7252597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813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Sheet2!$B$1</c:f>
              <c:strCache>
                <c:ptCount val="1"/>
                <c:pt idx="0">
                  <c:v>2020</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Sheet2!$A$2:$A$14</c:f>
              <c:strCache>
                <c:ptCount val="13"/>
                <c:pt idx="0">
                  <c:v>DSCOVR_EPIC_L2_CLOUD</c:v>
                </c:pt>
                <c:pt idx="1">
                  <c:v>DSCOVR_EPIC_L2_AER</c:v>
                </c:pt>
                <c:pt idx="2">
                  <c:v>DSCOVR_EPIC_L1B</c:v>
                </c:pt>
                <c:pt idx="3">
                  <c:v>DSCOVR_EPIC_L2_MAIAC</c:v>
                </c:pt>
                <c:pt idx="4">
                  <c:v>DSCOVR_EPIC_L2_TO3</c:v>
                </c:pt>
                <c:pt idx="5">
                  <c:v>DSCOVR_EPIC_L1A</c:v>
                </c:pt>
                <c:pt idx="6">
                  <c:v>DSCOVR_EPIC_L2_VESDR</c:v>
                </c:pt>
                <c:pt idx="7">
                  <c:v>DSCOVR_EPIC_L2_COMPOSITE</c:v>
                </c:pt>
                <c:pt idx="8">
                  <c:v>DSCOVR_EPIC_L2_O3SO2AI</c:v>
                </c:pt>
                <c:pt idx="9">
                  <c:v>DSCOVR_EPIC_L2_SO2</c:v>
                </c:pt>
                <c:pt idx="10">
                  <c:v>DSCOVR_NISTAR_L1A</c:v>
                </c:pt>
                <c:pt idx="11">
                  <c:v>DSCOVR_NISTAR_L1B</c:v>
                </c:pt>
                <c:pt idx="12">
                  <c:v>DSCOVR_NISTAR_L2_FLX</c:v>
                </c:pt>
              </c:strCache>
            </c:strRef>
          </c:cat>
          <c:val>
            <c:numRef>
              <c:f>Sheet2!$B$2:$B$14</c:f>
              <c:numCache>
                <c:formatCode>General</c:formatCode>
                <c:ptCount val="13"/>
                <c:pt idx="0">
                  <c:v>185</c:v>
                </c:pt>
                <c:pt idx="1">
                  <c:v>117</c:v>
                </c:pt>
                <c:pt idx="2">
                  <c:v>59</c:v>
                </c:pt>
                <c:pt idx="3">
                  <c:v>58</c:v>
                </c:pt>
                <c:pt idx="4">
                  <c:v>34</c:v>
                </c:pt>
                <c:pt idx="5">
                  <c:v>33</c:v>
                </c:pt>
                <c:pt idx="6">
                  <c:v>30</c:v>
                </c:pt>
                <c:pt idx="7">
                  <c:v>13</c:v>
                </c:pt>
                <c:pt idx="8">
                  <c:v>8</c:v>
                </c:pt>
                <c:pt idx="9">
                  <c:v>7</c:v>
                </c:pt>
                <c:pt idx="10">
                  <c:v>5</c:v>
                </c:pt>
                <c:pt idx="11">
                  <c:v>4</c:v>
                </c:pt>
                <c:pt idx="12">
                  <c:v>3</c:v>
                </c:pt>
              </c:numCache>
            </c:numRef>
          </c:val>
          <c:extLst>
            <c:ext xmlns:c16="http://schemas.microsoft.com/office/drawing/2014/chart" uri="{C3380CC4-5D6E-409C-BE32-E72D297353CC}">
              <c16:uniqueId val="{00000000-BC8B-4F20-A2D1-76576A4DFAEF}"/>
            </c:ext>
          </c:extLst>
        </c:ser>
        <c:ser>
          <c:idx val="1"/>
          <c:order val="1"/>
          <c:tx>
            <c:strRef>
              <c:f>Sheet2!$C$1</c:f>
              <c:strCache>
                <c:ptCount val="1"/>
                <c:pt idx="0">
                  <c:v>2021</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Sheet2!$A$2:$A$14</c:f>
              <c:strCache>
                <c:ptCount val="13"/>
                <c:pt idx="0">
                  <c:v>DSCOVR_EPIC_L2_CLOUD</c:v>
                </c:pt>
                <c:pt idx="1">
                  <c:v>DSCOVR_EPIC_L2_AER</c:v>
                </c:pt>
                <c:pt idx="2">
                  <c:v>DSCOVR_EPIC_L1B</c:v>
                </c:pt>
                <c:pt idx="3">
                  <c:v>DSCOVR_EPIC_L2_MAIAC</c:v>
                </c:pt>
                <c:pt idx="4">
                  <c:v>DSCOVR_EPIC_L2_TO3</c:v>
                </c:pt>
                <c:pt idx="5">
                  <c:v>DSCOVR_EPIC_L1A</c:v>
                </c:pt>
                <c:pt idx="6">
                  <c:v>DSCOVR_EPIC_L2_VESDR</c:v>
                </c:pt>
                <c:pt idx="7">
                  <c:v>DSCOVR_EPIC_L2_COMPOSITE</c:v>
                </c:pt>
                <c:pt idx="8">
                  <c:v>DSCOVR_EPIC_L2_O3SO2AI</c:v>
                </c:pt>
                <c:pt idx="9">
                  <c:v>DSCOVR_EPIC_L2_SO2</c:v>
                </c:pt>
                <c:pt idx="10">
                  <c:v>DSCOVR_NISTAR_L1A</c:v>
                </c:pt>
                <c:pt idx="11">
                  <c:v>DSCOVR_NISTAR_L1B</c:v>
                </c:pt>
                <c:pt idx="12">
                  <c:v>DSCOVR_NISTAR_L2_FLX</c:v>
                </c:pt>
              </c:strCache>
            </c:strRef>
          </c:cat>
          <c:val>
            <c:numRef>
              <c:f>Sheet2!$C$2:$C$14</c:f>
              <c:numCache>
                <c:formatCode>General</c:formatCode>
                <c:ptCount val="13"/>
                <c:pt idx="0">
                  <c:v>44</c:v>
                </c:pt>
                <c:pt idx="1">
                  <c:v>15</c:v>
                </c:pt>
                <c:pt idx="2">
                  <c:v>22</c:v>
                </c:pt>
                <c:pt idx="3">
                  <c:v>82</c:v>
                </c:pt>
                <c:pt idx="4">
                  <c:v>14</c:v>
                </c:pt>
                <c:pt idx="5">
                  <c:v>10</c:v>
                </c:pt>
                <c:pt idx="6">
                  <c:v>35</c:v>
                </c:pt>
                <c:pt idx="7">
                  <c:v>17</c:v>
                </c:pt>
                <c:pt idx="8">
                  <c:v>23</c:v>
                </c:pt>
                <c:pt idx="9">
                  <c:v>5</c:v>
                </c:pt>
                <c:pt idx="10">
                  <c:v>1</c:v>
                </c:pt>
                <c:pt idx="11">
                  <c:v>6</c:v>
                </c:pt>
                <c:pt idx="12">
                  <c:v>8</c:v>
                </c:pt>
              </c:numCache>
            </c:numRef>
          </c:val>
          <c:extLst>
            <c:ext xmlns:c16="http://schemas.microsoft.com/office/drawing/2014/chart" uri="{C3380CC4-5D6E-409C-BE32-E72D297353CC}">
              <c16:uniqueId val="{00000001-BC8B-4F20-A2D1-76576A4DFAEF}"/>
            </c:ext>
          </c:extLst>
        </c:ser>
        <c:ser>
          <c:idx val="2"/>
          <c:order val="2"/>
          <c:tx>
            <c:strRef>
              <c:f>Sheet2!$D$1</c:f>
              <c:strCache>
                <c:ptCount val="1"/>
                <c:pt idx="0">
                  <c:v>2022</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Sheet2!$A$2:$A$14</c:f>
              <c:strCache>
                <c:ptCount val="13"/>
                <c:pt idx="0">
                  <c:v>DSCOVR_EPIC_L2_CLOUD</c:v>
                </c:pt>
                <c:pt idx="1">
                  <c:v>DSCOVR_EPIC_L2_AER</c:v>
                </c:pt>
                <c:pt idx="2">
                  <c:v>DSCOVR_EPIC_L1B</c:v>
                </c:pt>
                <c:pt idx="3">
                  <c:v>DSCOVR_EPIC_L2_MAIAC</c:v>
                </c:pt>
                <c:pt idx="4">
                  <c:v>DSCOVR_EPIC_L2_TO3</c:v>
                </c:pt>
                <c:pt idx="5">
                  <c:v>DSCOVR_EPIC_L1A</c:v>
                </c:pt>
                <c:pt idx="6">
                  <c:v>DSCOVR_EPIC_L2_VESDR</c:v>
                </c:pt>
                <c:pt idx="7">
                  <c:v>DSCOVR_EPIC_L2_COMPOSITE</c:v>
                </c:pt>
                <c:pt idx="8">
                  <c:v>DSCOVR_EPIC_L2_O3SO2AI</c:v>
                </c:pt>
                <c:pt idx="9">
                  <c:v>DSCOVR_EPIC_L2_SO2</c:v>
                </c:pt>
                <c:pt idx="10">
                  <c:v>DSCOVR_NISTAR_L1A</c:v>
                </c:pt>
                <c:pt idx="11">
                  <c:v>DSCOVR_NISTAR_L1B</c:v>
                </c:pt>
                <c:pt idx="12">
                  <c:v>DSCOVR_NISTAR_L2_FLX</c:v>
                </c:pt>
              </c:strCache>
            </c:strRef>
          </c:cat>
          <c:val>
            <c:numRef>
              <c:f>Sheet2!$D$2:$D$14</c:f>
              <c:numCache>
                <c:formatCode>General</c:formatCode>
                <c:ptCount val="13"/>
                <c:pt idx="2">
                  <c:v>16</c:v>
                </c:pt>
                <c:pt idx="3">
                  <c:v>7</c:v>
                </c:pt>
              </c:numCache>
            </c:numRef>
          </c:val>
          <c:extLst>
            <c:ext xmlns:c16="http://schemas.microsoft.com/office/drawing/2014/chart" uri="{C3380CC4-5D6E-409C-BE32-E72D297353CC}">
              <c16:uniqueId val="{00000002-BC8B-4F20-A2D1-76576A4DFAEF}"/>
            </c:ext>
          </c:extLst>
        </c:ser>
        <c:dLbls>
          <c:dLblPos val="ctr"/>
          <c:showLegendKey val="0"/>
          <c:showVal val="1"/>
          <c:showCatName val="0"/>
          <c:showSerName val="0"/>
          <c:showPercent val="0"/>
          <c:showBubbleSize val="0"/>
        </c:dLbls>
        <c:gapWidth val="150"/>
        <c:overlap val="100"/>
        <c:axId val="919255711"/>
        <c:axId val="919263199"/>
        <c:extLst/>
      </c:barChart>
      <c:catAx>
        <c:axId val="919255711"/>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9263199"/>
        <c:crosses val="autoZero"/>
        <c:auto val="1"/>
        <c:lblAlgn val="ctr"/>
        <c:lblOffset val="100"/>
        <c:noMultiLvlLbl val="0"/>
      </c:catAx>
      <c:valAx>
        <c:axId val="919263199"/>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92557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0065771945214"/>
          <c:y val="0.1295044747821994"/>
          <c:w val="0.87387073991169484"/>
          <c:h val="0.56543217100720033"/>
        </c:manualLayout>
      </c:layout>
      <c:barChart>
        <c:barDir val="bar"/>
        <c:grouping val="stacked"/>
        <c:varyColors val="0"/>
        <c:ser>
          <c:idx val="0"/>
          <c:order val="0"/>
          <c:tx>
            <c:strRef>
              <c:f>DSCOVR4!$A$165</c:f>
              <c:strCache>
                <c:ptCount val="1"/>
                <c:pt idx="0">
                  <c:v>DSCOVR_EPIC_L1A</c:v>
                </c:pt>
              </c:strCache>
            </c:strRef>
          </c:tx>
          <c:spPr>
            <a:solidFill>
              <a:schemeClr val="accent1"/>
            </a:solidFill>
            <a:ln>
              <a:noFill/>
            </a:ln>
            <a:effectLst/>
          </c:spPr>
          <c:invertIfNegative val="0"/>
          <c:cat>
            <c:numRef>
              <c:f>DSCOVR4!$B$164:$E$164</c:f>
              <c:numCache>
                <c:formatCode>General</c:formatCode>
                <c:ptCount val="4"/>
                <c:pt idx="1">
                  <c:v>2020</c:v>
                </c:pt>
                <c:pt idx="2">
                  <c:v>2021</c:v>
                </c:pt>
                <c:pt idx="3">
                  <c:v>2022</c:v>
                </c:pt>
              </c:numCache>
            </c:numRef>
          </c:cat>
          <c:val>
            <c:numRef>
              <c:f>DSCOVR4!$B$165:$E$165</c:f>
              <c:numCache>
                <c:formatCode>General</c:formatCode>
                <c:ptCount val="4"/>
                <c:pt idx="1">
                  <c:v>13416.24266</c:v>
                </c:pt>
                <c:pt idx="2">
                  <c:v>5886.7625599999992</c:v>
                </c:pt>
                <c:pt idx="3">
                  <c:v>0</c:v>
                </c:pt>
              </c:numCache>
            </c:numRef>
          </c:val>
          <c:extLst>
            <c:ext xmlns:c16="http://schemas.microsoft.com/office/drawing/2014/chart" uri="{C3380CC4-5D6E-409C-BE32-E72D297353CC}">
              <c16:uniqueId val="{00000000-2D7D-4982-B8E4-11820324CAE5}"/>
            </c:ext>
          </c:extLst>
        </c:ser>
        <c:ser>
          <c:idx val="1"/>
          <c:order val="1"/>
          <c:tx>
            <c:strRef>
              <c:f>DSCOVR4!$A$166</c:f>
              <c:strCache>
                <c:ptCount val="1"/>
                <c:pt idx="0">
                  <c:v>DSCOVR_EPIC_L1B</c:v>
                </c:pt>
              </c:strCache>
            </c:strRef>
          </c:tx>
          <c:spPr>
            <a:solidFill>
              <a:schemeClr val="accent3"/>
            </a:solidFill>
            <a:ln>
              <a:noFill/>
            </a:ln>
            <a:effectLst/>
          </c:spPr>
          <c:invertIfNegative val="0"/>
          <c:cat>
            <c:numRef>
              <c:f>DSCOVR4!$B$164:$E$164</c:f>
              <c:numCache>
                <c:formatCode>General</c:formatCode>
                <c:ptCount val="4"/>
                <c:pt idx="1">
                  <c:v>2020</c:v>
                </c:pt>
                <c:pt idx="2">
                  <c:v>2021</c:v>
                </c:pt>
                <c:pt idx="3">
                  <c:v>2022</c:v>
                </c:pt>
              </c:numCache>
            </c:numRef>
          </c:cat>
          <c:val>
            <c:numRef>
              <c:f>DSCOVR4!$B$166:$E$166</c:f>
              <c:numCache>
                <c:formatCode>General</c:formatCode>
                <c:ptCount val="4"/>
                <c:pt idx="1">
                  <c:v>12531.755730000001</c:v>
                </c:pt>
                <c:pt idx="2">
                  <c:v>3975.8602299999998</c:v>
                </c:pt>
                <c:pt idx="3">
                  <c:v>9153.2564000000002</c:v>
                </c:pt>
              </c:numCache>
            </c:numRef>
          </c:val>
          <c:extLst>
            <c:ext xmlns:c16="http://schemas.microsoft.com/office/drawing/2014/chart" uri="{C3380CC4-5D6E-409C-BE32-E72D297353CC}">
              <c16:uniqueId val="{00000001-2D7D-4982-B8E4-11820324CAE5}"/>
            </c:ext>
          </c:extLst>
        </c:ser>
        <c:ser>
          <c:idx val="2"/>
          <c:order val="2"/>
          <c:tx>
            <c:strRef>
              <c:f>DSCOVR4!$A$167</c:f>
              <c:strCache>
                <c:ptCount val="1"/>
                <c:pt idx="0">
                  <c:v>DSCOVR_EPIC_L2_AER</c:v>
                </c:pt>
              </c:strCache>
            </c:strRef>
          </c:tx>
          <c:spPr>
            <a:solidFill>
              <a:schemeClr val="accent5"/>
            </a:solidFill>
            <a:ln>
              <a:noFill/>
            </a:ln>
            <a:effectLst/>
          </c:spPr>
          <c:invertIfNegative val="0"/>
          <c:cat>
            <c:numRef>
              <c:f>DSCOVR4!$B$164:$E$164</c:f>
              <c:numCache>
                <c:formatCode>General</c:formatCode>
                <c:ptCount val="4"/>
                <c:pt idx="1">
                  <c:v>2020</c:v>
                </c:pt>
                <c:pt idx="2">
                  <c:v>2021</c:v>
                </c:pt>
                <c:pt idx="3">
                  <c:v>2022</c:v>
                </c:pt>
              </c:numCache>
            </c:numRef>
          </c:cat>
          <c:val>
            <c:numRef>
              <c:f>DSCOVR4!$B$167:$E$167</c:f>
              <c:numCache>
                <c:formatCode>General</c:formatCode>
                <c:ptCount val="4"/>
                <c:pt idx="1">
                  <c:v>16685.806220000002</c:v>
                </c:pt>
                <c:pt idx="2">
                  <c:v>463.63602000000003</c:v>
                </c:pt>
                <c:pt idx="3">
                  <c:v>0</c:v>
                </c:pt>
              </c:numCache>
            </c:numRef>
          </c:val>
          <c:extLst>
            <c:ext xmlns:c16="http://schemas.microsoft.com/office/drawing/2014/chart" uri="{C3380CC4-5D6E-409C-BE32-E72D297353CC}">
              <c16:uniqueId val="{00000002-2D7D-4982-B8E4-11820324CAE5}"/>
            </c:ext>
          </c:extLst>
        </c:ser>
        <c:ser>
          <c:idx val="3"/>
          <c:order val="3"/>
          <c:tx>
            <c:strRef>
              <c:f>DSCOVR4!$A$168</c:f>
              <c:strCache>
                <c:ptCount val="1"/>
                <c:pt idx="0">
                  <c:v>DSCOVR_EPIC_L2_CLOUD</c:v>
                </c:pt>
              </c:strCache>
            </c:strRef>
          </c:tx>
          <c:spPr>
            <a:solidFill>
              <a:schemeClr val="accent1">
                <a:lumMod val="6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DSCOVR4!$B$168:$E$168</c:f>
              <c:numCache>
                <c:formatCode>General</c:formatCode>
                <c:ptCount val="4"/>
                <c:pt idx="1">
                  <c:v>150.69364000000002</c:v>
                </c:pt>
                <c:pt idx="2">
                  <c:v>7357.9064600000002</c:v>
                </c:pt>
                <c:pt idx="3">
                  <c:v>0</c:v>
                </c:pt>
              </c:numCache>
            </c:numRef>
          </c:val>
          <c:extLst>
            <c:ext xmlns:c16="http://schemas.microsoft.com/office/drawing/2014/chart" uri="{C3380CC4-5D6E-409C-BE32-E72D297353CC}">
              <c16:uniqueId val="{00000003-2D7D-4982-B8E4-11820324CAE5}"/>
            </c:ext>
          </c:extLst>
        </c:ser>
        <c:ser>
          <c:idx val="4"/>
          <c:order val="4"/>
          <c:tx>
            <c:strRef>
              <c:f>DSCOVR4!$A$169</c:f>
              <c:strCache>
                <c:ptCount val="1"/>
                <c:pt idx="0">
                  <c:v>DSCOVR_EPIC_L2_COMPOSITE</c:v>
                </c:pt>
              </c:strCache>
            </c:strRef>
          </c:tx>
          <c:spPr>
            <a:solidFill>
              <a:schemeClr val="accent3">
                <a:lumMod val="6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DSCOVR4!$B$169:$E$169</c:f>
              <c:numCache>
                <c:formatCode>General</c:formatCode>
                <c:ptCount val="4"/>
                <c:pt idx="1">
                  <c:v>1227.0413600000002</c:v>
                </c:pt>
                <c:pt idx="2">
                  <c:v>2436.5924</c:v>
                </c:pt>
                <c:pt idx="3">
                  <c:v>0</c:v>
                </c:pt>
              </c:numCache>
            </c:numRef>
          </c:val>
          <c:extLst>
            <c:ext xmlns:c16="http://schemas.microsoft.com/office/drawing/2014/chart" uri="{C3380CC4-5D6E-409C-BE32-E72D297353CC}">
              <c16:uniqueId val="{00000004-2D7D-4982-B8E4-11820324CAE5}"/>
            </c:ext>
          </c:extLst>
        </c:ser>
        <c:ser>
          <c:idx val="5"/>
          <c:order val="5"/>
          <c:tx>
            <c:strRef>
              <c:f>DSCOVR4!$A$170</c:f>
              <c:strCache>
                <c:ptCount val="1"/>
                <c:pt idx="0">
                  <c:v>DSCOVR_EPIC_L2_MAIAC</c:v>
                </c:pt>
              </c:strCache>
            </c:strRef>
          </c:tx>
          <c:spPr>
            <a:solidFill>
              <a:schemeClr val="accent5">
                <a:lumMod val="6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DSCOVR4!$B$170:$E$170</c:f>
              <c:numCache>
                <c:formatCode>General</c:formatCode>
                <c:ptCount val="4"/>
                <c:pt idx="1">
                  <c:v>4526.2744000000002</c:v>
                </c:pt>
                <c:pt idx="2">
                  <c:v>3119.9969999999998</c:v>
                </c:pt>
                <c:pt idx="3">
                  <c:v>1162.0877600000001</c:v>
                </c:pt>
              </c:numCache>
            </c:numRef>
          </c:val>
          <c:extLst>
            <c:ext xmlns:c16="http://schemas.microsoft.com/office/drawing/2014/chart" uri="{C3380CC4-5D6E-409C-BE32-E72D297353CC}">
              <c16:uniqueId val="{00000005-2D7D-4982-B8E4-11820324CAE5}"/>
            </c:ext>
          </c:extLst>
        </c:ser>
        <c:ser>
          <c:idx val="6"/>
          <c:order val="6"/>
          <c:tx>
            <c:strRef>
              <c:f>DSCOVR4!$A$171</c:f>
              <c:strCache>
                <c:ptCount val="1"/>
                <c:pt idx="0">
                  <c:v>DSCOVR_EPIC_L2_O3SO2AI</c:v>
                </c:pt>
              </c:strCache>
            </c:strRef>
          </c:tx>
          <c:spPr>
            <a:solidFill>
              <a:schemeClr val="accent1">
                <a:lumMod val="80000"/>
                <a:lumOff val="2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DSCOVR4!$B$171:$E$171</c:f>
              <c:numCache>
                <c:formatCode>General</c:formatCode>
                <c:ptCount val="4"/>
                <c:pt idx="1">
                  <c:v>105.2525</c:v>
                </c:pt>
                <c:pt idx="2">
                  <c:v>2120.5080400000002</c:v>
                </c:pt>
                <c:pt idx="3">
                  <c:v>0</c:v>
                </c:pt>
              </c:numCache>
            </c:numRef>
          </c:val>
          <c:extLst>
            <c:ext xmlns:c16="http://schemas.microsoft.com/office/drawing/2014/chart" uri="{C3380CC4-5D6E-409C-BE32-E72D297353CC}">
              <c16:uniqueId val="{00000006-2D7D-4982-B8E4-11820324CAE5}"/>
            </c:ext>
          </c:extLst>
        </c:ser>
        <c:ser>
          <c:idx val="7"/>
          <c:order val="7"/>
          <c:tx>
            <c:strRef>
              <c:f>DSCOVR4!$A$172</c:f>
              <c:strCache>
                <c:ptCount val="1"/>
                <c:pt idx="0">
                  <c:v>DSCOVR_EPIC_L2_SO2</c:v>
                </c:pt>
              </c:strCache>
            </c:strRef>
          </c:tx>
          <c:spPr>
            <a:solidFill>
              <a:schemeClr val="accent3">
                <a:lumMod val="80000"/>
                <a:lumOff val="2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DSCOVR4!$B$172:$E$172</c:f>
              <c:numCache>
                <c:formatCode>General</c:formatCode>
                <c:ptCount val="4"/>
                <c:pt idx="1">
                  <c:v>19.108810000000002</c:v>
                </c:pt>
                <c:pt idx="2">
                  <c:v>7.8122799999999994</c:v>
                </c:pt>
                <c:pt idx="3">
                  <c:v>0</c:v>
                </c:pt>
              </c:numCache>
            </c:numRef>
          </c:val>
          <c:extLst>
            <c:ext xmlns:c16="http://schemas.microsoft.com/office/drawing/2014/chart" uri="{C3380CC4-5D6E-409C-BE32-E72D297353CC}">
              <c16:uniqueId val="{00000007-2D7D-4982-B8E4-11820324CAE5}"/>
            </c:ext>
          </c:extLst>
        </c:ser>
        <c:ser>
          <c:idx val="8"/>
          <c:order val="8"/>
          <c:tx>
            <c:strRef>
              <c:f>DSCOVR4!$A$173</c:f>
              <c:strCache>
                <c:ptCount val="1"/>
                <c:pt idx="0">
                  <c:v>DSCOVR_EPIC_L2_TO3</c:v>
                </c:pt>
              </c:strCache>
            </c:strRef>
          </c:tx>
          <c:spPr>
            <a:solidFill>
              <a:schemeClr val="accent5">
                <a:lumMod val="80000"/>
                <a:lumOff val="2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DSCOVR4!$B$173:$E$173</c:f>
              <c:numCache>
                <c:formatCode>General</c:formatCode>
                <c:ptCount val="4"/>
                <c:pt idx="1">
                  <c:v>0.172379</c:v>
                </c:pt>
                <c:pt idx="2">
                  <c:v>2213.7468900000003</c:v>
                </c:pt>
                <c:pt idx="3">
                  <c:v>0</c:v>
                </c:pt>
              </c:numCache>
            </c:numRef>
          </c:val>
          <c:extLst>
            <c:ext xmlns:c16="http://schemas.microsoft.com/office/drawing/2014/chart" uri="{C3380CC4-5D6E-409C-BE32-E72D297353CC}">
              <c16:uniqueId val="{00000008-2D7D-4982-B8E4-11820324CAE5}"/>
            </c:ext>
          </c:extLst>
        </c:ser>
        <c:ser>
          <c:idx val="9"/>
          <c:order val="9"/>
          <c:tx>
            <c:strRef>
              <c:f>DSCOVR4!$A$174</c:f>
              <c:strCache>
                <c:ptCount val="1"/>
                <c:pt idx="0">
                  <c:v>DSCOVR_EPIC_L2_VESDR</c:v>
                </c:pt>
              </c:strCache>
            </c:strRef>
          </c:tx>
          <c:spPr>
            <a:solidFill>
              <a:schemeClr val="accent1">
                <a:lumMod val="8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DSCOVR4!$B$174:$E$174</c:f>
              <c:numCache>
                <c:formatCode>General</c:formatCode>
                <c:ptCount val="4"/>
                <c:pt idx="1">
                  <c:v>859.75976000000003</c:v>
                </c:pt>
                <c:pt idx="2">
                  <c:v>1825.64717</c:v>
                </c:pt>
                <c:pt idx="3">
                  <c:v>0</c:v>
                </c:pt>
              </c:numCache>
            </c:numRef>
          </c:val>
          <c:extLst>
            <c:ext xmlns:c16="http://schemas.microsoft.com/office/drawing/2014/chart" uri="{C3380CC4-5D6E-409C-BE32-E72D297353CC}">
              <c16:uniqueId val="{00000009-2D7D-4982-B8E4-11820324CAE5}"/>
            </c:ext>
          </c:extLst>
        </c:ser>
        <c:ser>
          <c:idx val="10"/>
          <c:order val="10"/>
          <c:tx>
            <c:strRef>
              <c:f>DSCOVR4!$A$175</c:f>
              <c:strCache>
                <c:ptCount val="1"/>
                <c:pt idx="0">
                  <c:v>DSCOVR_NISTAR_L1A</c:v>
                </c:pt>
              </c:strCache>
            </c:strRef>
          </c:tx>
          <c:spPr>
            <a:solidFill>
              <a:schemeClr val="accent3">
                <a:lumMod val="8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DSCOVR4!$B$175:$E$175</c:f>
              <c:numCache>
                <c:formatCode>General</c:formatCode>
                <c:ptCount val="4"/>
                <c:pt idx="1">
                  <c:v>25.972150000000003</c:v>
                </c:pt>
                <c:pt idx="2">
                  <c:v>17.835889999999999</c:v>
                </c:pt>
                <c:pt idx="3">
                  <c:v>0</c:v>
                </c:pt>
              </c:numCache>
            </c:numRef>
          </c:val>
          <c:extLst>
            <c:ext xmlns:c16="http://schemas.microsoft.com/office/drawing/2014/chart" uri="{C3380CC4-5D6E-409C-BE32-E72D297353CC}">
              <c16:uniqueId val="{0000000A-2D7D-4982-B8E4-11820324CAE5}"/>
            </c:ext>
          </c:extLst>
        </c:ser>
        <c:ser>
          <c:idx val="11"/>
          <c:order val="11"/>
          <c:tx>
            <c:strRef>
              <c:f>DSCOVR4!$A$176</c:f>
              <c:strCache>
                <c:ptCount val="1"/>
                <c:pt idx="0">
                  <c:v>DSCOVR_NISTAR_L1B</c:v>
                </c:pt>
              </c:strCache>
            </c:strRef>
          </c:tx>
          <c:spPr>
            <a:solidFill>
              <a:schemeClr val="accent5">
                <a:lumMod val="8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DSCOVR4!$B$176:$E$176</c:f>
              <c:numCache>
                <c:formatCode>General</c:formatCode>
                <c:ptCount val="4"/>
                <c:pt idx="1">
                  <c:v>5.0898900000000005</c:v>
                </c:pt>
                <c:pt idx="2">
                  <c:v>16.601220000000001</c:v>
                </c:pt>
                <c:pt idx="3">
                  <c:v>0</c:v>
                </c:pt>
              </c:numCache>
            </c:numRef>
          </c:val>
          <c:extLst>
            <c:ext xmlns:c16="http://schemas.microsoft.com/office/drawing/2014/chart" uri="{C3380CC4-5D6E-409C-BE32-E72D297353CC}">
              <c16:uniqueId val="{0000000B-2D7D-4982-B8E4-11820324CAE5}"/>
            </c:ext>
          </c:extLst>
        </c:ser>
        <c:ser>
          <c:idx val="12"/>
          <c:order val="12"/>
          <c:tx>
            <c:strRef>
              <c:f>DSCOVR4!$A$177</c:f>
              <c:strCache>
                <c:ptCount val="1"/>
                <c:pt idx="0">
                  <c:v>DSCOVR_NISTAR_L2_FLX</c:v>
                </c:pt>
              </c:strCache>
            </c:strRef>
          </c:tx>
          <c:spPr>
            <a:solidFill>
              <a:schemeClr val="accent1">
                <a:lumMod val="60000"/>
                <a:lumOff val="40000"/>
              </a:schemeClr>
            </a:solidFill>
            <a:ln>
              <a:noFill/>
            </a:ln>
            <a:effectLst/>
          </c:spPr>
          <c:invertIfNegative val="0"/>
          <c:cat>
            <c:numRef>
              <c:f>DSCOVR4!$B$164:$E$164</c:f>
              <c:numCache>
                <c:formatCode>General</c:formatCode>
                <c:ptCount val="4"/>
                <c:pt idx="1">
                  <c:v>2020</c:v>
                </c:pt>
                <c:pt idx="2">
                  <c:v>2021</c:v>
                </c:pt>
                <c:pt idx="3">
                  <c:v>2022</c:v>
                </c:pt>
              </c:numCache>
            </c:numRef>
          </c:cat>
          <c:val>
            <c:numRef>
              <c:f>DSCOVR4!$B$177:$E$177</c:f>
              <c:numCache>
                <c:formatCode>General</c:formatCode>
                <c:ptCount val="4"/>
                <c:pt idx="1">
                  <c:v>2.99E-3</c:v>
                </c:pt>
                <c:pt idx="2">
                  <c:v>5.2789999999999998E-3</c:v>
                </c:pt>
                <c:pt idx="3">
                  <c:v>0</c:v>
                </c:pt>
              </c:numCache>
            </c:numRef>
          </c:val>
          <c:extLst>
            <c:ext xmlns:c16="http://schemas.microsoft.com/office/drawing/2014/chart" uri="{C3380CC4-5D6E-409C-BE32-E72D297353CC}">
              <c16:uniqueId val="{0000000C-2D7D-4982-B8E4-11820324CAE5}"/>
            </c:ext>
          </c:extLst>
        </c:ser>
        <c:dLbls>
          <c:showLegendKey val="0"/>
          <c:showVal val="0"/>
          <c:showCatName val="0"/>
          <c:showSerName val="0"/>
          <c:showPercent val="0"/>
          <c:showBubbleSize val="0"/>
        </c:dLbls>
        <c:gapWidth val="150"/>
        <c:overlap val="100"/>
        <c:axId val="1342126207"/>
        <c:axId val="1342125375"/>
      </c:barChart>
      <c:dateAx>
        <c:axId val="1342126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342125375"/>
        <c:crosses val="autoZero"/>
        <c:auto val="0"/>
        <c:lblOffset val="100"/>
        <c:baseTimeUnit val="days"/>
      </c:dateAx>
      <c:valAx>
        <c:axId val="1342125375"/>
        <c:scaling>
          <c:orientation val="minMax"/>
          <c:max val="5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2126207"/>
        <c:crosses val="autoZero"/>
        <c:crossBetween val="between"/>
      </c:valAx>
      <c:spPr>
        <a:noFill/>
        <a:ln>
          <a:noFill/>
        </a:ln>
        <a:effectLst>
          <a:outerShdw blurRad="50800" dist="50800" dir="5400000" sx="1000" sy="1000" algn="ctr" rotWithShape="0">
            <a:srgbClr val="000000">
              <a:alpha val="43137"/>
            </a:srgbClr>
          </a:outerShdw>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66248359580053"/>
          <c:y val="4.5426447687559691E-2"/>
          <c:w val="0.87262918307086612"/>
          <c:h val="0.70081107507850449"/>
        </c:manualLayout>
      </c:layout>
      <c:barChart>
        <c:barDir val="bar"/>
        <c:grouping val="stacked"/>
        <c:varyColors val="0"/>
        <c:ser>
          <c:idx val="0"/>
          <c:order val="0"/>
          <c:tx>
            <c:strRef>
              <c:f>DSCOVR4!$A$181</c:f>
              <c:strCache>
                <c:ptCount val="1"/>
                <c:pt idx="0">
                  <c:v>DSCOVR_EPIC_L1A</c:v>
                </c:pt>
              </c:strCache>
            </c:strRef>
          </c:tx>
          <c:spPr>
            <a:solidFill>
              <a:schemeClr val="accent1"/>
            </a:solidFill>
            <a:ln>
              <a:noFill/>
            </a:ln>
            <a:effectLst/>
          </c:spPr>
          <c:invertIfNegative val="0"/>
          <c:cat>
            <c:numRef>
              <c:f>DSCOVR4!$B$180:$E$180</c:f>
              <c:numCache>
                <c:formatCode>General</c:formatCode>
                <c:ptCount val="4"/>
                <c:pt idx="1">
                  <c:v>2020</c:v>
                </c:pt>
                <c:pt idx="2">
                  <c:v>2021</c:v>
                </c:pt>
                <c:pt idx="3">
                  <c:v>2022</c:v>
                </c:pt>
              </c:numCache>
            </c:numRef>
          </c:cat>
          <c:val>
            <c:numRef>
              <c:f>DSCOVR4!$B$181:$E$181</c:f>
              <c:numCache>
                <c:formatCode>#,##0</c:formatCode>
                <c:ptCount val="4"/>
                <c:pt idx="1">
                  <c:v>37894</c:v>
                </c:pt>
                <c:pt idx="2">
                  <c:v>16646</c:v>
                </c:pt>
              </c:numCache>
            </c:numRef>
          </c:val>
          <c:extLst>
            <c:ext xmlns:c16="http://schemas.microsoft.com/office/drawing/2014/chart" uri="{C3380CC4-5D6E-409C-BE32-E72D297353CC}">
              <c16:uniqueId val="{00000000-0917-4FE7-9076-5C4F6C586001}"/>
            </c:ext>
          </c:extLst>
        </c:ser>
        <c:ser>
          <c:idx val="1"/>
          <c:order val="1"/>
          <c:tx>
            <c:strRef>
              <c:f>DSCOVR4!$A$182</c:f>
              <c:strCache>
                <c:ptCount val="1"/>
                <c:pt idx="0">
                  <c:v>DSCOVR_EPIC_L1B</c:v>
                </c:pt>
              </c:strCache>
            </c:strRef>
          </c:tx>
          <c:spPr>
            <a:solidFill>
              <a:schemeClr val="accent3"/>
            </a:solidFill>
            <a:ln>
              <a:noFill/>
            </a:ln>
            <a:effectLst/>
          </c:spPr>
          <c:invertIfNegative val="0"/>
          <c:cat>
            <c:numRef>
              <c:f>DSCOVR4!$B$180:$E$180</c:f>
              <c:numCache>
                <c:formatCode>General</c:formatCode>
                <c:ptCount val="4"/>
                <c:pt idx="1">
                  <c:v>2020</c:v>
                </c:pt>
                <c:pt idx="2">
                  <c:v>2021</c:v>
                </c:pt>
                <c:pt idx="3">
                  <c:v>2022</c:v>
                </c:pt>
              </c:numCache>
            </c:numRef>
          </c:cat>
          <c:val>
            <c:numRef>
              <c:f>DSCOVR4!$B$182:$E$182</c:f>
              <c:numCache>
                <c:formatCode>#,##0</c:formatCode>
                <c:ptCount val="4"/>
                <c:pt idx="1">
                  <c:v>36458</c:v>
                </c:pt>
                <c:pt idx="2">
                  <c:v>11455</c:v>
                </c:pt>
                <c:pt idx="3">
                  <c:v>26331</c:v>
                </c:pt>
              </c:numCache>
            </c:numRef>
          </c:val>
          <c:extLst>
            <c:ext xmlns:c16="http://schemas.microsoft.com/office/drawing/2014/chart" uri="{C3380CC4-5D6E-409C-BE32-E72D297353CC}">
              <c16:uniqueId val="{00000001-0917-4FE7-9076-5C4F6C586001}"/>
            </c:ext>
          </c:extLst>
        </c:ser>
        <c:ser>
          <c:idx val="2"/>
          <c:order val="2"/>
          <c:tx>
            <c:strRef>
              <c:f>DSCOVR4!$A$183</c:f>
              <c:strCache>
                <c:ptCount val="1"/>
                <c:pt idx="0">
                  <c:v>DSCOVR_EPIC_L2_AER</c:v>
                </c:pt>
              </c:strCache>
            </c:strRef>
          </c:tx>
          <c:spPr>
            <a:solidFill>
              <a:schemeClr val="accent5"/>
            </a:solidFill>
            <a:ln>
              <a:noFill/>
            </a:ln>
            <a:effectLst/>
          </c:spPr>
          <c:invertIfNegative val="0"/>
          <c:cat>
            <c:numRef>
              <c:f>DSCOVR4!$B$180:$E$180</c:f>
              <c:numCache>
                <c:formatCode>General</c:formatCode>
                <c:ptCount val="4"/>
                <c:pt idx="1">
                  <c:v>2020</c:v>
                </c:pt>
                <c:pt idx="2">
                  <c:v>2021</c:v>
                </c:pt>
                <c:pt idx="3">
                  <c:v>2022</c:v>
                </c:pt>
              </c:numCache>
            </c:numRef>
          </c:cat>
          <c:val>
            <c:numRef>
              <c:f>DSCOVR4!$B$183:$E$183</c:f>
              <c:numCache>
                <c:formatCode>#,##0</c:formatCode>
                <c:ptCount val="4"/>
                <c:pt idx="1">
                  <c:v>113905</c:v>
                </c:pt>
                <c:pt idx="2">
                  <c:v>2953</c:v>
                </c:pt>
              </c:numCache>
            </c:numRef>
          </c:val>
          <c:extLst>
            <c:ext xmlns:c16="http://schemas.microsoft.com/office/drawing/2014/chart" uri="{C3380CC4-5D6E-409C-BE32-E72D297353CC}">
              <c16:uniqueId val="{00000002-0917-4FE7-9076-5C4F6C586001}"/>
            </c:ext>
          </c:extLst>
        </c:ser>
        <c:ser>
          <c:idx val="3"/>
          <c:order val="3"/>
          <c:tx>
            <c:strRef>
              <c:f>DSCOVR4!$A$184</c:f>
              <c:strCache>
                <c:ptCount val="1"/>
                <c:pt idx="0">
                  <c:v>DSCOVR_EPIC_L2_CLOUD</c:v>
                </c:pt>
              </c:strCache>
            </c:strRef>
          </c:tx>
          <c:spPr>
            <a:solidFill>
              <a:schemeClr val="accent1">
                <a:lumMod val="6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DSCOVR4!$B$184:$E$184</c:f>
              <c:numCache>
                <c:formatCode>General</c:formatCode>
                <c:ptCount val="4"/>
                <c:pt idx="1">
                  <c:v>489</c:v>
                </c:pt>
                <c:pt idx="2" formatCode="#,##0">
                  <c:v>25188</c:v>
                </c:pt>
              </c:numCache>
            </c:numRef>
          </c:val>
          <c:extLst>
            <c:ext xmlns:c16="http://schemas.microsoft.com/office/drawing/2014/chart" uri="{C3380CC4-5D6E-409C-BE32-E72D297353CC}">
              <c16:uniqueId val="{00000003-0917-4FE7-9076-5C4F6C586001}"/>
            </c:ext>
          </c:extLst>
        </c:ser>
        <c:ser>
          <c:idx val="4"/>
          <c:order val="4"/>
          <c:tx>
            <c:strRef>
              <c:f>DSCOVR4!$A$185</c:f>
              <c:strCache>
                <c:ptCount val="1"/>
                <c:pt idx="0">
                  <c:v>DSCOVR_EPIC_L2_COMPOSITE</c:v>
                </c:pt>
              </c:strCache>
            </c:strRef>
          </c:tx>
          <c:spPr>
            <a:solidFill>
              <a:schemeClr val="accent3">
                <a:lumMod val="6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DSCOVR4!$B$185:$E$185</c:f>
              <c:numCache>
                <c:formatCode>#,##0</c:formatCode>
                <c:ptCount val="4"/>
                <c:pt idx="1">
                  <c:v>10290</c:v>
                </c:pt>
                <c:pt idx="2">
                  <c:v>20440</c:v>
                </c:pt>
              </c:numCache>
            </c:numRef>
          </c:val>
          <c:extLst>
            <c:ext xmlns:c16="http://schemas.microsoft.com/office/drawing/2014/chart" uri="{C3380CC4-5D6E-409C-BE32-E72D297353CC}">
              <c16:uniqueId val="{00000004-0917-4FE7-9076-5C4F6C586001}"/>
            </c:ext>
          </c:extLst>
        </c:ser>
        <c:ser>
          <c:idx val="5"/>
          <c:order val="5"/>
          <c:tx>
            <c:strRef>
              <c:f>DSCOVR4!$A$186</c:f>
              <c:strCache>
                <c:ptCount val="1"/>
                <c:pt idx="0">
                  <c:v>DSCOVR_EPIC_L2_MAIAC</c:v>
                </c:pt>
              </c:strCache>
            </c:strRef>
          </c:tx>
          <c:spPr>
            <a:solidFill>
              <a:schemeClr val="accent5">
                <a:lumMod val="6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DSCOVR4!$B$186:$E$186</c:f>
              <c:numCache>
                <c:formatCode>#,##0</c:formatCode>
                <c:ptCount val="4"/>
                <c:pt idx="1">
                  <c:v>46447</c:v>
                </c:pt>
                <c:pt idx="2">
                  <c:v>31934</c:v>
                </c:pt>
                <c:pt idx="3">
                  <c:v>11589</c:v>
                </c:pt>
              </c:numCache>
            </c:numRef>
          </c:val>
          <c:extLst>
            <c:ext xmlns:c16="http://schemas.microsoft.com/office/drawing/2014/chart" uri="{C3380CC4-5D6E-409C-BE32-E72D297353CC}">
              <c16:uniqueId val="{00000005-0917-4FE7-9076-5C4F6C586001}"/>
            </c:ext>
          </c:extLst>
        </c:ser>
        <c:ser>
          <c:idx val="6"/>
          <c:order val="6"/>
          <c:tx>
            <c:strRef>
              <c:f>DSCOVR4!$A$187</c:f>
              <c:strCache>
                <c:ptCount val="1"/>
                <c:pt idx="0">
                  <c:v>DSCOVR_EPIC_L2_O3SO2AI</c:v>
                </c:pt>
              </c:strCache>
            </c:strRef>
          </c:tx>
          <c:spPr>
            <a:solidFill>
              <a:schemeClr val="accent1">
                <a:lumMod val="80000"/>
                <a:lumOff val="2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DSCOVR4!$B$187:$E$187</c:f>
              <c:numCache>
                <c:formatCode>#,##0</c:formatCode>
                <c:ptCount val="4"/>
                <c:pt idx="1">
                  <c:v>1728</c:v>
                </c:pt>
                <c:pt idx="2">
                  <c:v>34887</c:v>
                </c:pt>
              </c:numCache>
            </c:numRef>
          </c:val>
          <c:extLst>
            <c:ext xmlns:c16="http://schemas.microsoft.com/office/drawing/2014/chart" uri="{C3380CC4-5D6E-409C-BE32-E72D297353CC}">
              <c16:uniqueId val="{00000006-0917-4FE7-9076-5C4F6C586001}"/>
            </c:ext>
          </c:extLst>
        </c:ser>
        <c:ser>
          <c:idx val="7"/>
          <c:order val="7"/>
          <c:tx>
            <c:strRef>
              <c:f>DSCOVR4!$A$188</c:f>
              <c:strCache>
                <c:ptCount val="1"/>
                <c:pt idx="0">
                  <c:v>DSCOVR_EPIC_L2_SO2</c:v>
                </c:pt>
              </c:strCache>
            </c:strRef>
          </c:tx>
          <c:spPr>
            <a:solidFill>
              <a:schemeClr val="accent3">
                <a:lumMod val="80000"/>
                <a:lumOff val="2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DSCOVR4!$B$188:$E$188</c:f>
              <c:numCache>
                <c:formatCode>General</c:formatCode>
                <c:ptCount val="4"/>
                <c:pt idx="1">
                  <c:v>96</c:v>
                </c:pt>
                <c:pt idx="2">
                  <c:v>40</c:v>
                </c:pt>
              </c:numCache>
            </c:numRef>
          </c:val>
          <c:extLst>
            <c:ext xmlns:c16="http://schemas.microsoft.com/office/drawing/2014/chart" uri="{C3380CC4-5D6E-409C-BE32-E72D297353CC}">
              <c16:uniqueId val="{00000007-0917-4FE7-9076-5C4F6C586001}"/>
            </c:ext>
          </c:extLst>
        </c:ser>
        <c:ser>
          <c:idx val="8"/>
          <c:order val="8"/>
          <c:tx>
            <c:strRef>
              <c:f>DSCOVR4!$A$189</c:f>
              <c:strCache>
                <c:ptCount val="1"/>
                <c:pt idx="0">
                  <c:v>DSCOVR_EPIC_L2_TO3</c:v>
                </c:pt>
              </c:strCache>
            </c:strRef>
          </c:tx>
          <c:spPr>
            <a:solidFill>
              <a:schemeClr val="accent5">
                <a:lumMod val="80000"/>
                <a:lumOff val="2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DSCOVR4!$B$189:$E$189</c:f>
              <c:numCache>
                <c:formatCode>General</c:formatCode>
                <c:ptCount val="4"/>
                <c:pt idx="1">
                  <c:v>1</c:v>
                </c:pt>
                <c:pt idx="2" formatCode="#,##0">
                  <c:v>12339</c:v>
                </c:pt>
              </c:numCache>
            </c:numRef>
          </c:val>
          <c:extLst>
            <c:ext xmlns:c16="http://schemas.microsoft.com/office/drawing/2014/chart" uri="{C3380CC4-5D6E-409C-BE32-E72D297353CC}">
              <c16:uniqueId val="{00000008-0917-4FE7-9076-5C4F6C586001}"/>
            </c:ext>
          </c:extLst>
        </c:ser>
        <c:ser>
          <c:idx val="9"/>
          <c:order val="9"/>
          <c:tx>
            <c:strRef>
              <c:f>DSCOVR4!$A$190</c:f>
              <c:strCache>
                <c:ptCount val="1"/>
                <c:pt idx="0">
                  <c:v>DSCOVR_EPIC_L2_VESDR</c:v>
                </c:pt>
              </c:strCache>
            </c:strRef>
          </c:tx>
          <c:spPr>
            <a:solidFill>
              <a:schemeClr val="accent1">
                <a:lumMod val="8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DSCOVR4!$B$190:$E$190</c:f>
              <c:numCache>
                <c:formatCode>#,##0</c:formatCode>
                <c:ptCount val="4"/>
                <c:pt idx="1">
                  <c:v>39381</c:v>
                </c:pt>
                <c:pt idx="2">
                  <c:v>57240</c:v>
                </c:pt>
              </c:numCache>
            </c:numRef>
          </c:val>
          <c:extLst>
            <c:ext xmlns:c16="http://schemas.microsoft.com/office/drawing/2014/chart" uri="{C3380CC4-5D6E-409C-BE32-E72D297353CC}">
              <c16:uniqueId val="{00000009-0917-4FE7-9076-5C4F6C586001}"/>
            </c:ext>
          </c:extLst>
        </c:ser>
        <c:ser>
          <c:idx val="10"/>
          <c:order val="10"/>
          <c:tx>
            <c:strRef>
              <c:f>DSCOVR4!$A$191</c:f>
              <c:strCache>
                <c:ptCount val="1"/>
                <c:pt idx="0">
                  <c:v>DSCOVR_NISTAR_L1A</c:v>
                </c:pt>
              </c:strCache>
            </c:strRef>
          </c:tx>
          <c:spPr>
            <a:solidFill>
              <a:schemeClr val="accent3">
                <a:lumMod val="8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DSCOVR4!$B$191:$E$191</c:f>
              <c:numCache>
                <c:formatCode>#,##0</c:formatCode>
                <c:ptCount val="4"/>
                <c:pt idx="1">
                  <c:v>1577</c:v>
                </c:pt>
                <c:pt idx="2">
                  <c:v>1083</c:v>
                </c:pt>
              </c:numCache>
            </c:numRef>
          </c:val>
          <c:extLst>
            <c:ext xmlns:c16="http://schemas.microsoft.com/office/drawing/2014/chart" uri="{C3380CC4-5D6E-409C-BE32-E72D297353CC}">
              <c16:uniqueId val="{0000000A-0917-4FE7-9076-5C4F6C586001}"/>
            </c:ext>
          </c:extLst>
        </c:ser>
        <c:ser>
          <c:idx val="11"/>
          <c:order val="11"/>
          <c:tx>
            <c:strRef>
              <c:f>DSCOVR4!$A$192</c:f>
              <c:strCache>
                <c:ptCount val="1"/>
                <c:pt idx="0">
                  <c:v>DSCOVR_NISTAR_L1B</c:v>
                </c:pt>
              </c:strCache>
            </c:strRef>
          </c:tx>
          <c:spPr>
            <a:solidFill>
              <a:schemeClr val="accent5">
                <a:lumMod val="8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DSCOVR4!$B$192:$E$192</c:f>
              <c:numCache>
                <c:formatCode>General</c:formatCode>
                <c:ptCount val="4"/>
                <c:pt idx="1">
                  <c:v>716</c:v>
                </c:pt>
                <c:pt idx="2" formatCode="#,##0">
                  <c:v>2275</c:v>
                </c:pt>
              </c:numCache>
            </c:numRef>
          </c:val>
          <c:extLst>
            <c:ext xmlns:c16="http://schemas.microsoft.com/office/drawing/2014/chart" uri="{C3380CC4-5D6E-409C-BE32-E72D297353CC}">
              <c16:uniqueId val="{0000000B-0917-4FE7-9076-5C4F6C586001}"/>
            </c:ext>
          </c:extLst>
        </c:ser>
        <c:ser>
          <c:idx val="12"/>
          <c:order val="12"/>
          <c:tx>
            <c:strRef>
              <c:f>DSCOVR4!$A$193</c:f>
              <c:strCache>
                <c:ptCount val="1"/>
                <c:pt idx="0">
                  <c:v>DSCOVR_NISTAR_L2_FLX</c:v>
                </c:pt>
              </c:strCache>
            </c:strRef>
          </c:tx>
          <c:spPr>
            <a:solidFill>
              <a:schemeClr val="accent1">
                <a:lumMod val="60000"/>
                <a:lumOff val="40000"/>
              </a:schemeClr>
            </a:solidFill>
            <a:ln>
              <a:noFill/>
            </a:ln>
            <a:effectLst/>
          </c:spPr>
          <c:invertIfNegative val="0"/>
          <c:cat>
            <c:numRef>
              <c:f>DSCOVR4!$B$180:$E$180</c:f>
              <c:numCache>
                <c:formatCode>General</c:formatCode>
                <c:ptCount val="4"/>
                <c:pt idx="1">
                  <c:v>2020</c:v>
                </c:pt>
                <c:pt idx="2">
                  <c:v>2021</c:v>
                </c:pt>
                <c:pt idx="3">
                  <c:v>2022</c:v>
                </c:pt>
              </c:numCache>
            </c:numRef>
          </c:cat>
          <c:val>
            <c:numRef>
              <c:f>DSCOVR4!$B$193:$E$193</c:f>
              <c:numCache>
                <c:formatCode>General</c:formatCode>
                <c:ptCount val="4"/>
                <c:pt idx="1">
                  <c:v>36</c:v>
                </c:pt>
                <c:pt idx="2">
                  <c:v>64</c:v>
                </c:pt>
              </c:numCache>
            </c:numRef>
          </c:val>
          <c:extLst>
            <c:ext xmlns:c16="http://schemas.microsoft.com/office/drawing/2014/chart" uri="{C3380CC4-5D6E-409C-BE32-E72D297353CC}">
              <c16:uniqueId val="{0000000C-0917-4FE7-9076-5C4F6C586001}"/>
            </c:ext>
          </c:extLst>
        </c:ser>
        <c:dLbls>
          <c:showLegendKey val="0"/>
          <c:showVal val="0"/>
          <c:showCatName val="0"/>
          <c:showSerName val="0"/>
          <c:showPercent val="0"/>
          <c:showBubbleSize val="0"/>
        </c:dLbls>
        <c:gapWidth val="150"/>
        <c:overlap val="100"/>
        <c:axId val="1221204111"/>
        <c:axId val="1221202031"/>
      </c:barChart>
      <c:dateAx>
        <c:axId val="12212041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21202031"/>
        <c:crosses val="autoZero"/>
        <c:auto val="0"/>
        <c:lblOffset val="100"/>
        <c:baseTimeUnit val="days"/>
      </c:dateAx>
      <c:valAx>
        <c:axId val="1221202031"/>
        <c:scaling>
          <c:orientation val="minMax"/>
          <c:max val="30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1204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Top 10 Information Pages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'2022.2'!$A$3:$A$12</c:f>
              <c:strCache>
                <c:ptCount val="10"/>
                <c:pt idx="0">
                  <c:v>DSCOVR_EPIC_L2_AER_03</c:v>
                </c:pt>
                <c:pt idx="1">
                  <c:v>DSCOVR_EPIC_L1A_3</c:v>
                </c:pt>
                <c:pt idx="2">
                  <c:v>DSCOVR_EPIC_L2_VESDR_02</c:v>
                </c:pt>
                <c:pt idx="3">
                  <c:v>DSCOVR_EPIC_L2_CLOUD_03</c:v>
                </c:pt>
                <c:pt idx="4">
                  <c:v>DSCOVR_EPIC_L4_TrO3_01</c:v>
                </c:pt>
                <c:pt idx="5">
                  <c:v>DSCOVR_EPIC_L2_MAIAC_02</c:v>
                </c:pt>
                <c:pt idx="6">
                  <c:v>DSCOVR_EPIC_L3_PAR_01</c:v>
                </c:pt>
                <c:pt idx="7">
                  <c:v>DSCOVR_EPIC_L2_O3SO2AI_03</c:v>
                </c:pt>
                <c:pt idx="8">
                  <c:v>DSCOVR_EPIC_L2_AERF_01</c:v>
                </c:pt>
                <c:pt idx="9">
                  <c:v>DSCOVR_EPIC_L1B_3</c:v>
                </c:pt>
              </c:strCache>
            </c:strRef>
          </c:cat>
          <c:val>
            <c:numRef>
              <c:f>'2022.2'!$B$3:$B$12</c:f>
              <c:numCache>
                <c:formatCode>General</c:formatCode>
                <c:ptCount val="10"/>
                <c:pt idx="0">
                  <c:v>635</c:v>
                </c:pt>
                <c:pt idx="1">
                  <c:v>603</c:v>
                </c:pt>
                <c:pt idx="2">
                  <c:v>504</c:v>
                </c:pt>
                <c:pt idx="3">
                  <c:v>491</c:v>
                </c:pt>
                <c:pt idx="4">
                  <c:v>470</c:v>
                </c:pt>
                <c:pt idx="5">
                  <c:v>455</c:v>
                </c:pt>
                <c:pt idx="6">
                  <c:v>437</c:v>
                </c:pt>
                <c:pt idx="7">
                  <c:v>436</c:v>
                </c:pt>
                <c:pt idx="8">
                  <c:v>435</c:v>
                </c:pt>
                <c:pt idx="9">
                  <c:v>432</c:v>
                </c:pt>
              </c:numCache>
            </c:numRef>
          </c:val>
          <c:extLst>
            <c:ext xmlns:c16="http://schemas.microsoft.com/office/drawing/2014/chart" uri="{C3380CC4-5D6E-409C-BE32-E72D297353CC}">
              <c16:uniqueId val="{00000000-0A0B-42DC-BB19-4F85D6F13385}"/>
            </c:ext>
          </c:extLst>
        </c:ser>
        <c:dLbls>
          <c:showLegendKey val="0"/>
          <c:showVal val="0"/>
          <c:showCatName val="0"/>
          <c:showSerName val="0"/>
          <c:showPercent val="0"/>
          <c:showBubbleSize val="0"/>
        </c:dLbls>
        <c:gapWidth val="182"/>
        <c:axId val="744016783"/>
        <c:axId val="744017199"/>
      </c:barChart>
      <c:catAx>
        <c:axId val="744016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4017199"/>
        <c:crosses val="autoZero"/>
        <c:auto val="1"/>
        <c:lblAlgn val="ctr"/>
        <c:lblOffset val="100"/>
        <c:noMultiLvlLbl val="0"/>
      </c:catAx>
      <c:valAx>
        <c:axId val="7440171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40167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Top 10 Download Pages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'DSCOVR-20210919-20220925'!$A$58:$A$67</c:f>
              <c:strCache>
                <c:ptCount val="10"/>
                <c:pt idx="0">
                  <c:v>L2_CLOUD_3</c:v>
                </c:pt>
                <c:pt idx="1">
                  <c:v>L2_SO2_02</c:v>
                </c:pt>
                <c:pt idx="2">
                  <c:v>L2_SO2_02-2021</c:v>
                </c:pt>
                <c:pt idx="3">
                  <c:v>L1B</c:v>
                </c:pt>
                <c:pt idx="4">
                  <c:v>L2_AER_03</c:v>
                </c:pt>
                <c:pt idx="5">
                  <c:v>L2_SO2_2-2021-09</c:v>
                </c:pt>
                <c:pt idx="6">
                  <c:v>L2_MAIAC_02</c:v>
                </c:pt>
                <c:pt idx="7">
                  <c:v>L2_SO2_02-2021-10</c:v>
                </c:pt>
                <c:pt idx="8">
                  <c:v>L4_TrO3_01</c:v>
                </c:pt>
                <c:pt idx="9">
                  <c:v>L2_CLOUD_03-2021</c:v>
                </c:pt>
              </c:strCache>
            </c:strRef>
          </c:cat>
          <c:val>
            <c:numRef>
              <c:f>'DSCOVR-20210919-20220925'!$B$58:$B$67</c:f>
              <c:numCache>
                <c:formatCode>General</c:formatCode>
                <c:ptCount val="10"/>
                <c:pt idx="0">
                  <c:v>124</c:v>
                </c:pt>
                <c:pt idx="1">
                  <c:v>98</c:v>
                </c:pt>
                <c:pt idx="2">
                  <c:v>88</c:v>
                </c:pt>
                <c:pt idx="3">
                  <c:v>81</c:v>
                </c:pt>
                <c:pt idx="4">
                  <c:v>71</c:v>
                </c:pt>
                <c:pt idx="5">
                  <c:v>60</c:v>
                </c:pt>
                <c:pt idx="6">
                  <c:v>56</c:v>
                </c:pt>
                <c:pt idx="7">
                  <c:v>49</c:v>
                </c:pt>
                <c:pt idx="8">
                  <c:v>43</c:v>
                </c:pt>
                <c:pt idx="9">
                  <c:v>37</c:v>
                </c:pt>
              </c:numCache>
            </c:numRef>
          </c:val>
          <c:extLst>
            <c:ext xmlns:c16="http://schemas.microsoft.com/office/drawing/2014/chart" uri="{C3380CC4-5D6E-409C-BE32-E72D297353CC}">
              <c16:uniqueId val="{00000000-6D20-4B4F-BC64-DB2DE98C1F24}"/>
            </c:ext>
          </c:extLst>
        </c:ser>
        <c:dLbls>
          <c:showLegendKey val="0"/>
          <c:showVal val="0"/>
          <c:showCatName val="0"/>
          <c:showSerName val="0"/>
          <c:showPercent val="0"/>
          <c:showBubbleSize val="0"/>
        </c:dLbls>
        <c:gapWidth val="182"/>
        <c:axId val="1465783647"/>
        <c:axId val="1465784063"/>
      </c:barChart>
      <c:catAx>
        <c:axId val="14657836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5784063"/>
        <c:crosses val="autoZero"/>
        <c:auto val="1"/>
        <c:lblAlgn val="ctr"/>
        <c:lblOffset val="100"/>
        <c:noMultiLvlLbl val="0"/>
      </c:catAx>
      <c:valAx>
        <c:axId val="14657840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5783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Sheet1!$S$1</c:f>
              <c:strCache>
                <c:ptCount val="1"/>
                <c:pt idx="0">
                  <c:v>2020</c:v>
                </c:pt>
              </c:strCache>
            </c:strRef>
          </c:tx>
          <c:spPr>
            <a:solidFill>
              <a:schemeClr val="tx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Sheet1!$O$2:$O$22</c:f>
              <c:strCache>
                <c:ptCount val="21"/>
                <c:pt idx="0">
                  <c:v>DSCOVR_EPIC_L2_SO2 V1</c:v>
                </c:pt>
                <c:pt idx="1">
                  <c:v>DSCOVR_NISTAR_L1A V3</c:v>
                </c:pt>
                <c:pt idx="2">
                  <c:v>DSCOVR_EPIC_L2_SO2 V2</c:v>
                </c:pt>
                <c:pt idx="3">
                  <c:v>DSCOVR_NISTAR_L1B V3</c:v>
                </c:pt>
                <c:pt idx="4">
                  <c:v>DSCOVR_NISTAR_L2_FLX V1</c:v>
                </c:pt>
                <c:pt idx="5">
                  <c:v>DSCOVR_EPIC_L2_TO3 V3</c:v>
                </c:pt>
                <c:pt idx="6">
                  <c:v>DSCOVR_EPIC_L2_AER V1</c:v>
                </c:pt>
                <c:pt idx="7">
                  <c:v>DSCOVR_EPIC_L2_CLOUD V3</c:v>
                </c:pt>
                <c:pt idx="8">
                  <c:v>DSCOVR_EPIC_L2_COMPOSIT V1</c:v>
                </c:pt>
                <c:pt idx="9">
                  <c:v>DSCOVR_EPIC_L2_O3SO2AI V1</c:v>
                </c:pt>
                <c:pt idx="10">
                  <c:v>DSCOVR_EPIC_L2_VESDR V1</c:v>
                </c:pt>
                <c:pt idx="11">
                  <c:v>DSCOVR_EPIC_L2_TO3 V1</c:v>
                </c:pt>
                <c:pt idx="12">
                  <c:v>DSCOVR_EPIC_L2_VESDR V2</c:v>
                </c:pt>
                <c:pt idx="13">
                  <c:v>DSCOVR_EPIC_L2_AER V2</c:v>
                </c:pt>
                <c:pt idx="14">
                  <c:v>DSCOVR_EPIC_L2_CLOUD V1</c:v>
                </c:pt>
                <c:pt idx="15">
                  <c:v>DSCOVR_EPIC_L1A V3</c:v>
                </c:pt>
                <c:pt idx="16">
                  <c:v>DSCOVR_EPIC_L2_MAIAC V1</c:v>
                </c:pt>
                <c:pt idx="17">
                  <c:v>DSCOVR_EPIC_L2_MAIAC V2</c:v>
                </c:pt>
                <c:pt idx="18">
                  <c:v>DSCOVR_EPIC_L2_AER V3</c:v>
                </c:pt>
                <c:pt idx="19">
                  <c:v>DSCOVR_EPIC_L1B V3</c:v>
                </c:pt>
                <c:pt idx="20">
                  <c:v>DSCOVR_EPIC_L2_CLOUD V2</c:v>
                </c:pt>
              </c:strCache>
            </c:strRef>
          </c:cat>
          <c:val>
            <c:numRef>
              <c:f>Sheet1!$S$2:$S$22</c:f>
              <c:numCache>
                <c:formatCode>General</c:formatCode>
                <c:ptCount val="21"/>
                <c:pt idx="0">
                  <c:v>2</c:v>
                </c:pt>
                <c:pt idx="1">
                  <c:v>3</c:v>
                </c:pt>
                <c:pt idx="2">
                  <c:v>5</c:v>
                </c:pt>
                <c:pt idx="3">
                  <c:v>4</c:v>
                </c:pt>
                <c:pt idx="4">
                  <c:v>3</c:v>
                </c:pt>
                <c:pt idx="6">
                  <c:v>13</c:v>
                </c:pt>
                <c:pt idx="7">
                  <c:v>4</c:v>
                </c:pt>
                <c:pt idx="8">
                  <c:v>13</c:v>
                </c:pt>
                <c:pt idx="9">
                  <c:v>8</c:v>
                </c:pt>
                <c:pt idx="10">
                  <c:v>30</c:v>
                </c:pt>
                <c:pt idx="11">
                  <c:v>33</c:v>
                </c:pt>
                <c:pt idx="13">
                  <c:v>38</c:v>
                </c:pt>
                <c:pt idx="14">
                  <c:v>43</c:v>
                </c:pt>
                <c:pt idx="15">
                  <c:v>33</c:v>
                </c:pt>
                <c:pt idx="16">
                  <c:v>28</c:v>
                </c:pt>
                <c:pt idx="17">
                  <c:v>30</c:v>
                </c:pt>
                <c:pt idx="18">
                  <c:v>66</c:v>
                </c:pt>
                <c:pt idx="19">
                  <c:v>59</c:v>
                </c:pt>
                <c:pt idx="20">
                  <c:v>138</c:v>
                </c:pt>
              </c:numCache>
            </c:numRef>
          </c:val>
          <c:extLst>
            <c:ext xmlns:c16="http://schemas.microsoft.com/office/drawing/2014/chart" uri="{C3380CC4-5D6E-409C-BE32-E72D297353CC}">
              <c16:uniqueId val="{00000000-C6D8-4B4E-B2AB-60386FCC4D75}"/>
            </c:ext>
          </c:extLst>
        </c:ser>
        <c:ser>
          <c:idx val="1"/>
          <c:order val="1"/>
          <c:tx>
            <c:strRef>
              <c:f>Sheet1!$T$1</c:f>
              <c:strCache>
                <c:ptCount val="1"/>
                <c:pt idx="0">
                  <c:v>2021</c:v>
                </c:pt>
              </c:strCache>
            </c:strRef>
          </c:tx>
          <c:spPr>
            <a:solidFill>
              <a:schemeClr val="accent3">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Sheet1!$O$2:$O$22</c:f>
              <c:strCache>
                <c:ptCount val="21"/>
                <c:pt idx="0">
                  <c:v>DSCOVR_EPIC_L2_SO2 V1</c:v>
                </c:pt>
                <c:pt idx="1">
                  <c:v>DSCOVR_NISTAR_L1A V3</c:v>
                </c:pt>
                <c:pt idx="2">
                  <c:v>DSCOVR_EPIC_L2_SO2 V2</c:v>
                </c:pt>
                <c:pt idx="3">
                  <c:v>DSCOVR_NISTAR_L1B V3</c:v>
                </c:pt>
                <c:pt idx="4">
                  <c:v>DSCOVR_NISTAR_L2_FLX V1</c:v>
                </c:pt>
                <c:pt idx="5">
                  <c:v>DSCOVR_EPIC_L2_TO3 V3</c:v>
                </c:pt>
                <c:pt idx="6">
                  <c:v>DSCOVR_EPIC_L2_AER V1</c:v>
                </c:pt>
                <c:pt idx="7">
                  <c:v>DSCOVR_EPIC_L2_CLOUD V3</c:v>
                </c:pt>
                <c:pt idx="8">
                  <c:v>DSCOVR_EPIC_L2_COMPOSIT V1</c:v>
                </c:pt>
                <c:pt idx="9">
                  <c:v>DSCOVR_EPIC_L2_O3SO2AI V1</c:v>
                </c:pt>
                <c:pt idx="10">
                  <c:v>DSCOVR_EPIC_L2_VESDR V1</c:v>
                </c:pt>
                <c:pt idx="11">
                  <c:v>DSCOVR_EPIC_L2_TO3 V1</c:v>
                </c:pt>
                <c:pt idx="12">
                  <c:v>DSCOVR_EPIC_L2_VESDR V2</c:v>
                </c:pt>
                <c:pt idx="13">
                  <c:v>DSCOVR_EPIC_L2_AER V2</c:v>
                </c:pt>
                <c:pt idx="14">
                  <c:v>DSCOVR_EPIC_L2_CLOUD V1</c:v>
                </c:pt>
                <c:pt idx="15">
                  <c:v>DSCOVR_EPIC_L1A V3</c:v>
                </c:pt>
                <c:pt idx="16">
                  <c:v>DSCOVR_EPIC_L2_MAIAC V1</c:v>
                </c:pt>
                <c:pt idx="17">
                  <c:v>DSCOVR_EPIC_L2_MAIAC V2</c:v>
                </c:pt>
                <c:pt idx="18">
                  <c:v>DSCOVR_EPIC_L2_AER V3</c:v>
                </c:pt>
                <c:pt idx="19">
                  <c:v>DSCOVR_EPIC_L1B V3</c:v>
                </c:pt>
                <c:pt idx="20">
                  <c:v>DSCOVR_EPIC_L2_CLOUD V2</c:v>
                </c:pt>
              </c:strCache>
            </c:strRef>
          </c:cat>
          <c:val>
            <c:numRef>
              <c:f>Sheet1!$T$2:$T$22</c:f>
              <c:numCache>
                <c:formatCode>General</c:formatCode>
                <c:ptCount val="21"/>
                <c:pt idx="0">
                  <c:v>1</c:v>
                </c:pt>
                <c:pt idx="1">
                  <c:v>1</c:v>
                </c:pt>
                <c:pt idx="2">
                  <c:v>4</c:v>
                </c:pt>
                <c:pt idx="3">
                  <c:v>6</c:v>
                </c:pt>
                <c:pt idx="4">
                  <c:v>8</c:v>
                </c:pt>
                <c:pt idx="5">
                  <c:v>14</c:v>
                </c:pt>
                <c:pt idx="6">
                  <c:v>2</c:v>
                </c:pt>
                <c:pt idx="7">
                  <c:v>23</c:v>
                </c:pt>
                <c:pt idx="8">
                  <c:v>16</c:v>
                </c:pt>
                <c:pt idx="9">
                  <c:v>22</c:v>
                </c:pt>
                <c:pt idx="10">
                  <c:v>1</c:v>
                </c:pt>
                <c:pt idx="12">
                  <c:v>34</c:v>
                </c:pt>
                <c:pt idx="13">
                  <c:v>2</c:v>
                </c:pt>
                <c:pt idx="15">
                  <c:v>10</c:v>
                </c:pt>
                <c:pt idx="16">
                  <c:v>28</c:v>
                </c:pt>
                <c:pt idx="17">
                  <c:v>43</c:v>
                </c:pt>
                <c:pt idx="18">
                  <c:v>11</c:v>
                </c:pt>
                <c:pt idx="19">
                  <c:v>21</c:v>
                </c:pt>
                <c:pt idx="20">
                  <c:v>21</c:v>
                </c:pt>
              </c:numCache>
            </c:numRef>
          </c:val>
          <c:extLst>
            <c:ext xmlns:c16="http://schemas.microsoft.com/office/drawing/2014/chart" uri="{C3380CC4-5D6E-409C-BE32-E72D297353CC}">
              <c16:uniqueId val="{00000001-C6D8-4B4E-B2AB-60386FCC4D75}"/>
            </c:ext>
          </c:extLst>
        </c:ser>
        <c:dLbls>
          <c:showLegendKey val="0"/>
          <c:showVal val="0"/>
          <c:showCatName val="0"/>
          <c:showSerName val="0"/>
          <c:showPercent val="0"/>
          <c:showBubbleSize val="0"/>
        </c:dLbls>
        <c:gapWidth val="59"/>
        <c:gapDepth val="0"/>
        <c:shape val="box"/>
        <c:axId val="614691999"/>
        <c:axId val="565546415"/>
        <c:axId val="0"/>
      </c:bar3DChart>
      <c:catAx>
        <c:axId val="61469199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565546415"/>
        <c:crosses val="autoZero"/>
        <c:auto val="1"/>
        <c:lblAlgn val="ctr"/>
        <c:lblOffset val="100"/>
        <c:noMultiLvlLbl val="0"/>
      </c:catAx>
      <c:valAx>
        <c:axId val="5655464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469199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EPIC Total</a:t>
            </a:r>
            <a:r>
              <a:rPr lang="en-US" baseline="0" dirty="0"/>
              <a:t> Granules Distributed per Year</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lumMod val="60000"/>
                <a:lumOff val="40000"/>
              </a:schemeClr>
            </a:solidFill>
            <a:ln>
              <a:noFill/>
            </a:ln>
            <a:effectLst/>
            <a:sp3d/>
          </c:spPr>
          <c:invertIfNegative val="0"/>
          <c:cat>
            <c:numRef>
              <c:f>Sheet2!$A$1:$A$5</c:f>
              <c:numCache>
                <c:formatCode>General</c:formatCode>
                <c:ptCount val="5"/>
                <c:pt idx="0">
                  <c:v>2017</c:v>
                </c:pt>
                <c:pt idx="1">
                  <c:v>2018</c:v>
                </c:pt>
                <c:pt idx="2">
                  <c:v>2019</c:v>
                </c:pt>
                <c:pt idx="3">
                  <c:v>2020</c:v>
                </c:pt>
                <c:pt idx="4">
                  <c:v>2021</c:v>
                </c:pt>
              </c:numCache>
            </c:numRef>
          </c:cat>
          <c:val>
            <c:numRef>
              <c:f>Sheet2!$C$1:$C$5</c:f>
              <c:numCache>
                <c:formatCode>#,##0</c:formatCode>
                <c:ptCount val="5"/>
                <c:pt idx="0" formatCode="General">
                  <c:v>762</c:v>
                </c:pt>
                <c:pt idx="1">
                  <c:v>65682</c:v>
                </c:pt>
                <c:pt idx="2">
                  <c:v>51165</c:v>
                </c:pt>
                <c:pt idx="3">
                  <c:v>631406</c:v>
                </c:pt>
                <c:pt idx="4">
                  <c:v>276381</c:v>
                </c:pt>
              </c:numCache>
            </c:numRef>
          </c:val>
          <c:extLst>
            <c:ext xmlns:c16="http://schemas.microsoft.com/office/drawing/2014/chart" uri="{C3380CC4-5D6E-409C-BE32-E72D297353CC}">
              <c16:uniqueId val="{00000000-C2BA-402E-8ABB-8362177957BF}"/>
            </c:ext>
          </c:extLst>
        </c:ser>
        <c:dLbls>
          <c:showLegendKey val="0"/>
          <c:showVal val="0"/>
          <c:showCatName val="0"/>
          <c:showSerName val="0"/>
          <c:showPercent val="0"/>
          <c:showBubbleSize val="0"/>
        </c:dLbls>
        <c:gapWidth val="27"/>
        <c:shape val="box"/>
        <c:axId val="611721711"/>
        <c:axId val="676606015"/>
        <c:axId val="0"/>
      </c:bar3DChart>
      <c:catAx>
        <c:axId val="6117217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606015"/>
        <c:crosses val="autoZero"/>
        <c:auto val="1"/>
        <c:lblAlgn val="ctr"/>
        <c:lblOffset val="100"/>
        <c:noMultiLvlLbl val="0"/>
      </c:catAx>
      <c:valAx>
        <c:axId val="676606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721711"/>
        <c:crosses val="autoZero"/>
        <c:crossBetween val="between"/>
      </c:valAx>
      <c:spPr>
        <a:noFill/>
        <a:ln>
          <a:noFill/>
        </a:ln>
        <a:effectLst/>
      </c:spPr>
    </c:plotArea>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Sheet1!$B$2</c:f>
              <c:strCache>
                <c:ptCount val="1"/>
                <c:pt idx="0">
                  <c:v>DSCOVR_EPIC_L2_CLOUD V2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Sheet1!$C$2:$E$2</c:f>
              <c:numCache>
                <c:formatCode>#,##0</c:formatCode>
                <c:ptCount val="3"/>
                <c:pt idx="1">
                  <c:v>138456</c:v>
                </c:pt>
                <c:pt idx="2">
                  <c:v>25593</c:v>
                </c:pt>
              </c:numCache>
            </c:numRef>
          </c:val>
          <c:extLst>
            <c:ext xmlns:c16="http://schemas.microsoft.com/office/drawing/2014/chart" uri="{C3380CC4-5D6E-409C-BE32-E72D297353CC}">
              <c16:uniqueId val="{00000000-C242-45D9-82AD-0787023B6B2E}"/>
            </c:ext>
          </c:extLst>
        </c:ser>
        <c:ser>
          <c:idx val="1"/>
          <c:order val="1"/>
          <c:tx>
            <c:strRef>
              <c:f>Sheet1!$B$3</c:f>
              <c:strCache>
                <c:ptCount val="1"/>
                <c:pt idx="0">
                  <c:v>DSCOVR_EPIC_L2_AER V3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Sheet1!$C$3:$E$3</c:f>
              <c:numCache>
                <c:formatCode>#,##0</c:formatCode>
                <c:ptCount val="3"/>
                <c:pt idx="1">
                  <c:v>113905</c:v>
                </c:pt>
                <c:pt idx="2">
                  <c:v>2953</c:v>
                </c:pt>
              </c:numCache>
            </c:numRef>
          </c:val>
          <c:extLst>
            <c:ext xmlns:c16="http://schemas.microsoft.com/office/drawing/2014/chart" uri="{C3380CC4-5D6E-409C-BE32-E72D297353CC}">
              <c16:uniqueId val="{00000001-C242-45D9-82AD-0787023B6B2E}"/>
            </c:ext>
          </c:extLst>
        </c:ser>
        <c:ser>
          <c:idx val="2"/>
          <c:order val="2"/>
          <c:tx>
            <c:strRef>
              <c:f>Sheet1!$B$4</c:f>
              <c:strCache>
                <c:ptCount val="1"/>
                <c:pt idx="0">
                  <c:v>DSCOVR_EPIC_L2_CLOUD V1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Sheet1!$C$4:$E$4</c:f>
              <c:numCache>
                <c:formatCode>#,##0</c:formatCode>
                <c:ptCount val="3"/>
                <c:pt idx="0">
                  <c:v>25044</c:v>
                </c:pt>
                <c:pt idx="1">
                  <c:v>64657</c:v>
                </c:pt>
              </c:numCache>
            </c:numRef>
          </c:val>
          <c:extLst>
            <c:ext xmlns:c16="http://schemas.microsoft.com/office/drawing/2014/chart" uri="{C3380CC4-5D6E-409C-BE32-E72D297353CC}">
              <c16:uniqueId val="{00000002-C242-45D9-82AD-0787023B6B2E}"/>
            </c:ext>
          </c:extLst>
        </c:ser>
        <c:ser>
          <c:idx val="3"/>
          <c:order val="3"/>
          <c:tx>
            <c:strRef>
              <c:f>Sheet1!$B$5</c:f>
              <c:strCache>
                <c:ptCount val="1"/>
                <c:pt idx="0">
                  <c:v>DSCOVR_EPIC_L2_TO3 V1</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Sheet1!$C$5:$E$5</c:f>
              <c:numCache>
                <c:formatCode>#,##0</c:formatCode>
                <c:ptCount val="3"/>
                <c:pt idx="0" formatCode="General">
                  <c:v>2</c:v>
                </c:pt>
                <c:pt idx="1">
                  <c:v>56132</c:v>
                </c:pt>
              </c:numCache>
            </c:numRef>
          </c:val>
          <c:extLst>
            <c:ext xmlns:c16="http://schemas.microsoft.com/office/drawing/2014/chart" uri="{C3380CC4-5D6E-409C-BE32-E72D297353CC}">
              <c16:uniqueId val="{00000003-C242-45D9-82AD-0787023B6B2E}"/>
            </c:ext>
          </c:extLst>
        </c:ser>
        <c:ser>
          <c:idx val="4"/>
          <c:order val="4"/>
          <c:tx>
            <c:strRef>
              <c:f>Sheet1!$B$6</c:f>
              <c:strCache>
                <c:ptCount val="1"/>
                <c:pt idx="0">
                  <c:v>DSCOVR_EPIC_L2_AER V2</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Sheet1!$C$6:$E$6</c:f>
              <c:numCache>
                <c:formatCode>#,##0</c:formatCode>
                <c:ptCount val="3"/>
                <c:pt idx="0" formatCode="General">
                  <c:v>770</c:v>
                </c:pt>
                <c:pt idx="1">
                  <c:v>50962</c:v>
                </c:pt>
                <c:pt idx="2" formatCode="General">
                  <c:v>2</c:v>
                </c:pt>
              </c:numCache>
            </c:numRef>
          </c:val>
          <c:extLst>
            <c:ext xmlns:c16="http://schemas.microsoft.com/office/drawing/2014/chart" uri="{C3380CC4-5D6E-409C-BE32-E72D297353CC}">
              <c16:uniqueId val="{00000004-C242-45D9-82AD-0787023B6B2E}"/>
            </c:ext>
          </c:extLst>
        </c:ser>
        <c:ser>
          <c:idx val="5"/>
          <c:order val="5"/>
          <c:tx>
            <c:strRef>
              <c:f>Sheet1!$B$7</c:f>
              <c:strCache>
                <c:ptCount val="1"/>
                <c:pt idx="0">
                  <c:v>DSCOVR_EPIC_L2_MAIAC V2</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Sheet1!$C$7:$E$7</c:f>
              <c:numCache>
                <c:formatCode>#,##0</c:formatCode>
                <c:ptCount val="3"/>
                <c:pt idx="1">
                  <c:v>46447</c:v>
                </c:pt>
                <c:pt idx="2">
                  <c:v>31729</c:v>
                </c:pt>
              </c:numCache>
            </c:numRef>
          </c:val>
          <c:extLst>
            <c:ext xmlns:c16="http://schemas.microsoft.com/office/drawing/2014/chart" uri="{C3380CC4-5D6E-409C-BE32-E72D297353CC}">
              <c16:uniqueId val="{00000005-C242-45D9-82AD-0787023B6B2E}"/>
            </c:ext>
          </c:extLst>
        </c:ser>
        <c:ser>
          <c:idx val="6"/>
          <c:order val="6"/>
          <c:tx>
            <c:strRef>
              <c:f>Sheet1!$B$8</c:f>
              <c:strCache>
                <c:ptCount val="1"/>
                <c:pt idx="0">
                  <c:v>DSCOVR_EPIC_L2_VESDR V1</c:v>
                </c:pt>
              </c:strCache>
            </c:strRef>
          </c:tx>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Sheet1!$C$8:$E$8</c:f>
              <c:numCache>
                <c:formatCode>#,##0</c:formatCode>
                <c:ptCount val="3"/>
                <c:pt idx="0" formatCode="General">
                  <c:v>5</c:v>
                </c:pt>
                <c:pt idx="1">
                  <c:v>39381</c:v>
                </c:pt>
                <c:pt idx="2" formatCode="General">
                  <c:v>1</c:v>
                </c:pt>
              </c:numCache>
            </c:numRef>
          </c:val>
          <c:extLst>
            <c:ext xmlns:c16="http://schemas.microsoft.com/office/drawing/2014/chart" uri="{C3380CC4-5D6E-409C-BE32-E72D297353CC}">
              <c16:uniqueId val="{00000006-C242-45D9-82AD-0787023B6B2E}"/>
            </c:ext>
          </c:extLst>
        </c:ser>
        <c:ser>
          <c:idx val="7"/>
          <c:order val="7"/>
          <c:tx>
            <c:strRef>
              <c:f>Sheet1!$B$9</c:f>
              <c:strCache>
                <c:ptCount val="1"/>
                <c:pt idx="0">
                  <c:v>DSCOVR_EPIC_L1A V3</c:v>
                </c:pt>
              </c:strCache>
            </c:strRef>
          </c:tx>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Sheet1!$C$9:$E$9</c:f>
              <c:numCache>
                <c:formatCode>#,##0</c:formatCode>
                <c:ptCount val="3"/>
                <c:pt idx="1">
                  <c:v>37894</c:v>
                </c:pt>
                <c:pt idx="2">
                  <c:v>16646</c:v>
                </c:pt>
              </c:numCache>
            </c:numRef>
          </c:val>
          <c:extLst>
            <c:ext xmlns:c16="http://schemas.microsoft.com/office/drawing/2014/chart" uri="{C3380CC4-5D6E-409C-BE32-E72D297353CC}">
              <c16:uniqueId val="{00000007-C242-45D9-82AD-0787023B6B2E}"/>
            </c:ext>
          </c:extLst>
        </c:ser>
        <c:ser>
          <c:idx val="8"/>
          <c:order val="8"/>
          <c:tx>
            <c:strRef>
              <c:f>Sheet1!$B$10</c:f>
              <c:strCache>
                <c:ptCount val="1"/>
                <c:pt idx="0">
                  <c:v>DSCOVR_EPIC_L1B V3</c:v>
                </c:pt>
              </c:strCache>
            </c:strRef>
          </c:tx>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Sheet1!$C$10:$E$10</c:f>
              <c:numCache>
                <c:formatCode>#,##0</c:formatCode>
                <c:ptCount val="3"/>
                <c:pt idx="1">
                  <c:v>36458</c:v>
                </c:pt>
                <c:pt idx="2">
                  <c:v>11419</c:v>
                </c:pt>
              </c:numCache>
            </c:numRef>
          </c:val>
          <c:extLst>
            <c:ext xmlns:c16="http://schemas.microsoft.com/office/drawing/2014/chart" uri="{C3380CC4-5D6E-409C-BE32-E72D297353CC}">
              <c16:uniqueId val="{00000008-C242-45D9-82AD-0787023B6B2E}"/>
            </c:ext>
          </c:extLst>
        </c:ser>
        <c:ser>
          <c:idx val="9"/>
          <c:order val="9"/>
          <c:tx>
            <c:strRef>
              <c:f>Sheet1!$B$11</c:f>
              <c:strCache>
                <c:ptCount val="1"/>
                <c:pt idx="0">
                  <c:v>DSCOVR_EPIC_L2_MAIAC V1</c:v>
                </c:pt>
              </c:strCache>
            </c:strRef>
          </c:tx>
          <c:spPr>
            <a:gradFill rotWithShape="1">
              <a:gsLst>
                <a:gs pos="0">
                  <a:schemeClr val="accent1">
                    <a:lumMod val="80000"/>
                    <a:satMod val="103000"/>
                    <a:lumMod val="102000"/>
                    <a:tint val="94000"/>
                  </a:schemeClr>
                </a:gs>
                <a:gs pos="50000">
                  <a:schemeClr val="accent1">
                    <a:lumMod val="80000"/>
                    <a:satMod val="110000"/>
                    <a:lumMod val="100000"/>
                    <a:shade val="100000"/>
                  </a:schemeClr>
                </a:gs>
                <a:gs pos="100000">
                  <a:schemeClr val="accent1">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Sheet1!$C$11:$E$11</c:f>
              <c:numCache>
                <c:formatCode>#,##0</c:formatCode>
                <c:ptCount val="3"/>
                <c:pt idx="0">
                  <c:v>3380</c:v>
                </c:pt>
                <c:pt idx="1">
                  <c:v>26907</c:v>
                </c:pt>
                <c:pt idx="2">
                  <c:v>37824</c:v>
                </c:pt>
              </c:numCache>
            </c:numRef>
          </c:val>
          <c:extLst>
            <c:ext xmlns:c16="http://schemas.microsoft.com/office/drawing/2014/chart" uri="{C3380CC4-5D6E-409C-BE32-E72D297353CC}">
              <c16:uniqueId val="{00000009-C242-45D9-82AD-0787023B6B2E}"/>
            </c:ext>
          </c:extLst>
        </c:ser>
        <c:ser>
          <c:idx val="10"/>
          <c:order val="10"/>
          <c:tx>
            <c:strRef>
              <c:f>Sheet1!$B$12</c:f>
              <c:strCache>
                <c:ptCount val="1"/>
                <c:pt idx="0">
                  <c:v>DSCOVR_EPIC_L2_COMPOSIT V1</c:v>
                </c:pt>
              </c:strCache>
            </c:strRef>
          </c:tx>
          <c:spPr>
            <a:gradFill rotWithShape="1">
              <a:gsLst>
                <a:gs pos="0">
                  <a:schemeClr val="accent3">
                    <a:lumMod val="80000"/>
                    <a:satMod val="103000"/>
                    <a:lumMod val="102000"/>
                    <a:tint val="94000"/>
                  </a:schemeClr>
                </a:gs>
                <a:gs pos="50000">
                  <a:schemeClr val="accent3">
                    <a:lumMod val="80000"/>
                    <a:satMod val="110000"/>
                    <a:lumMod val="100000"/>
                    <a:shade val="100000"/>
                  </a:schemeClr>
                </a:gs>
                <a:gs pos="100000">
                  <a:schemeClr val="accent3">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Sheet1!$C$12:$E$12</c:f>
              <c:numCache>
                <c:formatCode>#,##0</c:formatCode>
                <c:ptCount val="3"/>
                <c:pt idx="0" formatCode="General">
                  <c:v>669</c:v>
                </c:pt>
                <c:pt idx="1">
                  <c:v>10290</c:v>
                </c:pt>
                <c:pt idx="2">
                  <c:v>20439</c:v>
                </c:pt>
              </c:numCache>
            </c:numRef>
          </c:val>
          <c:extLst>
            <c:ext xmlns:c16="http://schemas.microsoft.com/office/drawing/2014/chart" uri="{C3380CC4-5D6E-409C-BE32-E72D297353CC}">
              <c16:uniqueId val="{0000000A-C242-45D9-82AD-0787023B6B2E}"/>
            </c:ext>
          </c:extLst>
        </c:ser>
        <c:ser>
          <c:idx val="11"/>
          <c:order val="11"/>
          <c:tx>
            <c:strRef>
              <c:f>Sheet1!$B$13</c:f>
              <c:strCache>
                <c:ptCount val="1"/>
                <c:pt idx="0">
                  <c:v>DSCOVR_EPIC_L2_AER V1</c:v>
                </c:pt>
              </c:strCache>
            </c:strRef>
          </c:tx>
          <c:spPr>
            <a:gradFill rotWithShape="1">
              <a:gsLst>
                <a:gs pos="0">
                  <a:schemeClr val="accent5">
                    <a:lumMod val="80000"/>
                    <a:satMod val="103000"/>
                    <a:lumMod val="102000"/>
                    <a:tint val="94000"/>
                  </a:schemeClr>
                </a:gs>
                <a:gs pos="50000">
                  <a:schemeClr val="accent5">
                    <a:lumMod val="80000"/>
                    <a:satMod val="110000"/>
                    <a:lumMod val="100000"/>
                    <a:shade val="100000"/>
                  </a:schemeClr>
                </a:gs>
                <a:gs pos="100000">
                  <a:schemeClr val="accent5">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Sheet1!$C$13:$E$13</c:f>
              <c:numCache>
                <c:formatCode>#,##0</c:formatCode>
                <c:ptCount val="3"/>
                <c:pt idx="1">
                  <c:v>7585</c:v>
                </c:pt>
                <c:pt idx="2" formatCode="General">
                  <c:v>2</c:v>
                </c:pt>
              </c:numCache>
            </c:numRef>
          </c:val>
          <c:extLst>
            <c:ext xmlns:c16="http://schemas.microsoft.com/office/drawing/2014/chart" uri="{C3380CC4-5D6E-409C-BE32-E72D297353CC}">
              <c16:uniqueId val="{0000000B-C242-45D9-82AD-0787023B6B2E}"/>
            </c:ext>
          </c:extLst>
        </c:ser>
        <c:ser>
          <c:idx val="12"/>
          <c:order val="12"/>
          <c:tx>
            <c:strRef>
              <c:f>Sheet1!$B$14</c:f>
              <c:strCache>
                <c:ptCount val="1"/>
                <c:pt idx="0">
                  <c:v>DSCOVR_EPIC_L2_O3SO2AI V1</c:v>
                </c:pt>
              </c:strCache>
            </c:strRef>
          </c:tx>
          <c:spPr>
            <a:gradFill rotWithShape="1">
              <a:gsLst>
                <a:gs pos="0">
                  <a:schemeClr val="accent1">
                    <a:lumMod val="60000"/>
                    <a:lumOff val="40000"/>
                    <a:satMod val="103000"/>
                    <a:lumMod val="102000"/>
                    <a:tint val="94000"/>
                  </a:schemeClr>
                </a:gs>
                <a:gs pos="50000">
                  <a:schemeClr val="accent1">
                    <a:lumMod val="60000"/>
                    <a:lumOff val="40000"/>
                    <a:satMod val="110000"/>
                    <a:lumMod val="100000"/>
                    <a:shade val="100000"/>
                  </a:schemeClr>
                </a:gs>
                <a:gs pos="100000">
                  <a:schemeClr val="accent1">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Sheet1!$C$14:$E$14</c:f>
              <c:numCache>
                <c:formatCode>#,##0</c:formatCode>
                <c:ptCount val="3"/>
                <c:pt idx="0">
                  <c:v>40719</c:v>
                </c:pt>
                <c:pt idx="1">
                  <c:v>1728</c:v>
                </c:pt>
                <c:pt idx="2">
                  <c:v>34882</c:v>
                </c:pt>
              </c:numCache>
            </c:numRef>
          </c:val>
          <c:extLst>
            <c:ext xmlns:c16="http://schemas.microsoft.com/office/drawing/2014/chart" uri="{C3380CC4-5D6E-409C-BE32-E72D297353CC}">
              <c16:uniqueId val="{0000000C-C242-45D9-82AD-0787023B6B2E}"/>
            </c:ext>
          </c:extLst>
        </c:ser>
        <c:ser>
          <c:idx val="13"/>
          <c:order val="13"/>
          <c:tx>
            <c:strRef>
              <c:f>Sheet1!$B$15</c:f>
              <c:strCache>
                <c:ptCount val="1"/>
                <c:pt idx="0">
                  <c:v>DSCOVR_NISTAR_L1A V3</c:v>
                </c:pt>
              </c:strCache>
            </c:strRef>
          </c:tx>
          <c:spPr>
            <a:gradFill rotWithShape="1">
              <a:gsLst>
                <a:gs pos="0">
                  <a:schemeClr val="accent3">
                    <a:lumMod val="60000"/>
                    <a:lumOff val="40000"/>
                    <a:satMod val="103000"/>
                    <a:lumMod val="102000"/>
                    <a:tint val="94000"/>
                  </a:schemeClr>
                </a:gs>
                <a:gs pos="50000">
                  <a:schemeClr val="accent3">
                    <a:lumMod val="60000"/>
                    <a:lumOff val="40000"/>
                    <a:satMod val="110000"/>
                    <a:lumMod val="100000"/>
                    <a:shade val="100000"/>
                  </a:schemeClr>
                </a:gs>
                <a:gs pos="100000">
                  <a:schemeClr val="accent3">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Sheet1!$C$15:$E$15</c:f>
              <c:numCache>
                <c:formatCode>#,##0</c:formatCode>
                <c:ptCount val="3"/>
                <c:pt idx="1">
                  <c:v>1577</c:v>
                </c:pt>
                <c:pt idx="2">
                  <c:v>1083</c:v>
                </c:pt>
              </c:numCache>
            </c:numRef>
          </c:val>
          <c:extLst>
            <c:ext xmlns:c16="http://schemas.microsoft.com/office/drawing/2014/chart" uri="{C3380CC4-5D6E-409C-BE32-E72D297353CC}">
              <c16:uniqueId val="{0000000D-C242-45D9-82AD-0787023B6B2E}"/>
            </c:ext>
          </c:extLst>
        </c:ser>
        <c:ser>
          <c:idx val="14"/>
          <c:order val="14"/>
          <c:tx>
            <c:strRef>
              <c:f>Sheet1!$B$16</c:f>
              <c:strCache>
                <c:ptCount val="1"/>
                <c:pt idx="0">
                  <c:v>DSCOVR_NISTAR_L1B V3</c:v>
                </c:pt>
              </c:strCache>
            </c:strRef>
          </c:tx>
          <c:spPr>
            <a:gradFill rotWithShape="1">
              <a:gsLst>
                <a:gs pos="0">
                  <a:schemeClr val="accent5">
                    <a:lumMod val="60000"/>
                    <a:lumOff val="40000"/>
                    <a:satMod val="103000"/>
                    <a:lumMod val="102000"/>
                    <a:tint val="94000"/>
                  </a:schemeClr>
                </a:gs>
                <a:gs pos="50000">
                  <a:schemeClr val="accent5">
                    <a:lumMod val="60000"/>
                    <a:lumOff val="40000"/>
                    <a:satMod val="110000"/>
                    <a:lumMod val="100000"/>
                    <a:shade val="100000"/>
                  </a:schemeClr>
                </a:gs>
                <a:gs pos="100000">
                  <a:schemeClr val="accent5">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Sheet1!$C$16:$E$16</c:f>
              <c:numCache>
                <c:formatCode>General</c:formatCode>
                <c:ptCount val="3"/>
                <c:pt idx="1">
                  <c:v>716</c:v>
                </c:pt>
                <c:pt idx="2" formatCode="#,##0">
                  <c:v>2275</c:v>
                </c:pt>
              </c:numCache>
            </c:numRef>
          </c:val>
          <c:extLst>
            <c:ext xmlns:c16="http://schemas.microsoft.com/office/drawing/2014/chart" uri="{C3380CC4-5D6E-409C-BE32-E72D297353CC}">
              <c16:uniqueId val="{0000000E-C242-45D9-82AD-0787023B6B2E}"/>
            </c:ext>
          </c:extLst>
        </c:ser>
        <c:ser>
          <c:idx val="15"/>
          <c:order val="15"/>
          <c:tx>
            <c:strRef>
              <c:f>Sheet1!$B$17</c:f>
              <c:strCache>
                <c:ptCount val="1"/>
                <c:pt idx="0">
                  <c:v>DSCOVR_EPIC_L2_CLOUD V3</c:v>
                </c:pt>
              </c:strCache>
            </c:strRef>
          </c:tx>
          <c:spPr>
            <a:gradFill rotWithShape="1">
              <a:gsLst>
                <a:gs pos="0">
                  <a:schemeClr val="accent1">
                    <a:lumMod val="50000"/>
                    <a:satMod val="103000"/>
                    <a:lumMod val="102000"/>
                    <a:tint val="94000"/>
                  </a:schemeClr>
                </a:gs>
                <a:gs pos="50000">
                  <a:schemeClr val="accent1">
                    <a:lumMod val="50000"/>
                    <a:satMod val="110000"/>
                    <a:lumMod val="100000"/>
                    <a:shade val="100000"/>
                  </a:schemeClr>
                </a:gs>
                <a:gs pos="100000">
                  <a:schemeClr val="accent1">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Sheet1!$C$17:$E$17</c:f>
              <c:numCache>
                <c:formatCode>General</c:formatCode>
                <c:ptCount val="3"/>
                <c:pt idx="1">
                  <c:v>489</c:v>
                </c:pt>
                <c:pt idx="2" formatCode="#,##0">
                  <c:v>25188</c:v>
                </c:pt>
              </c:numCache>
            </c:numRef>
          </c:val>
          <c:extLst>
            <c:ext xmlns:c16="http://schemas.microsoft.com/office/drawing/2014/chart" uri="{C3380CC4-5D6E-409C-BE32-E72D297353CC}">
              <c16:uniqueId val="{0000000F-C242-45D9-82AD-0787023B6B2E}"/>
            </c:ext>
          </c:extLst>
        </c:ser>
        <c:ser>
          <c:idx val="16"/>
          <c:order val="16"/>
          <c:tx>
            <c:strRef>
              <c:f>Sheet1!$B$18</c:f>
              <c:strCache>
                <c:ptCount val="1"/>
                <c:pt idx="0">
                  <c:v>DSCOVR_EPIC_L2_SO2 V2</c:v>
                </c:pt>
              </c:strCache>
            </c:strRef>
          </c:tx>
          <c:spPr>
            <a:gradFill rotWithShape="1">
              <a:gsLst>
                <a:gs pos="0">
                  <a:schemeClr val="accent3">
                    <a:lumMod val="50000"/>
                    <a:satMod val="103000"/>
                    <a:lumMod val="102000"/>
                    <a:tint val="94000"/>
                  </a:schemeClr>
                </a:gs>
                <a:gs pos="50000">
                  <a:schemeClr val="accent3">
                    <a:lumMod val="50000"/>
                    <a:satMod val="110000"/>
                    <a:lumMod val="100000"/>
                    <a:shade val="100000"/>
                  </a:schemeClr>
                </a:gs>
                <a:gs pos="100000">
                  <a:schemeClr val="accent3">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Sheet1!$C$18:$E$18</c:f>
              <c:numCache>
                <c:formatCode>General</c:formatCode>
                <c:ptCount val="3"/>
                <c:pt idx="1">
                  <c:v>96</c:v>
                </c:pt>
                <c:pt idx="2">
                  <c:v>40</c:v>
                </c:pt>
              </c:numCache>
            </c:numRef>
          </c:val>
          <c:extLst>
            <c:ext xmlns:c16="http://schemas.microsoft.com/office/drawing/2014/chart" uri="{C3380CC4-5D6E-409C-BE32-E72D297353CC}">
              <c16:uniqueId val="{00000010-C242-45D9-82AD-0787023B6B2E}"/>
            </c:ext>
          </c:extLst>
        </c:ser>
        <c:ser>
          <c:idx val="17"/>
          <c:order val="17"/>
          <c:tx>
            <c:strRef>
              <c:f>Sheet1!$B$19</c:f>
              <c:strCache>
                <c:ptCount val="1"/>
                <c:pt idx="0">
                  <c:v>DSCOVR_NISTAR_L2_FLX V1</c:v>
                </c:pt>
              </c:strCache>
            </c:strRef>
          </c:tx>
          <c:spPr>
            <a:gradFill rotWithShape="1">
              <a:gsLst>
                <a:gs pos="0">
                  <a:schemeClr val="accent5">
                    <a:lumMod val="50000"/>
                    <a:satMod val="103000"/>
                    <a:lumMod val="102000"/>
                    <a:tint val="94000"/>
                  </a:schemeClr>
                </a:gs>
                <a:gs pos="50000">
                  <a:schemeClr val="accent5">
                    <a:lumMod val="50000"/>
                    <a:satMod val="110000"/>
                    <a:lumMod val="100000"/>
                    <a:shade val="100000"/>
                  </a:schemeClr>
                </a:gs>
                <a:gs pos="100000">
                  <a:schemeClr val="accent5">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Sheet1!$C$19:$E$19</c:f>
              <c:numCache>
                <c:formatCode>General</c:formatCode>
                <c:ptCount val="3"/>
                <c:pt idx="1">
                  <c:v>36</c:v>
                </c:pt>
                <c:pt idx="2">
                  <c:v>64</c:v>
                </c:pt>
              </c:numCache>
            </c:numRef>
          </c:val>
          <c:extLst>
            <c:ext xmlns:c16="http://schemas.microsoft.com/office/drawing/2014/chart" uri="{C3380CC4-5D6E-409C-BE32-E72D297353CC}">
              <c16:uniqueId val="{00000011-C242-45D9-82AD-0787023B6B2E}"/>
            </c:ext>
          </c:extLst>
        </c:ser>
        <c:ser>
          <c:idx val="18"/>
          <c:order val="18"/>
          <c:tx>
            <c:strRef>
              <c:f>Sheet1!$B$20</c:f>
              <c:strCache>
                <c:ptCount val="1"/>
                <c:pt idx="0">
                  <c:v>DSCOVR_EPIC_L2_SO2 V1</c:v>
                </c:pt>
              </c:strCache>
            </c:strRef>
          </c:tx>
          <c:spPr>
            <a:gradFill rotWithShape="1">
              <a:gsLst>
                <a:gs pos="0">
                  <a:schemeClr val="accent1">
                    <a:lumMod val="70000"/>
                    <a:lumOff val="30000"/>
                    <a:satMod val="103000"/>
                    <a:lumMod val="102000"/>
                    <a:tint val="94000"/>
                  </a:schemeClr>
                </a:gs>
                <a:gs pos="50000">
                  <a:schemeClr val="accent1">
                    <a:lumMod val="70000"/>
                    <a:lumOff val="30000"/>
                    <a:satMod val="110000"/>
                    <a:lumMod val="100000"/>
                    <a:shade val="100000"/>
                  </a:schemeClr>
                </a:gs>
                <a:gs pos="100000">
                  <a:schemeClr val="accent1">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Sheet1!$C$20:$E$20</c:f>
              <c:numCache>
                <c:formatCode>General</c:formatCode>
                <c:ptCount val="3"/>
                <c:pt idx="0">
                  <c:v>95</c:v>
                </c:pt>
                <c:pt idx="1">
                  <c:v>18</c:v>
                </c:pt>
                <c:pt idx="2">
                  <c:v>84</c:v>
                </c:pt>
              </c:numCache>
            </c:numRef>
          </c:val>
          <c:extLst>
            <c:ext xmlns:c16="http://schemas.microsoft.com/office/drawing/2014/chart" uri="{C3380CC4-5D6E-409C-BE32-E72D297353CC}">
              <c16:uniqueId val="{00000012-C242-45D9-82AD-0787023B6B2E}"/>
            </c:ext>
          </c:extLst>
        </c:ser>
        <c:ser>
          <c:idx val="19"/>
          <c:order val="19"/>
          <c:tx>
            <c:strRef>
              <c:f>Sheet1!$B$21</c:f>
              <c:strCache>
                <c:ptCount val="1"/>
                <c:pt idx="0">
                  <c:v>DSCOVR_EPIC_L2_TO3 V3</c:v>
                </c:pt>
              </c:strCache>
            </c:strRef>
          </c:tx>
          <c:spPr>
            <a:gradFill rotWithShape="1">
              <a:gsLst>
                <a:gs pos="0">
                  <a:schemeClr val="accent3">
                    <a:lumMod val="70000"/>
                    <a:lumOff val="30000"/>
                    <a:satMod val="103000"/>
                    <a:lumMod val="102000"/>
                    <a:tint val="94000"/>
                  </a:schemeClr>
                </a:gs>
                <a:gs pos="50000">
                  <a:schemeClr val="accent3">
                    <a:lumMod val="70000"/>
                    <a:lumOff val="30000"/>
                    <a:satMod val="110000"/>
                    <a:lumMod val="100000"/>
                    <a:shade val="100000"/>
                  </a:schemeClr>
                </a:gs>
                <a:gs pos="100000">
                  <a:schemeClr val="accent3">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Sheet1!$C$21:$E$21</c:f>
              <c:numCache>
                <c:formatCode>General</c:formatCode>
                <c:ptCount val="3"/>
                <c:pt idx="2" formatCode="#,##0">
                  <c:v>12339</c:v>
                </c:pt>
              </c:numCache>
            </c:numRef>
          </c:val>
          <c:extLst>
            <c:ext xmlns:c16="http://schemas.microsoft.com/office/drawing/2014/chart" uri="{C3380CC4-5D6E-409C-BE32-E72D297353CC}">
              <c16:uniqueId val="{00000013-C242-45D9-82AD-0787023B6B2E}"/>
            </c:ext>
          </c:extLst>
        </c:ser>
        <c:ser>
          <c:idx val="20"/>
          <c:order val="20"/>
          <c:tx>
            <c:strRef>
              <c:f>Sheet1!$B$22</c:f>
              <c:strCache>
                <c:ptCount val="1"/>
                <c:pt idx="0">
                  <c:v>DSCOVR_EPIC_L2_VESDR V2</c:v>
                </c:pt>
              </c:strCache>
            </c:strRef>
          </c:tx>
          <c:spPr>
            <a:gradFill rotWithShape="1">
              <a:gsLst>
                <a:gs pos="0">
                  <a:schemeClr val="accent5">
                    <a:lumMod val="70000"/>
                    <a:lumOff val="30000"/>
                    <a:satMod val="103000"/>
                    <a:lumMod val="102000"/>
                    <a:tint val="94000"/>
                  </a:schemeClr>
                </a:gs>
                <a:gs pos="50000">
                  <a:schemeClr val="accent5">
                    <a:lumMod val="70000"/>
                    <a:lumOff val="30000"/>
                    <a:satMod val="110000"/>
                    <a:lumMod val="100000"/>
                    <a:shade val="100000"/>
                  </a:schemeClr>
                </a:gs>
                <a:gs pos="100000">
                  <a:schemeClr val="accent5">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Sheet1!$C$22:$E$22</c:f>
              <c:numCache>
                <c:formatCode>General</c:formatCode>
                <c:ptCount val="3"/>
                <c:pt idx="2" formatCode="#,##0">
                  <c:v>57240</c:v>
                </c:pt>
              </c:numCache>
            </c:numRef>
          </c:val>
          <c:extLst>
            <c:ext xmlns:c16="http://schemas.microsoft.com/office/drawing/2014/chart" uri="{C3380CC4-5D6E-409C-BE32-E72D297353CC}">
              <c16:uniqueId val="{00000014-C242-45D9-82AD-0787023B6B2E}"/>
            </c:ext>
          </c:extLst>
        </c:ser>
        <c:ser>
          <c:idx val="21"/>
          <c:order val="21"/>
          <c:tx>
            <c:strRef>
              <c:f>Sheet1!$B$23</c:f>
              <c:strCache>
                <c:ptCount val="1"/>
                <c:pt idx="0">
                  <c:v>DSCOVR_EPIC_L1A V1</c:v>
                </c:pt>
              </c:strCache>
            </c:strRef>
          </c:tx>
          <c:spPr>
            <a:gradFill rotWithShape="1">
              <a:gsLst>
                <a:gs pos="0">
                  <a:schemeClr val="accent1">
                    <a:lumMod val="70000"/>
                    <a:satMod val="103000"/>
                    <a:lumMod val="102000"/>
                    <a:tint val="94000"/>
                  </a:schemeClr>
                </a:gs>
                <a:gs pos="50000">
                  <a:schemeClr val="accent1">
                    <a:lumMod val="70000"/>
                    <a:satMod val="110000"/>
                    <a:lumMod val="100000"/>
                    <a:shade val="100000"/>
                  </a:schemeClr>
                </a:gs>
                <a:gs pos="100000">
                  <a:schemeClr val="accent1">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Sheet1!$C$23:$E$23</c:f>
              <c:numCache>
                <c:formatCode>General</c:formatCode>
                <c:ptCount val="3"/>
                <c:pt idx="0" formatCode="#,##0">
                  <c:v>10231</c:v>
                </c:pt>
              </c:numCache>
            </c:numRef>
          </c:val>
          <c:extLst>
            <c:ext xmlns:c16="http://schemas.microsoft.com/office/drawing/2014/chart" uri="{C3380CC4-5D6E-409C-BE32-E72D297353CC}">
              <c16:uniqueId val="{00000015-C242-45D9-82AD-0787023B6B2E}"/>
            </c:ext>
          </c:extLst>
        </c:ser>
        <c:ser>
          <c:idx val="22"/>
          <c:order val="22"/>
          <c:tx>
            <c:strRef>
              <c:f>Sheet1!$B$24</c:f>
              <c:strCache>
                <c:ptCount val="1"/>
                <c:pt idx="0">
                  <c:v>DSCOVR_EPIC_L1B V1</c:v>
                </c:pt>
              </c:strCache>
            </c:strRef>
          </c:tx>
          <c:spPr>
            <a:gradFill rotWithShape="1">
              <a:gsLst>
                <a:gs pos="0">
                  <a:schemeClr val="accent3">
                    <a:lumMod val="70000"/>
                    <a:satMod val="103000"/>
                    <a:lumMod val="102000"/>
                    <a:tint val="94000"/>
                  </a:schemeClr>
                </a:gs>
                <a:gs pos="50000">
                  <a:schemeClr val="accent3">
                    <a:lumMod val="70000"/>
                    <a:satMod val="110000"/>
                    <a:lumMod val="100000"/>
                    <a:shade val="100000"/>
                  </a:schemeClr>
                </a:gs>
                <a:gs pos="100000">
                  <a:schemeClr val="accent3">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Sheet1!$C$24:$E$24</c:f>
              <c:numCache>
                <c:formatCode>General</c:formatCode>
                <c:ptCount val="3"/>
                <c:pt idx="0" formatCode="#,##0">
                  <c:v>2240</c:v>
                </c:pt>
              </c:numCache>
            </c:numRef>
          </c:val>
          <c:extLst>
            <c:ext xmlns:c16="http://schemas.microsoft.com/office/drawing/2014/chart" uri="{C3380CC4-5D6E-409C-BE32-E72D297353CC}">
              <c16:uniqueId val="{00000016-C242-45D9-82AD-0787023B6B2E}"/>
            </c:ext>
          </c:extLst>
        </c:ser>
        <c:ser>
          <c:idx val="23"/>
          <c:order val="23"/>
          <c:tx>
            <c:strRef>
              <c:f>Sheet1!$B$25</c:f>
              <c:strCache>
                <c:ptCount val="1"/>
                <c:pt idx="0">
                  <c:v>DSCOVR_NISTAR_L1B V1</c:v>
                </c:pt>
              </c:strCache>
            </c:strRef>
          </c:tx>
          <c:spPr>
            <a:gradFill rotWithShape="1">
              <a:gsLst>
                <a:gs pos="0">
                  <a:schemeClr val="accent5">
                    <a:lumMod val="70000"/>
                    <a:satMod val="103000"/>
                    <a:lumMod val="102000"/>
                    <a:tint val="94000"/>
                  </a:schemeClr>
                </a:gs>
                <a:gs pos="50000">
                  <a:schemeClr val="accent5">
                    <a:lumMod val="70000"/>
                    <a:satMod val="110000"/>
                    <a:lumMod val="100000"/>
                    <a:shade val="100000"/>
                  </a:schemeClr>
                </a:gs>
                <a:gs pos="100000">
                  <a:schemeClr val="accent5">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Sheet1!$C$25:$E$25</c:f>
              <c:numCache>
                <c:formatCode>General</c:formatCode>
                <c:ptCount val="3"/>
                <c:pt idx="0" formatCode="#,##0">
                  <c:v>1144</c:v>
                </c:pt>
              </c:numCache>
            </c:numRef>
          </c:val>
          <c:extLst>
            <c:ext xmlns:c16="http://schemas.microsoft.com/office/drawing/2014/chart" uri="{C3380CC4-5D6E-409C-BE32-E72D297353CC}">
              <c16:uniqueId val="{00000017-C242-45D9-82AD-0787023B6B2E}"/>
            </c:ext>
          </c:extLst>
        </c:ser>
        <c:ser>
          <c:idx val="24"/>
          <c:order val="24"/>
          <c:tx>
            <c:strRef>
              <c:f>Sheet1!$B$26</c:f>
              <c:strCache>
                <c:ptCount val="1"/>
                <c:pt idx="0">
                  <c:v>DSCOVR_NISTAR_L1A V1</c:v>
                </c:pt>
              </c:strCache>
            </c:strRef>
          </c:tx>
          <c:spPr>
            <a:gradFill rotWithShape="1">
              <a:gsLst>
                <a:gs pos="0">
                  <a:schemeClr val="accent1">
                    <a:lumMod val="50000"/>
                    <a:lumOff val="50000"/>
                    <a:satMod val="103000"/>
                    <a:lumMod val="102000"/>
                    <a:tint val="94000"/>
                  </a:schemeClr>
                </a:gs>
                <a:gs pos="50000">
                  <a:schemeClr val="accent1">
                    <a:lumMod val="50000"/>
                    <a:lumOff val="50000"/>
                    <a:satMod val="110000"/>
                    <a:lumMod val="100000"/>
                    <a:shade val="100000"/>
                  </a:schemeClr>
                </a:gs>
                <a:gs pos="100000">
                  <a:schemeClr val="accent1">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Sheet1!$C$26:$E$26</c:f>
              <c:numCache>
                <c:formatCode>General</c:formatCode>
                <c:ptCount val="3"/>
                <c:pt idx="0" formatCode="#,##0">
                  <c:v>1082</c:v>
                </c:pt>
              </c:numCache>
            </c:numRef>
          </c:val>
          <c:extLst>
            <c:ext xmlns:c16="http://schemas.microsoft.com/office/drawing/2014/chart" uri="{C3380CC4-5D6E-409C-BE32-E72D297353CC}">
              <c16:uniqueId val="{00000018-C242-45D9-82AD-0787023B6B2E}"/>
            </c:ext>
          </c:extLst>
        </c:ser>
        <c:ser>
          <c:idx val="25"/>
          <c:order val="25"/>
          <c:tx>
            <c:strRef>
              <c:f>Sheet1!$B$27</c:f>
              <c:strCache>
                <c:ptCount val="1"/>
                <c:pt idx="0">
                  <c:v>DSCOVR_EPIC_L1B V2</c:v>
                </c:pt>
              </c:strCache>
            </c:strRef>
          </c:tx>
          <c:spPr>
            <a:gradFill rotWithShape="1">
              <a:gsLst>
                <a:gs pos="0">
                  <a:schemeClr val="accent3">
                    <a:lumMod val="50000"/>
                    <a:lumOff val="50000"/>
                    <a:satMod val="103000"/>
                    <a:lumMod val="102000"/>
                    <a:tint val="94000"/>
                  </a:schemeClr>
                </a:gs>
                <a:gs pos="50000">
                  <a:schemeClr val="accent3">
                    <a:lumMod val="50000"/>
                    <a:lumOff val="50000"/>
                    <a:satMod val="110000"/>
                    <a:lumMod val="100000"/>
                    <a:shade val="100000"/>
                  </a:schemeClr>
                </a:gs>
                <a:gs pos="100000">
                  <a:schemeClr val="accent3">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Sheet1!$C$27:$E$27</c:f>
              <c:numCache>
                <c:formatCode>General</c:formatCode>
                <c:ptCount val="3"/>
                <c:pt idx="0">
                  <c:v>103</c:v>
                </c:pt>
              </c:numCache>
            </c:numRef>
          </c:val>
          <c:extLst>
            <c:ext xmlns:c16="http://schemas.microsoft.com/office/drawing/2014/chart" uri="{C3380CC4-5D6E-409C-BE32-E72D297353CC}">
              <c16:uniqueId val="{00000019-C242-45D9-82AD-0787023B6B2E}"/>
            </c:ext>
          </c:extLst>
        </c:ser>
        <c:dLbls>
          <c:showLegendKey val="0"/>
          <c:showVal val="0"/>
          <c:showCatName val="0"/>
          <c:showSerName val="0"/>
          <c:showPercent val="0"/>
          <c:showBubbleSize val="0"/>
        </c:dLbls>
        <c:gapWidth val="40"/>
        <c:overlap val="100"/>
        <c:axId val="568813823"/>
        <c:axId val="725259775"/>
      </c:barChart>
      <c:catAx>
        <c:axId val="568813823"/>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5259775"/>
        <c:crosses val="autoZero"/>
        <c:auto val="1"/>
        <c:lblAlgn val="ctr"/>
        <c:lblOffset val="100"/>
        <c:noMultiLvlLbl val="0"/>
      </c:catAx>
      <c:valAx>
        <c:axId val="7252597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813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12</a:t>
            </a:fld>
            <a:endParaRPr lang="en-US"/>
          </a:p>
        </p:txBody>
      </p:sp>
    </p:spTree>
    <p:extLst>
      <p:ext uri="{BB962C8B-B14F-4D97-AF65-F5344CB8AC3E}">
        <p14:creationId xmlns:p14="http://schemas.microsoft.com/office/powerpoint/2010/main" val="59686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17</a:t>
            </a:fld>
            <a:endParaRPr lang="en-US"/>
          </a:p>
        </p:txBody>
      </p:sp>
    </p:spTree>
    <p:extLst>
      <p:ext uri="{BB962C8B-B14F-4D97-AF65-F5344CB8AC3E}">
        <p14:creationId xmlns:p14="http://schemas.microsoft.com/office/powerpoint/2010/main" val="1944451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18</a:t>
            </a:fld>
            <a:endParaRPr lang="en-US"/>
          </a:p>
        </p:txBody>
      </p:sp>
    </p:spTree>
    <p:extLst>
      <p:ext uri="{BB962C8B-B14F-4D97-AF65-F5344CB8AC3E}">
        <p14:creationId xmlns:p14="http://schemas.microsoft.com/office/powerpoint/2010/main" val="2715667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Century Gothic" panose="020B0502020202020204" pitchFamily="34" charset="0"/>
              </a:rPr>
              <a:t>Brand new website with features like filters by discipline and tools, keyword search bar, new look matching </a:t>
            </a:r>
            <a:r>
              <a:rPr lang="en-US" dirty="0" err="1">
                <a:latin typeface="Century Gothic" panose="020B0502020202020204" pitchFamily="34" charset="0"/>
              </a:rPr>
              <a:t>Earthdata</a:t>
            </a:r>
            <a:r>
              <a:rPr lang="en-US" dirty="0">
                <a:latin typeface="Century Gothic" panose="020B0502020202020204" pitchFamily="34" charset="0"/>
              </a:rPr>
              <a:t> layout</a:t>
            </a:r>
          </a:p>
          <a:p>
            <a:pPr marL="285750" indent="-285750">
              <a:buFont typeface="Arial" panose="020B0604020202020204" pitchFamily="34" charset="0"/>
              <a:buChar char="•"/>
            </a:pPr>
            <a:r>
              <a:rPr lang="en-US" dirty="0">
                <a:latin typeface="Century Gothic" panose="020B0502020202020204" pitchFamily="34" charset="0"/>
              </a:rPr>
              <a:t>Top buttons: Explore Collections, Project Catalog, Tools and Services</a:t>
            </a:r>
          </a:p>
          <a:p>
            <a:pPr marL="285750" indent="-285750">
              <a:buFont typeface="Arial" panose="020B0604020202020204" pitchFamily="34" charset="0"/>
              <a:buChar char="•"/>
            </a:pPr>
            <a:r>
              <a:rPr lang="en-US" dirty="0">
                <a:latin typeface="Century Gothic" panose="020B0502020202020204" pitchFamily="34" charset="0"/>
              </a:rPr>
              <a:t>News stories, outreach section coming soon </a:t>
            </a:r>
          </a:p>
          <a:p>
            <a:pPr marL="285750" indent="-285750">
              <a:buFont typeface="Arial" panose="020B0604020202020204" pitchFamily="34" charset="0"/>
              <a:buChar char="•"/>
            </a:pPr>
            <a:r>
              <a:rPr lang="en-US" dirty="0">
                <a:latin typeface="Century Gothic" panose="020B0502020202020204" pitchFamily="34" charset="0"/>
              </a:rPr>
              <a:t>Outreach activities: Webinars, tutorials, data recipes, </a:t>
            </a:r>
            <a:r>
              <a:rPr lang="en-US" dirty="0" err="1">
                <a:latin typeface="Century Gothic" panose="020B0502020202020204" pitchFamily="34" charset="0"/>
              </a:rPr>
              <a:t>Jupyter</a:t>
            </a:r>
            <a:r>
              <a:rPr lang="en-US" dirty="0">
                <a:latin typeface="Century Gothic" panose="020B0502020202020204" pitchFamily="34" charset="0"/>
              </a:rPr>
              <a:t> Notebooks, Story Maps, more ArcGIS friendly datasets</a:t>
            </a:r>
          </a:p>
          <a:p>
            <a:pPr marL="285750" indent="-285750">
              <a:buFont typeface="Arial" panose="020B0604020202020204" pitchFamily="34" charset="0"/>
              <a:buChar char="•"/>
            </a:pPr>
            <a:r>
              <a:rPr lang="en-US" dirty="0">
                <a:latin typeface="Century Gothic" panose="020B0502020202020204" pitchFamily="34" charset="0"/>
              </a:rPr>
              <a:t>Will be able to easily access MAIA and TEMPO data and other tools &amp; services from this main website</a:t>
            </a:r>
          </a:p>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20</a:t>
            </a:fld>
            <a:endParaRPr lang="en-US"/>
          </a:p>
        </p:txBody>
      </p:sp>
    </p:spTree>
    <p:extLst>
      <p:ext uri="{BB962C8B-B14F-4D97-AF65-F5344CB8AC3E}">
        <p14:creationId xmlns:p14="http://schemas.microsoft.com/office/powerpoint/2010/main" val="206120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20044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0047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506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6</a:t>
            </a:fld>
            <a:endParaRPr lang="en-US"/>
          </a:p>
        </p:txBody>
      </p:sp>
    </p:spTree>
    <p:extLst>
      <p:ext uri="{BB962C8B-B14F-4D97-AF65-F5344CB8AC3E}">
        <p14:creationId xmlns:p14="http://schemas.microsoft.com/office/powerpoint/2010/main" val="50856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20046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156410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859105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Earthdata</a:t>
            </a:r>
            <a:r>
              <a:rPr lang="en-US" sz="1200" b="0" i="0" kern="1200" baseline="0" dirty="0">
                <a:solidFill>
                  <a:schemeClr val="tx1"/>
                </a:solidFill>
                <a:effectLst/>
                <a:latin typeface="+mn-lt"/>
                <a:ea typeface="+mn-ea"/>
                <a:cs typeface="+mn-cs"/>
              </a:rPr>
              <a:t> Forum is our new online resource for </a:t>
            </a:r>
            <a:r>
              <a:rPr lang="en-US" sz="1200" b="0" i="0" kern="1200" dirty="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Members of the NASA scientific user community are encouraged also provide insights and collaborative assistance.​</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3092427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9/25/2022</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9/25/2022</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9/25/2022</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9/25/2022</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9/25/2022</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9/25/2022</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9/25/2022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9/25/2022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9/25/2022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9/25/2022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9/25/2022</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9/25/2022</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9/25/2022</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9/25/2022</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9/25/2022</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asdc.larc.nasa.gov/"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asdc.larc.nasa.go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hart" Target="../charts/char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urs.earthdata.nasa.gov/"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forum.earthdata.nasa.gov/" TargetMode="External"/><Relationship Id="rId9"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415532" y="4186462"/>
            <a:ext cx="5939787" cy="2467342"/>
          </a:xfrm>
        </p:spPr>
        <p:txBody>
          <a:bodyPr vert="horz" wrap="square" lIns="91440" tIns="45720" rIns="91440" bIns="45720" rtlCol="0" anchor="t">
            <a:spAutoFit/>
          </a:bodyPr>
          <a:lstStyle/>
          <a:p>
            <a:pPr>
              <a:spcBef>
                <a:spcPts val="400"/>
              </a:spcBef>
            </a:pPr>
            <a:r>
              <a:rPr lang="en-US" sz="3200" b="1" dirty="0">
                <a:latin typeface="Helvetica Neue"/>
                <a:cs typeface="Arial"/>
              </a:rPr>
              <a:t>DSCOVR Data Distribution Update by ASDC</a:t>
            </a:r>
          </a:p>
          <a:p>
            <a:pPr>
              <a:spcBef>
                <a:spcPts val="400"/>
              </a:spcBef>
            </a:pPr>
            <a:r>
              <a:rPr lang="en-US" dirty="0">
                <a:latin typeface="Arial"/>
                <a:cs typeface="Arial"/>
              </a:rPr>
              <a:t>Hazem Mahmoud</a:t>
            </a:r>
          </a:p>
          <a:p>
            <a:pPr>
              <a:spcBef>
                <a:spcPts val="400"/>
              </a:spcBef>
            </a:pPr>
            <a:r>
              <a:rPr lang="en-US" dirty="0">
                <a:latin typeface="Arial"/>
                <a:cs typeface="Arial"/>
              </a:rPr>
              <a:t>Earth Data Scientist</a:t>
            </a:r>
          </a:p>
          <a:p>
            <a:pPr>
              <a:spcBef>
                <a:spcPts val="400"/>
              </a:spcBef>
            </a:pPr>
            <a:r>
              <a:rPr lang="en-US" dirty="0">
                <a:latin typeface="Arial"/>
                <a:cs typeface="Arial"/>
              </a:rPr>
              <a:t>9/27/2022</a:t>
            </a:r>
            <a:endParaRPr lang="en-US" sz="1800" dirty="0"/>
          </a:p>
          <a:p>
            <a:endParaRPr lang="en-US" sz="1800" dirty="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endParaRPr lang="en-US" dirty="0"/>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dirty="0" err="1">
                <a:solidFill>
                  <a:schemeClr val="tx2"/>
                </a:solidFill>
                <a:latin typeface="Helvetica Neue" panose="02000503000000020004"/>
              </a:rPr>
              <a:t>Earthdata</a:t>
            </a:r>
            <a:r>
              <a:rPr lang="en-US" dirty="0">
                <a:solidFill>
                  <a:schemeClr val="tx2"/>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dirty="0">
                <a:solidFill>
                  <a:schemeClr val="tx2"/>
                </a:solidFill>
                <a:latin typeface="Century Gothic" panose="020B0502020202020204" pitchFamily="34" charset="0"/>
              </a:rPr>
              <a:t>Science Data Users </a:t>
            </a:r>
            <a:r>
              <a:rPr lang="en-US" dirty="0">
                <a:solidFill>
                  <a:schemeClr val="tx2"/>
                </a:solidFill>
                <a:latin typeface="Century Gothic" panose="020B0502020202020204" pitchFamily="34" charset="0"/>
              </a:rPr>
              <a:t>can seamlessly search for information even if they do not know which DAAC the data belongs to.</a:t>
            </a:r>
          </a:p>
          <a:p>
            <a:r>
              <a:rPr lang="en-US" b="1" dirty="0">
                <a:solidFill>
                  <a:schemeClr val="tx2"/>
                </a:solidFill>
                <a:latin typeface="Century Gothic" panose="020B0502020202020204" pitchFamily="34" charset="0"/>
              </a:rPr>
              <a:t>Scientists &amp; Data Providers </a:t>
            </a:r>
            <a:r>
              <a:rPr lang="en-US" dirty="0">
                <a:solidFill>
                  <a:schemeClr val="tx2"/>
                </a:solidFill>
                <a:latin typeface="Century Gothic" panose="020B0502020202020204" pitchFamily="34" charset="0"/>
              </a:rPr>
              <a:t>can effectively assist their user community in more accurately using their products.</a:t>
            </a:r>
          </a:p>
          <a:p>
            <a:r>
              <a:rPr lang="en-US" b="1" dirty="0">
                <a:solidFill>
                  <a:schemeClr val="tx2"/>
                </a:solidFill>
                <a:latin typeface="Century Gothic" panose="020B0502020202020204" pitchFamily="34" charset="0"/>
              </a:rPr>
              <a:t>DAACs &amp; Subject Matter Experts (SMEs)</a:t>
            </a:r>
            <a:r>
              <a:rPr lang="en-US" dirty="0">
                <a:solidFill>
                  <a:schemeClr val="tx2"/>
                </a:solidFill>
                <a:latin typeface="Century Gothic" panose="020B0502020202020204" pitchFamily="34" charset="0"/>
              </a:rPr>
              <a:t> can quickly link users to existing resources.</a:t>
            </a:r>
          </a:p>
          <a:p>
            <a:r>
              <a:rPr lang="en-US" b="1" dirty="0">
                <a:solidFill>
                  <a:schemeClr val="tx2"/>
                </a:solidFill>
                <a:latin typeface="Century Gothic" panose="020B0502020202020204" pitchFamily="34" charset="0"/>
              </a:rPr>
              <a:t>DAAC User Services</a:t>
            </a:r>
            <a:r>
              <a:rPr lang="en-US" dirty="0">
                <a:solidFill>
                  <a:schemeClr val="tx2"/>
                </a:solidFill>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10</a:t>
            </a:fld>
            <a:endParaRPr lang="en-US" dirty="0"/>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dirty="0">
                <a:latin typeface="Century Gothic" panose="020B0502020202020204" pitchFamily="34" charset="0"/>
                <a:hlinkClick r:id="rId4"/>
              </a:rPr>
              <a:t>https://forum.earthdata.nasa.gov/</a:t>
            </a:r>
            <a:endParaRPr lang="en-US" i="1" dirty="0">
              <a:latin typeface="Century Gothic" panose="020B0502020202020204" pitchFamily="34" charset="0"/>
            </a:endParaRPr>
          </a:p>
        </p:txBody>
      </p:sp>
    </p:spTree>
    <p:extLst>
      <p:ext uri="{BB962C8B-B14F-4D97-AF65-F5344CB8AC3E}">
        <p14:creationId xmlns:p14="http://schemas.microsoft.com/office/powerpoint/2010/main" val="151502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7495-93B8-4994-99EC-E5B89CD3C1B9}"/>
              </a:ext>
            </a:extLst>
          </p:cNvPr>
          <p:cNvSpPr>
            <a:spLocks noGrp="1"/>
          </p:cNvSpPr>
          <p:nvPr>
            <p:ph type="title"/>
          </p:nvPr>
        </p:nvSpPr>
        <p:spPr/>
        <p:txBody>
          <a:bodyPr/>
          <a:lstStyle/>
          <a:p>
            <a:endParaRPr lang="en-US"/>
          </a:p>
        </p:txBody>
      </p:sp>
      <p:pic>
        <p:nvPicPr>
          <p:cNvPr id="6" name="DFF06982">
            <a:hlinkClick r:id="" action="ppaction://media"/>
            <a:extLst>
              <a:ext uri="{FF2B5EF4-FFF2-40B4-BE49-F238E27FC236}">
                <a16:creationId xmlns:a16="http://schemas.microsoft.com/office/drawing/2014/main" id="{F3ABAF63-C274-498C-A1B5-4BC292945E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4956" cy="6859241"/>
          </a:xfrm>
        </p:spPr>
      </p:pic>
      <p:sp>
        <p:nvSpPr>
          <p:cNvPr id="4" name="Footer Placeholder 3">
            <a:extLst>
              <a:ext uri="{FF2B5EF4-FFF2-40B4-BE49-F238E27FC236}">
                <a16:creationId xmlns:a16="http://schemas.microsoft.com/office/drawing/2014/main" id="{008925D6-4B67-4E23-8331-69BF2330E261}"/>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F9BD0DCE-E109-462A-A864-BF8A3D57B064}"/>
              </a:ext>
            </a:extLst>
          </p:cNvPr>
          <p:cNvSpPr>
            <a:spLocks noGrp="1"/>
          </p:cNvSpPr>
          <p:nvPr>
            <p:ph type="sldNum" sz="quarter" idx="12"/>
          </p:nvPr>
        </p:nvSpPr>
        <p:spPr/>
        <p:txBody>
          <a:bodyPr/>
          <a:lstStyle/>
          <a:p>
            <a:fld id="{2E8C51FE-49D9-314D-9957-ABBF7DDE8782}" type="slidenum">
              <a:rPr lang="en-US" smtClean="0"/>
              <a:pPr/>
              <a:t>11</a:t>
            </a:fld>
            <a:endParaRPr lang="en-US" dirty="0"/>
          </a:p>
        </p:txBody>
      </p:sp>
      <p:sp>
        <p:nvSpPr>
          <p:cNvPr id="8" name="TextBox 7">
            <a:extLst>
              <a:ext uri="{FF2B5EF4-FFF2-40B4-BE49-F238E27FC236}">
                <a16:creationId xmlns:a16="http://schemas.microsoft.com/office/drawing/2014/main" id="{65F78A5B-E907-4D82-B764-C02120DF12DB}"/>
              </a:ext>
            </a:extLst>
          </p:cNvPr>
          <p:cNvSpPr txBox="1"/>
          <p:nvPr/>
        </p:nvSpPr>
        <p:spPr>
          <a:xfrm>
            <a:off x="3793788" y="28852"/>
            <a:ext cx="6147880" cy="523220"/>
          </a:xfrm>
          <a:prstGeom prst="rect">
            <a:avLst/>
          </a:prstGeom>
          <a:noFill/>
        </p:spPr>
        <p:txBody>
          <a:bodyPr wrap="square">
            <a:spAutoFit/>
          </a:bodyPr>
          <a:lstStyle/>
          <a:p>
            <a:r>
              <a:rPr lang="en-US" sz="2800" b="1" dirty="0">
                <a:solidFill>
                  <a:schemeClr val="bg1"/>
                </a:solidFill>
              </a:rPr>
              <a:t>https://asdc.larc.nasa.gov/</a:t>
            </a:r>
          </a:p>
        </p:txBody>
      </p:sp>
    </p:spTree>
    <p:extLst>
      <p:ext uri="{BB962C8B-B14F-4D97-AF65-F5344CB8AC3E}">
        <p14:creationId xmlns:p14="http://schemas.microsoft.com/office/powerpoint/2010/main" val="280354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12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3431709"/>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solidFill>
                  <a:schemeClr val="tx2"/>
                </a:solidFill>
                <a:latin typeface="Helvetica Neue" panose="02000503000000020004"/>
              </a:rPr>
              <a:t>ASDC Overview</a:t>
            </a:r>
          </a:p>
          <a:p>
            <a:pPr marL="285750" indent="-285750">
              <a:buFont typeface="Wingdings" panose="05000000000000000000" pitchFamily="2" charset="2"/>
              <a:buChar char="§"/>
            </a:pPr>
            <a:r>
              <a:rPr lang="en-US" sz="3200" dirty="0">
                <a:solidFill>
                  <a:schemeClr val="tx2"/>
                </a:solidFill>
                <a:latin typeface="Helvetica Neue" panose="02000503000000020004"/>
              </a:rPr>
              <a:t>DSCOVR Data Products and Distribution</a:t>
            </a:r>
          </a:p>
          <a:p>
            <a:pPr marL="285750" indent="-285750">
              <a:buFont typeface="Wingdings" panose="05000000000000000000" pitchFamily="2" charset="2"/>
              <a:buChar char="§"/>
            </a:pPr>
            <a:r>
              <a:rPr lang="en-US" sz="3200" dirty="0">
                <a:solidFill>
                  <a:schemeClr val="tx2"/>
                </a:solidFill>
                <a:latin typeface="Helvetica Neue" panose="02000503000000020004"/>
              </a:rPr>
              <a:t>Data Distribution Tools and Services</a:t>
            </a:r>
          </a:p>
          <a:p>
            <a:pPr marL="285750" indent="-285750">
              <a:buFont typeface="Wingdings" panose="05000000000000000000" pitchFamily="2" charset="2"/>
              <a:buChar char="§"/>
            </a:pPr>
            <a:r>
              <a:rPr lang="en-US" sz="3200" dirty="0">
                <a:solidFill>
                  <a:schemeClr val="tx2"/>
                </a:solidFill>
                <a:latin typeface="Helvetica Neue" panose="02000503000000020004"/>
              </a:rPr>
              <a:t>Discussion</a:t>
            </a:r>
          </a:p>
        </p:txBody>
      </p:sp>
    </p:spTree>
    <p:extLst>
      <p:ext uri="{BB962C8B-B14F-4D97-AF65-F5344CB8AC3E}">
        <p14:creationId xmlns:p14="http://schemas.microsoft.com/office/powerpoint/2010/main" val="2414277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13</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6" name="Rectangle 5">
            <a:extLst>
              <a:ext uri="{FF2B5EF4-FFF2-40B4-BE49-F238E27FC236}">
                <a16:creationId xmlns:a16="http://schemas.microsoft.com/office/drawing/2014/main" id="{B868467A-E115-7148-881F-D4C862364E33}"/>
              </a:ext>
            </a:extLst>
          </p:cNvPr>
          <p:cNvSpPr/>
          <p:nvPr/>
        </p:nvSpPr>
        <p:spPr>
          <a:xfrm>
            <a:off x="2533185" y="2616637"/>
            <a:ext cx="7125629" cy="1415772"/>
          </a:xfrm>
          <a:prstGeom prst="rect">
            <a:avLst/>
          </a:prstGeom>
        </p:spPr>
        <p:txBody>
          <a:bodyPr wrap="square" anchor="t">
            <a:spAutoFit/>
          </a:bodyPr>
          <a:lstStyle/>
          <a:p>
            <a:pPr algn="ctr"/>
            <a:r>
              <a:rPr lang="en-US" altLang="en-US"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Atmospheric Science Data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Hampton, Virginia (USA)</a:t>
            </a:r>
          </a:p>
          <a:p>
            <a:pPr algn="ctr"/>
            <a:r>
              <a:rPr lang="en-US" i="1" dirty="0">
                <a:hlinkClick r:id="rId2"/>
              </a:rPr>
              <a:t>https://asdc.larc.nasa.gov/</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400" i="1"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1A2BB442-C09F-4C9D-BDBF-1B762673F939}"/>
              </a:ext>
            </a:extLst>
          </p:cNvPr>
          <p:cNvPicPr>
            <a:picLocks noChangeAspect="1"/>
          </p:cNvPicPr>
          <p:nvPr/>
        </p:nvPicPr>
        <p:blipFill rotWithShape="1">
          <a:blip r:embed="rId2"/>
          <a:srcRect t="9282" b="7834"/>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Footer Placeholder 1">
            <a:extLst>
              <a:ext uri="{FF2B5EF4-FFF2-40B4-BE49-F238E27FC236}">
                <a16:creationId xmlns:a16="http://schemas.microsoft.com/office/drawing/2014/main" id="{9BDD0D9D-88D3-4C82-9E99-29E6F29E873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a:solidFill>
                  <a:schemeClr val="bg1"/>
                </a:solidFill>
                <a:latin typeface="+mn-lt"/>
                <a:ea typeface="+mn-ea"/>
                <a:cs typeface="+mn-cs"/>
              </a:rPr>
              <a:t>The Science Directorate at NASA's Langley Research Center</a:t>
            </a:r>
          </a:p>
        </p:txBody>
      </p:sp>
      <p:sp>
        <p:nvSpPr>
          <p:cNvPr id="3" name="Slide Number Placeholder 2">
            <a:extLst>
              <a:ext uri="{FF2B5EF4-FFF2-40B4-BE49-F238E27FC236}">
                <a16:creationId xmlns:a16="http://schemas.microsoft.com/office/drawing/2014/main" id="{29086761-125E-44EA-BF04-5C2CDAF628F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E8C51FE-49D9-314D-9957-ABBF7DDE8782}" type="slidenum">
              <a:rPr lang="en-US" smtClean="0">
                <a:solidFill>
                  <a:schemeClr val="tx1">
                    <a:tint val="75000"/>
                  </a:schemeClr>
                </a:solidFill>
                <a:latin typeface="+mn-lt"/>
                <a:cs typeface="+mn-cs"/>
              </a:rPr>
              <a:pPr>
                <a:spcAft>
                  <a:spcPts val="600"/>
                </a:spcAft>
              </a:pPr>
              <a:t>14</a:t>
            </a:fld>
            <a:endParaRPr lang="en-US">
              <a:solidFill>
                <a:schemeClr val="tx1">
                  <a:tint val="75000"/>
                </a:schemeClr>
              </a:solidFill>
              <a:latin typeface="+mn-lt"/>
              <a:cs typeface="+mn-cs"/>
            </a:endParaRPr>
          </a:p>
        </p:txBody>
      </p:sp>
    </p:spTree>
    <p:extLst>
      <p:ext uri="{BB962C8B-B14F-4D97-AF65-F5344CB8AC3E}">
        <p14:creationId xmlns:p14="http://schemas.microsoft.com/office/powerpoint/2010/main" val="35012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8DC6-6DE7-1F46-8565-D4D3E9A95B0C}"/>
              </a:ext>
            </a:extLst>
          </p:cNvPr>
          <p:cNvSpPr>
            <a:spLocks noGrp="1"/>
          </p:cNvSpPr>
          <p:nvPr>
            <p:ph type="title"/>
          </p:nvPr>
        </p:nvSpPr>
        <p:spPr/>
        <p:txBody>
          <a:bodyPr/>
          <a:lstStyle/>
          <a:p>
            <a:r>
              <a:rPr lang="en-US" dirty="0">
                <a:solidFill>
                  <a:schemeClr val="tx2"/>
                </a:solidFill>
              </a:rPr>
              <a:t>ASDC in the Cloud</a:t>
            </a:r>
          </a:p>
        </p:txBody>
      </p:sp>
      <p:sp>
        <p:nvSpPr>
          <p:cNvPr id="3" name="Content Placeholder 2">
            <a:extLst>
              <a:ext uri="{FF2B5EF4-FFF2-40B4-BE49-F238E27FC236}">
                <a16:creationId xmlns:a16="http://schemas.microsoft.com/office/drawing/2014/main" id="{42364F48-8504-D64C-9F06-EF0194B21912}"/>
              </a:ext>
            </a:extLst>
          </p:cNvPr>
          <p:cNvSpPr>
            <a:spLocks noGrp="1"/>
          </p:cNvSpPr>
          <p:nvPr>
            <p:ph idx="1"/>
          </p:nvPr>
        </p:nvSpPr>
        <p:spPr>
          <a:xfrm>
            <a:off x="952500" y="2271860"/>
            <a:ext cx="10619923" cy="3311163"/>
          </a:xfrm>
        </p:spPr>
        <p:txBody>
          <a:bodyPr/>
          <a:lstStyle/>
          <a:p>
            <a:pPr marL="285750" indent="-285750">
              <a:buFont typeface="Arial" panose="020B0604020202020204" pitchFamily="34" charset="0"/>
              <a:buChar char="•"/>
            </a:pPr>
            <a:r>
              <a:rPr lang="en-US" dirty="0">
                <a:solidFill>
                  <a:schemeClr val="tx2"/>
                </a:solidFill>
              </a:rPr>
              <a:t>ESDIS is heavily investing in commercial cloud</a:t>
            </a:r>
          </a:p>
          <a:p>
            <a:pPr marL="742950" lvl="1" indent="-285750">
              <a:buFont typeface="Arial" panose="020B0604020202020204" pitchFamily="34" charset="0"/>
              <a:buChar char="•"/>
            </a:pPr>
            <a:r>
              <a:rPr lang="en-US" dirty="0">
                <a:solidFill>
                  <a:schemeClr val="tx2"/>
                </a:solidFill>
              </a:rPr>
              <a:t>Primary motivations</a:t>
            </a:r>
          </a:p>
          <a:p>
            <a:pPr marL="1200150" lvl="2" indent="-285750">
              <a:buFont typeface="Arial" panose="020B0604020202020204" pitchFamily="34" charset="0"/>
              <a:buChar char="•"/>
            </a:pPr>
            <a:r>
              <a:rPr lang="en-US" dirty="0">
                <a:solidFill>
                  <a:schemeClr val="tx2"/>
                </a:solidFill>
              </a:rPr>
              <a:t>To allow the science community to do unprecedented science with unconstrained processing and storage capacity across all EOSDIS data in a highly available environment (AWS)</a:t>
            </a:r>
          </a:p>
          <a:p>
            <a:pPr marL="1200150" lvl="2" indent="-285750">
              <a:buFont typeface="Arial" panose="020B0604020202020204" pitchFamily="34" charset="0"/>
              <a:buChar char="•"/>
            </a:pPr>
            <a:r>
              <a:rPr lang="en-US" dirty="0">
                <a:solidFill>
                  <a:schemeClr val="tx2"/>
                </a:solidFill>
              </a:rPr>
              <a:t>The size of future datasets makes on-premises archiving undesirable</a:t>
            </a:r>
          </a:p>
          <a:p>
            <a:pPr marL="1657350" lvl="3" indent="-285750">
              <a:buFont typeface="Arial" panose="020B0604020202020204" pitchFamily="34" charset="0"/>
              <a:buChar char="•"/>
            </a:pPr>
            <a:r>
              <a:rPr lang="en-US" dirty="0">
                <a:solidFill>
                  <a:schemeClr val="tx2"/>
                </a:solidFill>
              </a:rPr>
              <a:t>SWOT and NISAR are most often cited</a:t>
            </a:r>
          </a:p>
          <a:p>
            <a:pPr marL="742950" lvl="1" indent="-285750">
              <a:buFont typeface="Arial" panose="020B0604020202020204" pitchFamily="34" charset="0"/>
              <a:buChar char="•"/>
            </a:pPr>
            <a:r>
              <a:rPr lang="en-US" dirty="0">
                <a:solidFill>
                  <a:schemeClr val="tx2"/>
                </a:solidFill>
              </a:rPr>
              <a:t>Building an AWS-native ingest and archive system called Cumulus that is intended to be used by all DAACs</a:t>
            </a:r>
          </a:p>
          <a:p>
            <a:pPr marL="742950" lvl="1" indent="-285750">
              <a:buFont typeface="Arial" panose="020B0604020202020204" pitchFamily="34" charset="0"/>
              <a:buChar char="•"/>
            </a:pPr>
            <a:r>
              <a:rPr lang="en-US" dirty="0">
                <a:solidFill>
                  <a:schemeClr val="tx2"/>
                </a:solidFill>
              </a:rPr>
              <a:t>ESDIS pays for the storage.  Users pay for their own compute resources.</a:t>
            </a:r>
          </a:p>
          <a:p>
            <a:pPr marL="742950" lvl="1" indent="-285750">
              <a:buFont typeface="Arial" panose="020B0604020202020204" pitchFamily="34" charset="0"/>
              <a:buChar char="•"/>
            </a:pPr>
            <a:r>
              <a:rPr lang="en-US" dirty="0">
                <a:solidFill>
                  <a:schemeClr val="tx2"/>
                </a:solidFill>
              </a:rPr>
              <a:t>Data download will still be available free of charge</a:t>
            </a:r>
          </a:p>
        </p:txBody>
      </p:sp>
      <p:sp>
        <p:nvSpPr>
          <p:cNvPr id="4" name="Footer Placeholder 3">
            <a:extLst>
              <a:ext uri="{FF2B5EF4-FFF2-40B4-BE49-F238E27FC236}">
                <a16:creationId xmlns:a16="http://schemas.microsoft.com/office/drawing/2014/main" id="{D74EA819-1C41-1E4F-97AD-EA4A951F2138}"/>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225E8D00-87A5-0E4D-AD96-E0CE6421610B}"/>
              </a:ext>
            </a:extLst>
          </p:cNvPr>
          <p:cNvSpPr>
            <a:spLocks noGrp="1"/>
          </p:cNvSpPr>
          <p:nvPr>
            <p:ph type="sldNum" sz="quarter" idx="12"/>
          </p:nvPr>
        </p:nvSpPr>
        <p:spPr/>
        <p:txBody>
          <a:bodyPr/>
          <a:lstStyle/>
          <a:p>
            <a:fld id="{2E8C51FE-49D9-314D-9957-ABBF7DDE8782}" type="slidenum">
              <a:rPr lang="en-US" smtClean="0"/>
              <a:pPr/>
              <a:t>15</a:t>
            </a:fld>
            <a:endParaRPr lang="en-US" dirty="0"/>
          </a:p>
        </p:txBody>
      </p:sp>
    </p:spTree>
    <p:extLst>
      <p:ext uri="{BB962C8B-B14F-4D97-AF65-F5344CB8AC3E}">
        <p14:creationId xmlns:p14="http://schemas.microsoft.com/office/powerpoint/2010/main" val="388372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008258-01FB-4E0B-B1EC-78C4BAACFDDF}"/>
              </a:ext>
            </a:extLst>
          </p:cNvPr>
          <p:cNvSpPr>
            <a:spLocks noGrp="1"/>
          </p:cNvSpPr>
          <p:nvPr>
            <p:ph type="ftr" sz="quarter" idx="11"/>
          </p:nvPr>
        </p:nvSpPr>
        <p:spPr/>
        <p:txBody>
          <a:bodyPr/>
          <a:lstStyle/>
          <a:p>
            <a:r>
              <a:rPr lang="en-US"/>
              <a:t>The Science Directorate at NASA's Langley Research Center</a:t>
            </a:r>
          </a:p>
        </p:txBody>
      </p:sp>
      <p:sp>
        <p:nvSpPr>
          <p:cNvPr id="3" name="Slide Number Placeholder 2">
            <a:extLst>
              <a:ext uri="{FF2B5EF4-FFF2-40B4-BE49-F238E27FC236}">
                <a16:creationId xmlns:a16="http://schemas.microsoft.com/office/drawing/2014/main" id="{0C3601F9-D504-46A6-B2D2-D0B36BDE4727}"/>
              </a:ext>
            </a:extLst>
          </p:cNvPr>
          <p:cNvSpPr>
            <a:spLocks noGrp="1"/>
          </p:cNvSpPr>
          <p:nvPr>
            <p:ph type="sldNum" sz="quarter" idx="12"/>
          </p:nvPr>
        </p:nvSpPr>
        <p:spPr/>
        <p:txBody>
          <a:bodyPr/>
          <a:lstStyle/>
          <a:p>
            <a:fld id="{2E8C51FE-49D9-314D-9957-ABBF7DDE8782}" type="slidenum">
              <a:rPr lang="en-US" smtClean="0"/>
              <a:t>16</a:t>
            </a:fld>
            <a:endParaRPr lang="en-US"/>
          </a:p>
        </p:txBody>
      </p:sp>
      <p:pic>
        <p:nvPicPr>
          <p:cNvPr id="5" name="Picture 4" descr="Diagram&#10;&#10;Description automatically generated">
            <a:extLst>
              <a:ext uri="{FF2B5EF4-FFF2-40B4-BE49-F238E27FC236}">
                <a16:creationId xmlns:a16="http://schemas.microsoft.com/office/drawing/2014/main" id="{527C095F-97C5-4453-A2FF-F91EEF1C2C75}"/>
              </a:ext>
            </a:extLst>
          </p:cNvPr>
          <p:cNvPicPr>
            <a:picLocks noChangeAspect="1"/>
          </p:cNvPicPr>
          <p:nvPr/>
        </p:nvPicPr>
        <p:blipFill rotWithShape="1">
          <a:blip r:embed="rId2"/>
          <a:srcRect l="16576" r="11644"/>
          <a:stretch/>
        </p:blipFill>
        <p:spPr bwMode="auto">
          <a:xfrm>
            <a:off x="5758774" y="0"/>
            <a:ext cx="6433226" cy="6925505"/>
          </a:xfrm>
          <a:prstGeom prst="rect">
            <a:avLst/>
          </a:prstGeom>
        </p:spPr>
      </p:pic>
      <p:pic>
        <p:nvPicPr>
          <p:cNvPr id="7" name="Picture 6">
            <a:extLst>
              <a:ext uri="{FF2B5EF4-FFF2-40B4-BE49-F238E27FC236}">
                <a16:creationId xmlns:a16="http://schemas.microsoft.com/office/drawing/2014/main" id="{C8A6A967-E48E-43A0-A653-DDBC65CFE29D}"/>
              </a:ext>
            </a:extLst>
          </p:cNvPr>
          <p:cNvPicPr>
            <a:picLocks noChangeAspect="1"/>
          </p:cNvPicPr>
          <p:nvPr/>
        </p:nvPicPr>
        <p:blipFill>
          <a:blip r:embed="rId3"/>
          <a:stretch>
            <a:fillRect/>
          </a:stretch>
        </p:blipFill>
        <p:spPr>
          <a:xfrm>
            <a:off x="1" y="0"/>
            <a:ext cx="6095999" cy="6858000"/>
          </a:xfrm>
          <a:prstGeom prst="rect">
            <a:avLst/>
          </a:prstGeom>
        </p:spPr>
      </p:pic>
      <p:pic>
        <p:nvPicPr>
          <p:cNvPr id="1026" name="Picture 2">
            <a:extLst>
              <a:ext uri="{FF2B5EF4-FFF2-40B4-BE49-F238E27FC236}">
                <a16:creationId xmlns:a16="http://schemas.microsoft.com/office/drawing/2014/main" id="{4199F7D0-DEE6-46EA-80C8-0815DFD51A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48" r="5000"/>
          <a:stretch/>
        </p:blipFill>
        <p:spPr bwMode="auto">
          <a:xfrm>
            <a:off x="311285" y="358057"/>
            <a:ext cx="5447489" cy="546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96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17</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17" name="Title 6">
            <a:extLst>
              <a:ext uri="{FF2B5EF4-FFF2-40B4-BE49-F238E27FC236}">
                <a16:creationId xmlns:a16="http://schemas.microsoft.com/office/drawing/2014/main" id="{1A13FDD3-1067-458D-A3C1-F2F465BDBBF9}"/>
              </a:ext>
            </a:extLst>
          </p:cNvPr>
          <p:cNvSpPr>
            <a:spLocks noGrp="1"/>
          </p:cNvSpPr>
          <p:nvPr>
            <p:ph type="title"/>
          </p:nvPr>
        </p:nvSpPr>
        <p:spPr>
          <a:xfrm>
            <a:off x="1100667" y="75544"/>
            <a:ext cx="4651852" cy="1613574"/>
          </a:xfrm>
        </p:spPr>
        <p:txBody>
          <a:bodyPr vert="horz" lIns="91440" tIns="45720" rIns="91440" bIns="45720" rtlCol="0" anchor="ctr">
            <a:normAutofit/>
          </a:bodyPr>
          <a:lstStyle/>
          <a:p>
            <a:pPr algn="r"/>
            <a:r>
              <a:rPr lang="en-US" sz="2800" kern="1200" dirty="0">
                <a:solidFill>
                  <a:schemeClr val="tx2"/>
                </a:solidFill>
                <a:latin typeface="+mj-lt"/>
                <a:ea typeface="+mj-ea"/>
                <a:cs typeface="+mj-cs"/>
              </a:rPr>
              <a:t>DSCOVR Data Products:</a:t>
            </a:r>
            <a:br>
              <a:rPr lang="en-US" sz="2800" kern="1200" dirty="0">
                <a:solidFill>
                  <a:schemeClr val="tx2"/>
                </a:solidFill>
                <a:latin typeface="+mj-lt"/>
                <a:ea typeface="+mj-ea"/>
                <a:cs typeface="+mj-cs"/>
              </a:rPr>
            </a:br>
            <a:r>
              <a:rPr lang="en-US" sz="2800" kern="1200" dirty="0">
                <a:solidFill>
                  <a:schemeClr val="tx2"/>
                </a:solidFill>
                <a:latin typeface="+mj-lt"/>
                <a:ea typeface="+mj-ea"/>
                <a:cs typeface="+mj-cs"/>
              </a:rPr>
              <a:t>Number of Users per Product for 2020-2021</a:t>
            </a:r>
          </a:p>
        </p:txBody>
      </p:sp>
      <p:sp>
        <p:nvSpPr>
          <p:cNvPr id="18" name="TextBox 17">
            <a:extLst>
              <a:ext uri="{FF2B5EF4-FFF2-40B4-BE49-F238E27FC236}">
                <a16:creationId xmlns:a16="http://schemas.microsoft.com/office/drawing/2014/main" id="{68BFD45F-4278-4025-8D6C-7C63A065658A}"/>
              </a:ext>
            </a:extLst>
          </p:cNvPr>
          <p:cNvSpPr txBox="1"/>
          <p:nvPr/>
        </p:nvSpPr>
        <p:spPr>
          <a:xfrm>
            <a:off x="361820" y="4140896"/>
            <a:ext cx="5271556" cy="2317748"/>
          </a:xfrm>
          <a:prstGeom prst="rect">
            <a:avLst/>
          </a:prstGeom>
        </p:spPr>
        <p:txBody>
          <a:bodyPr vert="horz" lIns="91440" tIns="45720" rIns="91440" bIns="45720" rtlCol="0">
            <a:normAutofit fontScale="77500" lnSpcReduction="20000"/>
          </a:bodyPr>
          <a:lstStyle/>
          <a:p>
            <a:pPr>
              <a:lnSpc>
                <a:spcPct val="90000"/>
              </a:lnSpc>
              <a:spcAft>
                <a:spcPts val="600"/>
              </a:spcAft>
            </a:pPr>
            <a:r>
              <a:rPr lang="en-US" sz="2000" dirty="0">
                <a:solidFill>
                  <a:schemeClr val="tx2"/>
                </a:solidFill>
              </a:rPr>
              <a:t>Average order size: </a:t>
            </a:r>
          </a:p>
          <a:p>
            <a:pPr indent="-228600">
              <a:lnSpc>
                <a:spcPct val="90000"/>
              </a:lnSpc>
              <a:spcAft>
                <a:spcPts val="600"/>
              </a:spcAft>
              <a:buFont typeface="Arial" panose="020B0604020202020204" pitchFamily="34" charset="0"/>
              <a:buChar char="•"/>
            </a:pPr>
            <a:r>
              <a:rPr lang="en-US" sz="2000" dirty="0">
                <a:solidFill>
                  <a:schemeClr val="tx2"/>
                </a:solidFill>
              </a:rPr>
              <a:t>2020: 1143 granules, 232GB</a:t>
            </a:r>
          </a:p>
          <a:p>
            <a:pPr indent="-228600">
              <a:lnSpc>
                <a:spcPct val="90000"/>
              </a:lnSpc>
              <a:spcAft>
                <a:spcPts val="600"/>
              </a:spcAft>
              <a:buFont typeface="Arial" panose="020B0604020202020204" pitchFamily="34" charset="0"/>
              <a:buChar char="•"/>
            </a:pPr>
            <a:r>
              <a:rPr lang="en-US" sz="2000" dirty="0">
                <a:solidFill>
                  <a:schemeClr val="tx2"/>
                </a:solidFill>
              </a:rPr>
              <a:t>2021: 1044 granules, 146GB</a:t>
            </a:r>
          </a:p>
          <a:p>
            <a:pPr>
              <a:lnSpc>
                <a:spcPct val="90000"/>
              </a:lnSpc>
              <a:spcAft>
                <a:spcPts val="600"/>
              </a:spcAft>
            </a:pPr>
            <a:endParaRPr lang="en-US" sz="2000" dirty="0">
              <a:solidFill>
                <a:schemeClr val="tx2"/>
              </a:solidFill>
            </a:endParaRPr>
          </a:p>
          <a:p>
            <a:pPr>
              <a:lnSpc>
                <a:spcPct val="90000"/>
              </a:lnSpc>
              <a:spcAft>
                <a:spcPts val="600"/>
              </a:spcAft>
            </a:pPr>
            <a:r>
              <a:rPr lang="en-US" sz="2000" dirty="0">
                <a:solidFill>
                  <a:schemeClr val="tx2"/>
                </a:solidFill>
              </a:rPr>
              <a:t>RECENT UPDATES:</a:t>
            </a:r>
          </a:p>
          <a:p>
            <a:pPr marL="285750" indent="-285750">
              <a:lnSpc>
                <a:spcPct val="90000"/>
              </a:lnSpc>
              <a:spcAft>
                <a:spcPts val="600"/>
              </a:spcAft>
              <a:buFont typeface="Arial" panose="020B0604020202020204" pitchFamily="34" charset="0"/>
              <a:buChar char="•"/>
            </a:pPr>
            <a:r>
              <a:rPr lang="en-US" dirty="0">
                <a:solidFill>
                  <a:schemeClr val="tx2"/>
                </a:solidFill>
              </a:rPr>
              <a:t>DSCOVR_EPIC_L3_PAR</a:t>
            </a:r>
          </a:p>
          <a:p>
            <a:pPr marL="285750" indent="-285750">
              <a:lnSpc>
                <a:spcPct val="90000"/>
              </a:lnSpc>
              <a:spcAft>
                <a:spcPts val="600"/>
              </a:spcAft>
              <a:buFont typeface="Arial" panose="020B0604020202020204" pitchFamily="34" charset="0"/>
              <a:buChar char="•"/>
            </a:pPr>
            <a:r>
              <a:rPr lang="en-US" dirty="0">
                <a:solidFill>
                  <a:schemeClr val="tx2"/>
                </a:solidFill>
              </a:rPr>
              <a:t>DSCOVR_EPIC_L2_GLINT</a:t>
            </a:r>
          </a:p>
          <a:p>
            <a:pPr>
              <a:lnSpc>
                <a:spcPct val="90000"/>
              </a:lnSpc>
              <a:spcAft>
                <a:spcPts val="600"/>
              </a:spcAft>
            </a:pPr>
            <a:r>
              <a:rPr lang="en-US" sz="2000" dirty="0">
                <a:solidFill>
                  <a:schemeClr val="tx2"/>
                </a:solidFill>
              </a:rPr>
              <a:t>     are now orderable</a:t>
            </a:r>
            <a:br>
              <a:rPr lang="en-US" sz="2000" dirty="0">
                <a:solidFill>
                  <a:schemeClr val="tx2"/>
                </a:solidFill>
              </a:rPr>
            </a:br>
            <a:br>
              <a:rPr lang="en-US" sz="2000" dirty="0">
                <a:solidFill>
                  <a:schemeClr val="tx2"/>
                </a:solidFill>
              </a:rPr>
            </a:br>
            <a:endParaRPr lang="en-US" sz="2000" dirty="0">
              <a:solidFill>
                <a:schemeClr val="tx2"/>
              </a:solidFill>
            </a:endParaRPr>
          </a:p>
        </p:txBody>
      </p:sp>
      <p:graphicFrame>
        <p:nvGraphicFramePr>
          <p:cNvPr id="7" name="Chart 6">
            <a:extLst>
              <a:ext uri="{FF2B5EF4-FFF2-40B4-BE49-F238E27FC236}">
                <a16:creationId xmlns:a16="http://schemas.microsoft.com/office/drawing/2014/main" id="{CE5D5166-3761-462F-942D-5D347DAEC506}"/>
              </a:ext>
            </a:extLst>
          </p:cNvPr>
          <p:cNvGraphicFramePr>
            <a:graphicFrameLocks/>
          </p:cNvGraphicFramePr>
          <p:nvPr>
            <p:extLst>
              <p:ext uri="{D42A27DB-BD31-4B8C-83A1-F6EECF244321}">
                <p14:modId xmlns:p14="http://schemas.microsoft.com/office/powerpoint/2010/main" val="1888629791"/>
              </p:ext>
            </p:extLst>
          </p:nvPr>
        </p:nvGraphicFramePr>
        <p:xfrm>
          <a:off x="5513889" y="56888"/>
          <a:ext cx="6353122" cy="64573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ACC20FE4-07CF-4476-A836-66594F1E71FE}"/>
              </a:ext>
            </a:extLst>
          </p:cNvPr>
          <p:cNvGraphicFramePr>
            <a:graphicFrameLocks/>
          </p:cNvGraphicFramePr>
          <p:nvPr>
            <p:extLst>
              <p:ext uri="{D42A27DB-BD31-4B8C-83A1-F6EECF244321}">
                <p14:modId xmlns:p14="http://schemas.microsoft.com/office/powerpoint/2010/main" val="2732919582"/>
              </p:ext>
            </p:extLst>
          </p:nvPr>
        </p:nvGraphicFramePr>
        <p:xfrm>
          <a:off x="353565" y="1707774"/>
          <a:ext cx="3685036" cy="21879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325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6">
            <a:extLst>
              <a:ext uri="{FF2B5EF4-FFF2-40B4-BE49-F238E27FC236}">
                <a16:creationId xmlns:a16="http://schemas.microsoft.com/office/drawing/2014/main" id="{1A13FDD3-1067-458D-A3C1-F2F465BDBBF9}"/>
              </a:ext>
            </a:extLst>
          </p:cNvPr>
          <p:cNvSpPr>
            <a:spLocks noGrp="1"/>
          </p:cNvSpPr>
          <p:nvPr>
            <p:ph type="title"/>
          </p:nvPr>
        </p:nvSpPr>
        <p:spPr>
          <a:xfrm>
            <a:off x="578479" y="3399769"/>
            <a:ext cx="10640754" cy="775845"/>
          </a:xfrm>
        </p:spPr>
        <p:txBody>
          <a:bodyPr vert="horz" lIns="91440" tIns="45720" rIns="91440" bIns="45720" rtlCol="0" anchor="b">
            <a:normAutofit/>
          </a:bodyPr>
          <a:lstStyle/>
          <a:p>
            <a:pPr algn="ctr"/>
            <a:r>
              <a:rPr lang="en-US" sz="2200" b="1" kern="1200" dirty="0">
                <a:solidFill>
                  <a:schemeClr val="tx2"/>
                </a:solidFill>
                <a:latin typeface="+mj-lt"/>
                <a:ea typeface="+mj-ea"/>
                <a:cs typeface="+mj-cs"/>
              </a:rPr>
              <a:t>DSCOVR Distribution Volume by GB per Year</a:t>
            </a:r>
            <a:br>
              <a:rPr lang="en-US" sz="2200" kern="1200" dirty="0">
                <a:solidFill>
                  <a:schemeClr val="tx2"/>
                </a:solidFill>
                <a:latin typeface="+mj-lt"/>
                <a:ea typeface="+mj-ea"/>
                <a:cs typeface="+mj-cs"/>
              </a:rPr>
            </a:br>
            <a:endParaRPr lang="en-US" sz="2200" kern="1200" dirty="0">
              <a:solidFill>
                <a:schemeClr val="tx2"/>
              </a:solidFill>
              <a:latin typeface="+mj-lt"/>
              <a:ea typeface="+mj-ea"/>
              <a:cs typeface="+mj-cs"/>
            </a:endParaRPr>
          </a:p>
        </p:txBody>
      </p:sp>
      <p:grpSp>
        <p:nvGrpSpPr>
          <p:cNvPr id="26" name="Group 25">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7" name="Freeform: Shape 26">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33" name="Freeform: Shape 32">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The Science Directorate at NASA's Langley Research Center</a:t>
            </a:r>
          </a:p>
        </p:txBody>
      </p:sp>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E8C51FE-49D9-314D-9957-ABBF7DDE8782}" type="slidenum">
              <a:rPr lang="en-US" smtClean="0">
                <a:solidFill>
                  <a:schemeClr val="tx1">
                    <a:tint val="75000"/>
                  </a:schemeClr>
                </a:solidFill>
                <a:latin typeface="+mn-lt"/>
                <a:cs typeface="+mn-cs"/>
              </a:rPr>
              <a:pPr>
                <a:spcAft>
                  <a:spcPts val="600"/>
                </a:spcAft>
              </a:pPr>
              <a:t>18</a:t>
            </a:fld>
            <a:endParaRPr lang="en-US">
              <a:solidFill>
                <a:schemeClr val="tx1">
                  <a:tint val="75000"/>
                </a:schemeClr>
              </a:solidFill>
              <a:latin typeface="+mn-lt"/>
              <a:cs typeface="+mn-cs"/>
            </a:endParaRPr>
          </a:p>
        </p:txBody>
      </p:sp>
      <p:graphicFrame>
        <p:nvGraphicFramePr>
          <p:cNvPr id="7" name="Chart 6">
            <a:extLst>
              <a:ext uri="{FF2B5EF4-FFF2-40B4-BE49-F238E27FC236}">
                <a16:creationId xmlns:a16="http://schemas.microsoft.com/office/drawing/2014/main" id="{66D4CE42-6528-4A45-994C-46E8B809BFA3}"/>
              </a:ext>
            </a:extLst>
          </p:cNvPr>
          <p:cNvGraphicFramePr>
            <a:graphicFrameLocks/>
          </p:cNvGraphicFramePr>
          <p:nvPr>
            <p:extLst>
              <p:ext uri="{D42A27DB-BD31-4B8C-83A1-F6EECF244321}">
                <p14:modId xmlns:p14="http://schemas.microsoft.com/office/powerpoint/2010/main" val="244484703"/>
              </p:ext>
            </p:extLst>
          </p:nvPr>
        </p:nvGraphicFramePr>
        <p:xfrm>
          <a:off x="302342" y="387483"/>
          <a:ext cx="11525864" cy="28365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7D9352AA-33EB-4BE8-A669-488E8A27D39C}"/>
              </a:ext>
            </a:extLst>
          </p:cNvPr>
          <p:cNvGraphicFramePr>
            <a:graphicFrameLocks/>
          </p:cNvGraphicFramePr>
          <p:nvPr>
            <p:extLst>
              <p:ext uri="{D42A27DB-BD31-4B8C-83A1-F6EECF244321}">
                <p14:modId xmlns:p14="http://schemas.microsoft.com/office/powerpoint/2010/main" val="3505780060"/>
              </p:ext>
            </p:extLst>
          </p:nvPr>
        </p:nvGraphicFramePr>
        <p:xfrm>
          <a:off x="357943" y="3787691"/>
          <a:ext cx="11272838" cy="2836567"/>
        </p:xfrm>
        <a:graphic>
          <a:graphicData uri="http://schemas.openxmlformats.org/drawingml/2006/chart">
            <c:chart xmlns:c="http://schemas.openxmlformats.org/drawingml/2006/chart" xmlns:r="http://schemas.openxmlformats.org/officeDocument/2006/relationships" r:id="rId4"/>
          </a:graphicData>
        </a:graphic>
      </p:graphicFrame>
      <p:sp>
        <p:nvSpPr>
          <p:cNvPr id="19" name="Title 6">
            <a:extLst>
              <a:ext uri="{FF2B5EF4-FFF2-40B4-BE49-F238E27FC236}">
                <a16:creationId xmlns:a16="http://schemas.microsoft.com/office/drawing/2014/main" id="{D2BFDC95-1417-4894-9B63-F39AC66E23AA}"/>
              </a:ext>
            </a:extLst>
          </p:cNvPr>
          <p:cNvSpPr txBox="1">
            <a:spLocks/>
          </p:cNvSpPr>
          <p:nvPr/>
        </p:nvSpPr>
        <p:spPr>
          <a:xfrm>
            <a:off x="659094" y="62408"/>
            <a:ext cx="10640754" cy="7758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algn="ctr"/>
            <a:r>
              <a:rPr lang="en-US" sz="2200" b="1" dirty="0">
                <a:solidFill>
                  <a:schemeClr val="tx2"/>
                </a:solidFill>
                <a:latin typeface="+mj-lt"/>
                <a:cs typeface="+mj-cs"/>
              </a:rPr>
              <a:t>DSCOVR Distribution Volume by Granules per Year</a:t>
            </a:r>
            <a:br>
              <a:rPr lang="en-US" sz="2200" dirty="0">
                <a:solidFill>
                  <a:schemeClr val="tx2"/>
                </a:solidFill>
                <a:latin typeface="+mj-lt"/>
                <a:cs typeface="+mj-cs"/>
              </a:rPr>
            </a:br>
            <a:endParaRPr lang="en-US" sz="2200" dirty="0">
              <a:solidFill>
                <a:schemeClr val="tx2"/>
              </a:solidFill>
              <a:latin typeface="+mj-lt"/>
              <a:cs typeface="+mj-cs"/>
            </a:endParaRPr>
          </a:p>
        </p:txBody>
      </p:sp>
    </p:spTree>
    <p:extLst>
      <p:ext uri="{BB962C8B-B14F-4D97-AF65-F5344CB8AC3E}">
        <p14:creationId xmlns:p14="http://schemas.microsoft.com/office/powerpoint/2010/main" val="174767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E667-77BF-45B8-A1B8-6A1283D9D3FF}"/>
              </a:ext>
            </a:extLst>
          </p:cNvPr>
          <p:cNvSpPr>
            <a:spLocks noGrp="1"/>
          </p:cNvSpPr>
          <p:nvPr>
            <p:ph type="title"/>
          </p:nvPr>
        </p:nvSpPr>
        <p:spPr>
          <a:xfrm>
            <a:off x="897119" y="333878"/>
            <a:ext cx="10393680" cy="646331"/>
          </a:xfrm>
        </p:spPr>
        <p:txBody>
          <a:bodyPr/>
          <a:lstStyle/>
          <a:p>
            <a:r>
              <a:rPr lang="en-US" dirty="0">
                <a:solidFill>
                  <a:schemeClr val="tx2"/>
                </a:solidFill>
              </a:rPr>
              <a:t>Services at the ASDC</a:t>
            </a:r>
          </a:p>
        </p:txBody>
      </p:sp>
      <p:sp>
        <p:nvSpPr>
          <p:cNvPr id="3" name="Content Placeholder 2">
            <a:extLst>
              <a:ext uri="{FF2B5EF4-FFF2-40B4-BE49-F238E27FC236}">
                <a16:creationId xmlns:a16="http://schemas.microsoft.com/office/drawing/2014/main" id="{AF395058-D599-467E-B51B-3FAE44DF4F0A}"/>
              </a:ext>
            </a:extLst>
          </p:cNvPr>
          <p:cNvSpPr>
            <a:spLocks noGrp="1"/>
          </p:cNvSpPr>
          <p:nvPr>
            <p:ph idx="1"/>
          </p:nvPr>
        </p:nvSpPr>
        <p:spPr>
          <a:xfrm>
            <a:off x="897119" y="980209"/>
            <a:ext cx="5410200" cy="4932119"/>
          </a:xfrm>
        </p:spPr>
        <p:txBody>
          <a:bodyPr/>
          <a:lstStyle/>
          <a:p>
            <a:r>
              <a:rPr lang="en-US" b="1" dirty="0">
                <a:solidFill>
                  <a:schemeClr val="tx2"/>
                </a:solidFill>
              </a:rPr>
              <a:t>PRE-LAUNCH</a:t>
            </a:r>
          </a:p>
          <a:p>
            <a:pPr marL="285750" indent="-285750">
              <a:buFont typeface="Courier New" panose="02070309020205020404" pitchFamily="49" charset="0"/>
              <a:buChar char="o"/>
            </a:pPr>
            <a:r>
              <a:rPr lang="en-US" dirty="0">
                <a:solidFill>
                  <a:schemeClr val="tx2"/>
                </a:solidFill>
              </a:rPr>
              <a:t>Preparation for Ingest</a:t>
            </a:r>
          </a:p>
          <a:p>
            <a:pPr marL="742950" lvl="1" indent="-285750">
              <a:buFont typeface="Courier New" panose="02070309020205020404" pitchFamily="49" charset="0"/>
              <a:buChar char="o"/>
            </a:pPr>
            <a:r>
              <a:rPr lang="en-US" dirty="0">
                <a:solidFill>
                  <a:schemeClr val="tx2"/>
                </a:solidFill>
              </a:rPr>
              <a:t>Accurate metadata for discovery</a:t>
            </a:r>
          </a:p>
          <a:p>
            <a:pPr marL="742950" lvl="1" indent="-285750">
              <a:buFont typeface="Courier New" panose="02070309020205020404" pitchFamily="49" charset="0"/>
              <a:buChar char="o"/>
            </a:pPr>
            <a:r>
              <a:rPr lang="en-US" dirty="0">
                <a:solidFill>
                  <a:schemeClr val="tx2"/>
                </a:solidFill>
              </a:rPr>
              <a:t>Well formatted data for maximum interoperability</a:t>
            </a:r>
          </a:p>
          <a:p>
            <a:pPr marL="742950" lvl="1" indent="-285750">
              <a:buFont typeface="Courier New" panose="02070309020205020404" pitchFamily="49" charset="0"/>
              <a:buChar char="o"/>
            </a:pPr>
            <a:r>
              <a:rPr lang="en-US" dirty="0">
                <a:solidFill>
                  <a:schemeClr val="tx2"/>
                </a:solidFill>
              </a:rPr>
              <a:t>Digital Object Identifiers for each product</a:t>
            </a:r>
          </a:p>
          <a:p>
            <a:pPr marL="285750" indent="-285750">
              <a:buFont typeface="Courier New" panose="02070309020205020404" pitchFamily="49" charset="0"/>
              <a:buChar char="o"/>
            </a:pPr>
            <a:r>
              <a:rPr lang="en-US" dirty="0">
                <a:solidFill>
                  <a:schemeClr val="tx2"/>
                </a:solidFill>
              </a:rPr>
              <a:t>Support Data Flow Testing Prior to Launch</a:t>
            </a:r>
          </a:p>
          <a:p>
            <a:pPr marL="742950" lvl="1" indent="-285750">
              <a:buFont typeface="Courier New" panose="02070309020205020404" pitchFamily="49" charset="0"/>
              <a:buChar char="o"/>
            </a:pPr>
            <a:r>
              <a:rPr lang="en-US" dirty="0">
                <a:solidFill>
                  <a:schemeClr val="tx2"/>
                </a:solidFill>
              </a:rPr>
              <a:t>Interface confidence tests</a:t>
            </a:r>
          </a:p>
          <a:p>
            <a:pPr marL="742950" lvl="1" indent="-285750">
              <a:buFont typeface="Courier New" panose="02070309020205020404" pitchFamily="49" charset="0"/>
              <a:buChar char="o"/>
            </a:pPr>
            <a:r>
              <a:rPr lang="en-US" dirty="0">
                <a:solidFill>
                  <a:schemeClr val="tx2"/>
                </a:solidFill>
              </a:rPr>
              <a:t>End-to-end ground system testing with instrument or synthetic data</a:t>
            </a:r>
          </a:p>
          <a:p>
            <a:pPr marL="285750" indent="-285750">
              <a:buFont typeface="Courier New" panose="02070309020205020404" pitchFamily="49" charset="0"/>
              <a:buChar char="o"/>
            </a:pPr>
            <a:r>
              <a:rPr lang="en-US" dirty="0">
                <a:solidFill>
                  <a:schemeClr val="tx2"/>
                </a:solidFill>
              </a:rPr>
              <a:t>Discuss Service Options</a:t>
            </a:r>
          </a:p>
          <a:p>
            <a:pPr marL="742950" lvl="1" indent="-285750">
              <a:buFont typeface="Courier New" panose="02070309020205020404" pitchFamily="49" charset="0"/>
              <a:buChar char="o"/>
            </a:pPr>
            <a:r>
              <a:rPr lang="en-US" dirty="0">
                <a:solidFill>
                  <a:schemeClr val="tx2"/>
                </a:solidFill>
              </a:rPr>
              <a:t>Customer/Product affinities and technical capacity</a:t>
            </a:r>
          </a:p>
          <a:p>
            <a:pPr marL="742950" lvl="1" indent="-285750">
              <a:buFont typeface="Courier New" panose="02070309020205020404" pitchFamily="49" charset="0"/>
              <a:buChar char="o"/>
            </a:pPr>
            <a:r>
              <a:rPr lang="en-US" dirty="0">
                <a:solidFill>
                  <a:schemeClr val="tx2"/>
                </a:solidFill>
              </a:rPr>
              <a:t>Data Delivery Cadence</a:t>
            </a:r>
          </a:p>
          <a:p>
            <a:endParaRPr lang="en-US" dirty="0">
              <a:solidFill>
                <a:schemeClr val="tx2"/>
              </a:solidFill>
            </a:endParaRPr>
          </a:p>
        </p:txBody>
      </p:sp>
      <p:sp>
        <p:nvSpPr>
          <p:cNvPr id="4" name="Footer Placeholder 3">
            <a:extLst>
              <a:ext uri="{FF2B5EF4-FFF2-40B4-BE49-F238E27FC236}">
                <a16:creationId xmlns:a16="http://schemas.microsoft.com/office/drawing/2014/main" id="{A6E1E424-80F2-4706-87FE-3893F3CE0553}"/>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5DE16EA0-775C-4126-8099-E0B0F793C055}"/>
              </a:ext>
            </a:extLst>
          </p:cNvPr>
          <p:cNvSpPr>
            <a:spLocks noGrp="1"/>
          </p:cNvSpPr>
          <p:nvPr>
            <p:ph type="sldNum" sz="quarter" idx="12"/>
          </p:nvPr>
        </p:nvSpPr>
        <p:spPr/>
        <p:txBody>
          <a:bodyPr/>
          <a:lstStyle/>
          <a:p>
            <a:fld id="{2E8C51FE-49D9-314D-9957-ABBF7DDE8782}" type="slidenum">
              <a:rPr lang="en-US" smtClean="0"/>
              <a:pPr/>
              <a:t>19</a:t>
            </a:fld>
            <a:endParaRPr lang="en-US" dirty="0"/>
          </a:p>
        </p:txBody>
      </p:sp>
      <p:sp>
        <p:nvSpPr>
          <p:cNvPr id="8" name="Content Placeholder 2">
            <a:extLst>
              <a:ext uri="{FF2B5EF4-FFF2-40B4-BE49-F238E27FC236}">
                <a16:creationId xmlns:a16="http://schemas.microsoft.com/office/drawing/2014/main" id="{6F7D105D-BA59-44E5-BA7C-E0722C54A2CD}"/>
              </a:ext>
            </a:extLst>
          </p:cNvPr>
          <p:cNvSpPr txBox="1">
            <a:spLocks/>
          </p:cNvSpPr>
          <p:nvPr/>
        </p:nvSpPr>
        <p:spPr>
          <a:xfrm>
            <a:off x="6136833" y="980209"/>
            <a:ext cx="5410200" cy="5744137"/>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rPr>
              <a:t>ACTIVE OPERATIONS</a:t>
            </a:r>
          </a:p>
          <a:p>
            <a:pPr marL="285750" indent="-285750">
              <a:buFont typeface="Courier New" panose="02070309020205020404" pitchFamily="49" charset="0"/>
              <a:buChar char="o"/>
            </a:pPr>
            <a:r>
              <a:rPr lang="en-US" dirty="0">
                <a:solidFill>
                  <a:schemeClr val="tx2"/>
                </a:solidFill>
              </a:rPr>
              <a:t>Standard curation of archived data</a:t>
            </a:r>
          </a:p>
          <a:p>
            <a:pPr marL="742950" lvl="1" indent="-285750">
              <a:buFont typeface="Courier New" panose="02070309020205020404" pitchFamily="49" charset="0"/>
              <a:buChar char="o"/>
            </a:pPr>
            <a:r>
              <a:rPr lang="en-US" dirty="0">
                <a:solidFill>
                  <a:schemeClr val="tx2"/>
                </a:solidFill>
              </a:rPr>
              <a:t>Provenance and integrity</a:t>
            </a:r>
          </a:p>
          <a:p>
            <a:pPr marL="742950" lvl="1" indent="-285750">
              <a:buFont typeface="Courier New" panose="02070309020205020404" pitchFamily="49" charset="0"/>
              <a:buChar char="o"/>
            </a:pPr>
            <a:r>
              <a:rPr lang="en-US" dirty="0">
                <a:solidFill>
                  <a:schemeClr val="tx2"/>
                </a:solidFill>
              </a:rPr>
              <a:t>Up to date documentation</a:t>
            </a:r>
          </a:p>
          <a:p>
            <a:pPr marL="742950" lvl="1" indent="-285750">
              <a:buFont typeface="Courier New" panose="02070309020205020404" pitchFamily="49" charset="0"/>
              <a:buChar char="o"/>
            </a:pPr>
            <a:r>
              <a:rPr lang="en-US" dirty="0">
                <a:solidFill>
                  <a:schemeClr val="tx2"/>
                </a:solidFill>
              </a:rPr>
              <a:t>Disaster Recovery</a:t>
            </a:r>
          </a:p>
          <a:p>
            <a:pPr marL="285750" indent="-285750">
              <a:buFont typeface="Courier New" panose="02070309020205020404" pitchFamily="49" charset="0"/>
              <a:buChar char="o"/>
            </a:pPr>
            <a:r>
              <a:rPr lang="en-US" dirty="0">
                <a:solidFill>
                  <a:schemeClr val="tx2"/>
                </a:solidFill>
              </a:rPr>
              <a:t>User Services staff to assist customers</a:t>
            </a:r>
          </a:p>
          <a:p>
            <a:pPr marL="742950" lvl="1" indent="-285750">
              <a:buFont typeface="Courier New" panose="02070309020205020404" pitchFamily="49" charset="0"/>
              <a:buChar char="o"/>
            </a:pPr>
            <a:r>
              <a:rPr lang="en-US" dirty="0">
                <a:solidFill>
                  <a:schemeClr val="tx2"/>
                </a:solidFill>
              </a:rPr>
              <a:t>Maintain FAQs, examples of scripts</a:t>
            </a:r>
          </a:p>
          <a:p>
            <a:pPr marL="742950" lvl="1" indent="-285750">
              <a:buFont typeface="Courier New" panose="02070309020205020404" pitchFamily="49" charset="0"/>
              <a:buChar char="o"/>
            </a:pPr>
            <a:r>
              <a:rPr lang="en-US" dirty="0">
                <a:solidFill>
                  <a:schemeClr val="tx2"/>
                </a:solidFill>
              </a:rPr>
              <a:t>Perform reach back to science team when necessary</a:t>
            </a:r>
          </a:p>
          <a:p>
            <a:pPr marL="742950" lvl="1" indent="-285750">
              <a:buFont typeface="Courier New" panose="02070309020205020404" pitchFamily="49" charset="0"/>
              <a:buChar char="o"/>
            </a:pPr>
            <a:r>
              <a:rPr lang="en-US" dirty="0">
                <a:solidFill>
                  <a:schemeClr val="tx2"/>
                </a:solidFill>
              </a:rPr>
              <a:t>Disseminate announcements to user community</a:t>
            </a:r>
          </a:p>
          <a:p>
            <a:pPr marL="742950" lvl="1" indent="-285750">
              <a:buFont typeface="Courier New" panose="02070309020205020404" pitchFamily="49" charset="0"/>
              <a:buChar char="o"/>
            </a:pPr>
            <a:r>
              <a:rPr lang="en-US" dirty="0">
                <a:solidFill>
                  <a:schemeClr val="tx2"/>
                </a:solidFill>
              </a:rPr>
              <a:t>Use customer feedback from annual third-party ACSI survey, contacts, and ASDC User Working Group to determine changes in services</a:t>
            </a:r>
          </a:p>
          <a:p>
            <a:pPr marL="285750" indent="-285750">
              <a:buFont typeface="Courier New" panose="02070309020205020404" pitchFamily="49" charset="0"/>
              <a:buChar char="o"/>
            </a:pPr>
            <a:r>
              <a:rPr lang="en-US" dirty="0" err="1">
                <a:solidFill>
                  <a:schemeClr val="tx2"/>
                </a:solidFill>
              </a:rPr>
              <a:t>Subsetting</a:t>
            </a:r>
            <a:r>
              <a:rPr lang="en-US" dirty="0">
                <a:solidFill>
                  <a:schemeClr val="tx2"/>
                </a:solidFill>
              </a:rPr>
              <a:t> and ArcGIS capabilities</a:t>
            </a:r>
          </a:p>
          <a:p>
            <a:pPr marL="742950" lvl="1" indent="-285750">
              <a:buFont typeface="Courier New" panose="02070309020205020404" pitchFamily="49" charset="0"/>
              <a:buChar char="o"/>
            </a:pPr>
            <a:r>
              <a:rPr lang="en-US" dirty="0">
                <a:solidFill>
                  <a:schemeClr val="tx2"/>
                </a:solidFill>
              </a:rPr>
              <a:t>Temporal, spatial and variable slices</a:t>
            </a:r>
          </a:p>
          <a:p>
            <a:endParaRPr lang="en-US" dirty="0">
              <a:solidFill>
                <a:schemeClr val="tx2"/>
              </a:solidFill>
            </a:endParaRPr>
          </a:p>
        </p:txBody>
      </p:sp>
    </p:spTree>
    <p:extLst>
      <p:ext uri="{BB962C8B-B14F-4D97-AF65-F5344CB8AC3E}">
        <p14:creationId xmlns:p14="http://schemas.microsoft.com/office/powerpoint/2010/main" val="3777953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3431709"/>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solidFill>
                  <a:schemeClr val="tx2"/>
                </a:solidFill>
                <a:latin typeface="Helvetica Neue" panose="02000503000000020004"/>
              </a:rPr>
              <a:t>ASDC Overview</a:t>
            </a:r>
          </a:p>
          <a:p>
            <a:pPr marL="285750" indent="-285750">
              <a:buFont typeface="Wingdings" panose="05000000000000000000" pitchFamily="2" charset="2"/>
              <a:buChar char="§"/>
            </a:pPr>
            <a:r>
              <a:rPr lang="en-US" sz="3200" dirty="0">
                <a:solidFill>
                  <a:schemeClr val="tx2"/>
                </a:solidFill>
                <a:latin typeface="Helvetica Neue" panose="02000503000000020004"/>
              </a:rPr>
              <a:t>DSCOVR Data Products and Distribution</a:t>
            </a:r>
          </a:p>
          <a:p>
            <a:pPr marL="285750" indent="-285750">
              <a:buFont typeface="Wingdings" panose="05000000000000000000" pitchFamily="2" charset="2"/>
              <a:buChar char="§"/>
            </a:pPr>
            <a:r>
              <a:rPr lang="en-US" sz="3200" dirty="0">
                <a:solidFill>
                  <a:schemeClr val="tx2"/>
                </a:solidFill>
                <a:latin typeface="Helvetica Neue" panose="02000503000000020004"/>
              </a:rPr>
              <a:t>Data Distribution Tools and Services</a:t>
            </a:r>
          </a:p>
          <a:p>
            <a:pPr marL="285750" indent="-285750">
              <a:buFont typeface="Wingdings" panose="05000000000000000000" pitchFamily="2" charset="2"/>
              <a:buChar char="§"/>
            </a:pPr>
            <a:r>
              <a:rPr lang="en-US" sz="3200" dirty="0">
                <a:solidFill>
                  <a:schemeClr val="tx2"/>
                </a:solidFill>
                <a:latin typeface="Helvetica Neue" panose="02000503000000020004"/>
              </a:rPr>
              <a:t>Discussion</a:t>
            </a:r>
          </a:p>
        </p:txBody>
      </p:sp>
    </p:spTree>
    <p:extLst>
      <p:ext uri="{BB962C8B-B14F-4D97-AF65-F5344CB8AC3E}">
        <p14:creationId xmlns:p14="http://schemas.microsoft.com/office/powerpoint/2010/main" val="215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292" y="1349860"/>
            <a:ext cx="5224073" cy="369332"/>
          </a:xfrm>
        </p:spPr>
        <p:txBody>
          <a:bodyPr/>
          <a:lstStyle/>
          <a:p>
            <a:pPr marL="285750" indent="-285750">
              <a:buFont typeface="Arial" panose="020B0604020202020204" pitchFamily="34" charset="0"/>
              <a:buChar char="•"/>
            </a:pPr>
            <a:endParaRPr lang="en-US"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20</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007" r="1818" b="5800"/>
          <a:stretch/>
        </p:blipFill>
        <p:spPr>
          <a:xfrm>
            <a:off x="167292" y="370944"/>
            <a:ext cx="11971267" cy="5431408"/>
          </a:xfrm>
          <a:prstGeom prst="rect">
            <a:avLst/>
          </a:prstGeom>
        </p:spPr>
      </p:pic>
      <p:sp>
        <p:nvSpPr>
          <p:cNvPr id="8" name="Rectangle 7"/>
          <p:cNvSpPr/>
          <p:nvPr/>
        </p:nvSpPr>
        <p:spPr>
          <a:xfrm>
            <a:off x="4447474" y="5987018"/>
            <a:ext cx="3360215" cy="369332"/>
          </a:xfrm>
          <a:prstGeom prst="rect">
            <a:avLst/>
          </a:prstGeom>
        </p:spPr>
        <p:txBody>
          <a:bodyPr wrap="none">
            <a:spAutoFit/>
          </a:bodyPr>
          <a:lstStyle/>
          <a:p>
            <a:r>
              <a:rPr lang="en-US" i="1" dirty="0">
                <a:latin typeface="Century Gothic" panose="020B0502020202020204" pitchFamily="34" charset="0"/>
                <a:hlinkClick r:id="rId4"/>
              </a:rPr>
              <a:t>https://asdc.larc.nasa.gov/</a:t>
            </a:r>
            <a:endParaRPr lang="en-US" i="1" dirty="0">
              <a:latin typeface="Century Gothic" panose="020B0502020202020204" pitchFamily="34" charset="0"/>
            </a:endParaRPr>
          </a:p>
        </p:txBody>
      </p:sp>
    </p:spTree>
    <p:extLst>
      <p:ext uri="{BB962C8B-B14F-4D97-AF65-F5344CB8AC3E}">
        <p14:creationId xmlns:p14="http://schemas.microsoft.com/office/powerpoint/2010/main" val="2032043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BAE93-DF24-8144-A63C-347E0985D59E}"/>
              </a:ext>
            </a:extLst>
          </p:cNvPr>
          <p:cNvSpPr>
            <a:spLocks noGrp="1"/>
          </p:cNvSpPr>
          <p:nvPr>
            <p:ph type="title"/>
          </p:nvPr>
        </p:nvSpPr>
        <p:spPr/>
        <p:txBody>
          <a:bodyPr/>
          <a:lstStyle/>
          <a:p>
            <a:r>
              <a:rPr lang="en-US" dirty="0">
                <a:solidFill>
                  <a:schemeClr val="tx2"/>
                </a:solidFill>
              </a:rPr>
              <a:t>ASDC in the Cloud</a:t>
            </a:r>
          </a:p>
        </p:txBody>
      </p:sp>
      <p:sp>
        <p:nvSpPr>
          <p:cNvPr id="3" name="Content Placeholder 2">
            <a:extLst>
              <a:ext uri="{FF2B5EF4-FFF2-40B4-BE49-F238E27FC236}">
                <a16:creationId xmlns:a16="http://schemas.microsoft.com/office/drawing/2014/main" id="{5B94314E-51DF-CE47-BAD6-F36A39506C46}"/>
              </a:ext>
            </a:extLst>
          </p:cNvPr>
          <p:cNvSpPr>
            <a:spLocks noGrp="1"/>
          </p:cNvSpPr>
          <p:nvPr>
            <p:ph idx="1"/>
          </p:nvPr>
        </p:nvSpPr>
        <p:spPr>
          <a:xfrm>
            <a:off x="952500" y="2271860"/>
            <a:ext cx="10619923" cy="4029821"/>
          </a:xfrm>
        </p:spPr>
        <p:txBody>
          <a:bodyPr/>
          <a:lstStyle/>
          <a:p>
            <a:pPr marL="285750" indent="-285750">
              <a:buFont typeface="Arial" panose="020B0604020202020204" pitchFamily="34" charset="0"/>
              <a:buChar char="•"/>
            </a:pPr>
            <a:r>
              <a:rPr lang="en-US" dirty="0">
                <a:solidFill>
                  <a:schemeClr val="tx2"/>
                </a:solidFill>
              </a:rPr>
              <a:t>ASDC engaged in a “Phase I” onboarding activity with ESDIS support</a:t>
            </a:r>
          </a:p>
          <a:p>
            <a:pPr marL="742950" lvl="1" indent="-285750">
              <a:buFont typeface="Arial" panose="020B0604020202020204" pitchFamily="34" charset="0"/>
              <a:buChar char="•"/>
            </a:pPr>
            <a:r>
              <a:rPr lang="en-US" dirty="0">
                <a:solidFill>
                  <a:schemeClr val="tx2"/>
                </a:solidFill>
              </a:rPr>
              <a:t>Period of performance is July 2020 to December 2021</a:t>
            </a:r>
          </a:p>
          <a:p>
            <a:pPr marL="742950" lvl="1" indent="-285750">
              <a:buFont typeface="Arial" panose="020B0604020202020204" pitchFamily="34" charset="0"/>
              <a:buChar char="•"/>
            </a:pPr>
            <a:r>
              <a:rPr lang="en-US" dirty="0">
                <a:solidFill>
                  <a:schemeClr val="tx2"/>
                </a:solidFill>
              </a:rPr>
              <a:t>Selected a small number of data sets from MISR, MOPITT, and CERES to ingest as part of this first phase</a:t>
            </a:r>
          </a:p>
          <a:p>
            <a:pPr marL="1200150" lvl="2" indent="-285750">
              <a:buFont typeface="Arial" panose="020B0604020202020204" pitchFamily="34" charset="0"/>
              <a:buChar char="•"/>
            </a:pPr>
            <a:r>
              <a:rPr lang="en-US" dirty="0">
                <a:solidFill>
                  <a:schemeClr val="tx2"/>
                </a:solidFill>
              </a:rPr>
              <a:t>Data will still be ingested and stored at ASDC with a copy sent to AWS</a:t>
            </a:r>
          </a:p>
          <a:p>
            <a:pPr marL="742950" lvl="1" indent="-285750">
              <a:buFont typeface="Arial" panose="020B0604020202020204" pitchFamily="34" charset="0"/>
              <a:buChar char="•"/>
            </a:pPr>
            <a:r>
              <a:rPr lang="en-US" dirty="0">
                <a:solidFill>
                  <a:schemeClr val="tx2"/>
                </a:solidFill>
              </a:rPr>
              <a:t>Phase I does not include any services such as </a:t>
            </a:r>
            <a:r>
              <a:rPr lang="en-US" dirty="0" err="1">
                <a:solidFill>
                  <a:schemeClr val="tx2"/>
                </a:solidFill>
              </a:rPr>
              <a:t>subsetting</a:t>
            </a:r>
            <a:r>
              <a:rPr lang="en-US" dirty="0">
                <a:solidFill>
                  <a:schemeClr val="tx2"/>
                </a:solidFill>
              </a:rPr>
              <a:t>, etc.</a:t>
            </a:r>
          </a:p>
          <a:p>
            <a:pPr marL="742950" lvl="1" indent="-285750">
              <a:buFont typeface="Arial" panose="020B0604020202020204" pitchFamily="34" charset="0"/>
              <a:buChar char="•"/>
            </a:pPr>
            <a:r>
              <a:rPr lang="en-US" dirty="0">
                <a:solidFill>
                  <a:schemeClr val="tx2"/>
                </a:solidFill>
              </a:rPr>
              <a:t>Data will continue to be archived on site at ASDC for the </a:t>
            </a:r>
            <a:r>
              <a:rPr lang="en-US" dirty="0" err="1">
                <a:solidFill>
                  <a:schemeClr val="tx2"/>
                </a:solidFill>
              </a:rPr>
              <a:t>forseeable</a:t>
            </a:r>
            <a:r>
              <a:rPr lang="en-US" dirty="0">
                <a:solidFill>
                  <a:schemeClr val="tx2"/>
                </a:solidFill>
              </a:rPr>
              <a:t> future</a:t>
            </a:r>
          </a:p>
          <a:p>
            <a:pPr marL="285750" indent="-285750">
              <a:buFont typeface="Arial" panose="020B0604020202020204" pitchFamily="34" charset="0"/>
              <a:buChar char="•"/>
            </a:pPr>
            <a:r>
              <a:rPr lang="en-US" dirty="0">
                <a:solidFill>
                  <a:schemeClr val="tx2"/>
                </a:solidFill>
              </a:rPr>
              <a:t>Guiding Principles</a:t>
            </a:r>
          </a:p>
          <a:p>
            <a:pPr marL="742950" lvl="1" indent="-285750">
              <a:buFont typeface="Arial" panose="020B0604020202020204" pitchFamily="34" charset="0"/>
              <a:buChar char="•"/>
            </a:pPr>
            <a:r>
              <a:rPr lang="en-US" dirty="0">
                <a:solidFill>
                  <a:schemeClr val="tx2"/>
                </a:solidFill>
              </a:rPr>
              <a:t>User experience will not be interrupted or degraded</a:t>
            </a:r>
          </a:p>
          <a:p>
            <a:pPr marL="742950" lvl="1" indent="-285750">
              <a:buFont typeface="Arial" panose="020B0604020202020204" pitchFamily="34" charset="0"/>
              <a:buChar char="•"/>
            </a:pPr>
            <a:r>
              <a:rPr lang="en-US" dirty="0">
                <a:solidFill>
                  <a:schemeClr val="tx2"/>
                </a:solidFill>
              </a:rPr>
              <a:t>Activities are being planned in a way to avoid introducing technical and schedule risks and dependencies</a:t>
            </a:r>
          </a:p>
          <a:p>
            <a:pPr marL="742950" lvl="1" indent="-285750">
              <a:buFont typeface="Arial" panose="020B0604020202020204" pitchFamily="34" charset="0"/>
              <a:buChar char="•"/>
            </a:pPr>
            <a:r>
              <a:rPr lang="en-US" dirty="0">
                <a:solidFill>
                  <a:schemeClr val="tx2"/>
                </a:solidFill>
              </a:rPr>
              <a:t>ASDC will work closely with ESDIS to identify risks, technical challenges and uncertainties, and proposing concepts and architectures for mitigating any issues that arise</a:t>
            </a:r>
          </a:p>
        </p:txBody>
      </p:sp>
      <p:sp>
        <p:nvSpPr>
          <p:cNvPr id="4" name="Footer Placeholder 3">
            <a:extLst>
              <a:ext uri="{FF2B5EF4-FFF2-40B4-BE49-F238E27FC236}">
                <a16:creationId xmlns:a16="http://schemas.microsoft.com/office/drawing/2014/main" id="{072B8627-A643-064B-A492-024E4FD620BC}"/>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7E3CF2DA-4338-8C42-A547-3410EC7841FE}"/>
              </a:ext>
            </a:extLst>
          </p:cNvPr>
          <p:cNvSpPr>
            <a:spLocks noGrp="1"/>
          </p:cNvSpPr>
          <p:nvPr>
            <p:ph type="sldNum" sz="quarter" idx="12"/>
          </p:nvPr>
        </p:nvSpPr>
        <p:spPr/>
        <p:txBody>
          <a:bodyPr/>
          <a:lstStyle/>
          <a:p>
            <a:fld id="{2E8C51FE-49D9-314D-9957-ABBF7DDE8782}" type="slidenum">
              <a:rPr lang="en-US" smtClean="0"/>
              <a:pPr/>
              <a:t>21</a:t>
            </a:fld>
            <a:endParaRPr lang="en-US" dirty="0"/>
          </a:p>
        </p:txBody>
      </p:sp>
    </p:spTree>
    <p:extLst>
      <p:ext uri="{BB962C8B-B14F-4D97-AF65-F5344CB8AC3E}">
        <p14:creationId xmlns:p14="http://schemas.microsoft.com/office/powerpoint/2010/main" val="2170773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6525" y="1736385"/>
            <a:ext cx="3655423" cy="2841804"/>
          </a:xfrm>
        </p:spPr>
        <p:txBody>
          <a:bodyPr/>
          <a:lstStyle/>
          <a:p>
            <a:pPr marL="285750" indent="-285750">
              <a:buFont typeface="Arial" panose="020B0604020202020204" pitchFamily="34" charset="0"/>
              <a:buChar char="•"/>
            </a:pPr>
            <a:r>
              <a:rPr lang="en-US" dirty="0">
                <a:solidFill>
                  <a:schemeClr val="tx2"/>
                </a:solidFill>
              </a:rPr>
              <a:t>Select ASDC datasets available publicly as image services and WMS</a:t>
            </a:r>
          </a:p>
          <a:p>
            <a:pPr marL="285750" indent="-285750">
              <a:buFont typeface="Arial" panose="020B0604020202020204" pitchFamily="34" charset="0"/>
              <a:buChar char="•"/>
            </a:pPr>
            <a:r>
              <a:rPr lang="en-US" dirty="0">
                <a:solidFill>
                  <a:schemeClr val="tx2"/>
                </a:solidFill>
              </a:rPr>
              <a:t>Incorporate data directly into web applications and desktop software </a:t>
            </a:r>
          </a:p>
          <a:p>
            <a:pPr marL="285750" indent="-285750">
              <a:buFont typeface="Arial" panose="020B0604020202020204" pitchFamily="34" charset="0"/>
              <a:buChar char="•"/>
            </a:pPr>
            <a:r>
              <a:rPr lang="en-US" dirty="0">
                <a:solidFill>
                  <a:schemeClr val="tx2"/>
                </a:solidFill>
              </a:rPr>
              <a:t>Develop </a:t>
            </a:r>
            <a:r>
              <a:rPr lang="en-US" dirty="0" err="1">
                <a:solidFill>
                  <a:schemeClr val="tx2"/>
                </a:solidFill>
              </a:rPr>
              <a:t>storymaps</a:t>
            </a:r>
            <a:r>
              <a:rPr lang="en-US" dirty="0">
                <a:solidFill>
                  <a:schemeClr val="tx2"/>
                </a:solidFill>
              </a:rPr>
              <a:t>, </a:t>
            </a:r>
            <a:r>
              <a:rPr lang="en-US" dirty="0" err="1">
                <a:solidFill>
                  <a:schemeClr val="tx2"/>
                </a:solidFill>
              </a:rPr>
              <a:t>jupyter</a:t>
            </a:r>
            <a:r>
              <a:rPr lang="en-US" dirty="0">
                <a:solidFill>
                  <a:schemeClr val="tx2"/>
                </a:solidFill>
              </a:rPr>
              <a:t> notebooks and outreach content </a:t>
            </a: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22</a:t>
            </a:fld>
            <a:endParaRPr lang="en-US" dirty="0"/>
          </a:p>
        </p:txBody>
      </p:sp>
      <p:pic>
        <p:nvPicPr>
          <p:cNvPr id="7" name="Picture 6"/>
          <p:cNvPicPr>
            <a:picLocks noChangeAspect="1"/>
          </p:cNvPicPr>
          <p:nvPr/>
        </p:nvPicPr>
        <p:blipFill>
          <a:blip r:embed="rId2"/>
          <a:stretch>
            <a:fillRect/>
          </a:stretch>
        </p:blipFill>
        <p:spPr>
          <a:xfrm>
            <a:off x="952501" y="1750475"/>
            <a:ext cx="6937466" cy="3503148"/>
          </a:xfrm>
          <a:prstGeom prst="rect">
            <a:avLst/>
          </a:prstGeom>
        </p:spPr>
      </p:pic>
      <p:sp>
        <p:nvSpPr>
          <p:cNvPr id="8" name="Title 7"/>
          <p:cNvSpPr>
            <a:spLocks noGrp="1"/>
          </p:cNvSpPr>
          <p:nvPr>
            <p:ph type="title"/>
          </p:nvPr>
        </p:nvSpPr>
        <p:spPr>
          <a:xfrm>
            <a:off x="899160" y="752355"/>
            <a:ext cx="10393680" cy="646331"/>
          </a:xfrm>
        </p:spPr>
        <p:txBody>
          <a:bodyPr/>
          <a:lstStyle/>
          <a:p>
            <a:r>
              <a:rPr lang="en-US" dirty="0">
                <a:solidFill>
                  <a:schemeClr val="tx2"/>
                </a:solidFill>
              </a:rPr>
              <a:t>ASDC Portal for ArcGIS </a:t>
            </a:r>
          </a:p>
        </p:txBody>
      </p:sp>
      <p:pic>
        <p:nvPicPr>
          <p:cNvPr id="9" name="Picture 8"/>
          <p:cNvPicPr>
            <a:picLocks noChangeAspect="1"/>
          </p:cNvPicPr>
          <p:nvPr/>
        </p:nvPicPr>
        <p:blipFill>
          <a:blip r:embed="rId3"/>
          <a:stretch>
            <a:fillRect/>
          </a:stretch>
        </p:blipFill>
        <p:spPr>
          <a:xfrm>
            <a:off x="2665843" y="4606110"/>
            <a:ext cx="6860313" cy="1221302"/>
          </a:xfrm>
          <a:prstGeom prst="rect">
            <a:avLst/>
          </a:prstGeom>
        </p:spPr>
      </p:pic>
      <p:sp>
        <p:nvSpPr>
          <p:cNvPr id="10" name="Content Placeholder 2"/>
          <p:cNvSpPr txBox="1">
            <a:spLocks/>
          </p:cNvSpPr>
          <p:nvPr/>
        </p:nvSpPr>
        <p:spPr>
          <a:xfrm>
            <a:off x="3245848" y="5849836"/>
            <a:ext cx="5806983" cy="46166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u="sng" dirty="0">
                <a:solidFill>
                  <a:srgbClr val="00B0F0"/>
                </a:solidFill>
              </a:rPr>
              <a:t>https://arcgis.asdc.larc.nasa.gov</a:t>
            </a:r>
          </a:p>
        </p:txBody>
      </p:sp>
    </p:spTree>
    <p:extLst>
      <p:ext uri="{BB962C8B-B14F-4D97-AF65-F5344CB8AC3E}">
        <p14:creationId xmlns:p14="http://schemas.microsoft.com/office/powerpoint/2010/main" val="23223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8421" y="791476"/>
            <a:ext cx="9346369" cy="923330"/>
          </a:xfrm>
        </p:spPr>
        <p:txBody>
          <a:bodyPr/>
          <a:lstStyle/>
          <a:p>
            <a:pPr algn="ctr"/>
            <a:r>
              <a:rPr lang="en-US" sz="2800" dirty="0">
                <a:solidFill>
                  <a:schemeClr val="tx2"/>
                </a:solidFill>
                <a:latin typeface="Helvetica Neue" panose="02000503000000020004"/>
              </a:rPr>
              <a:t>Earth Observation System Data and Information System </a:t>
            </a:r>
            <a:r>
              <a:rPr lang="en-US" sz="3200" b="1" i="1" dirty="0">
                <a:solidFill>
                  <a:schemeClr val="tx2"/>
                </a:solidFill>
                <a:latin typeface="Helvetica Neue" panose="02000503000000020004"/>
              </a:rPr>
              <a:t>EOSDIS</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3042844"/>
            <a:ext cx="5213114" cy="3760004"/>
          </a:xfrm>
        </p:spPr>
        <p:txBody>
          <a:bodyPr wrap="square">
            <a:spAutoFit/>
          </a:bodyPr>
          <a:lstStyle/>
          <a:p>
            <a:pPr marL="285750" indent="-285750">
              <a:buFont typeface="Arial" panose="020B0604020202020204" pitchFamily="34" charset="0"/>
              <a:buChar char="•"/>
            </a:pPr>
            <a:r>
              <a:rPr lang="en-US" b="1" i="1" dirty="0">
                <a:solidFill>
                  <a:schemeClr val="tx2"/>
                </a:solidFill>
                <a:latin typeface="Century Gothic" panose="020B0502020202020204" pitchFamily="34" charset="0"/>
              </a:rPr>
              <a:t>Distributed Active Archive Centers (DAACs</a:t>
            </a:r>
            <a:r>
              <a:rPr lang="en-US" i="1" dirty="0">
                <a:solidFill>
                  <a:schemeClr val="tx2"/>
                </a:solidFill>
                <a:latin typeface="Century Gothic" panose="020B0502020202020204" pitchFamily="34" charset="0"/>
              </a:rPr>
              <a:t>)</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Science Data Processing Segment (SDPS)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Science Investigator-led Processing Systems (SIPS)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Common Metadata Repository (CMR)</a:t>
            </a:r>
          </a:p>
          <a:p>
            <a:pPr marL="285750" indent="-285750">
              <a:buFont typeface="Arial" panose="020B0604020202020204" pitchFamily="34" charset="0"/>
              <a:buChar char="•"/>
            </a:pPr>
            <a:r>
              <a:rPr lang="en-US" dirty="0" err="1">
                <a:solidFill>
                  <a:schemeClr val="tx2"/>
                </a:solidFill>
                <a:latin typeface="Century Gothic" panose="020B0502020202020204" pitchFamily="34" charset="0"/>
              </a:rPr>
              <a:t>Earthdata</a:t>
            </a:r>
            <a:endParaRPr lang="en-US" dirty="0">
              <a:solidFill>
                <a:schemeClr val="tx2"/>
              </a:solidFill>
              <a:latin typeface="Century Gothic" panose="020B0502020202020204" pitchFamily="34" charset="0"/>
            </a:endParaRPr>
          </a:p>
          <a:p>
            <a:pPr marL="285750" indent="-285750">
              <a:buFont typeface="Arial" panose="020B0604020202020204" pitchFamily="34" charset="0"/>
              <a:buChar char="•"/>
            </a:pPr>
            <a:r>
              <a:rPr lang="en-US" dirty="0">
                <a:solidFill>
                  <a:schemeClr val="tx2"/>
                </a:solidFill>
                <a:latin typeface="Century Gothic" panose="020B0502020202020204" pitchFamily="34" charset="0"/>
              </a:rPr>
              <a:t>Global Imagery Browse Services (GIBS)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more</a:t>
            </a:r>
          </a:p>
          <a:p>
            <a:pPr marL="285750" indent="-285750">
              <a:buFont typeface="Arial" panose="020B0604020202020204" pitchFamily="34" charset="0"/>
              <a:buChar char="•"/>
            </a:pPr>
            <a:endParaRPr lang="en-US" dirty="0">
              <a:solidFill>
                <a:schemeClr val="tx2"/>
              </a:solidFill>
            </a:endParaRP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dirty="0"/>
              <a:t>The Science Directorate at NASA's Langley Research Center</a:t>
            </a:r>
          </a:p>
        </p:txBody>
      </p:sp>
      <p:pic>
        <p:nvPicPr>
          <p:cNvPr id="1028" name="Picture 4" descr="Data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5" y="3077957"/>
            <a:ext cx="4468084" cy="294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420" y="1692070"/>
            <a:ext cx="9346369" cy="1200329"/>
          </a:xfrm>
          <a:prstGeom prst="rect">
            <a:avLst/>
          </a:prstGeom>
          <a:noFill/>
        </p:spPr>
        <p:txBody>
          <a:bodyPr wrap="square" rtlCol="0">
            <a:spAutoFit/>
          </a:bodyPr>
          <a:lstStyle/>
          <a:p>
            <a:r>
              <a:rPr lang="en-US" dirty="0">
                <a:solidFill>
                  <a:schemeClr val="tx2"/>
                </a:solidFill>
                <a:latin typeface="Century Gothic" panose="020B0502020202020204" pitchFamily="34" charset="0"/>
              </a:rPr>
              <a:t>EOSDIS data centers </a:t>
            </a:r>
            <a:r>
              <a:rPr lang="en-US" b="1" dirty="0">
                <a:solidFill>
                  <a:schemeClr val="tx2"/>
                </a:solidFill>
                <a:latin typeface="Century Gothic" panose="020B0502020202020204" pitchFamily="34" charset="0"/>
              </a:rPr>
              <a:t>process, archive, and distribute thousands of data products </a:t>
            </a:r>
            <a:r>
              <a:rPr lang="en-US" dirty="0">
                <a:solidFill>
                  <a:schemeClr val="tx2"/>
                </a:solidFill>
                <a:latin typeface="Century Gothic" panose="020B0502020202020204" pitchFamily="34" charset="0"/>
              </a:rPr>
              <a:t>to the global user community. The primary services provided by EOSDIS are data archive &amp; management, distribution, information management, product generation, and user support.  It is comprised of multiple components including: </a:t>
            </a:r>
            <a:endParaRPr lang="en-US" b="1" i="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21" name="Google Shape;96;p19">
            <a:extLst>
              <a:ext uri="{FF2B5EF4-FFF2-40B4-BE49-F238E27FC236}">
                <a16:creationId xmlns:a16="http://schemas.microsoft.com/office/drawing/2014/main" id="{8BDB9D4E-BD1D-DB43-BE4D-8C08DDDFEEB8}"/>
              </a:ext>
            </a:extLst>
          </p:cNvPr>
          <p:cNvPicPr preferRelativeResize="0">
            <a:picLocks noChangeAspect="1"/>
          </p:cNvPicPr>
          <p:nvPr/>
        </p:nvPicPr>
        <p:blipFill>
          <a:blip r:embed="rId3">
            <a:alphaModFix/>
          </a:blip>
          <a:stretch>
            <a:fillRect/>
          </a:stretch>
        </p:blipFill>
        <p:spPr>
          <a:xfrm>
            <a:off x="4605696" y="977633"/>
            <a:ext cx="3706698" cy="1957763"/>
          </a:xfrm>
          <a:prstGeom prst="rect">
            <a:avLst/>
          </a:prstGeom>
          <a:noFill/>
          <a:ln>
            <a:noFill/>
          </a:ln>
        </p:spPr>
      </p:pic>
      <p:sp>
        <p:nvSpPr>
          <p:cNvPr id="22" name="Rectangle 21"/>
          <p:cNvSpPr/>
          <p:nvPr/>
        </p:nvSpPr>
        <p:spPr>
          <a:xfrm>
            <a:off x="4862768" y="3925019"/>
            <a:ext cx="6581263" cy="1569660"/>
          </a:xfrm>
          <a:prstGeom prst="rect">
            <a:avLst/>
          </a:prstGeom>
        </p:spPr>
        <p:txBody>
          <a:bodyPr wrap="square">
            <a:spAutoFit/>
          </a:bodyPr>
          <a:lstStyle/>
          <a:p>
            <a:r>
              <a:rPr lang="en-US" sz="2400"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"To be a leading provider of </a:t>
            </a:r>
            <a:r>
              <a:rPr lang="en-US" sz="2400" b="1"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atmospheric science data</a:t>
            </a:r>
            <a:r>
              <a:rPr lang="en-US" sz="2400"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 products and services to the science community through </a:t>
            </a:r>
            <a:r>
              <a:rPr lang="en-US" sz="2400" b="1"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agility, innovation, and technical excellence“</a:t>
            </a:r>
          </a:p>
        </p:txBody>
      </p:sp>
      <p:sp>
        <p:nvSpPr>
          <p:cNvPr id="23" name="Title 2">
            <a:extLst>
              <a:ext uri="{FF2B5EF4-FFF2-40B4-BE49-F238E27FC236}">
                <a16:creationId xmlns:a16="http://schemas.microsoft.com/office/drawing/2014/main" id="{CD9C5548-2C1F-BB4B-B7FD-B2240EDA1435}"/>
              </a:ext>
            </a:extLst>
          </p:cNvPr>
          <p:cNvSpPr txBox="1">
            <a:spLocks noGrp="1"/>
          </p:cNvSpPr>
          <p:nvPr>
            <p:ph type="title"/>
          </p:nvPr>
        </p:nvSpPr>
        <p:spPr>
          <a:xfrm>
            <a:off x="4799631" y="3415697"/>
            <a:ext cx="6678105" cy="646331"/>
          </a:xfrm>
          <a:prstGeom prst="rect">
            <a:avLst/>
          </a:prstGeom>
        </p:spPr>
        <p:txBody>
          <a:bodyPr/>
          <a:lstStyle>
            <a:lvl1pPr algn="ctr" rtl="0" eaLnBrk="1" latinLnBrk="0" hangingPunct="1">
              <a:lnSpc>
                <a:spcPct val="90000"/>
              </a:lnSpc>
              <a:spcBef>
                <a:spcPct val="0"/>
              </a:spcBef>
              <a:buNone/>
              <a:defRPr kumimoji="0" sz="3000" kern="1200">
                <a:solidFill>
                  <a:schemeClr val="tx1"/>
                </a:solidFill>
                <a:latin typeface="Helvetica Neue Light"/>
                <a:ea typeface="+mj-ea"/>
                <a:cs typeface="Helvetica Neue Light"/>
              </a:defRPr>
            </a:lvl1pPr>
          </a:lstStyle>
          <a:p>
            <a:r>
              <a:rPr lang="en-US" dirty="0">
                <a:solidFill>
                  <a:schemeClr val="accent2"/>
                </a:solidFill>
              </a:rPr>
              <a:t>ASDC Vision</a:t>
            </a:r>
          </a:p>
        </p:txBody>
      </p:sp>
    </p:spTree>
    <p:extLst>
      <p:ext uri="{BB962C8B-B14F-4D97-AF65-F5344CB8AC3E}">
        <p14:creationId xmlns:p14="http://schemas.microsoft.com/office/powerpoint/2010/main" val="25027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5</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grpSp>
        <p:nvGrpSpPr>
          <p:cNvPr id="5" name="Group 4"/>
          <p:cNvGrpSpPr/>
          <p:nvPr/>
        </p:nvGrpSpPr>
        <p:grpSpPr>
          <a:xfrm>
            <a:off x="1288167" y="672253"/>
            <a:ext cx="5860145" cy="3946843"/>
            <a:chOff x="1066043" y="1908047"/>
            <a:chExt cx="4777616" cy="3217753"/>
          </a:xfrm>
        </p:grpSpPr>
        <p:pic>
          <p:nvPicPr>
            <p:cNvPr id="69" name="Picture 6" descr="2001Apr4-6_CO">
              <a:extLst>
                <a:ext uri="{FF2B5EF4-FFF2-40B4-BE49-F238E27FC236}">
                  <a16:creationId xmlns:a16="http://schemas.microsoft.com/office/drawing/2014/main" id="{8BC3305D-79B4-C843-A0D2-89B969F3FF7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66" t="14333" r="18465" b="11166"/>
            <a:stretch/>
          </p:blipFill>
          <p:spPr bwMode="auto">
            <a:xfrm>
              <a:off x="3454851"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7" descr="odepth_small_APR_2005_F02_0014">
              <a:extLst>
                <a:ext uri="{FF2B5EF4-FFF2-40B4-BE49-F238E27FC236}">
                  <a16:creationId xmlns:a16="http://schemas.microsoft.com/office/drawing/2014/main" id="{F231BB4F-76DE-FB43-A041-6721DACDF9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07" t="9453" r="14539" b="24222"/>
            <a:stretch/>
          </p:blipFill>
          <p:spPr bwMode="auto">
            <a:xfrm>
              <a:off x="1066043"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8" descr="ISCCP_D2_200109_meanca">
              <a:extLst>
                <a:ext uri="{FF2B5EF4-FFF2-40B4-BE49-F238E27FC236}">
                  <a16:creationId xmlns:a16="http://schemas.microsoft.com/office/drawing/2014/main" id="{2268B562-3B37-C44F-92C7-2D098643072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4664" t="14000" r="12820" b="16667"/>
            <a:stretch/>
          </p:blipFill>
          <p:spPr bwMode="auto">
            <a:xfrm>
              <a:off x="3454851" y="2123809"/>
              <a:ext cx="2388808" cy="13703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9" descr="sse">
              <a:extLst>
                <a:ext uri="{FF2B5EF4-FFF2-40B4-BE49-F238E27FC236}">
                  <a16:creationId xmlns:a16="http://schemas.microsoft.com/office/drawing/2014/main" id="{7C2DBB49-4DC8-6642-80ED-AEFB5713270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749" t="21504" r="18069" b="21312"/>
            <a:stretch/>
          </p:blipFill>
          <p:spPr bwMode="auto">
            <a:xfrm>
              <a:off x="1066043" y="2123809"/>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A773712-3A39-5342-8747-E018E6A8ED89}"/>
                </a:ext>
              </a:extLst>
            </p:cNvPr>
            <p:cNvSpPr txBox="1"/>
            <p:nvPr/>
          </p:nvSpPr>
          <p:spPr>
            <a:xfrm>
              <a:off x="1173707"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AEROSOLS</a:t>
              </a:r>
            </a:p>
          </p:txBody>
        </p:sp>
        <p:sp>
          <p:nvSpPr>
            <p:cNvPr id="76" name="TextBox 75">
              <a:extLst>
                <a:ext uri="{FF2B5EF4-FFF2-40B4-BE49-F238E27FC236}">
                  <a16:creationId xmlns:a16="http://schemas.microsoft.com/office/drawing/2014/main" id="{07812936-FD65-A442-BB9B-D6BC8FA3ADA3}"/>
                </a:ext>
              </a:extLst>
            </p:cNvPr>
            <p:cNvSpPr txBox="1"/>
            <p:nvPr/>
          </p:nvSpPr>
          <p:spPr>
            <a:xfrm>
              <a:off x="3562515"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TROPOSPHERIC COMPOSITION</a:t>
              </a:r>
            </a:p>
          </p:txBody>
        </p:sp>
        <p:sp>
          <p:nvSpPr>
            <p:cNvPr id="77" name="TextBox 76">
              <a:extLst>
                <a:ext uri="{FF2B5EF4-FFF2-40B4-BE49-F238E27FC236}">
                  <a16:creationId xmlns:a16="http://schemas.microsoft.com/office/drawing/2014/main" id="{3EBF3F32-B35A-A34B-B1D8-28F37DC7DAB0}"/>
                </a:ext>
              </a:extLst>
            </p:cNvPr>
            <p:cNvSpPr txBox="1"/>
            <p:nvPr/>
          </p:nvSpPr>
          <p:spPr>
            <a:xfrm>
              <a:off x="1066043" y="1908047"/>
              <a:ext cx="2388808" cy="246221"/>
            </a:xfrm>
            <a:prstGeom prst="rect">
              <a:avLst/>
            </a:prstGeom>
            <a:noFill/>
          </p:spPr>
          <p:txBody>
            <a:bodyPr wrap="square" rtlCol="0">
              <a:spAutoFit/>
            </a:bodyPr>
            <a:lstStyle/>
            <a:p>
              <a:pPr algn="ctr"/>
              <a:r>
                <a:rPr lang="en-US" sz="1000" b="1" dirty="0">
                  <a:solidFill>
                    <a:schemeClr val="accent6">
                      <a:lumMod val="75000"/>
                    </a:schemeClr>
                  </a:solidFill>
                </a:rPr>
                <a:t>RADIATION BUDGET</a:t>
              </a:r>
            </a:p>
          </p:txBody>
        </p:sp>
        <p:sp>
          <p:nvSpPr>
            <p:cNvPr id="78" name="TextBox 77">
              <a:extLst>
                <a:ext uri="{FF2B5EF4-FFF2-40B4-BE49-F238E27FC236}">
                  <a16:creationId xmlns:a16="http://schemas.microsoft.com/office/drawing/2014/main" id="{879FEA73-0DEA-9E4E-82F8-074B28D6EBB7}"/>
                </a:ext>
              </a:extLst>
            </p:cNvPr>
            <p:cNvSpPr txBox="1"/>
            <p:nvPr/>
          </p:nvSpPr>
          <p:spPr>
            <a:xfrm>
              <a:off x="3454851" y="1909276"/>
              <a:ext cx="2388808" cy="246221"/>
            </a:xfrm>
            <a:prstGeom prst="rect">
              <a:avLst/>
            </a:prstGeom>
            <a:noFill/>
          </p:spPr>
          <p:txBody>
            <a:bodyPr wrap="square" rtlCol="0">
              <a:spAutoFit/>
            </a:bodyPr>
            <a:lstStyle/>
            <a:p>
              <a:pPr algn="ctr"/>
              <a:r>
                <a:rPr lang="en-US" sz="1000" b="1" dirty="0">
                  <a:solidFill>
                    <a:schemeClr val="accent6">
                      <a:lumMod val="75000"/>
                    </a:schemeClr>
                  </a:solidFill>
                </a:rPr>
                <a:t>CLOUDS</a:t>
              </a:r>
            </a:p>
          </p:txBody>
        </p:sp>
      </p:grpSp>
      <p:sp>
        <p:nvSpPr>
          <p:cNvPr id="83" name="Rectangle 82">
            <a:extLst>
              <a:ext uri="{FF2B5EF4-FFF2-40B4-BE49-F238E27FC236}">
                <a16:creationId xmlns:a16="http://schemas.microsoft.com/office/drawing/2014/main" id="{B21F2F2F-44A6-294C-A795-2B9520DD6498}"/>
              </a:ext>
            </a:extLst>
          </p:cNvPr>
          <p:cNvSpPr/>
          <p:nvPr/>
        </p:nvSpPr>
        <p:spPr>
          <a:xfrm>
            <a:off x="7289316" y="941490"/>
            <a:ext cx="4205998"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44+ Science projects</a:t>
            </a:r>
          </a:p>
          <a:p>
            <a:pPr lvl="1"/>
            <a:r>
              <a:rPr lang="en-US" altLang="en-US" sz="1400" dirty="0">
                <a:latin typeface="Century Gothic"/>
                <a:ea typeface="Helvetica Neue" panose="02000503000000020004" pitchFamily="2" charset="0"/>
                <a:cs typeface="Helvetica Neue" panose="02000503000000020004" pitchFamily="2" charset="0"/>
              </a:rPr>
              <a:t>⚬ MISR ⚬ MOPITT ⚬ MAIA ⚬ TEMPO ⚬ CERES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CALIPSO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 RSIG (EPA)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Airborne field campaigns </a:t>
            </a:r>
          </a:p>
          <a:p>
            <a:pPr lvl="1"/>
            <a:r>
              <a:rPr lang="en-US" altLang="en-US" sz="1400" dirty="0">
                <a:latin typeface="Century Gothic"/>
                <a:ea typeface="Helvetica Neue" panose="02000503000000020004" pitchFamily="2" charset="0"/>
                <a:cs typeface="Helvetica Neue" panose="02000503000000020004" pitchFamily="2" charset="0"/>
                <a:sym typeface="Wingdings" pitchFamily="2" charset="2"/>
              </a:rPr>
              <a:t>(</a:t>
            </a:r>
            <a:r>
              <a:rPr lang="en-US" altLang="en-US" sz="1400" b="1" dirty="0">
                <a:latin typeface="Century Gothic"/>
                <a:ea typeface="Helvetica Neue" panose="02000503000000020004" pitchFamily="2" charset="0"/>
                <a:cs typeface="Helvetica Neue" panose="02000503000000020004" pitchFamily="2" charset="0"/>
                <a:sym typeface="Wingdings" pitchFamily="2" charset="2"/>
              </a:rPr>
              <a:t>KORUS AQ, DISCOVER AQ, FIREX AQ)</a:t>
            </a:r>
            <a:endParaRPr lang="en-US" altLang="en-US" b="1" dirty="0">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1300+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unique science products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usage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4,600+ Terabytes ⚬ 150,000+ users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158 countries </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archive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5.8 Petabytes ⚬ 141 million files (4,400 TB) on high-speed disks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in cloud (ongoing)</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Data and services in the cloud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Scalable infrastructure</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2E4B4E91-434D-994F-BA82-3FE14A034D81}"/>
              </a:ext>
            </a:extLst>
          </p:cNvPr>
          <p:cNvSpPr/>
          <p:nvPr/>
        </p:nvSpPr>
        <p:spPr>
          <a:xfrm>
            <a:off x="7323825" y="672253"/>
            <a:ext cx="211147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at a glance</a:t>
            </a:r>
            <a:endParaRPr lang="en-US" b="1" dirty="0">
              <a:solidFill>
                <a:schemeClr val="accent2"/>
              </a:solidFill>
            </a:endParaRPr>
          </a:p>
        </p:txBody>
      </p:sp>
      <p:grpSp>
        <p:nvGrpSpPr>
          <p:cNvPr id="15" name="Group 14">
            <a:extLst>
              <a:ext uri="{FF2B5EF4-FFF2-40B4-BE49-F238E27FC236}">
                <a16:creationId xmlns:a16="http://schemas.microsoft.com/office/drawing/2014/main" id="{59B65ADB-2B6F-5549-B201-EA04072B26CE}"/>
              </a:ext>
            </a:extLst>
          </p:cNvPr>
          <p:cNvGrpSpPr/>
          <p:nvPr/>
        </p:nvGrpSpPr>
        <p:grpSpPr>
          <a:xfrm>
            <a:off x="1184040" y="4753461"/>
            <a:ext cx="9906329" cy="1847889"/>
            <a:chOff x="273050" y="5092754"/>
            <a:chExt cx="8432539" cy="1847889"/>
          </a:xfrm>
        </p:grpSpPr>
        <p:sp>
          <p:nvSpPr>
            <p:cNvPr id="16"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Ingest </a:t>
              </a:r>
              <a:r>
                <a:rPr lang="en-US" altLang="en-US" sz="1400" dirty="0">
                  <a:ea typeface="Helvetica Neue" panose="02000503000000020004" pitchFamily="2" charset="0"/>
                  <a:cs typeface="Calibri" panose="020F0502020204030204" pitchFamily="34" charset="0"/>
                </a:rPr>
                <a:t>receive data from data provider </a:t>
              </a:r>
              <a:endParaRPr lang="en-US" altLang="en-US" sz="1400" i="1" dirty="0">
                <a:solidFill>
                  <a:srgbClr val="0070C0"/>
                </a:solidFill>
                <a:ea typeface="Helvetica Neue" panose="02000503000000020004" pitchFamily="2" charset="0"/>
                <a:cs typeface="Calibri" panose="020F0502020204030204" pitchFamily="34" charset="0"/>
              </a:endParaRP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Archive</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preservation &amp; provenance</a:t>
              </a: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Distribute</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tools and services </a:t>
              </a: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Process</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create higher level products</a:t>
              </a: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Outreach &amp; Support </a:t>
              </a:r>
              <a:r>
                <a:rPr lang="en-US" altLang="en-US" sz="1400" dirty="0">
                  <a:latin typeface="+mn-lt"/>
                  <a:ea typeface="Helvetica Neue" panose="02000503000000020004" pitchFamily="2" charset="0"/>
                  <a:cs typeface="Helvetica Neue" panose="02000503000000020004" pitchFamily="2" charset="0"/>
                </a:rPr>
                <a:t>research community</a:t>
              </a:r>
            </a:p>
            <a:p>
              <a:pPr>
                <a:spcBef>
                  <a:spcPct val="0"/>
                </a:spcBef>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AD3E0637-8D97-464B-9295-E22BCA6C3B77}"/>
                </a:ext>
              </a:extLst>
            </p:cNvPr>
            <p:cNvSpPr/>
            <p:nvPr/>
          </p:nvSpPr>
          <p:spPr>
            <a:xfrm>
              <a:off x="273050" y="5092754"/>
              <a:ext cx="318388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Primary Functions of ASDC</a:t>
              </a:r>
              <a:endParaRPr lang="en-US" b="1" dirty="0">
                <a:solidFill>
                  <a:schemeClr val="accent2"/>
                </a:solidFill>
              </a:endParaRPr>
            </a:p>
          </p:txBody>
        </p:sp>
      </p:grpSp>
      <p:cxnSp>
        <p:nvCxnSpPr>
          <p:cNvPr id="18" name="Straight Connector 17">
            <a:extLst>
              <a:ext uri="{FF2B5EF4-FFF2-40B4-BE49-F238E27FC236}">
                <a16:creationId xmlns:a16="http://schemas.microsoft.com/office/drawing/2014/main" id="{CEDE7CA3-1B62-7C40-A16A-28DED4F80517}"/>
              </a:ext>
            </a:extLst>
          </p:cNvPr>
          <p:cNvCxnSpPr/>
          <p:nvPr/>
        </p:nvCxnSpPr>
        <p:spPr>
          <a:xfrm>
            <a:off x="1244093" y="4742332"/>
            <a:ext cx="9990186"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24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6</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17" name="Title 6">
            <a:extLst>
              <a:ext uri="{FF2B5EF4-FFF2-40B4-BE49-F238E27FC236}">
                <a16:creationId xmlns:a16="http://schemas.microsoft.com/office/drawing/2014/main" id="{1A13FDD3-1067-458D-A3C1-F2F465BDBBF9}"/>
              </a:ext>
            </a:extLst>
          </p:cNvPr>
          <p:cNvSpPr>
            <a:spLocks noGrp="1"/>
          </p:cNvSpPr>
          <p:nvPr>
            <p:ph type="title"/>
          </p:nvPr>
        </p:nvSpPr>
        <p:spPr>
          <a:xfrm>
            <a:off x="1100667" y="75544"/>
            <a:ext cx="4651852" cy="1613574"/>
          </a:xfrm>
        </p:spPr>
        <p:txBody>
          <a:bodyPr vert="horz" lIns="91440" tIns="45720" rIns="91440" bIns="45720" rtlCol="0" anchor="ctr">
            <a:normAutofit/>
          </a:bodyPr>
          <a:lstStyle/>
          <a:p>
            <a:pPr algn="r"/>
            <a:r>
              <a:rPr lang="en-US" sz="2800" kern="1200" dirty="0">
                <a:solidFill>
                  <a:schemeClr val="tx2"/>
                </a:solidFill>
                <a:latin typeface="+mj-lt"/>
                <a:ea typeface="+mj-ea"/>
                <a:cs typeface="+mj-cs"/>
              </a:rPr>
              <a:t>DSCOVR Data Products:</a:t>
            </a:r>
            <a:br>
              <a:rPr lang="en-US" sz="2800" kern="1200" dirty="0">
                <a:solidFill>
                  <a:schemeClr val="tx2"/>
                </a:solidFill>
                <a:latin typeface="+mj-lt"/>
                <a:ea typeface="+mj-ea"/>
                <a:cs typeface="+mj-cs"/>
              </a:rPr>
            </a:br>
            <a:r>
              <a:rPr lang="en-US" sz="2800" kern="1200" dirty="0">
                <a:solidFill>
                  <a:schemeClr val="tx2"/>
                </a:solidFill>
                <a:latin typeface="+mj-lt"/>
                <a:ea typeface="+mj-ea"/>
                <a:cs typeface="+mj-cs"/>
              </a:rPr>
              <a:t>Number of Users per Product for 2020-2022</a:t>
            </a:r>
          </a:p>
        </p:txBody>
      </p:sp>
      <p:sp>
        <p:nvSpPr>
          <p:cNvPr id="18" name="TextBox 17">
            <a:extLst>
              <a:ext uri="{FF2B5EF4-FFF2-40B4-BE49-F238E27FC236}">
                <a16:creationId xmlns:a16="http://schemas.microsoft.com/office/drawing/2014/main" id="{68BFD45F-4278-4025-8D6C-7C63A065658A}"/>
              </a:ext>
            </a:extLst>
          </p:cNvPr>
          <p:cNvSpPr txBox="1"/>
          <p:nvPr/>
        </p:nvSpPr>
        <p:spPr>
          <a:xfrm>
            <a:off x="361820" y="4140896"/>
            <a:ext cx="5271556" cy="2317748"/>
          </a:xfrm>
          <a:prstGeom prst="rect">
            <a:avLst/>
          </a:prstGeom>
        </p:spPr>
        <p:txBody>
          <a:bodyPr vert="horz" lIns="91440" tIns="45720" rIns="91440" bIns="45720" rtlCol="0">
            <a:normAutofit fontScale="62500" lnSpcReduction="20000"/>
          </a:bodyPr>
          <a:lstStyle/>
          <a:p>
            <a:pPr>
              <a:lnSpc>
                <a:spcPct val="90000"/>
              </a:lnSpc>
              <a:spcAft>
                <a:spcPts val="600"/>
              </a:spcAft>
            </a:pPr>
            <a:r>
              <a:rPr lang="en-US" sz="2000" dirty="0">
                <a:solidFill>
                  <a:schemeClr val="tx2"/>
                </a:solidFill>
              </a:rPr>
              <a:t>Average order size: </a:t>
            </a:r>
          </a:p>
          <a:p>
            <a:pPr indent="-228600">
              <a:lnSpc>
                <a:spcPct val="90000"/>
              </a:lnSpc>
              <a:spcAft>
                <a:spcPts val="600"/>
              </a:spcAft>
              <a:buFont typeface="Arial" panose="020B0604020202020204" pitchFamily="34" charset="0"/>
              <a:buChar char="•"/>
            </a:pPr>
            <a:r>
              <a:rPr lang="en-US" sz="2000" dirty="0">
                <a:solidFill>
                  <a:schemeClr val="tx2"/>
                </a:solidFill>
              </a:rPr>
              <a:t>2020: 1143 granules, 232GB</a:t>
            </a:r>
          </a:p>
          <a:p>
            <a:pPr indent="-228600">
              <a:lnSpc>
                <a:spcPct val="90000"/>
              </a:lnSpc>
              <a:spcAft>
                <a:spcPts val="600"/>
              </a:spcAft>
              <a:buFont typeface="Arial" panose="020B0604020202020204" pitchFamily="34" charset="0"/>
              <a:buChar char="•"/>
            </a:pPr>
            <a:r>
              <a:rPr lang="en-US" sz="2000" dirty="0">
                <a:solidFill>
                  <a:schemeClr val="tx2"/>
                </a:solidFill>
              </a:rPr>
              <a:t>2021: 1044 granules, 146GB</a:t>
            </a:r>
          </a:p>
          <a:p>
            <a:pPr indent="-228600">
              <a:lnSpc>
                <a:spcPct val="90000"/>
              </a:lnSpc>
              <a:spcAft>
                <a:spcPts val="600"/>
              </a:spcAft>
              <a:buFont typeface="Arial" panose="020B0604020202020204" pitchFamily="34" charset="0"/>
              <a:buChar char="•"/>
            </a:pPr>
            <a:r>
              <a:rPr lang="en-US" sz="2000" dirty="0">
                <a:solidFill>
                  <a:schemeClr val="tx2"/>
                </a:solidFill>
              </a:rPr>
              <a:t>2022: 1648 granules, 448GB</a:t>
            </a:r>
          </a:p>
          <a:p>
            <a:pPr>
              <a:lnSpc>
                <a:spcPct val="90000"/>
              </a:lnSpc>
              <a:spcAft>
                <a:spcPts val="600"/>
              </a:spcAft>
            </a:pPr>
            <a:endParaRPr lang="en-US" sz="2000" dirty="0">
              <a:solidFill>
                <a:schemeClr val="tx2"/>
              </a:solidFill>
            </a:endParaRPr>
          </a:p>
          <a:p>
            <a:pPr>
              <a:lnSpc>
                <a:spcPct val="90000"/>
              </a:lnSpc>
              <a:spcAft>
                <a:spcPts val="600"/>
              </a:spcAft>
            </a:pPr>
            <a:r>
              <a:rPr lang="en-US" sz="2000" dirty="0">
                <a:solidFill>
                  <a:schemeClr val="tx2"/>
                </a:solidFill>
              </a:rPr>
              <a:t>RECENT UPDATES:</a:t>
            </a:r>
          </a:p>
          <a:p>
            <a:pPr marL="285750" indent="-285750">
              <a:lnSpc>
                <a:spcPct val="90000"/>
              </a:lnSpc>
              <a:spcAft>
                <a:spcPts val="600"/>
              </a:spcAft>
              <a:buFont typeface="Arial" panose="020B0604020202020204" pitchFamily="34" charset="0"/>
              <a:buChar char="•"/>
            </a:pPr>
            <a:r>
              <a:rPr lang="en-US" dirty="0">
                <a:solidFill>
                  <a:schemeClr val="tx2"/>
                </a:solidFill>
              </a:rPr>
              <a:t>DSCOVR_EPIC_L3_PAR</a:t>
            </a:r>
          </a:p>
          <a:p>
            <a:pPr marL="285750" indent="-285750">
              <a:lnSpc>
                <a:spcPct val="90000"/>
              </a:lnSpc>
              <a:spcAft>
                <a:spcPts val="600"/>
              </a:spcAft>
              <a:buFont typeface="Arial" panose="020B0604020202020204" pitchFamily="34" charset="0"/>
              <a:buChar char="•"/>
            </a:pPr>
            <a:r>
              <a:rPr lang="en-US" dirty="0">
                <a:solidFill>
                  <a:schemeClr val="tx2"/>
                </a:solidFill>
              </a:rPr>
              <a:t>DSCOVR_EPIC_L2_GLINT</a:t>
            </a:r>
          </a:p>
          <a:p>
            <a:pPr>
              <a:lnSpc>
                <a:spcPct val="90000"/>
              </a:lnSpc>
              <a:spcAft>
                <a:spcPts val="600"/>
              </a:spcAft>
            </a:pPr>
            <a:r>
              <a:rPr lang="en-US" sz="2000" dirty="0">
                <a:solidFill>
                  <a:schemeClr val="tx2"/>
                </a:solidFill>
              </a:rPr>
              <a:t>     Geolocation Variables</a:t>
            </a:r>
            <a:br>
              <a:rPr lang="en-US" sz="2000" dirty="0">
                <a:solidFill>
                  <a:schemeClr val="tx2"/>
                </a:solidFill>
              </a:rPr>
            </a:br>
            <a:br>
              <a:rPr lang="en-US" sz="2000" dirty="0">
                <a:solidFill>
                  <a:schemeClr val="tx2"/>
                </a:solidFill>
              </a:rPr>
            </a:br>
            <a:endParaRPr lang="en-US" sz="2000" dirty="0">
              <a:solidFill>
                <a:schemeClr val="tx2"/>
              </a:solidFill>
            </a:endParaRPr>
          </a:p>
        </p:txBody>
      </p:sp>
      <p:graphicFrame>
        <p:nvGraphicFramePr>
          <p:cNvPr id="9" name="Chart 8">
            <a:extLst>
              <a:ext uri="{FF2B5EF4-FFF2-40B4-BE49-F238E27FC236}">
                <a16:creationId xmlns:a16="http://schemas.microsoft.com/office/drawing/2014/main" id="{ABE32B2D-B59C-48E0-9B77-AB946766AD00}"/>
              </a:ext>
            </a:extLst>
          </p:cNvPr>
          <p:cNvGraphicFramePr>
            <a:graphicFrameLocks/>
          </p:cNvGraphicFramePr>
          <p:nvPr>
            <p:extLst>
              <p:ext uri="{D42A27DB-BD31-4B8C-83A1-F6EECF244321}">
                <p14:modId xmlns:p14="http://schemas.microsoft.com/office/powerpoint/2010/main" val="146995616"/>
              </p:ext>
            </p:extLst>
          </p:nvPr>
        </p:nvGraphicFramePr>
        <p:xfrm>
          <a:off x="204245" y="1543407"/>
          <a:ext cx="5138222" cy="2893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90381A0C-4CD5-4FB4-96A6-B75730A39CFB}"/>
              </a:ext>
            </a:extLst>
          </p:cNvPr>
          <p:cNvGraphicFramePr>
            <a:graphicFrameLocks/>
          </p:cNvGraphicFramePr>
          <p:nvPr>
            <p:extLst>
              <p:ext uri="{D42A27DB-BD31-4B8C-83A1-F6EECF244321}">
                <p14:modId xmlns:p14="http://schemas.microsoft.com/office/powerpoint/2010/main" val="4264458527"/>
              </p:ext>
            </p:extLst>
          </p:nvPr>
        </p:nvGraphicFramePr>
        <p:xfrm>
          <a:off x="5853892" y="136525"/>
          <a:ext cx="6133863" cy="62198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1538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6">
            <a:extLst>
              <a:ext uri="{FF2B5EF4-FFF2-40B4-BE49-F238E27FC236}">
                <a16:creationId xmlns:a16="http://schemas.microsoft.com/office/drawing/2014/main" id="{1A13FDD3-1067-458D-A3C1-F2F465BDBBF9}"/>
              </a:ext>
            </a:extLst>
          </p:cNvPr>
          <p:cNvSpPr>
            <a:spLocks noGrp="1"/>
          </p:cNvSpPr>
          <p:nvPr>
            <p:ph type="title"/>
          </p:nvPr>
        </p:nvSpPr>
        <p:spPr>
          <a:xfrm>
            <a:off x="578479" y="3399769"/>
            <a:ext cx="10640754" cy="775845"/>
          </a:xfrm>
        </p:spPr>
        <p:txBody>
          <a:bodyPr vert="horz" lIns="91440" tIns="45720" rIns="91440" bIns="45720" rtlCol="0" anchor="b">
            <a:normAutofit/>
          </a:bodyPr>
          <a:lstStyle/>
          <a:p>
            <a:pPr algn="ctr"/>
            <a:r>
              <a:rPr lang="en-US" sz="2200" b="1" kern="1200" dirty="0">
                <a:solidFill>
                  <a:schemeClr val="tx2"/>
                </a:solidFill>
                <a:latin typeface="+mj-lt"/>
                <a:ea typeface="+mj-ea"/>
                <a:cs typeface="+mj-cs"/>
              </a:rPr>
              <a:t>DSCOVR Distribution Volume by GB per Year</a:t>
            </a:r>
            <a:br>
              <a:rPr lang="en-US" sz="2200" kern="1200" dirty="0">
                <a:solidFill>
                  <a:schemeClr val="tx2"/>
                </a:solidFill>
                <a:latin typeface="+mj-lt"/>
                <a:ea typeface="+mj-ea"/>
                <a:cs typeface="+mj-cs"/>
              </a:rPr>
            </a:br>
            <a:endParaRPr lang="en-US" sz="2200" kern="1200" dirty="0">
              <a:solidFill>
                <a:schemeClr val="tx2"/>
              </a:solidFill>
              <a:latin typeface="+mj-lt"/>
              <a:ea typeface="+mj-ea"/>
              <a:cs typeface="+mj-cs"/>
            </a:endParaRPr>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The Science Directorate at NASA's Langley Research Center</a:t>
            </a:r>
          </a:p>
        </p:txBody>
      </p:sp>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E8C51FE-49D9-314D-9957-ABBF7DDE8782}" type="slidenum">
              <a:rPr lang="en-US" smtClean="0">
                <a:solidFill>
                  <a:schemeClr val="tx1">
                    <a:tint val="75000"/>
                  </a:schemeClr>
                </a:solidFill>
                <a:latin typeface="+mn-lt"/>
                <a:cs typeface="+mn-cs"/>
              </a:rPr>
              <a:pPr>
                <a:spcAft>
                  <a:spcPts val="600"/>
                </a:spcAft>
              </a:pPr>
              <a:t>7</a:t>
            </a:fld>
            <a:endParaRPr lang="en-US">
              <a:solidFill>
                <a:schemeClr val="tx1">
                  <a:tint val="75000"/>
                </a:schemeClr>
              </a:solidFill>
              <a:latin typeface="+mn-lt"/>
              <a:cs typeface="+mn-cs"/>
            </a:endParaRPr>
          </a:p>
        </p:txBody>
      </p:sp>
      <p:sp>
        <p:nvSpPr>
          <p:cNvPr id="19" name="Title 6">
            <a:extLst>
              <a:ext uri="{FF2B5EF4-FFF2-40B4-BE49-F238E27FC236}">
                <a16:creationId xmlns:a16="http://schemas.microsoft.com/office/drawing/2014/main" id="{D2BFDC95-1417-4894-9B63-F39AC66E23AA}"/>
              </a:ext>
            </a:extLst>
          </p:cNvPr>
          <p:cNvSpPr txBox="1">
            <a:spLocks/>
          </p:cNvSpPr>
          <p:nvPr/>
        </p:nvSpPr>
        <p:spPr>
          <a:xfrm>
            <a:off x="659094" y="62408"/>
            <a:ext cx="10640754" cy="7758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algn="ctr"/>
            <a:r>
              <a:rPr lang="en-US" sz="2200" b="1" dirty="0">
                <a:solidFill>
                  <a:schemeClr val="tx2"/>
                </a:solidFill>
                <a:latin typeface="+mj-lt"/>
                <a:cs typeface="+mj-cs"/>
              </a:rPr>
              <a:t>DSCOVR Distribution Volume by Granules per Year</a:t>
            </a:r>
            <a:br>
              <a:rPr lang="en-US" sz="2200" dirty="0">
                <a:solidFill>
                  <a:schemeClr val="tx2"/>
                </a:solidFill>
                <a:latin typeface="+mj-lt"/>
                <a:cs typeface="+mj-cs"/>
              </a:rPr>
            </a:br>
            <a:endParaRPr lang="en-US" sz="2200" dirty="0">
              <a:solidFill>
                <a:schemeClr val="tx2"/>
              </a:solidFill>
              <a:latin typeface="+mj-lt"/>
              <a:cs typeface="+mj-cs"/>
            </a:endParaRPr>
          </a:p>
        </p:txBody>
      </p:sp>
      <p:graphicFrame>
        <p:nvGraphicFramePr>
          <p:cNvPr id="8" name="Chart 7">
            <a:extLst>
              <a:ext uri="{FF2B5EF4-FFF2-40B4-BE49-F238E27FC236}">
                <a16:creationId xmlns:a16="http://schemas.microsoft.com/office/drawing/2014/main" id="{DAE7BF0F-3E86-457E-BB21-A0EC1CDBF2E0}"/>
              </a:ext>
            </a:extLst>
          </p:cNvPr>
          <p:cNvGraphicFramePr>
            <a:graphicFrameLocks/>
          </p:cNvGraphicFramePr>
          <p:nvPr>
            <p:extLst>
              <p:ext uri="{D42A27DB-BD31-4B8C-83A1-F6EECF244321}">
                <p14:modId xmlns:p14="http://schemas.microsoft.com/office/powerpoint/2010/main" val="513762626"/>
              </p:ext>
            </p:extLst>
          </p:nvPr>
        </p:nvGraphicFramePr>
        <p:xfrm>
          <a:off x="0" y="3462784"/>
          <a:ext cx="12192000" cy="3007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19AB9C39-B22B-4797-8B3B-3BFB91BCA0D5}"/>
              </a:ext>
            </a:extLst>
          </p:cNvPr>
          <p:cNvGraphicFramePr>
            <a:graphicFrameLocks/>
          </p:cNvGraphicFramePr>
          <p:nvPr>
            <p:extLst>
              <p:ext uri="{D42A27DB-BD31-4B8C-83A1-F6EECF244321}">
                <p14:modId xmlns:p14="http://schemas.microsoft.com/office/powerpoint/2010/main" val="2682123308"/>
              </p:ext>
            </p:extLst>
          </p:nvPr>
        </p:nvGraphicFramePr>
        <p:xfrm>
          <a:off x="0" y="387483"/>
          <a:ext cx="12192000" cy="30753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990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313A5-0D11-4C6B-B3F9-0DCD34FD5D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0B3C1E-59E2-4D77-AF90-413BE621A8B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0F78985B-3BBF-45CE-BDA8-8AE9B4BEA54B}"/>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D834D723-5BB8-425A-8D0A-6FEF81D9FB20}"/>
              </a:ext>
            </a:extLst>
          </p:cNvPr>
          <p:cNvSpPr>
            <a:spLocks noGrp="1"/>
          </p:cNvSpPr>
          <p:nvPr>
            <p:ph type="sldNum" sz="quarter" idx="12"/>
          </p:nvPr>
        </p:nvSpPr>
        <p:spPr/>
        <p:txBody>
          <a:bodyPr/>
          <a:lstStyle/>
          <a:p>
            <a:fld id="{2E8C51FE-49D9-314D-9957-ABBF7DDE8782}" type="slidenum">
              <a:rPr lang="en-US" smtClean="0"/>
              <a:pPr/>
              <a:t>8</a:t>
            </a:fld>
            <a:endParaRPr lang="en-US" dirty="0"/>
          </a:p>
        </p:txBody>
      </p:sp>
      <p:pic>
        <p:nvPicPr>
          <p:cNvPr id="7" name="Picture 6">
            <a:extLst>
              <a:ext uri="{FF2B5EF4-FFF2-40B4-BE49-F238E27FC236}">
                <a16:creationId xmlns:a16="http://schemas.microsoft.com/office/drawing/2014/main" id="{6377A40C-E5BD-4161-BA4A-4AC43045FB1B}"/>
              </a:ext>
            </a:extLst>
          </p:cNvPr>
          <p:cNvPicPr>
            <a:picLocks noChangeAspect="1"/>
          </p:cNvPicPr>
          <p:nvPr/>
        </p:nvPicPr>
        <p:blipFill>
          <a:blip r:embed="rId3"/>
          <a:stretch>
            <a:fillRect/>
          </a:stretch>
        </p:blipFill>
        <p:spPr>
          <a:xfrm>
            <a:off x="0" y="438498"/>
            <a:ext cx="12181404" cy="2623954"/>
          </a:xfrm>
          <a:prstGeom prst="rect">
            <a:avLst/>
          </a:prstGeom>
        </p:spPr>
      </p:pic>
      <p:sp>
        <p:nvSpPr>
          <p:cNvPr id="8" name="TextBox 7">
            <a:extLst>
              <a:ext uri="{FF2B5EF4-FFF2-40B4-BE49-F238E27FC236}">
                <a16:creationId xmlns:a16="http://schemas.microsoft.com/office/drawing/2014/main" id="{F4B4C73B-FD63-4C56-A4FB-F289A7721D91}"/>
              </a:ext>
            </a:extLst>
          </p:cNvPr>
          <p:cNvSpPr txBox="1"/>
          <p:nvPr/>
        </p:nvSpPr>
        <p:spPr>
          <a:xfrm>
            <a:off x="4381500" y="1670986"/>
            <a:ext cx="1016000" cy="369332"/>
          </a:xfrm>
          <a:prstGeom prst="rect">
            <a:avLst/>
          </a:prstGeom>
          <a:noFill/>
        </p:spPr>
        <p:txBody>
          <a:bodyPr wrap="square" rtlCol="0">
            <a:spAutoFit/>
          </a:bodyPr>
          <a:lstStyle/>
          <a:p>
            <a:r>
              <a:rPr lang="en-US" dirty="0"/>
              <a:t>April11</a:t>
            </a:r>
            <a:r>
              <a:rPr lang="en-US" baseline="30000" dirty="0"/>
              <a:t>th</a:t>
            </a:r>
            <a:r>
              <a:rPr lang="en-US" dirty="0"/>
              <a:t> </a:t>
            </a:r>
          </a:p>
        </p:txBody>
      </p:sp>
      <p:sp>
        <p:nvSpPr>
          <p:cNvPr id="9" name="TextBox 8">
            <a:extLst>
              <a:ext uri="{FF2B5EF4-FFF2-40B4-BE49-F238E27FC236}">
                <a16:creationId xmlns:a16="http://schemas.microsoft.com/office/drawing/2014/main" id="{2B62D87D-B007-46B1-8A7C-53251D1BF6E5}"/>
              </a:ext>
            </a:extLst>
          </p:cNvPr>
          <p:cNvSpPr txBox="1"/>
          <p:nvPr/>
        </p:nvSpPr>
        <p:spPr>
          <a:xfrm>
            <a:off x="4140200" y="1254778"/>
            <a:ext cx="1016000" cy="369332"/>
          </a:xfrm>
          <a:prstGeom prst="rect">
            <a:avLst/>
          </a:prstGeom>
          <a:noFill/>
        </p:spPr>
        <p:txBody>
          <a:bodyPr wrap="square" rtlCol="0">
            <a:spAutoFit/>
          </a:bodyPr>
          <a:lstStyle/>
          <a:p>
            <a:r>
              <a:rPr lang="en-US" dirty="0"/>
              <a:t>Mar 30</a:t>
            </a:r>
            <a:r>
              <a:rPr lang="en-US" baseline="30000" dirty="0"/>
              <a:t>th</a:t>
            </a:r>
            <a:r>
              <a:rPr lang="en-US" dirty="0"/>
              <a:t> </a:t>
            </a:r>
          </a:p>
        </p:txBody>
      </p:sp>
      <p:sp>
        <p:nvSpPr>
          <p:cNvPr id="10" name="TextBox 9">
            <a:extLst>
              <a:ext uri="{FF2B5EF4-FFF2-40B4-BE49-F238E27FC236}">
                <a16:creationId xmlns:a16="http://schemas.microsoft.com/office/drawing/2014/main" id="{552B169A-D294-4360-9632-8D4E7FA6E984}"/>
              </a:ext>
            </a:extLst>
          </p:cNvPr>
          <p:cNvSpPr txBox="1"/>
          <p:nvPr/>
        </p:nvSpPr>
        <p:spPr>
          <a:xfrm>
            <a:off x="2590800" y="734812"/>
            <a:ext cx="1079500" cy="369332"/>
          </a:xfrm>
          <a:prstGeom prst="rect">
            <a:avLst/>
          </a:prstGeom>
          <a:noFill/>
        </p:spPr>
        <p:txBody>
          <a:bodyPr wrap="square" rtlCol="0">
            <a:spAutoFit/>
          </a:bodyPr>
          <a:lstStyle/>
          <a:p>
            <a:r>
              <a:rPr lang="en-US" dirty="0"/>
              <a:t>Feb 27</a:t>
            </a:r>
            <a:r>
              <a:rPr lang="en-US" baseline="30000" dirty="0"/>
              <a:t>th</a:t>
            </a:r>
            <a:r>
              <a:rPr lang="en-US" dirty="0"/>
              <a:t> </a:t>
            </a:r>
          </a:p>
        </p:txBody>
      </p:sp>
      <p:sp>
        <p:nvSpPr>
          <p:cNvPr id="11" name="TextBox 10">
            <a:extLst>
              <a:ext uri="{FF2B5EF4-FFF2-40B4-BE49-F238E27FC236}">
                <a16:creationId xmlns:a16="http://schemas.microsoft.com/office/drawing/2014/main" id="{C47F9D69-1000-407F-ACD1-EB0D18A5AFF8}"/>
              </a:ext>
            </a:extLst>
          </p:cNvPr>
          <p:cNvSpPr txBox="1"/>
          <p:nvPr/>
        </p:nvSpPr>
        <p:spPr>
          <a:xfrm>
            <a:off x="5397500" y="1565809"/>
            <a:ext cx="1016000" cy="369332"/>
          </a:xfrm>
          <a:prstGeom prst="rect">
            <a:avLst/>
          </a:prstGeom>
          <a:noFill/>
        </p:spPr>
        <p:txBody>
          <a:bodyPr wrap="square" rtlCol="0">
            <a:spAutoFit/>
          </a:bodyPr>
          <a:lstStyle/>
          <a:p>
            <a:r>
              <a:rPr lang="en-US" dirty="0"/>
              <a:t>Apr 28</a:t>
            </a:r>
            <a:r>
              <a:rPr lang="en-US" baseline="30000" dirty="0"/>
              <a:t>th</a:t>
            </a:r>
            <a:r>
              <a:rPr lang="en-US" dirty="0"/>
              <a:t> </a:t>
            </a:r>
          </a:p>
        </p:txBody>
      </p:sp>
      <p:sp>
        <p:nvSpPr>
          <p:cNvPr id="12" name="TextBox 11">
            <a:extLst>
              <a:ext uri="{FF2B5EF4-FFF2-40B4-BE49-F238E27FC236}">
                <a16:creationId xmlns:a16="http://schemas.microsoft.com/office/drawing/2014/main" id="{D01DB509-4ABB-447E-8336-AD87141F7181}"/>
              </a:ext>
            </a:extLst>
          </p:cNvPr>
          <p:cNvSpPr txBox="1"/>
          <p:nvPr/>
        </p:nvSpPr>
        <p:spPr>
          <a:xfrm>
            <a:off x="6668026" y="1457445"/>
            <a:ext cx="1395948" cy="369332"/>
          </a:xfrm>
          <a:prstGeom prst="rect">
            <a:avLst/>
          </a:prstGeom>
          <a:noFill/>
        </p:spPr>
        <p:txBody>
          <a:bodyPr wrap="square" rtlCol="0">
            <a:spAutoFit/>
          </a:bodyPr>
          <a:lstStyle/>
          <a:p>
            <a:r>
              <a:rPr lang="en-US" dirty="0"/>
              <a:t>Jun 2</a:t>
            </a:r>
            <a:r>
              <a:rPr lang="en-US" baseline="30000" dirty="0"/>
              <a:t>nd</a:t>
            </a:r>
            <a:r>
              <a:rPr lang="en-US" dirty="0"/>
              <a:t> &amp; 9</a:t>
            </a:r>
            <a:r>
              <a:rPr lang="en-US" baseline="30000" dirty="0"/>
              <a:t>th</a:t>
            </a:r>
            <a:r>
              <a:rPr lang="en-US" dirty="0"/>
              <a:t> </a:t>
            </a:r>
          </a:p>
        </p:txBody>
      </p:sp>
      <p:sp>
        <p:nvSpPr>
          <p:cNvPr id="13" name="TextBox 12">
            <a:extLst>
              <a:ext uri="{FF2B5EF4-FFF2-40B4-BE49-F238E27FC236}">
                <a16:creationId xmlns:a16="http://schemas.microsoft.com/office/drawing/2014/main" id="{5D06044C-7D44-44FC-ADE7-44D820501CE2}"/>
              </a:ext>
            </a:extLst>
          </p:cNvPr>
          <p:cNvSpPr txBox="1"/>
          <p:nvPr/>
        </p:nvSpPr>
        <p:spPr>
          <a:xfrm>
            <a:off x="8662452" y="1448178"/>
            <a:ext cx="1395948" cy="369332"/>
          </a:xfrm>
          <a:prstGeom prst="rect">
            <a:avLst/>
          </a:prstGeom>
          <a:noFill/>
        </p:spPr>
        <p:txBody>
          <a:bodyPr wrap="square" rtlCol="0">
            <a:spAutoFit/>
          </a:bodyPr>
          <a:lstStyle/>
          <a:p>
            <a:r>
              <a:rPr lang="en-US" dirty="0"/>
              <a:t>Jul 9</a:t>
            </a:r>
            <a:r>
              <a:rPr lang="en-US" baseline="30000" dirty="0"/>
              <a:t>th</a:t>
            </a:r>
            <a:r>
              <a:rPr lang="en-US" dirty="0"/>
              <a:t> </a:t>
            </a:r>
          </a:p>
        </p:txBody>
      </p:sp>
      <p:graphicFrame>
        <p:nvGraphicFramePr>
          <p:cNvPr id="14" name="Chart 13">
            <a:extLst>
              <a:ext uri="{FF2B5EF4-FFF2-40B4-BE49-F238E27FC236}">
                <a16:creationId xmlns:a16="http://schemas.microsoft.com/office/drawing/2014/main" id="{930A9AAA-352F-461A-B4E0-B65AB0A6B9BE}"/>
              </a:ext>
            </a:extLst>
          </p:cNvPr>
          <p:cNvGraphicFramePr>
            <a:graphicFrameLocks/>
          </p:cNvGraphicFramePr>
          <p:nvPr>
            <p:extLst>
              <p:ext uri="{D42A27DB-BD31-4B8C-83A1-F6EECF244321}">
                <p14:modId xmlns:p14="http://schemas.microsoft.com/office/powerpoint/2010/main" val="759148472"/>
              </p:ext>
            </p:extLst>
          </p:nvPr>
        </p:nvGraphicFramePr>
        <p:xfrm>
          <a:off x="114300" y="3108594"/>
          <a:ext cx="5791200" cy="32981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1FE0621E-3AD4-48FF-BB26-46FAE47F9C8C}"/>
              </a:ext>
            </a:extLst>
          </p:cNvPr>
          <p:cNvGraphicFramePr>
            <a:graphicFrameLocks/>
          </p:cNvGraphicFramePr>
          <p:nvPr>
            <p:extLst>
              <p:ext uri="{D42A27DB-BD31-4B8C-83A1-F6EECF244321}">
                <p14:modId xmlns:p14="http://schemas.microsoft.com/office/powerpoint/2010/main" val="2017953662"/>
              </p:ext>
            </p:extLst>
          </p:nvPr>
        </p:nvGraphicFramePr>
        <p:xfrm>
          <a:off x="6286500" y="3093298"/>
          <a:ext cx="5791200" cy="3298194"/>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8888366A-B10E-46CF-8288-A81515A11200}"/>
              </a:ext>
            </a:extLst>
          </p:cNvPr>
          <p:cNvSpPr txBox="1"/>
          <p:nvPr/>
        </p:nvSpPr>
        <p:spPr>
          <a:xfrm>
            <a:off x="9601200" y="378130"/>
            <a:ext cx="1744980" cy="369332"/>
          </a:xfrm>
          <a:prstGeom prst="rect">
            <a:avLst/>
          </a:prstGeom>
          <a:noFill/>
        </p:spPr>
        <p:txBody>
          <a:bodyPr wrap="square" rtlCol="0">
            <a:spAutoFit/>
          </a:bodyPr>
          <a:lstStyle/>
          <a:p>
            <a:r>
              <a:rPr lang="en-US" dirty="0"/>
              <a:t>78 visit per day</a:t>
            </a:r>
          </a:p>
        </p:txBody>
      </p:sp>
    </p:spTree>
    <p:extLst>
      <p:ext uri="{BB962C8B-B14F-4D97-AF65-F5344CB8AC3E}">
        <p14:creationId xmlns:p14="http://schemas.microsoft.com/office/powerpoint/2010/main" val="221034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9</a:t>
            </a:fld>
            <a:endParaRPr lang="en-US" dirty="0"/>
          </a:p>
        </p:txBody>
      </p:sp>
      <p:sp>
        <p:nvSpPr>
          <p:cNvPr id="6" name="Rectangle 5">
            <a:extLst>
              <a:ext uri="{FF2B5EF4-FFF2-40B4-BE49-F238E27FC236}">
                <a16:creationId xmlns:a16="http://schemas.microsoft.com/office/drawing/2014/main" id="{B21F2F2F-44A6-294C-A795-2B9520DD6498}"/>
              </a:ext>
            </a:extLst>
          </p:cNvPr>
          <p:cNvSpPr/>
          <p:nvPr/>
        </p:nvSpPr>
        <p:spPr>
          <a:xfrm>
            <a:off x="612684" y="1001006"/>
            <a:ext cx="4539601"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Search</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CMR Search ⚬ Metadata</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WorldView</a:t>
            </a:r>
            <a:endPar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GIBS</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API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visualization</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OPeNDAP</a:t>
            </a:r>
            <a:endParaRPr lang="en-US" altLang="en-US" sz="1400" dirty="0">
              <a:latin typeface="+mj-lt"/>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transform</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subsetting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reformatting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distribution</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HTTPS data access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datapool</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permanent URL/direct access</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enables scripts/workflow </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Example scripts</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Python/</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Jupyter</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Notebook</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R scripts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contributed tutorials/scripts </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612684" y="4603038"/>
            <a:ext cx="10634436" cy="1293891"/>
            <a:chOff x="273050" y="5092754"/>
            <a:chExt cx="8432539" cy="1293891"/>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Login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hlinkClick r:id="rId3"/>
                </a:rPr>
                <a:t>https://urs.earthdata.nasa.gov</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endParaRPr lang="en-US" altLang="en-US" sz="1400" i="1" dirty="0">
                <a:solidFill>
                  <a:srgbClr val="0070C0"/>
                </a:solidFill>
                <a:latin typeface="Century Gothic" panose="020B0502020202020204" pitchFamily="34" charset="0"/>
                <a:ea typeface="Helvetica Neue" panose="02000503000000020004" pitchFamily="2" charset="0"/>
                <a:cs typeface="Helvetica Neue" panose="02000503000000020004" pitchFamily="2" charset="0"/>
              </a:endParaRPr>
            </a:p>
            <a:p>
              <a:pPr>
                <a:spcBef>
                  <a:spcPct val="0"/>
                </a:spcBef>
                <a:buNone/>
              </a:pPr>
              <a:r>
                <a:rPr lang="en-US" altLang="en-US" sz="1800" dirty="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dirty="0">
                  <a:latin typeface="+mn-lt"/>
                  <a:ea typeface="Helvetica Neue" panose="02000503000000020004" pitchFamily="2" charset="0"/>
                  <a:cs typeface="Helvetica Neue" panose="02000503000000020004" pitchFamily="2" charset="0"/>
                </a:rPr>
                <a:t> </a:t>
              </a:r>
              <a:r>
                <a:rPr lang="en-US" sz="1400" dirty="0">
                  <a:latin typeface="Century Gothic"/>
                  <a:ea typeface="MS PGothic"/>
                  <a:hlinkClick r:id="rId4"/>
                </a:rPr>
                <a:t>https://forum.earthdata.nasa.gov/</a:t>
              </a:r>
              <a:endParaRPr lang="en-US" altLang="en-US" sz="1400" dirty="0">
                <a:latin typeface="Century Gothic"/>
                <a:ea typeface="MS PGothic"/>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ASDC User Support</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
          <p:nvSpPr>
            <p:cNvPr id="9" name="Rectangle 8">
              <a:extLst>
                <a:ext uri="{FF2B5EF4-FFF2-40B4-BE49-F238E27FC236}">
                  <a16:creationId xmlns:a16="http://schemas.microsoft.com/office/drawing/2014/main" id="{AD3E0637-8D97-464B-9295-E22BCA6C3B77}"/>
                </a:ext>
              </a:extLst>
            </p:cNvPr>
            <p:cNvSpPr/>
            <p:nvPr/>
          </p:nvSpPr>
          <p:spPr>
            <a:xfrm>
              <a:off x="273050" y="5092754"/>
              <a:ext cx="4045338"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b="1" dirty="0">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369332"/>
          </a:xfrm>
          <a:prstGeom prst="rect">
            <a:avLst/>
          </a:prstGeom>
        </p:spPr>
        <p:txBody>
          <a:bodyPr wrap="squar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b="1" dirty="0">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59674" y="4591909"/>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91820" y="2345238"/>
            <a:ext cx="1213103" cy="258077"/>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63009" y="3791265"/>
            <a:ext cx="841914" cy="774020"/>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79628" y="3128725"/>
            <a:ext cx="1279624" cy="341558"/>
          </a:xfrm>
          <a:prstGeom prst="rect">
            <a:avLst/>
          </a:prstGeom>
        </p:spPr>
      </p:pic>
      <p:pic>
        <p:nvPicPr>
          <p:cNvPr id="21" name="Picture 2">
            <a:extLst>
              <a:ext uri="{FF2B5EF4-FFF2-40B4-BE49-F238E27FC236}">
                <a16:creationId xmlns:a16="http://schemas.microsoft.com/office/drawing/2014/main" id="{BB0B5CC9-ED47-9A49-A3C2-F5DD4336123B}"/>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tretch>
            <a:fillRect/>
          </a:stretch>
        </p:blipFill>
        <p:spPr bwMode="auto">
          <a:xfrm>
            <a:off x="5467198" y="1104991"/>
            <a:ext cx="6222006" cy="30571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3687825" y="1154439"/>
            <a:ext cx="1547700" cy="467100"/>
          </a:xfrm>
          <a:prstGeom prst="rect">
            <a:avLst/>
          </a:prstGeom>
        </p:spPr>
      </p:pic>
    </p:spTree>
    <p:extLst>
      <p:ext uri="{BB962C8B-B14F-4D97-AF65-F5344CB8AC3E}">
        <p14:creationId xmlns:p14="http://schemas.microsoft.com/office/powerpoint/2010/main" val="41647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f1fd67d-55d4-4326-a7f8-e3b327ab3a23">
      <Terms xmlns="http://schemas.microsoft.com/office/infopath/2007/PartnerControls"/>
    </lcf76f155ced4ddcb4097134ff3c332f>
    <TaxCatchAll xmlns="d900e117-17a0-4b24-9e47-511ef1d02c43" xsi:nil="true"/>
    <Notes xmlns="cf1fd67d-55d4-4326-a7f8-e3b327ab3a2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FEC8536ABF9348BC4B1703745DD8A9" ma:contentTypeVersion="17" ma:contentTypeDescription="Create a new document." ma:contentTypeScope="" ma:versionID="79f1ac5285e46b546a0adb8aa91483f5">
  <xsd:schema xmlns:xsd="http://www.w3.org/2001/XMLSchema" xmlns:xs="http://www.w3.org/2001/XMLSchema" xmlns:p="http://schemas.microsoft.com/office/2006/metadata/properties" xmlns:ns1="http://schemas.microsoft.com/sharepoint/v3" xmlns:ns2="cf1fd67d-55d4-4326-a7f8-e3b327ab3a23" xmlns:ns3="f5d3a9e4-60b4-411a-a09f-43485e137dff" xmlns:ns4="d900e117-17a0-4b24-9e47-511ef1d02c43" targetNamespace="http://schemas.microsoft.com/office/2006/metadata/properties" ma:root="true" ma:fieldsID="8421626e739faea48c2940ea76b7a77d" ns1:_="" ns2:_="" ns3:_="" ns4:_="">
    <xsd:import namespace="http://schemas.microsoft.com/sharepoint/v3"/>
    <xsd:import namespace="cf1fd67d-55d4-4326-a7f8-e3b327ab3a23"/>
    <xsd:import namespace="f5d3a9e4-60b4-411a-a09f-43485e137dff"/>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OCR" minOccurs="0"/>
                <xsd:element ref="ns2:MediaServiceGenerationTime" minOccurs="0"/>
                <xsd:element ref="ns2:MediaServiceEventHashCode" minOccurs="0"/>
                <xsd:element ref="ns2:Notes"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1fd67d-55d4-4326-a7f8-e3b327ab3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d3a9e4-60b4-411a-a09f-43485e137d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bd80194-8495-4771-9290-3ae37e98055c}" ma:internalName="TaxCatchAll" ma:showField="CatchAllData" ma:web="f5d3a9e4-60b4-411a-a09f-43485e137d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6E2327-2EDF-4DFE-86F1-A401F8EEFB99}">
  <ds:schemaRefs>
    <ds:schemaRef ds:uri="http://purl.org/dc/elements/1.1/"/>
    <ds:schemaRef ds:uri="http://www.w3.org/XML/1998/namespace"/>
    <ds:schemaRef ds:uri="http://purl.org/dc/terms/"/>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3e687f7e-3f97-4258-bda7-24b1b5cae80c"/>
    <ds:schemaRef ds:uri="56bde710-915c-47e0-a54b-f18ba6038f6e"/>
    <ds:schemaRef ds:uri="http://schemas.microsoft.com/sharepoint/v3"/>
    <ds:schemaRef ds:uri="cf1fd67d-55d4-4326-a7f8-e3b327ab3a23"/>
    <ds:schemaRef ds:uri="d900e117-17a0-4b24-9e47-511ef1d02c43"/>
  </ds:schemaRefs>
</ds:datastoreItem>
</file>

<file path=customXml/itemProps2.xml><?xml version="1.0" encoding="utf-8"?>
<ds:datastoreItem xmlns:ds="http://schemas.openxmlformats.org/officeDocument/2006/customXml" ds:itemID="{462EC2AC-8C28-4A1E-8CEA-65ED121EC3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f1fd67d-55d4-4326-a7f8-e3b327ab3a23"/>
    <ds:schemaRef ds:uri="f5d3a9e4-60b4-411a-a09f-43485e137dff"/>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FAF733-83B8-4CD4-AE53-B5F1FAB4B7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TEMPO_2020MAY19</Template>
  <TotalTime>38205</TotalTime>
  <Words>1453</Words>
  <Application>Microsoft Office PowerPoint</Application>
  <PresentationFormat>Widescreen</PresentationFormat>
  <Paragraphs>228</Paragraphs>
  <Slides>22</Slides>
  <Notes>13</Notes>
  <HiddenSlides>3</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Century Gothic</vt:lpstr>
      <vt:lpstr>Courier New</vt:lpstr>
      <vt:lpstr>Helvetica Neue</vt:lpstr>
      <vt:lpstr>Helvetica Neue Light</vt:lpstr>
      <vt:lpstr>Wingdings</vt:lpstr>
      <vt:lpstr>Office Theme</vt:lpstr>
      <vt:lpstr>PowerPoint Presentation</vt:lpstr>
      <vt:lpstr>PowerPoint Presentation</vt:lpstr>
      <vt:lpstr>Earth Observation System Data and Information System EOSDIS</vt:lpstr>
      <vt:lpstr>ASDC Vision</vt:lpstr>
      <vt:lpstr>PowerPoint Presentation</vt:lpstr>
      <vt:lpstr>DSCOVR Data Products: Number of Users per Product for 2020-2022</vt:lpstr>
      <vt:lpstr>DSCOVR Distribution Volume by GB per Year </vt:lpstr>
      <vt:lpstr>PowerPoint Presentation</vt:lpstr>
      <vt:lpstr>PowerPoint Presentation</vt:lpstr>
      <vt:lpstr>Earthdata Forum</vt:lpstr>
      <vt:lpstr>PowerPoint Presentation</vt:lpstr>
      <vt:lpstr>PowerPoint Presentation</vt:lpstr>
      <vt:lpstr>PowerPoint Presentation</vt:lpstr>
      <vt:lpstr>PowerPoint Presentation</vt:lpstr>
      <vt:lpstr>ASDC in the Cloud</vt:lpstr>
      <vt:lpstr>PowerPoint Presentation</vt:lpstr>
      <vt:lpstr>DSCOVR Data Products: Number of Users per Product for 2020-2021</vt:lpstr>
      <vt:lpstr>DSCOVR Distribution Volume by GB per Year </vt:lpstr>
      <vt:lpstr>Services at the ASDC</vt:lpstr>
      <vt:lpstr>PowerPoint Presentation</vt:lpstr>
      <vt:lpstr>ASDC in the Cloud</vt:lpstr>
      <vt:lpstr>ASDC Portal for ArcGIS </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Larson, Timothy R. (LARC-E301)[Science Systems &amp; Applications, Inc.]</dc:creator>
  <cp:keywords/>
  <dc:description/>
  <cp:lastModifiedBy>Mahmoud, Hazem A. (LARC-E301)[Science Systems &amp; Applications, Inc.]</cp:lastModifiedBy>
  <cp:revision>298</cp:revision>
  <dcterms:created xsi:type="dcterms:W3CDTF">2020-05-08T02:25:26Z</dcterms:created>
  <dcterms:modified xsi:type="dcterms:W3CDTF">2022-09-27T13:15:37Z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0x0101001DFEC8536ABF9348BC4B1703745DD8A9</vt:lpwstr>
  </property>
</Properties>
</file>