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9" r:id="rId2"/>
    <p:sldId id="390" r:id="rId3"/>
    <p:sldId id="397" r:id="rId4"/>
    <p:sldId id="407" r:id="rId5"/>
    <p:sldId id="377" r:id="rId6"/>
    <p:sldId id="361" r:id="rId7"/>
    <p:sldId id="388" r:id="rId8"/>
    <p:sldId id="368" r:id="rId9"/>
    <p:sldId id="383" r:id="rId10"/>
    <p:sldId id="376" r:id="rId11"/>
    <p:sldId id="408" r:id="rId12"/>
    <p:sldId id="409" r:id="rId13"/>
    <p:sldId id="400" r:id="rId14"/>
    <p:sldId id="380" r:id="rId15"/>
    <p:sldId id="381" r:id="rId16"/>
    <p:sldId id="382" r:id="rId17"/>
    <p:sldId id="404" r:id="rId1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0000"/>
    <a:srgbClr val="CC3300"/>
    <a:srgbClr val="FFFF00"/>
    <a:srgbClr val="66FFFF"/>
    <a:srgbClr val="F69200"/>
    <a:srgbClr val="FF9900"/>
    <a:srgbClr val="00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46" autoAdjust="0"/>
  </p:normalViewPr>
  <p:slideViewPr>
    <p:cSldViewPr>
      <p:cViewPr varScale="1">
        <p:scale>
          <a:sx n="126" d="100"/>
          <a:sy n="126" d="100"/>
        </p:scale>
        <p:origin x="-1194" y="-96"/>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39DA06FC-9CA2-4EB0-BB50-681953AAA244}" type="datetimeFigureOut">
              <a:rPr lang="en-GB" smtClean="0"/>
              <a:t>26/09/2022</a:t>
            </a:fld>
            <a:endParaRPr lang="en-GB"/>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GB"/>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9D72929-F525-470A-8288-34C6F59338A7}" type="slidenum">
              <a:rPr lang="en-GB" smtClean="0"/>
              <a:t>‹#›</a:t>
            </a:fld>
            <a:endParaRPr lang="en-GB"/>
          </a:p>
        </p:txBody>
      </p:sp>
    </p:spTree>
    <p:extLst>
      <p:ext uri="{BB962C8B-B14F-4D97-AF65-F5344CB8AC3E}">
        <p14:creationId xmlns:p14="http://schemas.microsoft.com/office/powerpoint/2010/main" val="271809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D72929-F525-470A-8288-34C6F59338A7}" type="slidenum">
              <a:rPr lang="en-GB" smtClean="0"/>
              <a:t>7</a:t>
            </a:fld>
            <a:endParaRPr lang="en-GB"/>
          </a:p>
        </p:txBody>
      </p:sp>
    </p:spTree>
    <p:extLst>
      <p:ext uri="{BB962C8B-B14F-4D97-AF65-F5344CB8AC3E}">
        <p14:creationId xmlns:p14="http://schemas.microsoft.com/office/powerpoint/2010/main" val="427580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E8D25E-FA53-4E75-AFDC-D65BBB84C92D}" type="datetime1">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76203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D7F449-57C2-454E-80D9-936B2FCCC9FB}" type="datetime1">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56358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D3CB58-7E84-4B08-9B26-26F4437D3B44}" type="datetime1">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132761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1E1CB5-18C8-443A-AD1A-2082B0B9D64B}" type="datetime1">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20137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DE246-D696-4CA6-AA94-A30E42A4AF68}" type="datetime1">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69317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229520-C942-426B-B611-4A2CEE49FE6D}" type="datetime1">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139536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1BC1E1-1116-4C39-AA79-B0F70E5AD8B9}" type="datetime1">
              <a:rPr lang="en-GB" smtClean="0"/>
              <a:t>26/09/2022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372451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FB2DDE-2E0A-452F-8CB1-32CE707F7855}" type="datetime1">
              <a:rPr lang="en-GB" smtClean="0"/>
              <a:t>26/09/2022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295905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3FB39-8D63-47F3-A875-5C4B623980E0}" type="datetime1">
              <a:rPr lang="en-GB" smtClean="0"/>
              <a:t>26/09/2022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146877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7483F-B9A0-452E-A332-EF313189FEF8}" type="datetime1">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13515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65693-A843-48F6-B043-1245E73A13AB}" type="datetime1">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534423-A81A-48A4-9F34-F9CE03D93A9B}" type="slidenum">
              <a:rPr lang="en-GB" smtClean="0"/>
              <a:t>‹#›</a:t>
            </a:fld>
            <a:endParaRPr lang="en-GB"/>
          </a:p>
        </p:txBody>
      </p:sp>
    </p:spTree>
    <p:extLst>
      <p:ext uri="{BB962C8B-B14F-4D97-AF65-F5344CB8AC3E}">
        <p14:creationId xmlns:p14="http://schemas.microsoft.com/office/powerpoint/2010/main" val="265702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14B3E-262E-4618-8ED3-489DC6B99432}" type="datetime1">
              <a:rPr lang="en-GB" smtClean="0"/>
              <a:t>26/09/2022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34423-A81A-48A4-9F34-F9CE03D93A9B}" type="slidenum">
              <a:rPr lang="en-GB" smtClean="0"/>
              <a:t>‹#›</a:t>
            </a:fld>
            <a:endParaRPr lang="en-GB"/>
          </a:p>
        </p:txBody>
      </p:sp>
    </p:spTree>
    <p:extLst>
      <p:ext uri="{BB962C8B-B14F-4D97-AF65-F5344CB8AC3E}">
        <p14:creationId xmlns:p14="http://schemas.microsoft.com/office/powerpoint/2010/main" val="3351775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117/1.JATIS.8.1.014003" TargetMode="External"/><Relationship Id="rId2" Type="http://schemas.openxmlformats.org/officeDocument/2006/relationships/hyperlink" Target="https://doi:10.3389/frsen.2021.724074" TargetMode="External"/><Relationship Id="rId1" Type="http://schemas.openxmlformats.org/officeDocument/2006/relationships/slideLayout" Target="../slideLayouts/slideLayout2.xml"/><Relationship Id="rId4" Type="http://schemas.openxmlformats.org/officeDocument/2006/relationships/hyperlink" Target="https://amt.copernicus.org/preprints/amt-2022-15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dragonflyaerospace.com/gecko/" TargetMode="External"/><Relationship Id="rId3" Type="http://schemas.openxmlformats.org/officeDocument/2006/relationships/image" Target="../media/image21.jpg"/><Relationship Id="rId7" Type="http://schemas.openxmlformats.org/officeDocument/2006/relationships/hyperlink" Target="https://dragonflyaerospace.com/chameleon/" TargetMode="Externa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hyperlink" Target="https://simera-sense.com/products/xscape50/" TargetMode="External"/><Relationship Id="rId5" Type="http://schemas.openxmlformats.org/officeDocument/2006/relationships/hyperlink" Target="https://simera-sense.com/products/xscape50/hyperscape50/" TargetMode="External"/><Relationship Id="rId10" Type="http://schemas.openxmlformats.org/officeDocument/2006/relationships/hyperlink" Target="https://www.teledyne-si.com/research-and-development/imaging-sensors" TargetMode="External"/><Relationship Id="rId4" Type="http://schemas.openxmlformats.org/officeDocument/2006/relationships/image" Target="../media/image22.jpg"/><Relationship Id="rId9" Type="http://schemas.openxmlformats.org/officeDocument/2006/relationships/hyperlink" Target="https://www.teledyneimaging.com/en/aerospace-and-defense/products/sensors-overview/infrared-hgcdte-mct/hawaii-4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amt.copernicus.org/preprints/amt-2022-15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242431"/>
            <a:ext cx="8496300" cy="1569660"/>
          </a:xfrm>
          <a:prstGeom prst="rect">
            <a:avLst/>
          </a:prstGeom>
        </p:spPr>
        <p:txBody>
          <a:bodyPr wrap="square">
            <a:spAutoFit/>
          </a:bodyPr>
          <a:lstStyle/>
          <a:p>
            <a:pPr algn="ctr"/>
            <a:r>
              <a:rPr lang="en-GB" sz="3200" b="1" dirty="0">
                <a:solidFill>
                  <a:srgbClr val="FF0000"/>
                </a:solidFill>
              </a:rPr>
              <a:t>Earth Observations From the Moon Surface Using EPIC-Like Camera</a:t>
            </a:r>
            <a:endParaRPr lang="en-GB" sz="3200" dirty="0">
              <a:solidFill>
                <a:srgbClr val="FF0000"/>
              </a:solidFill>
            </a:endParaRPr>
          </a:p>
          <a:p>
            <a:pPr algn="ctr"/>
            <a:endParaRPr lang="en-GB" sz="3200" dirty="0">
              <a:solidFill>
                <a:srgbClr val="FF0000"/>
              </a:solidFill>
            </a:endParaRPr>
          </a:p>
        </p:txBody>
      </p:sp>
      <p:sp>
        <p:nvSpPr>
          <p:cNvPr id="7" name="Rectangle 6"/>
          <p:cNvSpPr/>
          <p:nvPr/>
        </p:nvSpPr>
        <p:spPr>
          <a:xfrm>
            <a:off x="618417" y="3817864"/>
            <a:ext cx="7710488" cy="2462213"/>
          </a:xfrm>
          <a:prstGeom prst="rect">
            <a:avLst/>
          </a:prstGeom>
        </p:spPr>
        <p:txBody>
          <a:bodyPr wrap="square">
            <a:spAutoFit/>
          </a:bodyPr>
          <a:lstStyle/>
          <a:p>
            <a:r>
              <a:rPr lang="en-US" sz="1400" b="1" dirty="0">
                <a:cs typeface="Times New Roman" panose="02020603050405020304" pitchFamily="18" charset="0"/>
              </a:rPr>
              <a:t>References:</a:t>
            </a:r>
            <a:endParaRPr lang="en-GB" sz="1400" b="1" dirty="0">
              <a:cs typeface="Times New Roman" panose="02020603050405020304" pitchFamily="18" charset="0"/>
            </a:endParaRPr>
          </a:p>
          <a:p>
            <a:r>
              <a:rPr lang="en-GB" sz="1400" dirty="0">
                <a:cs typeface="Times New Roman" panose="02020603050405020304" pitchFamily="18" charset="0"/>
              </a:rPr>
              <a:t>     1. </a:t>
            </a:r>
            <a:r>
              <a:rPr lang="en-GB" sz="1400" dirty="0" err="1" smtClean="0">
                <a:cs typeface="Times New Roman" panose="02020603050405020304" pitchFamily="18" charset="0"/>
              </a:rPr>
              <a:t>Marshak</a:t>
            </a:r>
            <a:r>
              <a:rPr lang="en-GB" sz="1400" dirty="0" smtClean="0">
                <a:cs typeface="Times New Roman" panose="02020603050405020304" pitchFamily="18" charset="0"/>
              </a:rPr>
              <a:t> </a:t>
            </a:r>
            <a:r>
              <a:rPr lang="en-GB" sz="1400" dirty="0">
                <a:cs typeface="Times New Roman" panose="02020603050405020304" pitchFamily="18" charset="0"/>
              </a:rPr>
              <a:t>A. et al. </a:t>
            </a:r>
            <a:r>
              <a:rPr lang="en-GB" sz="1400" b="1" dirty="0">
                <a:solidFill>
                  <a:srgbClr val="CC3300"/>
                </a:solidFill>
                <a:cs typeface="Times New Roman" panose="02020603050405020304" pitchFamily="18" charset="0"/>
              </a:rPr>
              <a:t>“Whole Earth imaging from the Moon South Pole (EPIC-Moon</a:t>
            </a:r>
            <a:r>
              <a:rPr lang="en-GB" sz="1400" b="1" dirty="0" smtClean="0">
                <a:solidFill>
                  <a:srgbClr val="CC3300"/>
                </a:solidFill>
                <a:cs typeface="Times New Roman" panose="02020603050405020304" pitchFamily="18" charset="0"/>
              </a:rPr>
              <a:t>)”, </a:t>
            </a:r>
          </a:p>
          <a:p>
            <a:r>
              <a:rPr lang="en-GB" sz="1400" dirty="0" err="1" smtClean="0">
                <a:cs typeface="Times New Roman" panose="02020603050405020304" pitchFamily="18" charset="0"/>
              </a:rPr>
              <a:t>WhitePaper</a:t>
            </a:r>
            <a:r>
              <a:rPr lang="en-GB" sz="1400" dirty="0" smtClean="0">
                <a:cs typeface="Times New Roman" panose="02020603050405020304" pitchFamily="18" charset="0"/>
              </a:rPr>
              <a:t> #2054 </a:t>
            </a:r>
            <a:r>
              <a:rPr lang="en-GB" sz="1400" dirty="0">
                <a:cs typeface="Times New Roman" panose="02020603050405020304" pitchFamily="18" charset="0"/>
              </a:rPr>
              <a:t>in </a:t>
            </a:r>
            <a:r>
              <a:rPr lang="en-GB" sz="1400" i="1" dirty="0">
                <a:cs typeface="Times New Roman" panose="02020603050405020304" pitchFamily="18" charset="0"/>
              </a:rPr>
              <a:t>Artemis III Science </a:t>
            </a:r>
            <a:r>
              <a:rPr lang="en-GB" sz="1400" i="1" dirty="0" smtClean="0">
                <a:cs typeface="Times New Roman" panose="02020603050405020304" pitchFamily="18" charset="0"/>
              </a:rPr>
              <a:t>Definition </a:t>
            </a:r>
            <a:r>
              <a:rPr lang="en-GB" sz="1400" i="1" dirty="0">
                <a:cs typeface="Times New Roman" panose="02020603050405020304" pitchFamily="18" charset="0"/>
              </a:rPr>
              <a:t>Team Report</a:t>
            </a:r>
            <a:r>
              <a:rPr lang="en-GB" sz="1400" dirty="0">
                <a:cs typeface="Times New Roman" panose="02020603050405020304" pitchFamily="18" charset="0"/>
              </a:rPr>
              <a:t>, 2020.</a:t>
            </a:r>
          </a:p>
          <a:p>
            <a:r>
              <a:rPr lang="en-GB" sz="1400" dirty="0">
                <a:cs typeface="Times New Roman" panose="02020603050405020304" pitchFamily="18" charset="0"/>
              </a:rPr>
              <a:t>      2. </a:t>
            </a:r>
            <a:r>
              <a:rPr lang="en-US" sz="1400" dirty="0">
                <a:cs typeface="Times New Roman" panose="02020603050405020304" pitchFamily="18" charset="0"/>
              </a:rPr>
              <a:t>Gorkavyi N. et al. </a:t>
            </a:r>
            <a:r>
              <a:rPr lang="en-US" sz="1400" b="1" dirty="0">
                <a:solidFill>
                  <a:srgbClr val="CC3300"/>
                </a:solidFill>
                <a:cs typeface="Times New Roman" panose="02020603050405020304" pitchFamily="18" charset="0"/>
              </a:rPr>
              <a:t>“Earth Imaging From the Surface of the Moon With a DSCOVR/EPIC-Type Camera”</a:t>
            </a:r>
            <a:r>
              <a:rPr lang="en-US" sz="1400" dirty="0">
                <a:solidFill>
                  <a:srgbClr val="CC3300"/>
                </a:solidFill>
                <a:cs typeface="Times New Roman" panose="02020603050405020304" pitchFamily="18" charset="0"/>
              </a:rPr>
              <a:t> </a:t>
            </a:r>
            <a:r>
              <a:rPr lang="en-US" sz="1400" i="1" dirty="0">
                <a:cs typeface="Times New Roman" panose="02020603050405020304" pitchFamily="18" charset="0"/>
              </a:rPr>
              <a:t>Front. Remote Sens.</a:t>
            </a:r>
            <a:r>
              <a:rPr lang="en-US" sz="1400" dirty="0">
                <a:cs typeface="Times New Roman" panose="02020603050405020304" pitchFamily="18" charset="0"/>
              </a:rPr>
              <a:t> 2:724074. </a:t>
            </a:r>
            <a:r>
              <a:rPr lang="en-US" sz="1400" dirty="0">
                <a:cs typeface="Times New Roman" panose="02020603050405020304" pitchFamily="18" charset="0"/>
                <a:hlinkClick r:id="rId2"/>
              </a:rPr>
              <a:t>https://doi:10.3389/frsen.2021.724074</a:t>
            </a:r>
            <a:r>
              <a:rPr lang="en-US" sz="1400" dirty="0">
                <a:cs typeface="Times New Roman" panose="02020603050405020304" pitchFamily="18" charset="0"/>
              </a:rPr>
              <a:t> , 2021.</a:t>
            </a:r>
          </a:p>
          <a:p>
            <a:r>
              <a:rPr lang="en-US" sz="1400" dirty="0">
                <a:cs typeface="Times New Roman" panose="02020603050405020304" pitchFamily="18" charset="0"/>
              </a:rPr>
              <a:t>      3. Boyd P. T. et al. </a:t>
            </a:r>
            <a:r>
              <a:rPr lang="en-US" sz="1400" b="1" dirty="0">
                <a:solidFill>
                  <a:srgbClr val="CC3300"/>
                </a:solidFill>
                <a:cs typeface="Times New Roman" panose="02020603050405020304" pitchFamily="18" charset="0"/>
              </a:rPr>
              <a:t>“</a:t>
            </a:r>
            <a:r>
              <a:rPr lang="en-US" sz="1400" b="1" dirty="0" err="1">
                <a:solidFill>
                  <a:srgbClr val="CC3300"/>
                </a:solidFill>
              </a:rPr>
              <a:t>EarthShine</a:t>
            </a:r>
            <a:r>
              <a:rPr lang="en-US" sz="1400" b="1" dirty="0">
                <a:solidFill>
                  <a:srgbClr val="CC3300"/>
                </a:solidFill>
              </a:rPr>
              <a:t>: Observing our world as an exoplanet from the surface of the Moon”</a:t>
            </a:r>
            <a:r>
              <a:rPr lang="en-GB" sz="1400" b="1" dirty="0">
                <a:solidFill>
                  <a:srgbClr val="CC3300"/>
                </a:solidFill>
              </a:rPr>
              <a:t> </a:t>
            </a:r>
            <a:r>
              <a:rPr lang="en-GB" sz="1400" i="1" dirty="0"/>
              <a:t>J. </a:t>
            </a:r>
            <a:r>
              <a:rPr lang="en-GB" sz="1400" i="1" dirty="0" err="1" smtClean="0"/>
              <a:t>Astr</a:t>
            </a:r>
            <a:r>
              <a:rPr lang="en-GB" sz="1400" i="1" dirty="0" smtClean="0"/>
              <a:t>. </a:t>
            </a:r>
            <a:r>
              <a:rPr lang="en-GB" sz="1400" i="1" dirty="0" err="1" smtClean="0"/>
              <a:t>Telesc</a:t>
            </a:r>
            <a:r>
              <a:rPr lang="en-GB" sz="1400" i="1" dirty="0" smtClean="0"/>
              <a:t>. </a:t>
            </a:r>
            <a:r>
              <a:rPr lang="en-GB" sz="1400" i="1" dirty="0"/>
              <a:t>Inst. and Syst.</a:t>
            </a:r>
            <a:r>
              <a:rPr lang="en-GB" sz="1400" dirty="0"/>
              <a:t>, 8(1), 014003, </a:t>
            </a:r>
            <a:r>
              <a:rPr lang="en-GB" sz="1400" u="sng" dirty="0">
                <a:hlinkClick r:id="rId3"/>
              </a:rPr>
              <a:t>https://doi.org/10.1117/1.JATIS.8.1.014003</a:t>
            </a:r>
            <a:r>
              <a:rPr lang="en-GB" sz="1400" u="sng" dirty="0"/>
              <a:t>, </a:t>
            </a:r>
            <a:r>
              <a:rPr lang="en-GB" sz="1400" dirty="0" smtClean="0"/>
              <a:t>2022.</a:t>
            </a:r>
          </a:p>
          <a:p>
            <a:r>
              <a:rPr lang="en-GB" sz="1400" dirty="0">
                <a:cs typeface="Times New Roman" panose="02020603050405020304" pitchFamily="18" charset="0"/>
              </a:rPr>
              <a:t> </a:t>
            </a:r>
            <a:r>
              <a:rPr lang="en-GB" sz="1400" dirty="0" smtClean="0">
                <a:cs typeface="Times New Roman" panose="02020603050405020304" pitchFamily="18" charset="0"/>
              </a:rPr>
              <a:t>     4. </a:t>
            </a:r>
            <a:r>
              <a:rPr lang="en-US" sz="1400" dirty="0">
                <a:cs typeface="Times New Roman" panose="02020603050405020304" pitchFamily="18" charset="0"/>
              </a:rPr>
              <a:t>Gorkavyi N</a:t>
            </a:r>
            <a:r>
              <a:rPr lang="en-US" sz="1400" dirty="0" smtClean="0">
                <a:cs typeface="Times New Roman" panose="02020603050405020304" pitchFamily="18" charset="0"/>
              </a:rPr>
              <a:t>., </a:t>
            </a:r>
            <a:r>
              <a:rPr lang="en-US" sz="1400" dirty="0" err="1" smtClean="0">
                <a:cs typeface="Times New Roman" panose="02020603050405020304" pitchFamily="18" charset="0"/>
              </a:rPr>
              <a:t>Krotkov</a:t>
            </a:r>
            <a:r>
              <a:rPr lang="en-US" sz="1400" dirty="0" smtClean="0">
                <a:cs typeface="Times New Roman" panose="02020603050405020304" pitchFamily="18" charset="0"/>
              </a:rPr>
              <a:t> N., </a:t>
            </a:r>
            <a:r>
              <a:rPr lang="en-US" sz="1400" dirty="0" err="1" smtClean="0">
                <a:cs typeface="Times New Roman" panose="02020603050405020304" pitchFamily="18" charset="0"/>
              </a:rPr>
              <a:t>Marshak</a:t>
            </a:r>
            <a:r>
              <a:rPr lang="en-US" sz="1400" dirty="0" smtClean="0">
                <a:cs typeface="Times New Roman" panose="02020603050405020304" pitchFamily="18" charset="0"/>
              </a:rPr>
              <a:t> A. </a:t>
            </a:r>
            <a:r>
              <a:rPr lang="en-US" sz="1400" b="1" dirty="0">
                <a:solidFill>
                  <a:srgbClr val="CC3300"/>
                </a:solidFill>
                <a:cs typeface="Times New Roman" panose="02020603050405020304" pitchFamily="18" charset="0"/>
              </a:rPr>
              <a:t>“</a:t>
            </a:r>
            <a:r>
              <a:rPr lang="en-US" sz="1400" b="1" dirty="0" smtClean="0">
                <a:solidFill>
                  <a:srgbClr val="CC3300"/>
                </a:solidFill>
                <a:cs typeface="Times New Roman" panose="02020603050405020304" pitchFamily="18" charset="0"/>
              </a:rPr>
              <a:t>Earth </a:t>
            </a:r>
            <a:r>
              <a:rPr lang="en-GB" sz="1400" b="1" dirty="0" smtClean="0">
                <a:solidFill>
                  <a:srgbClr val="CC3300"/>
                </a:solidFill>
              </a:rPr>
              <a:t>Observations </a:t>
            </a:r>
            <a:r>
              <a:rPr lang="en-GB" sz="1400" b="1" dirty="0">
                <a:solidFill>
                  <a:srgbClr val="CC3300"/>
                </a:solidFill>
              </a:rPr>
              <a:t>from the Moon surface: dependence on lunar </a:t>
            </a:r>
            <a:r>
              <a:rPr lang="en-GB" sz="1400" b="1" dirty="0" err="1" smtClean="0">
                <a:solidFill>
                  <a:srgbClr val="CC3300"/>
                </a:solidFill>
              </a:rPr>
              <a:t>libration</a:t>
            </a:r>
            <a:r>
              <a:rPr lang="en-GB" sz="1400" b="1" dirty="0" smtClean="0">
                <a:solidFill>
                  <a:srgbClr val="CC3300"/>
                </a:solidFill>
              </a:rPr>
              <a:t>”,</a:t>
            </a:r>
            <a:r>
              <a:rPr lang="en-US" sz="1400" i="1" dirty="0" smtClean="0">
                <a:cs typeface="Times New Roman" panose="02020603050405020304" pitchFamily="18" charset="0"/>
              </a:rPr>
              <a:t> Atmospheric Measurement Techniques, 2022 (submitted</a:t>
            </a:r>
            <a:r>
              <a:rPr lang="en-US" sz="1400" i="1" dirty="0">
                <a:cs typeface="Times New Roman" panose="02020603050405020304" pitchFamily="18" charset="0"/>
              </a:rPr>
              <a:t>), </a:t>
            </a:r>
            <a:r>
              <a:rPr lang="en-US" sz="1400" dirty="0">
                <a:cs typeface="Times New Roman" panose="02020603050405020304" pitchFamily="18" charset="0"/>
                <a:hlinkClick r:id="rId4"/>
              </a:rPr>
              <a:t>https://amt.copernicus.org/preprints/amt-2022-158</a:t>
            </a:r>
            <a:r>
              <a:rPr lang="en-US" sz="1400" dirty="0" smtClean="0">
                <a:cs typeface="Times New Roman" panose="02020603050405020304" pitchFamily="18" charset="0"/>
                <a:hlinkClick r:id="rId4"/>
              </a:rPr>
              <a:t>/</a:t>
            </a:r>
            <a:endParaRPr lang="en-GB" sz="1400" dirty="0">
              <a:solidFill>
                <a:srgbClr val="0000FF"/>
              </a:solidFill>
            </a:endParaRPr>
          </a:p>
          <a:p>
            <a:endParaRPr lang="en-GB" sz="1400" dirty="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BB5D993A-C585-460C-B3B3-E1998513DFF9}" type="slidenum">
              <a:rPr lang="en-GB" smtClean="0"/>
              <a:t>1</a:t>
            </a:fld>
            <a:endParaRPr lang="en-GB" dirty="0"/>
          </a:p>
        </p:txBody>
      </p:sp>
      <p:sp>
        <p:nvSpPr>
          <p:cNvPr id="2" name="Rectangle 1"/>
          <p:cNvSpPr/>
          <p:nvPr/>
        </p:nvSpPr>
        <p:spPr>
          <a:xfrm>
            <a:off x="609600" y="1437983"/>
            <a:ext cx="7687682" cy="369332"/>
          </a:xfrm>
          <a:prstGeom prst="rect">
            <a:avLst/>
          </a:prstGeom>
        </p:spPr>
        <p:txBody>
          <a:bodyPr wrap="none">
            <a:spAutoFit/>
          </a:bodyPr>
          <a:lstStyle/>
          <a:p>
            <a:r>
              <a:rPr lang="en-GB" b="1" dirty="0" smtClean="0">
                <a:cs typeface="Times New Roman" panose="02020603050405020304" pitchFamily="18" charset="0"/>
              </a:rPr>
              <a:t>Nick </a:t>
            </a:r>
            <a:r>
              <a:rPr lang="en-GB" b="1" dirty="0">
                <a:cs typeface="Times New Roman" panose="02020603050405020304" pitchFamily="18" charset="0"/>
              </a:rPr>
              <a:t>Gorkavyi </a:t>
            </a:r>
            <a:r>
              <a:rPr lang="en-GB" dirty="0">
                <a:cs typeface="Times New Roman" panose="02020603050405020304" pitchFamily="18" charset="0"/>
              </a:rPr>
              <a:t>(</a:t>
            </a:r>
            <a:r>
              <a:rPr lang="en-GB" dirty="0" smtClean="0">
                <a:cs typeface="Times New Roman" panose="02020603050405020304" pitchFamily="18" charset="0"/>
              </a:rPr>
              <a:t>SSAI/GSFC), </a:t>
            </a:r>
            <a:r>
              <a:rPr lang="en-GB" b="1" dirty="0" err="1" smtClean="0">
                <a:cs typeface="Times New Roman" panose="02020603050405020304" pitchFamily="18" charset="0"/>
              </a:rPr>
              <a:t>Nickolay</a:t>
            </a:r>
            <a:r>
              <a:rPr lang="en-GB" b="1" dirty="0" smtClean="0">
                <a:cs typeface="Times New Roman" panose="02020603050405020304" pitchFamily="18" charset="0"/>
              </a:rPr>
              <a:t> </a:t>
            </a:r>
            <a:r>
              <a:rPr lang="en-GB" b="1" dirty="0">
                <a:cs typeface="Times New Roman" panose="02020603050405020304" pitchFamily="18" charset="0"/>
              </a:rPr>
              <a:t>Krotkov </a:t>
            </a:r>
            <a:r>
              <a:rPr lang="en-GB" dirty="0">
                <a:cs typeface="Times New Roman" panose="02020603050405020304" pitchFamily="18" charset="0"/>
              </a:rPr>
              <a:t>(GSFC)</a:t>
            </a:r>
            <a:r>
              <a:rPr lang="en-GB" b="1" dirty="0">
                <a:cs typeface="Times New Roman" panose="02020603050405020304" pitchFamily="18" charset="0"/>
              </a:rPr>
              <a:t>, </a:t>
            </a:r>
            <a:r>
              <a:rPr lang="en-GB" b="1" dirty="0" smtClean="0">
                <a:cs typeface="Times New Roman" panose="02020603050405020304" pitchFamily="18" charset="0"/>
              </a:rPr>
              <a:t>Alexander </a:t>
            </a:r>
            <a:r>
              <a:rPr lang="en-GB" b="1" dirty="0">
                <a:cs typeface="Times New Roman" panose="02020603050405020304" pitchFamily="18" charset="0"/>
              </a:rPr>
              <a:t>Marshak </a:t>
            </a:r>
            <a:r>
              <a:rPr lang="en-GB" dirty="0">
                <a:cs typeface="Times New Roman" panose="02020603050405020304" pitchFamily="18" charset="0"/>
              </a:rPr>
              <a:t>(GSFC)</a:t>
            </a:r>
            <a:endParaRPr lang="en-GB" dirty="0"/>
          </a:p>
        </p:txBody>
      </p:sp>
      <p:sp>
        <p:nvSpPr>
          <p:cNvPr id="3" name="Rectangle 2"/>
          <p:cNvSpPr/>
          <p:nvPr/>
        </p:nvSpPr>
        <p:spPr>
          <a:xfrm>
            <a:off x="574905" y="1981200"/>
            <a:ext cx="8091488" cy="1815882"/>
          </a:xfrm>
          <a:prstGeom prst="rect">
            <a:avLst/>
          </a:prstGeom>
        </p:spPr>
        <p:txBody>
          <a:bodyPr wrap="square">
            <a:spAutoFit/>
          </a:bodyPr>
          <a:lstStyle/>
          <a:p>
            <a:r>
              <a:rPr lang="en-GB" sz="1600" b="1" dirty="0">
                <a:solidFill>
                  <a:srgbClr val="0000FF"/>
                </a:solidFill>
              </a:rPr>
              <a:t>We propose to deploy a wide-angle camera and a multi-slit spectrometer on the Moon surface for whole Earth </a:t>
            </a:r>
            <a:r>
              <a:rPr lang="en-GB" sz="1600" b="1" dirty="0" err="1">
                <a:solidFill>
                  <a:srgbClr val="0000FF"/>
                </a:solidFill>
              </a:rPr>
              <a:t>hyperspectral</a:t>
            </a:r>
            <a:r>
              <a:rPr lang="en-GB" sz="1600" b="1" dirty="0">
                <a:solidFill>
                  <a:srgbClr val="0000FF"/>
                </a:solidFill>
              </a:rPr>
              <a:t> observations. These observations will complement </a:t>
            </a:r>
            <a:r>
              <a:rPr lang="en-US" sz="1600" b="1" dirty="0">
                <a:solidFill>
                  <a:srgbClr val="0000FF"/>
                </a:solidFill>
              </a:rPr>
              <a:t>DSCOVR/EPIC </a:t>
            </a:r>
            <a:r>
              <a:rPr lang="en-GB" sz="1600" b="1" dirty="0">
                <a:solidFill>
                  <a:srgbClr val="0000FF"/>
                </a:solidFill>
              </a:rPr>
              <a:t>observations limited to near-backscatter directions for </a:t>
            </a:r>
            <a:r>
              <a:rPr lang="en-US" sz="1600" b="1" dirty="0">
                <a:solidFill>
                  <a:srgbClr val="0000FF"/>
                </a:solidFill>
              </a:rPr>
              <a:t>the full range of Earth phases</a:t>
            </a:r>
            <a:r>
              <a:rPr lang="en-GB" sz="1600" b="1" dirty="0">
                <a:solidFill>
                  <a:srgbClr val="0000FF"/>
                </a:solidFill>
              </a:rPr>
              <a:t>.  In addition, a wide-angle camera can be used as the first webcam on the Moon surface to provide continuous </a:t>
            </a:r>
            <a:r>
              <a:rPr lang="en-US" sz="1600" b="1" dirty="0">
                <a:solidFill>
                  <a:srgbClr val="0000FF"/>
                </a:solidFill>
              </a:rPr>
              <a:t>images of the Earth phases</a:t>
            </a:r>
            <a:r>
              <a:rPr lang="en-GB" sz="1600" b="1" dirty="0">
                <a:solidFill>
                  <a:srgbClr val="0000FF"/>
                </a:solidFill>
              </a:rPr>
              <a:t>. The </a:t>
            </a:r>
            <a:r>
              <a:rPr lang="en-GB" sz="1600" b="1" dirty="0" err="1">
                <a:solidFill>
                  <a:srgbClr val="0000FF"/>
                </a:solidFill>
              </a:rPr>
              <a:t>libration</a:t>
            </a:r>
            <a:r>
              <a:rPr lang="en-GB" sz="1600" b="1" dirty="0">
                <a:solidFill>
                  <a:srgbClr val="0000FF"/>
                </a:solidFill>
              </a:rPr>
              <a:t> of the Moon in latitude and longitude causes the </a:t>
            </a:r>
            <a:r>
              <a:rPr lang="en-GB" sz="1600" b="1" dirty="0" err="1">
                <a:solidFill>
                  <a:srgbClr val="0000FF"/>
                </a:solidFill>
              </a:rPr>
              <a:t>center</a:t>
            </a:r>
            <a:r>
              <a:rPr lang="en-GB" sz="1600" b="1" dirty="0">
                <a:solidFill>
                  <a:srgbClr val="0000FF"/>
                </a:solidFill>
              </a:rPr>
              <a:t> of the Earth to move in the Moon’s sky within the fixed angular field of view 13.4°× 15.8° with periods of ~27 days and 6 years. </a:t>
            </a:r>
          </a:p>
        </p:txBody>
      </p:sp>
      <p:sp>
        <p:nvSpPr>
          <p:cNvPr id="4" name="Rectangle 3"/>
          <p:cNvSpPr/>
          <p:nvPr/>
        </p:nvSpPr>
        <p:spPr>
          <a:xfrm>
            <a:off x="2057400" y="6070931"/>
            <a:ext cx="5323445" cy="523220"/>
          </a:xfrm>
          <a:prstGeom prst="rect">
            <a:avLst/>
          </a:prstGeom>
        </p:spPr>
        <p:txBody>
          <a:bodyPr wrap="none">
            <a:spAutoFit/>
          </a:bodyPr>
          <a:lstStyle/>
          <a:p>
            <a:r>
              <a:rPr lang="en-GB" sz="2800" b="1" dirty="0"/>
              <a:t>DSCOVR </a:t>
            </a:r>
            <a:r>
              <a:rPr lang="en-GB" sz="2800" b="1" dirty="0" smtClean="0"/>
              <a:t>STM, September 29, 2022</a:t>
            </a:r>
            <a:endParaRPr lang="en-GB" sz="2800" b="1" dirty="0"/>
          </a:p>
        </p:txBody>
      </p:sp>
    </p:spTree>
    <p:extLst>
      <p:ext uri="{BB962C8B-B14F-4D97-AF65-F5344CB8AC3E}">
        <p14:creationId xmlns:p14="http://schemas.microsoft.com/office/powerpoint/2010/main" val="3007170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990600"/>
            <a:ext cx="9144000" cy="3971846"/>
          </a:xfrm>
          <a:prstGeom prst="rect">
            <a:avLst/>
          </a:prstGeom>
        </p:spPr>
      </p:pic>
      <p:sp>
        <p:nvSpPr>
          <p:cNvPr id="3" name="Rectangle 2"/>
          <p:cNvSpPr/>
          <p:nvPr/>
        </p:nvSpPr>
        <p:spPr>
          <a:xfrm>
            <a:off x="611452" y="5094694"/>
            <a:ext cx="7620000" cy="1477328"/>
          </a:xfrm>
          <a:prstGeom prst="rect">
            <a:avLst/>
          </a:prstGeom>
        </p:spPr>
        <p:txBody>
          <a:bodyPr wrap="square">
            <a:spAutoFit/>
          </a:bodyPr>
          <a:lstStyle/>
          <a:p>
            <a:r>
              <a:rPr lang="en-US" b="1" dirty="0" smtClean="0"/>
              <a:t>(</a:t>
            </a:r>
            <a:r>
              <a:rPr lang="en-US" b="1" dirty="0"/>
              <a:t>c)</a:t>
            </a:r>
            <a:r>
              <a:rPr lang="en-US" dirty="0"/>
              <a:t> </a:t>
            </a:r>
            <a:r>
              <a:rPr lang="en-US" b="1" dirty="0"/>
              <a:t>Position of the Earth center </a:t>
            </a:r>
            <a:r>
              <a:rPr lang="en-US" dirty="0"/>
              <a:t>and </a:t>
            </a:r>
            <a:r>
              <a:rPr lang="en-US" b="1" dirty="0"/>
              <a:t>Earth’ phases </a:t>
            </a:r>
            <a:r>
              <a:rPr lang="en-US" dirty="0"/>
              <a:t>during </a:t>
            </a:r>
            <a:r>
              <a:rPr lang="en-US" b="1" dirty="0">
                <a:solidFill>
                  <a:srgbClr val="FF00FF"/>
                </a:solidFill>
              </a:rPr>
              <a:t>June 15-July 12, 2022 </a:t>
            </a:r>
            <a:r>
              <a:rPr lang="en-US" dirty="0"/>
              <a:t>(28 points, green line) </a:t>
            </a:r>
            <a:r>
              <a:rPr lang="en-GB" dirty="0"/>
              <a:t>for an observer located on the </a:t>
            </a:r>
            <a:r>
              <a:rPr lang="en-GB" b="1" dirty="0">
                <a:solidFill>
                  <a:srgbClr val="0000FF"/>
                </a:solidFill>
              </a:rPr>
              <a:t>lunar North Pole </a:t>
            </a:r>
            <a:r>
              <a:rPr lang="en-GB" dirty="0"/>
              <a:t>(the point N on </a:t>
            </a:r>
            <a:r>
              <a:rPr lang="en-GB" dirty="0" smtClean="0"/>
              <a:t>Slide 9). The </a:t>
            </a:r>
            <a:r>
              <a:rPr lang="en-GB" dirty="0"/>
              <a:t>Earth's North Pole </a:t>
            </a:r>
            <a:r>
              <a:rPr lang="en-GB" dirty="0" smtClean="0"/>
              <a:t>marked </a:t>
            </a:r>
            <a:r>
              <a:rPr lang="en-GB" dirty="0"/>
              <a:t>with a cross and the letter </a:t>
            </a:r>
            <a:r>
              <a:rPr lang="en-GB" dirty="0" smtClean="0"/>
              <a:t>N. </a:t>
            </a:r>
            <a:endParaRPr lang="en-GB" dirty="0"/>
          </a:p>
          <a:p>
            <a:r>
              <a:rPr lang="en-GB" b="1" dirty="0"/>
              <a:t>(d)</a:t>
            </a:r>
            <a:r>
              <a:rPr lang="en-US" dirty="0"/>
              <a:t> Earth’ phases and visible trajectory for same period for </a:t>
            </a:r>
            <a:r>
              <a:rPr lang="en-GB" dirty="0"/>
              <a:t>an observer on the </a:t>
            </a:r>
            <a:r>
              <a:rPr lang="en-GB" b="1" dirty="0" smtClean="0">
                <a:solidFill>
                  <a:srgbClr val="FF0000"/>
                </a:solidFill>
              </a:rPr>
              <a:t>lunar equator </a:t>
            </a:r>
            <a:r>
              <a:rPr lang="en-GB" dirty="0"/>
              <a:t>near longitude 90°E (the point E on </a:t>
            </a:r>
            <a:r>
              <a:rPr lang="en-GB" dirty="0" smtClean="0"/>
              <a:t>Slide 9).</a:t>
            </a:r>
            <a:endParaRPr lang="en-GB" dirty="0"/>
          </a:p>
        </p:txBody>
      </p:sp>
      <p:sp>
        <p:nvSpPr>
          <p:cNvPr id="4" name="Slide Number Placeholder 3"/>
          <p:cNvSpPr>
            <a:spLocks noGrp="1"/>
          </p:cNvSpPr>
          <p:nvPr>
            <p:ph type="sldNum" sz="quarter" idx="12"/>
          </p:nvPr>
        </p:nvSpPr>
        <p:spPr/>
        <p:txBody>
          <a:bodyPr/>
          <a:lstStyle/>
          <a:p>
            <a:fld id="{2C534423-A81A-48A4-9F34-F9CE03D93A9B}" type="slidenum">
              <a:rPr lang="en-GB" smtClean="0"/>
              <a:t>10</a:t>
            </a:fld>
            <a:endParaRPr lang="en-GB"/>
          </a:p>
        </p:txBody>
      </p:sp>
      <p:sp>
        <p:nvSpPr>
          <p:cNvPr id="6" name="Rectangle 5"/>
          <p:cNvSpPr/>
          <p:nvPr/>
        </p:nvSpPr>
        <p:spPr>
          <a:xfrm>
            <a:off x="2672668" y="-20782"/>
            <a:ext cx="3514104" cy="707886"/>
          </a:xfrm>
          <a:prstGeom prst="rect">
            <a:avLst/>
          </a:prstGeom>
        </p:spPr>
        <p:txBody>
          <a:bodyPr wrap="none">
            <a:spAutoFit/>
          </a:bodyPr>
          <a:lstStyle/>
          <a:p>
            <a:r>
              <a:rPr lang="en-GB" sz="4000" b="1" dirty="0" smtClean="0">
                <a:solidFill>
                  <a:srgbClr val="FF0000"/>
                </a:solidFill>
              </a:rPr>
              <a:t>Lunar </a:t>
            </a:r>
            <a:r>
              <a:rPr lang="en-GB" sz="4000" b="1" dirty="0" err="1" smtClean="0">
                <a:solidFill>
                  <a:srgbClr val="FF0000"/>
                </a:solidFill>
              </a:rPr>
              <a:t>librations</a:t>
            </a:r>
            <a:endParaRPr lang="en-GB" sz="4000" dirty="0"/>
          </a:p>
        </p:txBody>
      </p:sp>
      <p:sp>
        <p:nvSpPr>
          <p:cNvPr id="5" name="Rectangle 4"/>
          <p:cNvSpPr/>
          <p:nvPr/>
        </p:nvSpPr>
        <p:spPr>
          <a:xfrm>
            <a:off x="1066800" y="704588"/>
            <a:ext cx="2865208" cy="369332"/>
          </a:xfrm>
          <a:prstGeom prst="rect">
            <a:avLst/>
          </a:prstGeom>
        </p:spPr>
        <p:txBody>
          <a:bodyPr wrap="none">
            <a:spAutoFit/>
          </a:bodyPr>
          <a:lstStyle/>
          <a:p>
            <a:r>
              <a:rPr lang="en-GB" b="1" dirty="0" smtClean="0">
                <a:solidFill>
                  <a:srgbClr val="0000FF"/>
                </a:solidFill>
              </a:rPr>
              <a:t>View from lunar </a:t>
            </a:r>
            <a:r>
              <a:rPr lang="en-GB" b="1" dirty="0">
                <a:solidFill>
                  <a:srgbClr val="0000FF"/>
                </a:solidFill>
              </a:rPr>
              <a:t>North Pole </a:t>
            </a:r>
            <a:endParaRPr lang="en-GB" dirty="0"/>
          </a:p>
        </p:txBody>
      </p:sp>
      <p:sp>
        <p:nvSpPr>
          <p:cNvPr id="7" name="Rectangle 6"/>
          <p:cNvSpPr/>
          <p:nvPr/>
        </p:nvSpPr>
        <p:spPr>
          <a:xfrm>
            <a:off x="5486400" y="707632"/>
            <a:ext cx="2593659" cy="369332"/>
          </a:xfrm>
          <a:prstGeom prst="rect">
            <a:avLst/>
          </a:prstGeom>
        </p:spPr>
        <p:txBody>
          <a:bodyPr wrap="none">
            <a:spAutoFit/>
          </a:bodyPr>
          <a:lstStyle/>
          <a:p>
            <a:r>
              <a:rPr lang="en-GB" b="1" dirty="0" smtClean="0">
                <a:solidFill>
                  <a:srgbClr val="FF0000"/>
                </a:solidFill>
              </a:rPr>
              <a:t>View from lunar equator </a:t>
            </a:r>
            <a:endParaRPr lang="en-GB" dirty="0">
              <a:solidFill>
                <a:srgbClr val="FF0000"/>
              </a:solidFill>
            </a:endParaRPr>
          </a:p>
        </p:txBody>
      </p:sp>
    </p:spTree>
    <p:extLst>
      <p:ext uri="{BB962C8B-B14F-4D97-AF65-F5344CB8AC3E}">
        <p14:creationId xmlns:p14="http://schemas.microsoft.com/office/powerpoint/2010/main" val="1139930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249660" y="1358502"/>
            <a:ext cx="190500" cy="2740818"/>
          </a:xfrm>
          <a:prstGeom prst="ellipse">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Arrow Connector 49"/>
          <p:cNvCxnSpPr/>
          <p:nvPr/>
        </p:nvCxnSpPr>
        <p:spPr>
          <a:xfrm flipV="1">
            <a:off x="6260524" y="1358502"/>
            <a:ext cx="1055936" cy="519734"/>
          </a:xfrm>
          <a:prstGeom prst="straightConnector1">
            <a:avLst/>
          </a:prstGeom>
          <a:ln w="19050">
            <a:solidFill>
              <a:srgbClr val="0066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260524" y="3581400"/>
            <a:ext cx="1117022" cy="346050"/>
          </a:xfrm>
          <a:prstGeom prst="straightConnector1">
            <a:avLst/>
          </a:prstGeom>
          <a:ln w="19050">
            <a:solidFill>
              <a:srgbClr val="0066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43" name="Rectangle 1042"/>
          <p:cNvSpPr/>
          <p:nvPr/>
        </p:nvSpPr>
        <p:spPr>
          <a:xfrm>
            <a:off x="7293788" y="1927670"/>
            <a:ext cx="1614683" cy="16764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 name="Freeform 1"/>
          <p:cNvSpPr/>
          <p:nvPr/>
        </p:nvSpPr>
        <p:spPr>
          <a:xfrm>
            <a:off x="2326067" y="685800"/>
            <a:ext cx="2939289" cy="3650043"/>
          </a:xfrm>
          <a:custGeom>
            <a:avLst/>
            <a:gdLst>
              <a:gd name="connsiteX0" fmla="*/ 387072 w 5337050"/>
              <a:gd name="connsiteY0" fmla="*/ 604562 h 3650043"/>
              <a:gd name="connsiteX1" fmla="*/ 334172 w 5337050"/>
              <a:gd name="connsiteY1" fmla="*/ 672575 h 3650043"/>
              <a:gd name="connsiteX2" fmla="*/ 303944 w 5337050"/>
              <a:gd name="connsiteY2" fmla="*/ 710360 h 3650043"/>
              <a:gd name="connsiteX3" fmla="*/ 288830 w 5337050"/>
              <a:gd name="connsiteY3" fmla="*/ 733031 h 3650043"/>
              <a:gd name="connsiteX4" fmla="*/ 243488 w 5337050"/>
              <a:gd name="connsiteY4" fmla="*/ 793487 h 3650043"/>
              <a:gd name="connsiteX5" fmla="*/ 198146 w 5337050"/>
              <a:gd name="connsiteY5" fmla="*/ 869058 h 3650043"/>
              <a:gd name="connsiteX6" fmla="*/ 152804 w 5337050"/>
              <a:gd name="connsiteY6" fmla="*/ 959742 h 3650043"/>
              <a:gd name="connsiteX7" fmla="*/ 130133 w 5337050"/>
              <a:gd name="connsiteY7" fmla="*/ 1012641 h 3650043"/>
              <a:gd name="connsiteX8" fmla="*/ 107462 w 5337050"/>
              <a:gd name="connsiteY8" fmla="*/ 1057983 h 3650043"/>
              <a:gd name="connsiteX9" fmla="*/ 77234 w 5337050"/>
              <a:gd name="connsiteY9" fmla="*/ 1148668 h 3650043"/>
              <a:gd name="connsiteX10" fmla="*/ 62120 w 5337050"/>
              <a:gd name="connsiteY10" fmla="*/ 1194010 h 3650043"/>
              <a:gd name="connsiteX11" fmla="*/ 47006 w 5337050"/>
              <a:gd name="connsiteY11" fmla="*/ 1231795 h 3650043"/>
              <a:gd name="connsiteX12" fmla="*/ 24334 w 5337050"/>
              <a:gd name="connsiteY12" fmla="*/ 1307365 h 3650043"/>
              <a:gd name="connsiteX13" fmla="*/ 24334 w 5337050"/>
              <a:gd name="connsiteY13" fmla="*/ 2017725 h 3650043"/>
              <a:gd name="connsiteX14" fmla="*/ 39449 w 5337050"/>
              <a:gd name="connsiteY14" fmla="*/ 2055511 h 3650043"/>
              <a:gd name="connsiteX15" fmla="*/ 47006 w 5337050"/>
              <a:gd name="connsiteY15" fmla="*/ 2100853 h 3650043"/>
              <a:gd name="connsiteX16" fmla="*/ 77234 w 5337050"/>
              <a:gd name="connsiteY16" fmla="*/ 2168866 h 3650043"/>
              <a:gd name="connsiteX17" fmla="*/ 107462 w 5337050"/>
              <a:gd name="connsiteY17" fmla="*/ 2236879 h 3650043"/>
              <a:gd name="connsiteX18" fmla="*/ 130133 w 5337050"/>
              <a:gd name="connsiteY18" fmla="*/ 2304892 h 3650043"/>
              <a:gd name="connsiteX19" fmla="*/ 175475 w 5337050"/>
              <a:gd name="connsiteY19" fmla="*/ 2372906 h 3650043"/>
              <a:gd name="connsiteX20" fmla="*/ 198146 w 5337050"/>
              <a:gd name="connsiteY20" fmla="*/ 2410691 h 3650043"/>
              <a:gd name="connsiteX21" fmla="*/ 220817 w 5337050"/>
              <a:gd name="connsiteY21" fmla="*/ 2440919 h 3650043"/>
              <a:gd name="connsiteX22" fmla="*/ 288830 w 5337050"/>
              <a:gd name="connsiteY22" fmla="*/ 2561831 h 3650043"/>
              <a:gd name="connsiteX23" fmla="*/ 356844 w 5337050"/>
              <a:gd name="connsiteY23" fmla="*/ 2644959 h 3650043"/>
              <a:gd name="connsiteX24" fmla="*/ 424857 w 5337050"/>
              <a:gd name="connsiteY24" fmla="*/ 2728086 h 3650043"/>
              <a:gd name="connsiteX25" fmla="*/ 455085 w 5337050"/>
              <a:gd name="connsiteY25" fmla="*/ 2773428 h 3650043"/>
              <a:gd name="connsiteX26" fmla="*/ 530655 w 5337050"/>
              <a:gd name="connsiteY26" fmla="*/ 2848998 h 3650043"/>
              <a:gd name="connsiteX27" fmla="*/ 568440 w 5337050"/>
              <a:gd name="connsiteY27" fmla="*/ 2886783 h 3650043"/>
              <a:gd name="connsiteX28" fmla="*/ 606225 w 5337050"/>
              <a:gd name="connsiteY28" fmla="*/ 2924568 h 3650043"/>
              <a:gd name="connsiteX29" fmla="*/ 689353 w 5337050"/>
              <a:gd name="connsiteY29" fmla="*/ 2992582 h 3650043"/>
              <a:gd name="connsiteX30" fmla="*/ 757366 w 5337050"/>
              <a:gd name="connsiteY30" fmla="*/ 3060595 h 3650043"/>
              <a:gd name="connsiteX31" fmla="*/ 817822 w 5337050"/>
              <a:gd name="connsiteY31" fmla="*/ 3128608 h 3650043"/>
              <a:gd name="connsiteX32" fmla="*/ 855607 w 5337050"/>
              <a:gd name="connsiteY32" fmla="*/ 3158836 h 3650043"/>
              <a:gd name="connsiteX33" fmla="*/ 968963 w 5337050"/>
              <a:gd name="connsiteY33" fmla="*/ 3257078 h 3650043"/>
              <a:gd name="connsiteX34" fmla="*/ 1006748 w 5337050"/>
              <a:gd name="connsiteY34" fmla="*/ 3279749 h 3650043"/>
              <a:gd name="connsiteX35" fmla="*/ 1044533 w 5337050"/>
              <a:gd name="connsiteY35" fmla="*/ 3309977 h 3650043"/>
              <a:gd name="connsiteX36" fmla="*/ 1089875 w 5337050"/>
              <a:gd name="connsiteY36" fmla="*/ 3340205 h 3650043"/>
              <a:gd name="connsiteX37" fmla="*/ 1127660 w 5337050"/>
              <a:gd name="connsiteY37" fmla="*/ 3370433 h 3650043"/>
              <a:gd name="connsiteX38" fmla="*/ 1218344 w 5337050"/>
              <a:gd name="connsiteY38" fmla="*/ 3415775 h 3650043"/>
              <a:gd name="connsiteX39" fmla="*/ 1339257 w 5337050"/>
              <a:gd name="connsiteY39" fmla="*/ 3483788 h 3650043"/>
              <a:gd name="connsiteX40" fmla="*/ 1535739 w 5337050"/>
              <a:gd name="connsiteY40" fmla="*/ 3544244 h 3650043"/>
              <a:gd name="connsiteX41" fmla="*/ 1596196 w 5337050"/>
              <a:gd name="connsiteY41" fmla="*/ 3551802 h 3650043"/>
              <a:gd name="connsiteX42" fmla="*/ 1717108 w 5337050"/>
              <a:gd name="connsiteY42" fmla="*/ 3574473 h 3650043"/>
              <a:gd name="connsiteX43" fmla="*/ 1785121 w 5337050"/>
              <a:gd name="connsiteY43" fmla="*/ 3597144 h 3650043"/>
              <a:gd name="connsiteX44" fmla="*/ 1853134 w 5337050"/>
              <a:gd name="connsiteY44" fmla="*/ 3604701 h 3650043"/>
              <a:gd name="connsiteX45" fmla="*/ 1921148 w 5337050"/>
              <a:gd name="connsiteY45" fmla="*/ 3619815 h 3650043"/>
              <a:gd name="connsiteX46" fmla="*/ 1989161 w 5337050"/>
              <a:gd name="connsiteY46" fmla="*/ 3627372 h 3650043"/>
              <a:gd name="connsiteX47" fmla="*/ 2057174 w 5337050"/>
              <a:gd name="connsiteY47" fmla="*/ 3642486 h 3650043"/>
              <a:gd name="connsiteX48" fmla="*/ 2208315 w 5337050"/>
              <a:gd name="connsiteY48" fmla="*/ 3650043 h 3650043"/>
              <a:gd name="connsiteX49" fmla="*/ 3908645 w 5337050"/>
              <a:gd name="connsiteY49" fmla="*/ 3642486 h 3650043"/>
              <a:gd name="connsiteX50" fmla="*/ 3991772 w 5337050"/>
              <a:gd name="connsiteY50" fmla="*/ 3619815 h 3650043"/>
              <a:gd name="connsiteX51" fmla="*/ 4165584 w 5337050"/>
              <a:gd name="connsiteY51" fmla="*/ 3582030 h 3650043"/>
              <a:gd name="connsiteX52" fmla="*/ 4241154 w 5337050"/>
              <a:gd name="connsiteY52" fmla="*/ 3551802 h 3650043"/>
              <a:gd name="connsiteX53" fmla="*/ 4324282 w 5337050"/>
              <a:gd name="connsiteY53" fmla="*/ 3529130 h 3650043"/>
              <a:gd name="connsiteX54" fmla="*/ 4467865 w 5337050"/>
              <a:gd name="connsiteY54" fmla="*/ 3468674 h 3650043"/>
              <a:gd name="connsiteX55" fmla="*/ 4535878 w 5337050"/>
              <a:gd name="connsiteY55" fmla="*/ 3438446 h 3650043"/>
              <a:gd name="connsiteX56" fmla="*/ 4596334 w 5337050"/>
              <a:gd name="connsiteY56" fmla="*/ 3400661 h 3650043"/>
              <a:gd name="connsiteX57" fmla="*/ 4664348 w 5337050"/>
              <a:gd name="connsiteY57" fmla="*/ 3362876 h 3650043"/>
              <a:gd name="connsiteX58" fmla="*/ 4860830 w 5337050"/>
              <a:gd name="connsiteY58" fmla="*/ 3166393 h 3650043"/>
              <a:gd name="connsiteX59" fmla="*/ 4898615 w 5337050"/>
              <a:gd name="connsiteY59" fmla="*/ 3105937 h 3650043"/>
              <a:gd name="connsiteX60" fmla="*/ 5019528 w 5337050"/>
              <a:gd name="connsiteY60" fmla="*/ 2924568 h 3650043"/>
              <a:gd name="connsiteX61" fmla="*/ 5049756 w 5337050"/>
              <a:gd name="connsiteY61" fmla="*/ 2871669 h 3650043"/>
              <a:gd name="connsiteX62" fmla="*/ 5079984 w 5337050"/>
              <a:gd name="connsiteY62" fmla="*/ 2803656 h 3650043"/>
              <a:gd name="connsiteX63" fmla="*/ 5110212 w 5337050"/>
              <a:gd name="connsiteY63" fmla="*/ 2750757 h 3650043"/>
              <a:gd name="connsiteX64" fmla="*/ 5155554 w 5337050"/>
              <a:gd name="connsiteY64" fmla="*/ 2629844 h 3650043"/>
              <a:gd name="connsiteX65" fmla="*/ 5200896 w 5337050"/>
              <a:gd name="connsiteY65" fmla="*/ 2516489 h 3650043"/>
              <a:gd name="connsiteX66" fmla="*/ 5268910 w 5337050"/>
              <a:gd name="connsiteY66" fmla="*/ 2342678 h 3650043"/>
              <a:gd name="connsiteX67" fmla="*/ 5299138 w 5337050"/>
              <a:gd name="connsiteY67" fmla="*/ 2214208 h 3650043"/>
              <a:gd name="connsiteX68" fmla="*/ 5314252 w 5337050"/>
              <a:gd name="connsiteY68" fmla="*/ 2153752 h 3650043"/>
              <a:gd name="connsiteX69" fmla="*/ 5321809 w 5337050"/>
              <a:gd name="connsiteY69" fmla="*/ 2093296 h 3650043"/>
              <a:gd name="connsiteX70" fmla="*/ 5336923 w 5337050"/>
              <a:gd name="connsiteY70" fmla="*/ 1760787 h 3650043"/>
              <a:gd name="connsiteX71" fmla="*/ 5291581 w 5337050"/>
              <a:gd name="connsiteY71" fmla="*/ 1405606 h 3650043"/>
              <a:gd name="connsiteX72" fmla="*/ 5193339 w 5337050"/>
              <a:gd name="connsiteY72" fmla="*/ 1239352 h 3650043"/>
              <a:gd name="connsiteX73" fmla="*/ 5163111 w 5337050"/>
              <a:gd name="connsiteY73" fmla="*/ 1186453 h 3650043"/>
              <a:gd name="connsiteX74" fmla="*/ 5079984 w 5337050"/>
              <a:gd name="connsiteY74" fmla="*/ 1080654 h 3650043"/>
              <a:gd name="connsiteX75" fmla="*/ 5042199 w 5337050"/>
              <a:gd name="connsiteY75" fmla="*/ 1035312 h 3650043"/>
              <a:gd name="connsiteX76" fmla="*/ 4996857 w 5337050"/>
              <a:gd name="connsiteY76" fmla="*/ 989970 h 3650043"/>
              <a:gd name="connsiteX77" fmla="*/ 4891058 w 5337050"/>
              <a:gd name="connsiteY77" fmla="*/ 906843 h 3650043"/>
              <a:gd name="connsiteX78" fmla="*/ 4792817 w 5337050"/>
              <a:gd name="connsiteY78" fmla="*/ 831273 h 3650043"/>
              <a:gd name="connsiteX79" fmla="*/ 4626563 w 5337050"/>
              <a:gd name="connsiteY79" fmla="*/ 717917 h 3650043"/>
              <a:gd name="connsiteX80" fmla="*/ 4573663 w 5337050"/>
              <a:gd name="connsiteY80" fmla="*/ 672575 h 3650043"/>
              <a:gd name="connsiteX81" fmla="*/ 4467865 w 5337050"/>
              <a:gd name="connsiteY81" fmla="*/ 597005 h 3650043"/>
              <a:gd name="connsiteX82" fmla="*/ 4422523 w 5337050"/>
              <a:gd name="connsiteY82" fmla="*/ 559220 h 3650043"/>
              <a:gd name="connsiteX83" fmla="*/ 4377181 w 5337050"/>
              <a:gd name="connsiteY83" fmla="*/ 536549 h 3650043"/>
              <a:gd name="connsiteX84" fmla="*/ 4339396 w 5337050"/>
              <a:gd name="connsiteY84" fmla="*/ 506321 h 3650043"/>
              <a:gd name="connsiteX85" fmla="*/ 4256268 w 5337050"/>
              <a:gd name="connsiteY85" fmla="*/ 460978 h 3650043"/>
              <a:gd name="connsiteX86" fmla="*/ 4226040 w 5337050"/>
              <a:gd name="connsiteY86" fmla="*/ 438307 h 3650043"/>
              <a:gd name="connsiteX87" fmla="*/ 4188255 w 5337050"/>
              <a:gd name="connsiteY87" fmla="*/ 415636 h 3650043"/>
              <a:gd name="connsiteX88" fmla="*/ 4158027 w 5337050"/>
              <a:gd name="connsiteY88" fmla="*/ 392965 h 3650043"/>
              <a:gd name="connsiteX89" fmla="*/ 4120242 w 5337050"/>
              <a:gd name="connsiteY89" fmla="*/ 377851 h 3650043"/>
              <a:gd name="connsiteX90" fmla="*/ 4097571 w 5337050"/>
              <a:gd name="connsiteY90" fmla="*/ 355180 h 3650043"/>
              <a:gd name="connsiteX91" fmla="*/ 4059786 w 5337050"/>
              <a:gd name="connsiteY91" fmla="*/ 340066 h 3650043"/>
              <a:gd name="connsiteX92" fmla="*/ 4006887 w 5337050"/>
              <a:gd name="connsiteY92" fmla="*/ 309838 h 3650043"/>
              <a:gd name="connsiteX93" fmla="*/ 3984215 w 5337050"/>
              <a:gd name="connsiteY93" fmla="*/ 287167 h 3650043"/>
              <a:gd name="connsiteX94" fmla="*/ 3953987 w 5337050"/>
              <a:gd name="connsiteY94" fmla="*/ 272053 h 3650043"/>
              <a:gd name="connsiteX95" fmla="*/ 3908645 w 5337050"/>
              <a:gd name="connsiteY95" fmla="*/ 241825 h 3650043"/>
              <a:gd name="connsiteX96" fmla="*/ 3885974 w 5337050"/>
              <a:gd name="connsiteY96" fmla="*/ 234268 h 3650043"/>
              <a:gd name="connsiteX97" fmla="*/ 3863303 w 5337050"/>
              <a:gd name="connsiteY97" fmla="*/ 219154 h 3650043"/>
              <a:gd name="connsiteX98" fmla="*/ 3840632 w 5337050"/>
              <a:gd name="connsiteY98" fmla="*/ 211597 h 3650043"/>
              <a:gd name="connsiteX99" fmla="*/ 3810404 w 5337050"/>
              <a:gd name="connsiteY99" fmla="*/ 196483 h 3650043"/>
              <a:gd name="connsiteX100" fmla="*/ 3780176 w 5337050"/>
              <a:gd name="connsiteY100" fmla="*/ 188925 h 3650043"/>
              <a:gd name="connsiteX101" fmla="*/ 3712163 w 5337050"/>
              <a:gd name="connsiteY101" fmla="*/ 166254 h 3650043"/>
              <a:gd name="connsiteX102" fmla="*/ 3644149 w 5337050"/>
              <a:gd name="connsiteY102" fmla="*/ 143583 h 3650043"/>
              <a:gd name="connsiteX103" fmla="*/ 3576136 w 5337050"/>
              <a:gd name="connsiteY103" fmla="*/ 105798 h 3650043"/>
              <a:gd name="connsiteX104" fmla="*/ 3538351 w 5337050"/>
              <a:gd name="connsiteY104" fmla="*/ 98241 h 3650043"/>
              <a:gd name="connsiteX105" fmla="*/ 3500566 w 5337050"/>
              <a:gd name="connsiteY105" fmla="*/ 83127 h 3650043"/>
              <a:gd name="connsiteX106" fmla="*/ 3462781 w 5337050"/>
              <a:gd name="connsiteY106" fmla="*/ 75570 h 3650043"/>
              <a:gd name="connsiteX107" fmla="*/ 3341868 w 5337050"/>
              <a:gd name="connsiteY107" fmla="*/ 52899 h 3650043"/>
              <a:gd name="connsiteX108" fmla="*/ 3296526 w 5337050"/>
              <a:gd name="connsiteY108" fmla="*/ 37785 h 3650043"/>
              <a:gd name="connsiteX109" fmla="*/ 3205842 w 5337050"/>
              <a:gd name="connsiteY109" fmla="*/ 22671 h 3650043"/>
              <a:gd name="connsiteX110" fmla="*/ 3054701 w 5337050"/>
              <a:gd name="connsiteY110" fmla="*/ 0 h 3650043"/>
              <a:gd name="connsiteX111" fmla="*/ 2057174 w 5337050"/>
              <a:gd name="connsiteY111" fmla="*/ 15114 h 3650043"/>
              <a:gd name="connsiteX112" fmla="*/ 1943819 w 5337050"/>
              <a:gd name="connsiteY112" fmla="*/ 37785 h 3650043"/>
              <a:gd name="connsiteX113" fmla="*/ 1883363 w 5337050"/>
              <a:gd name="connsiteY113" fmla="*/ 45342 h 3650043"/>
              <a:gd name="connsiteX114" fmla="*/ 1762450 w 5337050"/>
              <a:gd name="connsiteY114" fmla="*/ 68013 h 3650043"/>
              <a:gd name="connsiteX115" fmla="*/ 1649095 w 5337050"/>
              <a:gd name="connsiteY115" fmla="*/ 90684 h 3650043"/>
              <a:gd name="connsiteX116" fmla="*/ 1543296 w 5337050"/>
              <a:gd name="connsiteY116" fmla="*/ 113355 h 3650043"/>
              <a:gd name="connsiteX117" fmla="*/ 1399713 w 5337050"/>
              <a:gd name="connsiteY117" fmla="*/ 143583 h 3650043"/>
              <a:gd name="connsiteX118" fmla="*/ 1361928 w 5337050"/>
              <a:gd name="connsiteY118" fmla="*/ 151140 h 3650043"/>
              <a:gd name="connsiteX119" fmla="*/ 1263687 w 5337050"/>
              <a:gd name="connsiteY119" fmla="*/ 173811 h 3650043"/>
              <a:gd name="connsiteX120" fmla="*/ 1218344 w 5337050"/>
              <a:gd name="connsiteY120" fmla="*/ 196483 h 3650043"/>
              <a:gd name="connsiteX121" fmla="*/ 1195673 w 5337050"/>
              <a:gd name="connsiteY121" fmla="*/ 211597 h 3650043"/>
              <a:gd name="connsiteX122" fmla="*/ 1165445 w 5337050"/>
              <a:gd name="connsiteY122" fmla="*/ 219154 h 3650043"/>
              <a:gd name="connsiteX123" fmla="*/ 1104989 w 5337050"/>
              <a:gd name="connsiteY123" fmla="*/ 241825 h 3650043"/>
              <a:gd name="connsiteX124" fmla="*/ 1074761 w 5337050"/>
              <a:gd name="connsiteY124" fmla="*/ 249382 h 3650043"/>
              <a:gd name="connsiteX125" fmla="*/ 976520 w 5337050"/>
              <a:gd name="connsiteY125" fmla="*/ 294724 h 3650043"/>
              <a:gd name="connsiteX126" fmla="*/ 916063 w 5337050"/>
              <a:gd name="connsiteY126" fmla="*/ 340066 h 3650043"/>
              <a:gd name="connsiteX127" fmla="*/ 878278 w 5337050"/>
              <a:gd name="connsiteY127" fmla="*/ 370294 h 3650043"/>
              <a:gd name="connsiteX128" fmla="*/ 848050 w 5337050"/>
              <a:gd name="connsiteY128" fmla="*/ 392965 h 3650043"/>
              <a:gd name="connsiteX129" fmla="*/ 825379 w 5337050"/>
              <a:gd name="connsiteY129" fmla="*/ 400522 h 3650043"/>
              <a:gd name="connsiteX130" fmla="*/ 764923 w 5337050"/>
              <a:gd name="connsiteY130" fmla="*/ 430750 h 3650043"/>
              <a:gd name="connsiteX131" fmla="*/ 742252 w 5337050"/>
              <a:gd name="connsiteY131" fmla="*/ 445864 h 3650043"/>
              <a:gd name="connsiteX132" fmla="*/ 696910 w 5337050"/>
              <a:gd name="connsiteY132" fmla="*/ 460978 h 3650043"/>
              <a:gd name="connsiteX133" fmla="*/ 674239 w 5337050"/>
              <a:gd name="connsiteY133" fmla="*/ 468535 h 3650043"/>
              <a:gd name="connsiteX134" fmla="*/ 651568 w 5337050"/>
              <a:gd name="connsiteY134" fmla="*/ 483649 h 3650043"/>
              <a:gd name="connsiteX135" fmla="*/ 606225 w 5337050"/>
              <a:gd name="connsiteY135" fmla="*/ 498763 h 3650043"/>
              <a:gd name="connsiteX136" fmla="*/ 560883 w 5337050"/>
              <a:gd name="connsiteY136" fmla="*/ 521435 h 3650043"/>
              <a:gd name="connsiteX137" fmla="*/ 538212 w 5337050"/>
              <a:gd name="connsiteY137" fmla="*/ 536549 h 3650043"/>
              <a:gd name="connsiteX138" fmla="*/ 492870 w 5337050"/>
              <a:gd name="connsiteY138" fmla="*/ 551663 h 3650043"/>
              <a:gd name="connsiteX139" fmla="*/ 447528 w 5337050"/>
              <a:gd name="connsiteY139" fmla="*/ 581891 h 3650043"/>
              <a:gd name="connsiteX140" fmla="*/ 402186 w 5337050"/>
              <a:gd name="connsiteY140" fmla="*/ 589448 h 3650043"/>
              <a:gd name="connsiteX141" fmla="*/ 387072 w 5337050"/>
              <a:gd name="connsiteY141" fmla="*/ 604562 h 365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337050" h="3650043">
                <a:moveTo>
                  <a:pt x="387072" y="604562"/>
                </a:moveTo>
                <a:cubicBezTo>
                  <a:pt x="375736" y="618417"/>
                  <a:pt x="351917" y="649991"/>
                  <a:pt x="334172" y="672575"/>
                </a:cubicBezTo>
                <a:cubicBezTo>
                  <a:pt x="324207" y="685258"/>
                  <a:pt x="312891" y="696939"/>
                  <a:pt x="303944" y="710360"/>
                </a:cubicBezTo>
                <a:cubicBezTo>
                  <a:pt x="298906" y="717917"/>
                  <a:pt x="294172" y="725686"/>
                  <a:pt x="288830" y="733031"/>
                </a:cubicBezTo>
                <a:cubicBezTo>
                  <a:pt x="274014" y="753403"/>
                  <a:pt x="256448" y="771887"/>
                  <a:pt x="243488" y="793487"/>
                </a:cubicBezTo>
                <a:cubicBezTo>
                  <a:pt x="228374" y="818677"/>
                  <a:pt x="211284" y="842783"/>
                  <a:pt x="198146" y="869058"/>
                </a:cubicBezTo>
                <a:cubicBezTo>
                  <a:pt x="183032" y="899286"/>
                  <a:pt x="166117" y="928679"/>
                  <a:pt x="152804" y="959742"/>
                </a:cubicBezTo>
                <a:cubicBezTo>
                  <a:pt x="145247" y="977375"/>
                  <a:pt x="138172" y="995223"/>
                  <a:pt x="130133" y="1012641"/>
                </a:cubicBezTo>
                <a:cubicBezTo>
                  <a:pt x="123052" y="1027984"/>
                  <a:pt x="113587" y="1042234"/>
                  <a:pt x="107462" y="1057983"/>
                </a:cubicBezTo>
                <a:cubicBezTo>
                  <a:pt x="95913" y="1087680"/>
                  <a:pt x="87310" y="1118440"/>
                  <a:pt x="77234" y="1148668"/>
                </a:cubicBezTo>
                <a:cubicBezTo>
                  <a:pt x="72196" y="1163782"/>
                  <a:pt x="68037" y="1179218"/>
                  <a:pt x="62120" y="1194010"/>
                </a:cubicBezTo>
                <a:cubicBezTo>
                  <a:pt x="57082" y="1206605"/>
                  <a:pt x="50904" y="1218802"/>
                  <a:pt x="47006" y="1231795"/>
                </a:cubicBezTo>
                <a:cubicBezTo>
                  <a:pt x="16358" y="1333955"/>
                  <a:pt x="65797" y="1203714"/>
                  <a:pt x="24334" y="1307365"/>
                </a:cubicBezTo>
                <a:cubicBezTo>
                  <a:pt x="-18845" y="1566438"/>
                  <a:pt x="4692" y="1408850"/>
                  <a:pt x="24334" y="2017725"/>
                </a:cubicBezTo>
                <a:cubicBezTo>
                  <a:pt x="24771" y="2031284"/>
                  <a:pt x="34411" y="2042916"/>
                  <a:pt x="39449" y="2055511"/>
                </a:cubicBezTo>
                <a:cubicBezTo>
                  <a:pt x="41968" y="2070625"/>
                  <a:pt x="42974" y="2086070"/>
                  <a:pt x="47006" y="2100853"/>
                </a:cubicBezTo>
                <a:cubicBezTo>
                  <a:pt x="52795" y="2122081"/>
                  <a:pt x="67272" y="2148941"/>
                  <a:pt x="77234" y="2168866"/>
                </a:cubicBezTo>
                <a:cubicBezTo>
                  <a:pt x="97588" y="2270634"/>
                  <a:pt x="66958" y="2145746"/>
                  <a:pt x="107462" y="2236879"/>
                </a:cubicBezTo>
                <a:cubicBezTo>
                  <a:pt x="166346" y="2369368"/>
                  <a:pt x="66196" y="2189804"/>
                  <a:pt x="130133" y="2304892"/>
                </a:cubicBezTo>
                <a:cubicBezTo>
                  <a:pt x="166727" y="2370763"/>
                  <a:pt x="137608" y="2316106"/>
                  <a:pt x="175475" y="2372906"/>
                </a:cubicBezTo>
                <a:cubicBezTo>
                  <a:pt x="183623" y="2385127"/>
                  <a:pt x="189998" y="2398470"/>
                  <a:pt x="198146" y="2410691"/>
                </a:cubicBezTo>
                <a:cubicBezTo>
                  <a:pt x="205132" y="2421171"/>
                  <a:pt x="214337" y="2430119"/>
                  <a:pt x="220817" y="2440919"/>
                </a:cubicBezTo>
                <a:cubicBezTo>
                  <a:pt x="252399" y="2493556"/>
                  <a:pt x="242142" y="2504768"/>
                  <a:pt x="288830" y="2561831"/>
                </a:cubicBezTo>
                <a:cubicBezTo>
                  <a:pt x="311501" y="2589540"/>
                  <a:pt x="336985" y="2615170"/>
                  <a:pt x="356844" y="2644959"/>
                </a:cubicBezTo>
                <a:cubicBezTo>
                  <a:pt x="438258" y="2767080"/>
                  <a:pt x="333724" y="2616701"/>
                  <a:pt x="424857" y="2728086"/>
                </a:cubicBezTo>
                <a:cubicBezTo>
                  <a:pt x="436360" y="2742145"/>
                  <a:pt x="443123" y="2759758"/>
                  <a:pt x="455085" y="2773428"/>
                </a:cubicBezTo>
                <a:cubicBezTo>
                  <a:pt x="478544" y="2800238"/>
                  <a:pt x="505465" y="2823808"/>
                  <a:pt x="530655" y="2848998"/>
                </a:cubicBezTo>
                <a:lnTo>
                  <a:pt x="568440" y="2886783"/>
                </a:lnTo>
                <a:cubicBezTo>
                  <a:pt x="581035" y="2899378"/>
                  <a:pt x="592439" y="2913289"/>
                  <a:pt x="606225" y="2924568"/>
                </a:cubicBezTo>
                <a:cubicBezTo>
                  <a:pt x="633934" y="2947239"/>
                  <a:pt x="664037" y="2967266"/>
                  <a:pt x="689353" y="2992582"/>
                </a:cubicBezTo>
                <a:cubicBezTo>
                  <a:pt x="712024" y="3015253"/>
                  <a:pt x="737337" y="3035559"/>
                  <a:pt x="757366" y="3060595"/>
                </a:cubicBezTo>
                <a:cubicBezTo>
                  <a:pt x="781995" y="3091382"/>
                  <a:pt x="788999" y="3102988"/>
                  <a:pt x="817822" y="3128608"/>
                </a:cubicBezTo>
                <a:cubicBezTo>
                  <a:pt x="829877" y="3139324"/>
                  <a:pt x="843552" y="3148120"/>
                  <a:pt x="855607" y="3158836"/>
                </a:cubicBezTo>
                <a:cubicBezTo>
                  <a:pt x="904211" y="3202039"/>
                  <a:pt x="892244" y="3211046"/>
                  <a:pt x="968963" y="3257078"/>
                </a:cubicBezTo>
                <a:cubicBezTo>
                  <a:pt x="981558" y="3264635"/>
                  <a:pt x="994715" y="3271326"/>
                  <a:pt x="1006748" y="3279749"/>
                </a:cubicBezTo>
                <a:cubicBezTo>
                  <a:pt x="1019962" y="3288999"/>
                  <a:pt x="1031489" y="3300490"/>
                  <a:pt x="1044533" y="3309977"/>
                </a:cubicBezTo>
                <a:cubicBezTo>
                  <a:pt x="1059224" y="3320661"/>
                  <a:pt x="1075184" y="3329521"/>
                  <a:pt x="1089875" y="3340205"/>
                </a:cubicBezTo>
                <a:cubicBezTo>
                  <a:pt x="1102919" y="3349692"/>
                  <a:pt x="1113757" y="3362255"/>
                  <a:pt x="1127660" y="3370433"/>
                </a:cubicBezTo>
                <a:cubicBezTo>
                  <a:pt x="1156790" y="3387568"/>
                  <a:pt x="1189364" y="3398387"/>
                  <a:pt x="1218344" y="3415775"/>
                </a:cubicBezTo>
                <a:cubicBezTo>
                  <a:pt x="1242874" y="3430493"/>
                  <a:pt x="1305334" y="3470596"/>
                  <a:pt x="1339257" y="3483788"/>
                </a:cubicBezTo>
                <a:cubicBezTo>
                  <a:pt x="1366135" y="3494240"/>
                  <a:pt x="1512803" y="3541377"/>
                  <a:pt x="1535739" y="3544244"/>
                </a:cubicBezTo>
                <a:lnTo>
                  <a:pt x="1596196" y="3551802"/>
                </a:lnTo>
                <a:cubicBezTo>
                  <a:pt x="1792360" y="3607849"/>
                  <a:pt x="1479950" y="3521771"/>
                  <a:pt x="1717108" y="3574473"/>
                </a:cubicBezTo>
                <a:cubicBezTo>
                  <a:pt x="1740436" y="3579657"/>
                  <a:pt x="1761793" y="3591960"/>
                  <a:pt x="1785121" y="3597144"/>
                </a:cubicBezTo>
                <a:cubicBezTo>
                  <a:pt x="1807388" y="3602092"/>
                  <a:pt x="1830634" y="3600951"/>
                  <a:pt x="1853134" y="3604701"/>
                </a:cubicBezTo>
                <a:cubicBezTo>
                  <a:pt x="1876042" y="3608519"/>
                  <a:pt x="1898240" y="3615997"/>
                  <a:pt x="1921148" y="3619815"/>
                </a:cubicBezTo>
                <a:cubicBezTo>
                  <a:pt x="1943648" y="3623565"/>
                  <a:pt x="1966661" y="3623622"/>
                  <a:pt x="1989161" y="3627372"/>
                </a:cubicBezTo>
                <a:cubicBezTo>
                  <a:pt x="2012069" y="3631190"/>
                  <a:pt x="2034073" y="3640096"/>
                  <a:pt x="2057174" y="3642486"/>
                </a:cubicBezTo>
                <a:cubicBezTo>
                  <a:pt x="2107350" y="3647677"/>
                  <a:pt x="2157935" y="3647524"/>
                  <a:pt x="2208315" y="3650043"/>
                </a:cubicBezTo>
                <a:lnTo>
                  <a:pt x="3908645" y="3642486"/>
                </a:lnTo>
                <a:cubicBezTo>
                  <a:pt x="3937362" y="3641999"/>
                  <a:pt x="3963765" y="3626180"/>
                  <a:pt x="3991772" y="3619815"/>
                </a:cubicBezTo>
                <a:cubicBezTo>
                  <a:pt x="4082450" y="3599206"/>
                  <a:pt x="4073139" y="3611444"/>
                  <a:pt x="4165584" y="3582030"/>
                </a:cubicBezTo>
                <a:cubicBezTo>
                  <a:pt x="4191437" y="3573804"/>
                  <a:pt x="4215416" y="3560382"/>
                  <a:pt x="4241154" y="3551802"/>
                </a:cubicBezTo>
                <a:cubicBezTo>
                  <a:pt x="4268402" y="3542719"/>
                  <a:pt x="4297316" y="3539018"/>
                  <a:pt x="4324282" y="3529130"/>
                </a:cubicBezTo>
                <a:cubicBezTo>
                  <a:pt x="4373038" y="3511253"/>
                  <a:pt x="4420410" y="3489765"/>
                  <a:pt x="4467865" y="3468674"/>
                </a:cubicBezTo>
                <a:cubicBezTo>
                  <a:pt x="4490536" y="3458598"/>
                  <a:pt x="4513952" y="3450054"/>
                  <a:pt x="4535878" y="3438446"/>
                </a:cubicBezTo>
                <a:cubicBezTo>
                  <a:pt x="4556881" y="3427327"/>
                  <a:pt x="4575851" y="3412710"/>
                  <a:pt x="4596334" y="3400661"/>
                </a:cubicBezTo>
                <a:cubicBezTo>
                  <a:pt x="4618688" y="3387512"/>
                  <a:pt x="4643492" y="3378291"/>
                  <a:pt x="4664348" y="3362876"/>
                </a:cubicBezTo>
                <a:cubicBezTo>
                  <a:pt x="4725213" y="3317889"/>
                  <a:pt x="4820118" y="3231532"/>
                  <a:pt x="4860830" y="3166393"/>
                </a:cubicBezTo>
                <a:cubicBezTo>
                  <a:pt x="4873425" y="3146241"/>
                  <a:pt x="4885433" y="3125710"/>
                  <a:pt x="4898615" y="3105937"/>
                </a:cubicBezTo>
                <a:cubicBezTo>
                  <a:pt x="4969119" y="3000182"/>
                  <a:pt x="4968496" y="3009622"/>
                  <a:pt x="5019528" y="2924568"/>
                </a:cubicBezTo>
                <a:cubicBezTo>
                  <a:pt x="5029977" y="2907153"/>
                  <a:pt x="5041508" y="2890227"/>
                  <a:pt x="5049756" y="2871669"/>
                </a:cubicBezTo>
                <a:cubicBezTo>
                  <a:pt x="5059832" y="2848998"/>
                  <a:pt x="5068889" y="2825846"/>
                  <a:pt x="5079984" y="2803656"/>
                </a:cubicBezTo>
                <a:cubicBezTo>
                  <a:pt x="5089066" y="2785491"/>
                  <a:pt x="5102114" y="2769382"/>
                  <a:pt x="5110212" y="2750757"/>
                </a:cubicBezTo>
                <a:cubicBezTo>
                  <a:pt x="5127375" y="2711282"/>
                  <a:pt x="5138598" y="2669409"/>
                  <a:pt x="5155554" y="2629844"/>
                </a:cubicBezTo>
                <a:cubicBezTo>
                  <a:pt x="5212933" y="2495961"/>
                  <a:pt x="5142063" y="2663569"/>
                  <a:pt x="5200896" y="2516489"/>
                </a:cubicBezTo>
                <a:cubicBezTo>
                  <a:pt x="5224298" y="2457985"/>
                  <a:pt x="5253240" y="2405357"/>
                  <a:pt x="5268910" y="2342678"/>
                </a:cubicBezTo>
                <a:cubicBezTo>
                  <a:pt x="5307210" y="2189474"/>
                  <a:pt x="5259892" y="2381002"/>
                  <a:pt x="5299138" y="2214208"/>
                </a:cubicBezTo>
                <a:cubicBezTo>
                  <a:pt x="5303896" y="2193988"/>
                  <a:pt x="5310424" y="2174168"/>
                  <a:pt x="5314252" y="2153752"/>
                </a:cubicBezTo>
                <a:cubicBezTo>
                  <a:pt x="5317995" y="2133791"/>
                  <a:pt x="5319290" y="2113448"/>
                  <a:pt x="5321809" y="2093296"/>
                </a:cubicBezTo>
                <a:cubicBezTo>
                  <a:pt x="5327817" y="1997162"/>
                  <a:pt x="5338325" y="1846329"/>
                  <a:pt x="5336923" y="1760787"/>
                </a:cubicBezTo>
                <a:cubicBezTo>
                  <a:pt x="5336170" y="1714834"/>
                  <a:pt x="5337386" y="1485764"/>
                  <a:pt x="5291581" y="1405606"/>
                </a:cubicBezTo>
                <a:cubicBezTo>
                  <a:pt x="5138234" y="1137249"/>
                  <a:pt x="5300102" y="1417288"/>
                  <a:pt x="5193339" y="1239352"/>
                </a:cubicBezTo>
                <a:cubicBezTo>
                  <a:pt x="5182890" y="1221937"/>
                  <a:pt x="5175658" y="1202422"/>
                  <a:pt x="5163111" y="1186453"/>
                </a:cubicBezTo>
                <a:cubicBezTo>
                  <a:pt x="5135402" y="1151187"/>
                  <a:pt x="5108001" y="1115676"/>
                  <a:pt x="5079984" y="1080654"/>
                </a:cubicBezTo>
                <a:cubicBezTo>
                  <a:pt x="5067694" y="1065291"/>
                  <a:pt x="5056111" y="1049224"/>
                  <a:pt x="5042199" y="1035312"/>
                </a:cubicBezTo>
                <a:cubicBezTo>
                  <a:pt x="5027085" y="1020198"/>
                  <a:pt x="5012563" y="1004468"/>
                  <a:pt x="4996857" y="989970"/>
                </a:cubicBezTo>
                <a:cubicBezTo>
                  <a:pt x="4929743" y="928018"/>
                  <a:pt x="4960769" y="960466"/>
                  <a:pt x="4891058" y="906843"/>
                </a:cubicBezTo>
                <a:cubicBezTo>
                  <a:pt x="4819362" y="851693"/>
                  <a:pt x="4872417" y="884341"/>
                  <a:pt x="4792817" y="831273"/>
                </a:cubicBezTo>
                <a:cubicBezTo>
                  <a:pt x="4725811" y="786602"/>
                  <a:pt x="4696622" y="777966"/>
                  <a:pt x="4626563" y="717917"/>
                </a:cubicBezTo>
                <a:cubicBezTo>
                  <a:pt x="4608930" y="702803"/>
                  <a:pt x="4592136" y="686650"/>
                  <a:pt x="4573663" y="672575"/>
                </a:cubicBezTo>
                <a:cubicBezTo>
                  <a:pt x="4539190" y="646310"/>
                  <a:pt x="4501159" y="624750"/>
                  <a:pt x="4467865" y="597005"/>
                </a:cubicBezTo>
                <a:cubicBezTo>
                  <a:pt x="4452751" y="584410"/>
                  <a:pt x="4438893" y="570133"/>
                  <a:pt x="4422523" y="559220"/>
                </a:cubicBezTo>
                <a:cubicBezTo>
                  <a:pt x="4408463" y="549847"/>
                  <a:pt x="4391437" y="545621"/>
                  <a:pt x="4377181" y="536549"/>
                </a:cubicBezTo>
                <a:cubicBezTo>
                  <a:pt x="4363573" y="527889"/>
                  <a:pt x="4352610" y="515571"/>
                  <a:pt x="4339396" y="506321"/>
                </a:cubicBezTo>
                <a:cubicBezTo>
                  <a:pt x="4288555" y="470731"/>
                  <a:pt x="4313100" y="495076"/>
                  <a:pt x="4256268" y="460978"/>
                </a:cubicBezTo>
                <a:cubicBezTo>
                  <a:pt x="4245468" y="454498"/>
                  <a:pt x="4236520" y="445293"/>
                  <a:pt x="4226040" y="438307"/>
                </a:cubicBezTo>
                <a:cubicBezTo>
                  <a:pt x="4213819" y="430159"/>
                  <a:pt x="4200476" y="423784"/>
                  <a:pt x="4188255" y="415636"/>
                </a:cubicBezTo>
                <a:cubicBezTo>
                  <a:pt x="4177775" y="408650"/>
                  <a:pt x="4169037" y="399082"/>
                  <a:pt x="4158027" y="392965"/>
                </a:cubicBezTo>
                <a:cubicBezTo>
                  <a:pt x="4146169" y="386377"/>
                  <a:pt x="4132837" y="382889"/>
                  <a:pt x="4120242" y="377851"/>
                </a:cubicBezTo>
                <a:cubicBezTo>
                  <a:pt x="4112685" y="370294"/>
                  <a:pt x="4106634" y="360844"/>
                  <a:pt x="4097571" y="355180"/>
                </a:cubicBezTo>
                <a:cubicBezTo>
                  <a:pt x="4086068" y="347990"/>
                  <a:pt x="4072182" y="345575"/>
                  <a:pt x="4059786" y="340066"/>
                </a:cubicBezTo>
                <a:cubicBezTo>
                  <a:pt x="4043946" y="333026"/>
                  <a:pt x="4020782" y="321417"/>
                  <a:pt x="4006887" y="309838"/>
                </a:cubicBezTo>
                <a:cubicBezTo>
                  <a:pt x="3998677" y="302996"/>
                  <a:pt x="3992912" y="293379"/>
                  <a:pt x="3984215" y="287167"/>
                </a:cubicBezTo>
                <a:cubicBezTo>
                  <a:pt x="3975048" y="280619"/>
                  <a:pt x="3963647" y="277849"/>
                  <a:pt x="3953987" y="272053"/>
                </a:cubicBezTo>
                <a:cubicBezTo>
                  <a:pt x="3938411" y="262707"/>
                  <a:pt x="3925878" y="247569"/>
                  <a:pt x="3908645" y="241825"/>
                </a:cubicBezTo>
                <a:cubicBezTo>
                  <a:pt x="3901088" y="239306"/>
                  <a:pt x="3893099" y="237830"/>
                  <a:pt x="3885974" y="234268"/>
                </a:cubicBezTo>
                <a:cubicBezTo>
                  <a:pt x="3877850" y="230206"/>
                  <a:pt x="3871427" y="223216"/>
                  <a:pt x="3863303" y="219154"/>
                </a:cubicBezTo>
                <a:cubicBezTo>
                  <a:pt x="3856178" y="215592"/>
                  <a:pt x="3847954" y="214735"/>
                  <a:pt x="3840632" y="211597"/>
                </a:cubicBezTo>
                <a:cubicBezTo>
                  <a:pt x="3830278" y="207159"/>
                  <a:pt x="3820952" y="200439"/>
                  <a:pt x="3810404" y="196483"/>
                </a:cubicBezTo>
                <a:cubicBezTo>
                  <a:pt x="3800679" y="192836"/>
                  <a:pt x="3789901" y="192572"/>
                  <a:pt x="3780176" y="188925"/>
                </a:cubicBezTo>
                <a:cubicBezTo>
                  <a:pt x="3708669" y="162109"/>
                  <a:pt x="3794961" y="182814"/>
                  <a:pt x="3712163" y="166254"/>
                </a:cubicBezTo>
                <a:cubicBezTo>
                  <a:pt x="3636179" y="128263"/>
                  <a:pt x="3732050" y="172883"/>
                  <a:pt x="3644149" y="143583"/>
                </a:cubicBezTo>
                <a:cubicBezTo>
                  <a:pt x="3600031" y="128877"/>
                  <a:pt x="3624561" y="125168"/>
                  <a:pt x="3576136" y="105798"/>
                </a:cubicBezTo>
                <a:cubicBezTo>
                  <a:pt x="3564210" y="101028"/>
                  <a:pt x="3550654" y="101932"/>
                  <a:pt x="3538351" y="98241"/>
                </a:cubicBezTo>
                <a:cubicBezTo>
                  <a:pt x="3525358" y="94343"/>
                  <a:pt x="3513559" y="87025"/>
                  <a:pt x="3500566" y="83127"/>
                </a:cubicBezTo>
                <a:cubicBezTo>
                  <a:pt x="3488263" y="79436"/>
                  <a:pt x="3475418" y="77868"/>
                  <a:pt x="3462781" y="75570"/>
                </a:cubicBezTo>
                <a:cubicBezTo>
                  <a:pt x="3432584" y="70080"/>
                  <a:pt x="3364588" y="60472"/>
                  <a:pt x="3341868" y="52899"/>
                </a:cubicBezTo>
                <a:cubicBezTo>
                  <a:pt x="3326754" y="47861"/>
                  <a:pt x="3312078" y="41241"/>
                  <a:pt x="3296526" y="37785"/>
                </a:cubicBezTo>
                <a:cubicBezTo>
                  <a:pt x="3266611" y="31137"/>
                  <a:pt x="3236131" y="27331"/>
                  <a:pt x="3205842" y="22671"/>
                </a:cubicBezTo>
                <a:cubicBezTo>
                  <a:pt x="2981160" y="-11896"/>
                  <a:pt x="3179794" y="20848"/>
                  <a:pt x="3054701" y="0"/>
                </a:cubicBezTo>
                <a:lnTo>
                  <a:pt x="2057174" y="15114"/>
                </a:lnTo>
                <a:cubicBezTo>
                  <a:pt x="2012298" y="16083"/>
                  <a:pt x="1988218" y="29460"/>
                  <a:pt x="1943819" y="37785"/>
                </a:cubicBezTo>
                <a:cubicBezTo>
                  <a:pt x="1923858" y="41528"/>
                  <a:pt x="1903324" y="41599"/>
                  <a:pt x="1883363" y="45342"/>
                </a:cubicBezTo>
                <a:cubicBezTo>
                  <a:pt x="1723045" y="75401"/>
                  <a:pt x="1921887" y="48083"/>
                  <a:pt x="1762450" y="68013"/>
                </a:cubicBezTo>
                <a:cubicBezTo>
                  <a:pt x="1627879" y="106462"/>
                  <a:pt x="1796569" y="61189"/>
                  <a:pt x="1649095" y="90684"/>
                </a:cubicBezTo>
                <a:cubicBezTo>
                  <a:pt x="1474035" y="125696"/>
                  <a:pt x="1716370" y="88631"/>
                  <a:pt x="1543296" y="113355"/>
                </a:cubicBezTo>
                <a:cubicBezTo>
                  <a:pt x="1455090" y="138557"/>
                  <a:pt x="1518248" y="122665"/>
                  <a:pt x="1399713" y="143583"/>
                </a:cubicBezTo>
                <a:cubicBezTo>
                  <a:pt x="1387064" y="145815"/>
                  <a:pt x="1374487" y="148449"/>
                  <a:pt x="1361928" y="151140"/>
                </a:cubicBezTo>
                <a:cubicBezTo>
                  <a:pt x="1301143" y="164165"/>
                  <a:pt x="1308679" y="162563"/>
                  <a:pt x="1263687" y="173811"/>
                </a:cubicBezTo>
                <a:cubicBezTo>
                  <a:pt x="1198707" y="217129"/>
                  <a:pt x="1280924" y="165191"/>
                  <a:pt x="1218344" y="196483"/>
                </a:cubicBezTo>
                <a:cubicBezTo>
                  <a:pt x="1210221" y="200545"/>
                  <a:pt x="1204021" y="208019"/>
                  <a:pt x="1195673" y="211597"/>
                </a:cubicBezTo>
                <a:cubicBezTo>
                  <a:pt x="1186127" y="215688"/>
                  <a:pt x="1175431" y="216301"/>
                  <a:pt x="1165445" y="219154"/>
                </a:cubicBezTo>
                <a:cubicBezTo>
                  <a:pt x="1128301" y="229766"/>
                  <a:pt x="1152901" y="225854"/>
                  <a:pt x="1104989" y="241825"/>
                </a:cubicBezTo>
                <a:cubicBezTo>
                  <a:pt x="1095136" y="245109"/>
                  <a:pt x="1084614" y="246098"/>
                  <a:pt x="1074761" y="249382"/>
                </a:cubicBezTo>
                <a:cubicBezTo>
                  <a:pt x="1051672" y="257078"/>
                  <a:pt x="989956" y="284647"/>
                  <a:pt x="976520" y="294724"/>
                </a:cubicBezTo>
                <a:lnTo>
                  <a:pt x="916063" y="340066"/>
                </a:lnTo>
                <a:cubicBezTo>
                  <a:pt x="903278" y="349900"/>
                  <a:pt x="891010" y="360391"/>
                  <a:pt x="878278" y="370294"/>
                </a:cubicBezTo>
                <a:cubicBezTo>
                  <a:pt x="868336" y="378027"/>
                  <a:pt x="859999" y="388982"/>
                  <a:pt x="848050" y="392965"/>
                </a:cubicBezTo>
                <a:lnTo>
                  <a:pt x="825379" y="400522"/>
                </a:lnTo>
                <a:cubicBezTo>
                  <a:pt x="758245" y="450872"/>
                  <a:pt x="830952" y="402452"/>
                  <a:pt x="764923" y="430750"/>
                </a:cubicBezTo>
                <a:cubicBezTo>
                  <a:pt x="756575" y="434328"/>
                  <a:pt x="750552" y="442175"/>
                  <a:pt x="742252" y="445864"/>
                </a:cubicBezTo>
                <a:cubicBezTo>
                  <a:pt x="727694" y="452334"/>
                  <a:pt x="712024" y="455940"/>
                  <a:pt x="696910" y="460978"/>
                </a:cubicBezTo>
                <a:cubicBezTo>
                  <a:pt x="689353" y="463497"/>
                  <a:pt x="680867" y="464116"/>
                  <a:pt x="674239" y="468535"/>
                </a:cubicBezTo>
                <a:cubicBezTo>
                  <a:pt x="666682" y="473573"/>
                  <a:pt x="659868" y="479960"/>
                  <a:pt x="651568" y="483649"/>
                </a:cubicBezTo>
                <a:cubicBezTo>
                  <a:pt x="637009" y="490119"/>
                  <a:pt x="606225" y="498763"/>
                  <a:pt x="606225" y="498763"/>
                </a:cubicBezTo>
                <a:cubicBezTo>
                  <a:pt x="541262" y="542075"/>
                  <a:pt x="623450" y="490152"/>
                  <a:pt x="560883" y="521435"/>
                </a:cubicBezTo>
                <a:cubicBezTo>
                  <a:pt x="552759" y="525497"/>
                  <a:pt x="546512" y="532860"/>
                  <a:pt x="538212" y="536549"/>
                </a:cubicBezTo>
                <a:cubicBezTo>
                  <a:pt x="523654" y="543019"/>
                  <a:pt x="506126" y="542826"/>
                  <a:pt x="492870" y="551663"/>
                </a:cubicBezTo>
                <a:cubicBezTo>
                  <a:pt x="477756" y="561739"/>
                  <a:pt x="465446" y="578905"/>
                  <a:pt x="447528" y="581891"/>
                </a:cubicBezTo>
                <a:cubicBezTo>
                  <a:pt x="432414" y="584410"/>
                  <a:pt x="417144" y="586124"/>
                  <a:pt x="402186" y="589448"/>
                </a:cubicBezTo>
                <a:cubicBezTo>
                  <a:pt x="394410" y="591176"/>
                  <a:pt x="398408" y="590707"/>
                  <a:pt x="387072" y="604562"/>
                </a:cubicBezTo>
                <a:close/>
              </a:path>
            </a:pathLst>
          </a:custGeom>
          <a:solidFill>
            <a:srgbClr val="C00000">
              <a:alpha val="1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9299"/>
            <a:ext cx="14192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Straight Arrow Connector 32"/>
          <p:cNvCxnSpPr/>
          <p:nvPr/>
        </p:nvCxnSpPr>
        <p:spPr>
          <a:xfrm flipV="1">
            <a:off x="721736" y="2232471"/>
            <a:ext cx="5538788" cy="1"/>
          </a:xfrm>
          <a:prstGeom prst="straightConnector1">
            <a:avLst/>
          </a:prstGeom>
          <a:ln w="19050">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855186" y="685800"/>
            <a:ext cx="2209800" cy="58693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763260" y="1878237"/>
            <a:ext cx="5497264" cy="354237"/>
          </a:xfrm>
          <a:prstGeom prst="straightConnector1">
            <a:avLst/>
          </a:prstGeom>
          <a:ln w="1905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63260" y="1288787"/>
            <a:ext cx="3057879" cy="9436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18429" y="3276600"/>
            <a:ext cx="5538788" cy="1"/>
          </a:xfrm>
          <a:prstGeom prst="straightConnector1">
            <a:avLst/>
          </a:prstGeom>
          <a:ln w="19050">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835249" y="4049150"/>
            <a:ext cx="2185811" cy="56095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09612" y="3279200"/>
            <a:ext cx="5538788" cy="302200"/>
          </a:xfrm>
          <a:prstGeom prst="straightConnector1">
            <a:avLst/>
          </a:prstGeom>
          <a:ln w="1905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09612" y="3276601"/>
            <a:ext cx="3086100" cy="7619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821139" y="3438524"/>
            <a:ext cx="4027461" cy="60008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855186" y="1288787"/>
            <a:ext cx="4069614" cy="730512"/>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2933" y="76200"/>
            <a:ext cx="8763000" cy="738664"/>
          </a:xfrm>
          <a:prstGeom prst="rect">
            <a:avLst/>
          </a:prstGeom>
          <a:noFill/>
        </p:spPr>
        <p:txBody>
          <a:bodyPr wrap="square" rtlCol="0">
            <a:spAutoFit/>
          </a:bodyPr>
          <a:lstStyle/>
          <a:p>
            <a:r>
              <a:rPr lang="en-US" sz="2400" b="1" dirty="0" smtClean="0">
                <a:solidFill>
                  <a:srgbClr val="0000FF"/>
                </a:solidFill>
              </a:rPr>
              <a:t>Lunar dust environment and light scattering around the Earth image</a:t>
            </a:r>
            <a:endParaRPr lang="en-GB" sz="2400" b="1" dirty="0" smtClean="0">
              <a:solidFill>
                <a:srgbClr val="0000FF"/>
              </a:solidFill>
            </a:endParaRPr>
          </a:p>
          <a:p>
            <a:endParaRPr lang="en-GB" dirty="0"/>
          </a:p>
        </p:txBody>
      </p:sp>
      <p:sp>
        <p:nvSpPr>
          <p:cNvPr id="5" name="TextBox 4"/>
          <p:cNvSpPr txBox="1"/>
          <p:nvPr/>
        </p:nvSpPr>
        <p:spPr>
          <a:xfrm>
            <a:off x="914400" y="4419600"/>
            <a:ext cx="3962400" cy="369332"/>
          </a:xfrm>
          <a:prstGeom prst="rect">
            <a:avLst/>
          </a:prstGeom>
          <a:noFill/>
        </p:spPr>
        <p:txBody>
          <a:bodyPr wrap="square" rtlCol="0">
            <a:spAutoFit/>
          </a:bodyPr>
          <a:lstStyle/>
          <a:p>
            <a:r>
              <a:rPr lang="en-US" b="1" dirty="0" smtClean="0"/>
              <a:t>Accumulation of lunar dust on the lens</a:t>
            </a:r>
            <a:endParaRPr lang="en-GB" b="1" dirty="0"/>
          </a:p>
        </p:txBody>
      </p:sp>
      <p:cxnSp>
        <p:nvCxnSpPr>
          <p:cNvPr id="7" name="Straight Arrow Connector 6"/>
          <p:cNvCxnSpPr/>
          <p:nvPr/>
        </p:nvCxnSpPr>
        <p:spPr>
          <a:xfrm flipV="1">
            <a:off x="4724400" y="3810000"/>
            <a:ext cx="15240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506" y="2257857"/>
            <a:ext cx="926994" cy="92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660147" y="2295642"/>
            <a:ext cx="882597" cy="878820"/>
          </a:xfrm>
          <a:prstGeom prst="ellipse">
            <a:avLst/>
          </a:prstGeom>
          <a:noFill/>
          <a:ln w="187325">
            <a:solidFill>
              <a:srgbClr val="00B0F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482714" y="2106558"/>
            <a:ext cx="1252261" cy="1259820"/>
          </a:xfrm>
          <a:prstGeom prst="ellipse">
            <a:avLst/>
          </a:prstGeom>
          <a:noFill/>
          <a:ln w="187325">
            <a:solidFill>
              <a:srgbClr val="FF000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Arrow Connector 43"/>
          <p:cNvCxnSpPr/>
          <p:nvPr/>
        </p:nvCxnSpPr>
        <p:spPr>
          <a:xfrm>
            <a:off x="6260524" y="1878236"/>
            <a:ext cx="1543206" cy="346050"/>
          </a:xfrm>
          <a:prstGeom prst="straightConnector1">
            <a:avLst/>
          </a:prstGeom>
          <a:ln w="19050">
            <a:solidFill>
              <a:srgbClr val="0066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260524" y="3268416"/>
            <a:ext cx="1588076" cy="312984"/>
          </a:xfrm>
          <a:prstGeom prst="straightConnector1">
            <a:avLst/>
          </a:prstGeom>
          <a:ln w="19050">
            <a:solidFill>
              <a:srgbClr val="0066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440160" y="2232474"/>
            <a:ext cx="1332240" cy="205926"/>
          </a:xfrm>
          <a:prstGeom prst="straightConnector1">
            <a:avLst/>
          </a:prstGeom>
          <a:ln w="19050">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6" idx="3"/>
          </p:cNvCxnSpPr>
          <p:nvPr/>
        </p:nvCxnSpPr>
        <p:spPr>
          <a:xfrm flipV="1">
            <a:off x="6432603" y="3045762"/>
            <a:ext cx="1356797" cy="222654"/>
          </a:xfrm>
          <a:prstGeom prst="straightConnector1">
            <a:avLst/>
          </a:prstGeom>
          <a:ln w="19050">
            <a:solidFill>
              <a:srgbClr val="66FF33"/>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07730" y="2394393"/>
            <a:ext cx="1175963" cy="646331"/>
          </a:xfrm>
          <a:prstGeom prst="rect">
            <a:avLst/>
          </a:prstGeom>
          <a:noFill/>
        </p:spPr>
        <p:txBody>
          <a:bodyPr wrap="none" rtlCol="0">
            <a:spAutoFit/>
          </a:bodyPr>
          <a:lstStyle/>
          <a:p>
            <a:pPr algn="ctr"/>
            <a:r>
              <a:rPr lang="en-US" b="1" dirty="0" smtClean="0"/>
              <a:t>Lunar </a:t>
            </a:r>
          </a:p>
          <a:p>
            <a:pPr algn="ctr"/>
            <a:r>
              <a:rPr lang="en-US" b="1" dirty="0" smtClean="0"/>
              <a:t>dust cloud</a:t>
            </a:r>
            <a:endParaRPr lang="en-GB" b="1" dirty="0"/>
          </a:p>
        </p:txBody>
      </p:sp>
      <p:sp>
        <p:nvSpPr>
          <p:cNvPr id="8" name="Slide Number Placeholder 7"/>
          <p:cNvSpPr>
            <a:spLocks noGrp="1"/>
          </p:cNvSpPr>
          <p:nvPr>
            <p:ph type="sldNum" sz="quarter" idx="12"/>
          </p:nvPr>
        </p:nvSpPr>
        <p:spPr/>
        <p:txBody>
          <a:bodyPr/>
          <a:lstStyle/>
          <a:p>
            <a:fld id="{2C534423-A81A-48A4-9F34-F9CE03D93A9B}" type="slidenum">
              <a:rPr lang="en-GB" smtClean="0"/>
              <a:t>11</a:t>
            </a:fld>
            <a:endParaRPr lang="en-GB"/>
          </a:p>
        </p:txBody>
      </p:sp>
      <p:sp>
        <p:nvSpPr>
          <p:cNvPr id="31" name="Rectangle 30"/>
          <p:cNvSpPr/>
          <p:nvPr/>
        </p:nvSpPr>
        <p:spPr>
          <a:xfrm>
            <a:off x="258198" y="4876800"/>
            <a:ext cx="8692467" cy="523220"/>
          </a:xfrm>
          <a:prstGeom prst="rect">
            <a:avLst/>
          </a:prstGeom>
        </p:spPr>
        <p:txBody>
          <a:bodyPr wrap="square">
            <a:spAutoFit/>
          </a:bodyPr>
          <a:lstStyle/>
          <a:p>
            <a:r>
              <a:rPr lang="en-GB" sz="1400" b="1" dirty="0" smtClean="0">
                <a:solidFill>
                  <a:srgbClr val="FF0000"/>
                </a:solidFill>
              </a:rPr>
              <a:t>The </a:t>
            </a:r>
            <a:r>
              <a:rPr lang="en-GB" sz="1400" b="1" dirty="0">
                <a:solidFill>
                  <a:srgbClr val="FF0000"/>
                </a:solidFill>
              </a:rPr>
              <a:t>wide-field of view (WFOV) </a:t>
            </a:r>
            <a:r>
              <a:rPr lang="en-GB" sz="1400" b="1" dirty="0" smtClean="0">
                <a:solidFill>
                  <a:srgbClr val="FF0000"/>
                </a:solidFill>
              </a:rPr>
              <a:t>camera and the </a:t>
            </a:r>
            <a:r>
              <a:rPr lang="en-GB" sz="1400" b="1" dirty="0">
                <a:solidFill>
                  <a:srgbClr val="FF0000"/>
                </a:solidFill>
              </a:rPr>
              <a:t>spectrometer </a:t>
            </a:r>
            <a:r>
              <a:rPr lang="en-GB" sz="1400" b="1" dirty="0" smtClean="0">
                <a:solidFill>
                  <a:srgbClr val="FF0000"/>
                </a:solidFill>
              </a:rPr>
              <a:t>can </a:t>
            </a:r>
            <a:r>
              <a:rPr lang="en-GB" sz="1400" b="1" dirty="0">
                <a:solidFill>
                  <a:srgbClr val="FF0000"/>
                </a:solidFill>
              </a:rPr>
              <a:t>be installed inside of the lander or on the surface of the Moon. The project can use existing high TRL spectrometer and WFOV camera or develop new ones in GSFC.</a:t>
            </a:r>
          </a:p>
        </p:txBody>
      </p:sp>
      <p:graphicFrame>
        <p:nvGraphicFramePr>
          <p:cNvPr id="32" name="Table 31"/>
          <p:cNvGraphicFramePr>
            <a:graphicFrameLocks noGrp="1"/>
          </p:cNvGraphicFramePr>
          <p:nvPr>
            <p:extLst>
              <p:ext uri="{D42A27DB-BD31-4B8C-83A1-F6EECF244321}">
                <p14:modId xmlns:p14="http://schemas.microsoft.com/office/powerpoint/2010/main" val="803669772"/>
              </p:ext>
            </p:extLst>
          </p:nvPr>
        </p:nvGraphicFramePr>
        <p:xfrm>
          <a:off x="344160" y="5400020"/>
          <a:ext cx="6096000" cy="1381760"/>
        </p:xfrm>
        <a:graphic>
          <a:graphicData uri="http://schemas.openxmlformats.org/drawingml/2006/table">
            <a:tbl>
              <a:tblPr firstRow="1" bandRow="1">
                <a:tableStyleId>{5C22544A-7EE6-4342-B048-85BDC9FD1C3A}</a:tableStyleId>
              </a:tblPr>
              <a:tblGrid>
                <a:gridCol w="1524000"/>
                <a:gridCol w="1524000"/>
                <a:gridCol w="1524000"/>
                <a:gridCol w="1524000"/>
              </a:tblGrid>
              <a:tr h="553720">
                <a:tc>
                  <a:txBody>
                    <a:bodyPr/>
                    <a:lstStyle/>
                    <a:p>
                      <a:r>
                        <a:rPr lang="en-US" dirty="0" smtClean="0">
                          <a:solidFill>
                            <a:srgbClr val="0000FF"/>
                          </a:solidFill>
                        </a:rPr>
                        <a:t>Resolution</a:t>
                      </a:r>
                      <a:r>
                        <a:rPr lang="en-US" baseline="0" dirty="0" smtClean="0">
                          <a:solidFill>
                            <a:srgbClr val="0000FF"/>
                          </a:solidFill>
                        </a:rPr>
                        <a:t> =km/pixel</a:t>
                      </a:r>
                      <a:endParaRPr lang="en-GB" dirty="0">
                        <a:solidFill>
                          <a:srgbClr val="0000FF"/>
                        </a:solidFill>
                      </a:endParaRPr>
                    </a:p>
                  </a:txBody>
                  <a:tcPr/>
                </a:tc>
                <a:tc>
                  <a:txBody>
                    <a:bodyPr/>
                    <a:lstStyle/>
                    <a:p>
                      <a:r>
                        <a:rPr lang="ru-RU" dirty="0" smtClean="0"/>
                        <a:t>1000 </a:t>
                      </a:r>
                      <a:r>
                        <a:rPr lang="en-US" dirty="0" smtClean="0"/>
                        <a:t>pixels</a:t>
                      </a:r>
                      <a:endParaRPr lang="en-GB" dirty="0"/>
                    </a:p>
                  </a:txBody>
                  <a:tcPr/>
                </a:tc>
                <a:tc>
                  <a:txBody>
                    <a:bodyPr/>
                    <a:lstStyle/>
                    <a:p>
                      <a:r>
                        <a:rPr lang="en-US" dirty="0" smtClean="0"/>
                        <a:t>2000 pixels</a:t>
                      </a:r>
                      <a:endParaRPr lang="en-GB" dirty="0"/>
                    </a:p>
                  </a:txBody>
                  <a:tcPr/>
                </a:tc>
                <a:tc>
                  <a:txBody>
                    <a:bodyPr/>
                    <a:lstStyle/>
                    <a:p>
                      <a:r>
                        <a:rPr lang="en-US" dirty="0" smtClean="0"/>
                        <a:t>4000 pixels</a:t>
                      </a:r>
                      <a:endParaRPr lang="en-GB" dirty="0"/>
                    </a:p>
                  </a:txBody>
                  <a:tcPr/>
                </a:tc>
              </a:tr>
              <a:tr h="370840">
                <a:tc>
                  <a:txBody>
                    <a:bodyPr/>
                    <a:lstStyle/>
                    <a:p>
                      <a:r>
                        <a:rPr lang="en-US" b="1" dirty="0" smtClean="0"/>
                        <a:t>FOV = 15x15°</a:t>
                      </a:r>
                      <a:endParaRPr lang="en-GB" b="1" dirty="0"/>
                    </a:p>
                  </a:txBody>
                  <a:tcPr/>
                </a:tc>
                <a:tc>
                  <a:txBody>
                    <a:bodyPr/>
                    <a:lstStyle/>
                    <a:p>
                      <a:r>
                        <a:rPr lang="en-US" dirty="0" smtClean="0">
                          <a:solidFill>
                            <a:srgbClr val="0000FF"/>
                          </a:solidFill>
                        </a:rPr>
                        <a:t>50.7 km/pix</a:t>
                      </a:r>
                      <a:endParaRPr lang="en-GB" dirty="0">
                        <a:solidFill>
                          <a:srgbClr val="0000FF"/>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25.4 km/pix</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12.7 km/pix</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FOV = 5x5°</a:t>
                      </a:r>
                      <a:endParaRPr lang="en-GB" b="1" dirty="0"/>
                    </a:p>
                  </a:txBody>
                  <a:tcPr/>
                </a:tc>
                <a:tc>
                  <a:txBody>
                    <a:bodyPr/>
                    <a:lstStyle/>
                    <a:p>
                      <a:r>
                        <a:rPr lang="en-US" dirty="0" smtClean="0">
                          <a:solidFill>
                            <a:srgbClr val="0000FF"/>
                          </a:solidFill>
                        </a:rPr>
                        <a:t>16.8 km/pix</a:t>
                      </a:r>
                      <a:endParaRPr lang="en-GB" dirty="0">
                        <a:solidFill>
                          <a:srgbClr val="0000FF"/>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  8.4 km/pix</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  4.2 km/pix</a:t>
                      </a:r>
                      <a:endParaRPr lang="en-GB" dirty="0"/>
                    </a:p>
                  </a:txBody>
                  <a:tcPr/>
                </a:tc>
              </a:tr>
            </a:tbl>
          </a:graphicData>
        </a:graphic>
      </p:graphicFrame>
      <p:sp>
        <p:nvSpPr>
          <p:cNvPr id="34" name="TextBox 33"/>
          <p:cNvSpPr txBox="1"/>
          <p:nvPr/>
        </p:nvSpPr>
        <p:spPr>
          <a:xfrm>
            <a:off x="7614648" y="1469377"/>
            <a:ext cx="1188915" cy="369332"/>
          </a:xfrm>
          <a:prstGeom prst="rect">
            <a:avLst/>
          </a:prstGeom>
          <a:noFill/>
        </p:spPr>
        <p:txBody>
          <a:bodyPr wrap="none" rtlCol="0">
            <a:spAutoFit/>
          </a:bodyPr>
          <a:lstStyle/>
          <a:p>
            <a:r>
              <a:rPr lang="en-US" b="1" dirty="0" smtClean="0">
                <a:solidFill>
                  <a:srgbClr val="FF00FF"/>
                </a:solidFill>
              </a:rPr>
              <a:t>FOV=5°x5°</a:t>
            </a:r>
            <a:endParaRPr lang="en-GB" b="1" dirty="0">
              <a:solidFill>
                <a:srgbClr val="FF00FF"/>
              </a:solidFill>
            </a:endParaRPr>
          </a:p>
        </p:txBody>
      </p:sp>
      <p:sp>
        <p:nvSpPr>
          <p:cNvPr id="39" name="TextBox 38"/>
          <p:cNvSpPr txBox="1"/>
          <p:nvPr/>
        </p:nvSpPr>
        <p:spPr>
          <a:xfrm>
            <a:off x="6629400" y="5410200"/>
            <a:ext cx="2028056" cy="1292662"/>
          </a:xfrm>
          <a:prstGeom prst="rect">
            <a:avLst/>
          </a:prstGeom>
          <a:noFill/>
        </p:spPr>
        <p:txBody>
          <a:bodyPr wrap="none" rtlCol="0">
            <a:spAutoFit/>
          </a:bodyPr>
          <a:lstStyle/>
          <a:p>
            <a:r>
              <a:rPr lang="en-US" sz="1400" b="1" dirty="0" smtClean="0"/>
              <a:t>Velocity of Earth surface </a:t>
            </a:r>
          </a:p>
          <a:p>
            <a:r>
              <a:rPr lang="en-US" dirty="0" smtClean="0"/>
              <a:t>~ 0.5 km/sec; </a:t>
            </a:r>
          </a:p>
          <a:p>
            <a:r>
              <a:rPr lang="en-US" sz="1400" b="1" dirty="0" smtClean="0"/>
              <a:t>time between </a:t>
            </a:r>
          </a:p>
          <a:p>
            <a:r>
              <a:rPr lang="en-US" sz="1400" b="1" dirty="0" smtClean="0"/>
              <a:t>measurement </a:t>
            </a:r>
          </a:p>
          <a:p>
            <a:r>
              <a:rPr lang="en-US" dirty="0" smtClean="0"/>
              <a:t>~ 10-100 sec</a:t>
            </a:r>
          </a:p>
        </p:txBody>
      </p:sp>
    </p:spTree>
    <p:extLst>
      <p:ext uri="{BB962C8B-B14F-4D97-AF65-F5344CB8AC3E}">
        <p14:creationId xmlns:p14="http://schemas.microsoft.com/office/powerpoint/2010/main" val="4057015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595569"/>
            <a:ext cx="2133600" cy="20015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861" y="2663544"/>
            <a:ext cx="2092861" cy="1938579"/>
          </a:xfrm>
          <a:prstGeom prst="rect">
            <a:avLst/>
          </a:prstGeom>
        </p:spPr>
      </p:pic>
      <p:sp>
        <p:nvSpPr>
          <p:cNvPr id="6" name="TextBox 5"/>
          <p:cNvSpPr txBox="1"/>
          <p:nvPr/>
        </p:nvSpPr>
        <p:spPr>
          <a:xfrm>
            <a:off x="55101" y="204195"/>
            <a:ext cx="6513322" cy="369332"/>
          </a:xfrm>
          <a:prstGeom prst="rect">
            <a:avLst/>
          </a:prstGeom>
          <a:noFill/>
        </p:spPr>
        <p:txBody>
          <a:bodyPr wrap="none" rtlCol="0">
            <a:spAutoFit/>
          </a:bodyPr>
          <a:lstStyle/>
          <a:p>
            <a:r>
              <a:rPr lang="en-US" b="1" dirty="0">
                <a:solidFill>
                  <a:srgbClr val="0000FF"/>
                </a:solidFill>
                <a:latin typeface="Times New Roman" panose="02020603050405020304" pitchFamily="18" charset="0"/>
                <a:cs typeface="Times New Roman" panose="02020603050405020304" pitchFamily="18" charset="0"/>
              </a:rPr>
              <a:t>P</a:t>
            </a:r>
            <a:r>
              <a:rPr lang="en-US" b="1" dirty="0" smtClean="0">
                <a:solidFill>
                  <a:srgbClr val="0000FF"/>
                </a:solidFill>
                <a:latin typeface="Times New Roman" panose="02020603050405020304" pitchFamily="18" charset="0"/>
                <a:cs typeface="Times New Roman" panose="02020603050405020304" pitchFamily="18" charset="0"/>
              </a:rPr>
              <a:t>ossible off-the-shelf choice of RGB and </a:t>
            </a:r>
            <a:r>
              <a:rPr lang="en-US" b="1" dirty="0" err="1" smtClean="0">
                <a:solidFill>
                  <a:srgbClr val="0000FF"/>
                </a:solidFill>
                <a:latin typeface="Times New Roman" panose="02020603050405020304" pitchFamily="18" charset="0"/>
                <a:cs typeface="Times New Roman" panose="02020603050405020304" pitchFamily="18" charset="0"/>
              </a:rPr>
              <a:t>hyperspectral</a:t>
            </a:r>
            <a:r>
              <a:rPr lang="en-US" b="1" dirty="0" smtClean="0">
                <a:solidFill>
                  <a:srgbClr val="0000FF"/>
                </a:solidFill>
                <a:latin typeface="Times New Roman" panose="02020603050405020304" pitchFamily="18" charset="0"/>
                <a:cs typeface="Times New Roman" panose="02020603050405020304" pitchFamily="18" charset="0"/>
              </a:rPr>
              <a:t> cameras:</a:t>
            </a:r>
            <a:endParaRPr lang="en-GB" b="1" dirty="0">
              <a:solidFill>
                <a:srgbClr val="0000FF"/>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04" y="587382"/>
            <a:ext cx="5403753" cy="3980734"/>
          </a:xfrm>
          <a:prstGeom prst="rect">
            <a:avLst/>
          </a:prstGeom>
        </p:spPr>
      </p:pic>
      <p:sp>
        <p:nvSpPr>
          <p:cNvPr id="8" name="Rectangle 7"/>
          <p:cNvSpPr/>
          <p:nvPr/>
        </p:nvSpPr>
        <p:spPr>
          <a:xfrm>
            <a:off x="243714" y="4495800"/>
            <a:ext cx="6172200" cy="461665"/>
          </a:xfrm>
          <a:prstGeom prst="rect">
            <a:avLst/>
          </a:prstGeom>
        </p:spPr>
        <p:txBody>
          <a:bodyPr wrap="square">
            <a:spAutoFit/>
          </a:bodyPr>
          <a:lstStyle/>
          <a:p>
            <a:r>
              <a:rPr lang="ru-RU" sz="1200" u="sng" dirty="0">
                <a:hlinkClick r:id="rId5"/>
              </a:rPr>
              <a:t>https://simera-sense.com/products/xscape50/hyperscape50/</a:t>
            </a:r>
            <a:endParaRPr lang="en-GB" sz="1200" dirty="0"/>
          </a:p>
          <a:p>
            <a:r>
              <a:rPr lang="ru-RU" sz="1200" u="sng" dirty="0">
                <a:hlinkClick r:id="rId6"/>
              </a:rPr>
              <a:t>https://simera-sense.com/products/xscape50/#</a:t>
            </a:r>
            <a:endParaRPr lang="en-GB" sz="1200" dirty="0"/>
          </a:p>
        </p:txBody>
      </p:sp>
      <p:sp>
        <p:nvSpPr>
          <p:cNvPr id="9" name="Rectangle 8"/>
          <p:cNvSpPr/>
          <p:nvPr/>
        </p:nvSpPr>
        <p:spPr>
          <a:xfrm>
            <a:off x="2941426" y="5105400"/>
            <a:ext cx="4572000" cy="523220"/>
          </a:xfrm>
          <a:prstGeom prst="rect">
            <a:avLst/>
          </a:prstGeom>
        </p:spPr>
        <p:txBody>
          <a:bodyPr>
            <a:spAutoFit/>
          </a:bodyPr>
          <a:lstStyle/>
          <a:p>
            <a:pPr algn="just"/>
            <a:r>
              <a:rPr lang="en-GB" sz="1400" u="sng" dirty="0">
                <a:solidFill>
                  <a:srgbClr val="FF0000"/>
                </a:solidFill>
                <a:hlinkClick r:id="rId7"/>
              </a:rPr>
              <a:t>https://dragonflyaerospace.com/chameleon/</a:t>
            </a:r>
            <a:endParaRPr lang="en-GB" sz="1400" dirty="0">
              <a:solidFill>
                <a:srgbClr val="FF0000"/>
              </a:solidFill>
            </a:endParaRPr>
          </a:p>
          <a:p>
            <a:pPr algn="just"/>
            <a:r>
              <a:rPr lang="en-US" sz="1400" u="sng" dirty="0">
                <a:solidFill>
                  <a:srgbClr val="FF0000"/>
                </a:solidFill>
                <a:hlinkClick r:id="rId8"/>
              </a:rPr>
              <a:t>https://dragonflyaerospace.com/gecko/</a:t>
            </a:r>
            <a:endParaRPr lang="en-GB" sz="1400" dirty="0">
              <a:solidFill>
                <a:srgbClr val="FF0000"/>
              </a:solidFill>
            </a:endParaRPr>
          </a:p>
        </p:txBody>
      </p:sp>
      <p:sp>
        <p:nvSpPr>
          <p:cNvPr id="10" name="TextBox 9"/>
          <p:cNvSpPr txBox="1"/>
          <p:nvPr/>
        </p:nvSpPr>
        <p:spPr>
          <a:xfrm>
            <a:off x="240160" y="5105400"/>
            <a:ext cx="2712602" cy="369332"/>
          </a:xfrm>
          <a:prstGeom prst="rect">
            <a:avLst/>
          </a:prstGeom>
          <a:noFill/>
        </p:spPr>
        <p:txBody>
          <a:bodyPr wrap="none" rtlCol="0">
            <a:spAutoFit/>
          </a:bodyPr>
          <a:lstStyle/>
          <a:p>
            <a:r>
              <a:rPr lang="en-US" b="1" dirty="0" smtClean="0">
                <a:solidFill>
                  <a:srgbClr val="FF0000"/>
                </a:solidFill>
              </a:rPr>
              <a:t>Other off-the-shelf choice:</a:t>
            </a:r>
            <a:endParaRPr lang="en-GB" b="1" dirty="0">
              <a:solidFill>
                <a:srgbClr val="FF0000"/>
              </a:solidFill>
            </a:endParaRPr>
          </a:p>
        </p:txBody>
      </p:sp>
      <p:sp>
        <p:nvSpPr>
          <p:cNvPr id="11" name="Rectangle 10"/>
          <p:cNvSpPr/>
          <p:nvPr/>
        </p:nvSpPr>
        <p:spPr>
          <a:xfrm>
            <a:off x="1362496" y="5794293"/>
            <a:ext cx="3833742" cy="369332"/>
          </a:xfrm>
          <a:prstGeom prst="rect">
            <a:avLst/>
          </a:prstGeom>
        </p:spPr>
        <p:txBody>
          <a:bodyPr wrap="none">
            <a:spAutoFit/>
          </a:bodyPr>
          <a:lstStyle/>
          <a:p>
            <a:r>
              <a:rPr lang="en-GB" b="1" dirty="0"/>
              <a:t>4096×4096</a:t>
            </a:r>
            <a:r>
              <a:rPr lang="en-GB" dirty="0"/>
              <a:t> pixel HAWAII-4RG™ (H4RG)</a:t>
            </a:r>
          </a:p>
        </p:txBody>
      </p:sp>
      <p:sp>
        <p:nvSpPr>
          <p:cNvPr id="12" name="Rectangle 11"/>
          <p:cNvSpPr/>
          <p:nvPr/>
        </p:nvSpPr>
        <p:spPr>
          <a:xfrm>
            <a:off x="223786" y="5763515"/>
            <a:ext cx="1138710" cy="400110"/>
          </a:xfrm>
          <a:prstGeom prst="rect">
            <a:avLst/>
          </a:prstGeom>
        </p:spPr>
        <p:txBody>
          <a:bodyPr wrap="none">
            <a:spAutoFit/>
          </a:bodyPr>
          <a:lstStyle/>
          <a:p>
            <a:r>
              <a:rPr lang="en-GB" sz="2000" b="1" dirty="0" smtClean="0">
                <a:solidFill>
                  <a:srgbClr val="FF00FF"/>
                </a:solidFill>
              </a:rPr>
              <a:t>Teledyne</a:t>
            </a:r>
            <a:endParaRPr lang="en-GB" sz="2000" b="1" dirty="0">
              <a:solidFill>
                <a:srgbClr val="FF00FF"/>
              </a:solidFill>
            </a:endParaRPr>
          </a:p>
        </p:txBody>
      </p:sp>
      <p:sp>
        <p:nvSpPr>
          <p:cNvPr id="13" name="Rectangle 12"/>
          <p:cNvSpPr/>
          <p:nvPr/>
        </p:nvSpPr>
        <p:spPr>
          <a:xfrm>
            <a:off x="5187421" y="5763515"/>
            <a:ext cx="3337200" cy="830997"/>
          </a:xfrm>
          <a:prstGeom prst="rect">
            <a:avLst/>
          </a:prstGeom>
        </p:spPr>
        <p:txBody>
          <a:bodyPr wrap="square">
            <a:spAutoFit/>
          </a:bodyPr>
          <a:lstStyle/>
          <a:p>
            <a:r>
              <a:rPr lang="en-GB" sz="1200" dirty="0" smtClean="0">
                <a:hlinkClick r:id="rId9"/>
              </a:rPr>
              <a:t>https://www.teledyneimaging.com/en/aerospace-and-defense/products/sensors-overview/infrared-hgcdte-mct/hawaii-4rg/</a:t>
            </a:r>
            <a:endParaRPr lang="en-GB" sz="1200" dirty="0" smtClean="0"/>
          </a:p>
          <a:p>
            <a:endParaRPr lang="en-GB" sz="1200" dirty="0"/>
          </a:p>
        </p:txBody>
      </p:sp>
      <p:sp>
        <p:nvSpPr>
          <p:cNvPr id="14" name="Rectangle 13"/>
          <p:cNvSpPr/>
          <p:nvPr/>
        </p:nvSpPr>
        <p:spPr>
          <a:xfrm>
            <a:off x="223786" y="6409846"/>
            <a:ext cx="7504876" cy="369332"/>
          </a:xfrm>
          <a:prstGeom prst="rect">
            <a:avLst/>
          </a:prstGeom>
        </p:spPr>
        <p:txBody>
          <a:bodyPr wrap="square">
            <a:spAutoFit/>
          </a:bodyPr>
          <a:lstStyle/>
          <a:p>
            <a:r>
              <a:rPr lang="en-GB" dirty="0" smtClean="0">
                <a:hlinkClick r:id="rId10"/>
              </a:rPr>
              <a:t>https://www.teledyne-si.com/research-and-development/imaging-sensors</a:t>
            </a:r>
            <a:endParaRPr lang="en-GB" dirty="0"/>
          </a:p>
        </p:txBody>
      </p:sp>
      <p:sp>
        <p:nvSpPr>
          <p:cNvPr id="15" name="TextBox 14"/>
          <p:cNvSpPr txBox="1"/>
          <p:nvPr/>
        </p:nvSpPr>
        <p:spPr>
          <a:xfrm>
            <a:off x="2590800" y="6145147"/>
            <a:ext cx="1975221" cy="369332"/>
          </a:xfrm>
          <a:prstGeom prst="rect">
            <a:avLst/>
          </a:prstGeom>
          <a:noFill/>
        </p:spPr>
        <p:txBody>
          <a:bodyPr wrap="none" rtlCol="0">
            <a:spAutoFit/>
          </a:bodyPr>
          <a:lstStyle/>
          <a:p>
            <a:r>
              <a:rPr lang="en-US" b="1" dirty="0" smtClean="0">
                <a:solidFill>
                  <a:srgbClr val="FF00FF"/>
                </a:solidFill>
              </a:rPr>
              <a:t>VIS (500-1800 nm)</a:t>
            </a:r>
            <a:endParaRPr lang="en-GB" b="1" dirty="0">
              <a:solidFill>
                <a:srgbClr val="FF00FF"/>
              </a:solidFill>
            </a:endParaRPr>
          </a:p>
        </p:txBody>
      </p:sp>
      <p:sp>
        <p:nvSpPr>
          <p:cNvPr id="16" name="TextBox 15"/>
          <p:cNvSpPr txBox="1"/>
          <p:nvPr/>
        </p:nvSpPr>
        <p:spPr>
          <a:xfrm>
            <a:off x="773189" y="6138876"/>
            <a:ext cx="1789272" cy="369332"/>
          </a:xfrm>
          <a:prstGeom prst="rect">
            <a:avLst/>
          </a:prstGeom>
          <a:noFill/>
        </p:spPr>
        <p:txBody>
          <a:bodyPr wrap="none" rtlCol="0">
            <a:spAutoFit/>
          </a:bodyPr>
          <a:lstStyle/>
          <a:p>
            <a:r>
              <a:rPr lang="en-US" b="1" dirty="0" smtClean="0">
                <a:solidFill>
                  <a:srgbClr val="FF0000"/>
                </a:solidFill>
              </a:rPr>
              <a:t>UV (300-500 nm)</a:t>
            </a:r>
            <a:endParaRPr lang="en-GB" b="1" dirty="0">
              <a:solidFill>
                <a:srgbClr val="FF0000"/>
              </a:solidFill>
            </a:endParaRPr>
          </a:p>
        </p:txBody>
      </p:sp>
    </p:spTree>
    <p:extLst>
      <p:ext uri="{BB962C8B-B14F-4D97-AF65-F5344CB8AC3E}">
        <p14:creationId xmlns:p14="http://schemas.microsoft.com/office/powerpoint/2010/main" val="3907081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534423-A81A-48A4-9F34-F9CE03D93A9B}" type="slidenum">
              <a:rPr lang="en-GB" smtClean="0"/>
              <a:t>13</a:t>
            </a:fld>
            <a:endParaRPr lang="en-GB"/>
          </a:p>
        </p:txBody>
      </p:sp>
      <p:sp>
        <p:nvSpPr>
          <p:cNvPr id="10" name="Rectangle 9"/>
          <p:cNvSpPr/>
          <p:nvPr/>
        </p:nvSpPr>
        <p:spPr>
          <a:xfrm>
            <a:off x="846387" y="4800600"/>
            <a:ext cx="6641658" cy="1354217"/>
          </a:xfrm>
          <a:prstGeom prst="rect">
            <a:avLst/>
          </a:prstGeom>
        </p:spPr>
        <p:txBody>
          <a:bodyPr wrap="square">
            <a:spAutoFit/>
          </a:bodyPr>
          <a:lstStyle/>
          <a:p>
            <a:pPr lvl="0"/>
            <a:r>
              <a:rPr lang="en-GB" b="1" dirty="0" smtClean="0"/>
              <a:t>Additional studies  </a:t>
            </a:r>
          </a:p>
          <a:p>
            <a:pPr marL="285750" lvl="0" indent="-285750">
              <a:buFont typeface="Arial" panose="020B0604020202020204" pitchFamily="34" charset="0"/>
              <a:buChar char="•"/>
            </a:pPr>
            <a:r>
              <a:rPr lang="en-GB" sz="1600" dirty="0" smtClean="0"/>
              <a:t>Degradation of optical system due to lunar dust accumulation; </a:t>
            </a:r>
          </a:p>
          <a:p>
            <a:pPr marL="285750" lvl="0" indent="-285750">
              <a:buFont typeface="Arial" panose="020B0604020202020204" pitchFamily="34" charset="0"/>
              <a:buChar char="•"/>
            </a:pPr>
            <a:r>
              <a:rPr lang="en-GB" sz="1600" dirty="0" smtClean="0"/>
              <a:t>Scattered light from floating lunar and interplanetary dust; </a:t>
            </a:r>
            <a:endParaRPr lang="en-GB" sz="1600" dirty="0"/>
          </a:p>
          <a:p>
            <a:pPr marL="285750" lvl="0" indent="-285750">
              <a:buFont typeface="Arial" panose="020B0604020202020204" pitchFamily="34" charset="0"/>
              <a:buChar char="•"/>
            </a:pPr>
            <a:r>
              <a:rPr lang="en-GB" sz="1600" dirty="0"/>
              <a:t>Radiation/UV degradation of matrix and </a:t>
            </a:r>
            <a:r>
              <a:rPr lang="en-GB" sz="1600" dirty="0" smtClean="0"/>
              <a:t>optics on lunar surface (in daylight and in nightlight/shadow).</a:t>
            </a:r>
            <a:endParaRPr lang="en-GB" sz="1600" dirty="0"/>
          </a:p>
        </p:txBody>
      </p:sp>
      <p:sp>
        <p:nvSpPr>
          <p:cNvPr id="11" name="Rectangle 10"/>
          <p:cNvSpPr/>
          <p:nvPr/>
        </p:nvSpPr>
        <p:spPr>
          <a:xfrm>
            <a:off x="457200" y="381000"/>
            <a:ext cx="8309124" cy="4124206"/>
          </a:xfrm>
          <a:prstGeom prst="rect">
            <a:avLst/>
          </a:prstGeom>
        </p:spPr>
        <p:txBody>
          <a:bodyPr wrap="square">
            <a:spAutoFit/>
          </a:bodyPr>
          <a:lstStyle/>
          <a:p>
            <a:pPr lvl="0"/>
            <a:r>
              <a:rPr lang="en-GB" sz="2800" b="1" dirty="0" smtClean="0"/>
              <a:t>		</a:t>
            </a:r>
            <a:r>
              <a:rPr lang="en-GB" sz="2800" b="1" dirty="0" smtClean="0">
                <a:solidFill>
                  <a:srgbClr val="FF0000"/>
                </a:solidFill>
              </a:rPr>
              <a:t>	Conclusion</a:t>
            </a:r>
          </a:p>
          <a:p>
            <a:pPr marL="285750" indent="-285750">
              <a:buFont typeface="Arial" panose="020B0604020202020204" pitchFamily="34" charset="0"/>
              <a:buChar char="•"/>
            </a:pPr>
            <a:r>
              <a:rPr lang="en-GB" dirty="0" smtClean="0"/>
              <a:t>No </a:t>
            </a:r>
            <a:r>
              <a:rPr lang="en-GB" dirty="0"/>
              <a:t>one had previously conducted systematic observations of the Earth from the Moon. </a:t>
            </a:r>
            <a:r>
              <a:rPr lang="en-GB" dirty="0">
                <a:solidFill>
                  <a:srgbClr val="0000FF"/>
                </a:solidFill>
              </a:rPr>
              <a:t>This project will demonstrate the prospects of Earth observations from the Moon </a:t>
            </a:r>
            <a:r>
              <a:rPr lang="en-GB" dirty="0" err="1">
                <a:solidFill>
                  <a:srgbClr val="0000FF"/>
                </a:solidFill>
              </a:rPr>
              <a:t>spectroscopically</a:t>
            </a:r>
            <a:r>
              <a:rPr lang="en-GB" dirty="0">
                <a:solidFill>
                  <a:srgbClr val="0000FF"/>
                </a:solidFill>
              </a:rPr>
              <a:t> and in the imaging mode. </a:t>
            </a:r>
            <a:r>
              <a:rPr lang="en-GB" dirty="0"/>
              <a:t>We believe that proposed lightweight </a:t>
            </a:r>
            <a:r>
              <a:rPr lang="en-GB" dirty="0" smtClean="0"/>
              <a:t>instruments </a:t>
            </a:r>
            <a:r>
              <a:rPr lang="en-GB" dirty="0"/>
              <a:t>on a fixed platform </a:t>
            </a:r>
            <a:r>
              <a:rPr lang="en-GB" dirty="0" smtClean="0"/>
              <a:t>will </a:t>
            </a:r>
            <a:r>
              <a:rPr lang="en-GB" dirty="0"/>
              <a:t>provide a unique information for Earth science, as well as whole Earth true-</a:t>
            </a:r>
            <a:r>
              <a:rPr lang="en-GB" dirty="0" err="1"/>
              <a:t>color</a:t>
            </a:r>
            <a:r>
              <a:rPr lang="en-GB" dirty="0"/>
              <a:t> imagery to the public (the WFOV camera could be the first webcam on the Moon and this will generate significant interest to the project</a:t>
            </a:r>
            <a:r>
              <a:rPr lang="en-GB" dirty="0" smtClean="0"/>
              <a:t>).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solidFill>
                  <a:srgbClr val="0000FF"/>
                </a:solidFill>
              </a:rPr>
              <a:t>The </a:t>
            </a:r>
            <a:r>
              <a:rPr lang="en-GB" dirty="0">
                <a:solidFill>
                  <a:srgbClr val="0000FF"/>
                </a:solidFill>
              </a:rPr>
              <a:t>system uses the Moon as a free mechanical platform to scan the Earth. </a:t>
            </a:r>
            <a:r>
              <a:rPr lang="en-GB" dirty="0"/>
              <a:t>This means that there is no expensive mechanical </a:t>
            </a:r>
            <a:r>
              <a:rPr lang="en-GB" dirty="0" smtClean="0"/>
              <a:t>platform </a:t>
            </a:r>
            <a:r>
              <a:rPr lang="en-GB" dirty="0"/>
              <a:t>and no system to control it. This improves system reliability in the harsh conditions of harmful lunar dust. The experience of operating such a system will be invaluable for further scientific observations on the Moon.</a:t>
            </a:r>
            <a:endParaRPr lang="en-US" dirty="0"/>
          </a:p>
        </p:txBody>
      </p:sp>
    </p:spTree>
    <p:extLst>
      <p:ext uri="{BB962C8B-B14F-4D97-AF65-F5344CB8AC3E}">
        <p14:creationId xmlns:p14="http://schemas.microsoft.com/office/powerpoint/2010/main" val="2931523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1113472"/>
            <a:ext cx="9144000" cy="335280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33031" y="4694872"/>
                <a:ext cx="7505700" cy="1477328"/>
              </a:xfrm>
              <a:prstGeom prst="rect">
                <a:avLst/>
              </a:prstGeom>
            </p:spPr>
            <p:txBody>
              <a:bodyPr wrap="square">
                <a:spAutoFit/>
              </a:bodyPr>
              <a:lstStyle/>
              <a:p>
                <a:r>
                  <a:rPr lang="en-GB" b="1" dirty="0" err="1" smtClean="0">
                    <a:solidFill>
                      <a:srgbClr val="FF0000"/>
                    </a:solidFill>
                  </a:rPr>
                  <a:t>Libration</a:t>
                </a:r>
                <a:r>
                  <a:rPr lang="en-GB" b="1" dirty="0" smtClean="0">
                    <a:solidFill>
                      <a:srgbClr val="FF0000"/>
                    </a:solidFill>
                  </a:rPr>
                  <a:t> </a:t>
                </a:r>
                <a:r>
                  <a:rPr lang="en-GB" b="1" dirty="0">
                    <a:solidFill>
                      <a:srgbClr val="FF0000"/>
                    </a:solidFill>
                  </a:rPr>
                  <a:t>in latitude </a:t>
                </a:r>
                <a:r>
                  <a:rPr lang="en-GB" dirty="0"/>
                  <a:t>results from an inclination 6.68° between the Moon's axis of rotation (NS) and the normal to the plane of its orbit around Earth (</a:t>
                </a:r>
                <a14:m>
                  <m:oMath xmlns:m="http://schemas.openxmlformats.org/officeDocument/2006/math">
                    <m:r>
                      <a:rPr lang="en-GB" i="1">
                        <a:latin typeface="Cambria Math"/>
                      </a:rPr>
                      <m:t>𝑃𝑃</m:t>
                    </m:r>
                    <m:r>
                      <a:rPr lang="en-GB" i="1">
                        <a:latin typeface="Cambria Math"/>
                      </a:rPr>
                      <m:t>′</m:t>
                    </m:r>
                  </m:oMath>
                </a14:m>
                <a:r>
                  <a:rPr lang="en-GB" dirty="0"/>
                  <a:t>). The hemisphere of the Moon that is visible from Earth is marked in yellow; black is invisible hemisphere. Additional areas of the lunar surface that become available for observation at points A and C are marked in </a:t>
                </a:r>
                <a:r>
                  <a:rPr lang="en-GB" b="1" dirty="0">
                    <a:solidFill>
                      <a:srgbClr val="FF9900"/>
                    </a:solidFill>
                  </a:rPr>
                  <a:t>orange</a:t>
                </a:r>
                <a:r>
                  <a:rPr lang="en-GB" dirty="0"/>
                  <a:t>. </a:t>
                </a:r>
              </a:p>
            </p:txBody>
          </p:sp>
        </mc:Choice>
        <mc:Fallback xmlns="">
          <p:sp>
            <p:nvSpPr>
              <p:cNvPr id="4" name="Rectangle 3"/>
              <p:cNvSpPr>
                <a:spLocks noRot="1" noChangeAspect="1" noMove="1" noResize="1" noEditPoints="1" noAdjustHandles="1" noChangeArrowheads="1" noChangeShapeType="1" noTextEdit="1"/>
              </p:cNvSpPr>
              <p:nvPr/>
            </p:nvSpPr>
            <p:spPr>
              <a:xfrm>
                <a:off x="733031" y="4694872"/>
                <a:ext cx="7505700" cy="1477328"/>
              </a:xfrm>
              <a:prstGeom prst="rect">
                <a:avLst/>
              </a:prstGeom>
              <a:blipFill rotWithShape="1">
                <a:blip r:embed="rId3"/>
                <a:stretch>
                  <a:fillRect l="-650" t="-2058" r="-650" b="-5350"/>
                </a:stretch>
              </a:blipFill>
            </p:spPr>
            <p:txBody>
              <a:bodyPr/>
              <a:lstStyle/>
              <a:p>
                <a:r>
                  <a:rPr lang="en-GB">
                    <a:noFill/>
                  </a:rPr>
                  <a:t> </a:t>
                </a:r>
              </a:p>
            </p:txBody>
          </p:sp>
        </mc:Fallback>
      </mc:AlternateContent>
      <p:sp>
        <p:nvSpPr>
          <p:cNvPr id="5" name="Slide Number Placeholder 4"/>
          <p:cNvSpPr>
            <a:spLocks noGrp="1"/>
          </p:cNvSpPr>
          <p:nvPr>
            <p:ph type="sldNum" sz="quarter" idx="12"/>
          </p:nvPr>
        </p:nvSpPr>
        <p:spPr/>
        <p:txBody>
          <a:bodyPr/>
          <a:lstStyle/>
          <a:p>
            <a:fld id="{2C534423-A81A-48A4-9F34-F9CE03D93A9B}" type="slidenum">
              <a:rPr lang="en-GB" smtClean="0"/>
              <a:t>14</a:t>
            </a:fld>
            <a:endParaRPr lang="en-GB"/>
          </a:p>
        </p:txBody>
      </p:sp>
      <p:sp>
        <p:nvSpPr>
          <p:cNvPr id="6" name="Title 1"/>
          <p:cNvSpPr>
            <a:spLocks noGrp="1"/>
          </p:cNvSpPr>
          <p:nvPr>
            <p:ph type="title"/>
          </p:nvPr>
        </p:nvSpPr>
        <p:spPr>
          <a:xfrm>
            <a:off x="457200" y="274638"/>
            <a:ext cx="8229600" cy="1143000"/>
          </a:xfrm>
        </p:spPr>
        <p:txBody>
          <a:bodyPr>
            <a:noAutofit/>
          </a:bodyPr>
          <a:lstStyle/>
          <a:p>
            <a:r>
              <a:rPr lang="en-US" sz="7200" b="1" dirty="0" smtClean="0"/>
              <a:t>Backup</a:t>
            </a:r>
            <a:endParaRPr lang="en-GB" sz="7200" b="1" dirty="0"/>
          </a:p>
        </p:txBody>
      </p:sp>
    </p:spTree>
    <p:extLst>
      <p:ext uri="{BB962C8B-B14F-4D97-AF65-F5344CB8AC3E}">
        <p14:creationId xmlns:p14="http://schemas.microsoft.com/office/powerpoint/2010/main" val="3308158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219200" y="0"/>
            <a:ext cx="6152515" cy="510286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62000" y="5181600"/>
                <a:ext cx="7772400" cy="1236557"/>
              </a:xfrm>
              <a:prstGeom prst="rect">
                <a:avLst/>
              </a:prstGeom>
            </p:spPr>
            <p:txBody>
              <a:bodyPr wrap="square">
                <a:spAutoFit/>
              </a:bodyPr>
              <a:lstStyle/>
              <a:p>
                <a:r>
                  <a:rPr lang="en-GB" b="1" dirty="0" smtClean="0">
                    <a:solidFill>
                      <a:srgbClr val="FF0000"/>
                    </a:solidFill>
                  </a:rPr>
                  <a:t>Libration </a:t>
                </a:r>
                <a:r>
                  <a:rPr lang="en-GB" b="1" dirty="0">
                    <a:solidFill>
                      <a:srgbClr val="FF0000"/>
                    </a:solidFill>
                  </a:rPr>
                  <a:t>in longitude </a:t>
                </a:r>
                <a:r>
                  <a:rPr lang="en-GB" dirty="0"/>
                  <a:t>results from the eccentricity of the Moon's orbit. It can reach 7.9° in amplitude. The point A is the apogee of the lunar </a:t>
                </a:r>
                <a:r>
                  <a:rPr lang="en-GB" dirty="0" smtClean="0"/>
                  <a:t>orbit; </a:t>
                </a:r>
                <a:r>
                  <a:rPr lang="en-GB" dirty="0"/>
                  <a:t>C – the </a:t>
                </a:r>
                <a:r>
                  <a:rPr lang="en-GB" dirty="0" smtClean="0"/>
                  <a:t>perigee; </a:t>
                </a:r>
                <a14:m>
                  <m:oMath xmlns:m="http://schemas.openxmlformats.org/officeDocument/2006/math">
                    <m:r>
                      <a:rPr lang="en-GB" i="1">
                        <a:latin typeface="Cambria Math"/>
                      </a:rPr>
                      <m:t>𝐴𝑂</m:t>
                    </m:r>
                    <m:r>
                      <a:rPr lang="en-GB" i="1">
                        <a:latin typeface="Cambria Math"/>
                      </a:rPr>
                      <m:t>=</m:t>
                    </m:r>
                    <m:r>
                      <a:rPr lang="en-GB" i="1">
                        <a:latin typeface="Cambria Math"/>
                      </a:rPr>
                      <m:t>𝑎</m:t>
                    </m:r>
                  </m:oMath>
                </a14:m>
                <a:r>
                  <a:rPr lang="en-GB" dirty="0"/>
                  <a:t>; </a:t>
                </a:r>
                <a14:m>
                  <m:oMath xmlns:m="http://schemas.openxmlformats.org/officeDocument/2006/math">
                    <m:r>
                      <a:rPr lang="en-GB" i="1">
                        <a:latin typeface="Cambria Math"/>
                      </a:rPr>
                      <m:t>𝑂𝐸</m:t>
                    </m:r>
                    <m:r>
                      <a:rPr lang="en-GB" i="1">
                        <a:latin typeface="Cambria Math"/>
                      </a:rPr>
                      <m:t>=</m:t>
                    </m:r>
                    <m:r>
                      <a:rPr lang="en-GB" i="1">
                        <a:latin typeface="Cambria Math"/>
                      </a:rPr>
                      <m:t>𝑎𝑒</m:t>
                    </m:r>
                    <m:r>
                      <a:rPr lang="en-US" b="0" i="0" smtClean="0">
                        <a:latin typeface="Cambria Math"/>
                      </a:rPr>
                      <m:t>. </m:t>
                    </m:r>
                  </m:oMath>
                </a14:m>
                <a:r>
                  <a:rPr lang="en-GB" dirty="0"/>
                  <a:t>Additional areas of the lunar surface that become available for observation are marked in </a:t>
                </a:r>
                <a:r>
                  <a:rPr lang="en-GB" b="1" dirty="0">
                    <a:solidFill>
                      <a:srgbClr val="F69200"/>
                    </a:solidFill>
                  </a:rPr>
                  <a:t>orange</a:t>
                </a:r>
                <a:r>
                  <a:rPr lang="en-GB" dirty="0"/>
                  <a:t>. View from N pole.</a:t>
                </a:r>
              </a:p>
            </p:txBody>
          </p:sp>
        </mc:Choice>
        <mc:Fallback xmlns="">
          <p:sp>
            <p:nvSpPr>
              <p:cNvPr id="3" name="Rectangle 2"/>
              <p:cNvSpPr>
                <a:spLocks noRot="1" noChangeAspect="1" noMove="1" noResize="1" noEditPoints="1" noAdjustHandles="1" noChangeArrowheads="1" noChangeShapeType="1" noTextEdit="1"/>
              </p:cNvSpPr>
              <p:nvPr/>
            </p:nvSpPr>
            <p:spPr>
              <a:xfrm>
                <a:off x="762000" y="5181600"/>
                <a:ext cx="7772400" cy="1236557"/>
              </a:xfrm>
              <a:prstGeom prst="rect">
                <a:avLst/>
              </a:prstGeom>
              <a:blipFill rotWithShape="1">
                <a:blip r:embed="rId3"/>
                <a:stretch>
                  <a:fillRect l="-627" t="-2463" b="-394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2C534423-A81A-48A4-9F34-F9CE03D93A9B}" type="slidenum">
              <a:rPr lang="en-GB" smtClean="0"/>
              <a:t>15</a:t>
            </a:fld>
            <a:endParaRPr lang="en-GB"/>
          </a:p>
        </p:txBody>
      </p:sp>
      <p:sp>
        <p:nvSpPr>
          <p:cNvPr id="5" name="TextBox 4"/>
          <p:cNvSpPr txBox="1"/>
          <p:nvPr/>
        </p:nvSpPr>
        <p:spPr>
          <a:xfrm>
            <a:off x="7619999" y="2362200"/>
            <a:ext cx="871329" cy="646331"/>
          </a:xfrm>
          <a:prstGeom prst="rect">
            <a:avLst/>
          </a:prstGeom>
          <a:noFill/>
        </p:spPr>
        <p:txBody>
          <a:bodyPr wrap="none" rtlCol="0">
            <a:spAutoFit/>
          </a:bodyPr>
          <a:lstStyle/>
          <a:p>
            <a:r>
              <a:rPr lang="en-US" b="1" dirty="0"/>
              <a:t>O</a:t>
            </a:r>
            <a:r>
              <a:rPr lang="en-US" b="1" dirty="0" smtClean="0"/>
              <a:t>rbital</a:t>
            </a:r>
          </a:p>
          <a:p>
            <a:r>
              <a:rPr lang="en-US" b="1" dirty="0" smtClean="0"/>
              <a:t>V</a:t>
            </a:r>
            <a:r>
              <a:rPr lang="en-US" b="1" baseline="-25000" dirty="0" smtClean="0"/>
              <a:t>C</a:t>
            </a:r>
            <a:r>
              <a:rPr lang="en-US" b="1" dirty="0" smtClean="0"/>
              <a:t>&gt;V</a:t>
            </a:r>
            <a:r>
              <a:rPr lang="en-US" b="1" baseline="-25000" dirty="0" smtClean="0"/>
              <a:t>A</a:t>
            </a:r>
            <a:endParaRPr lang="en-GB" b="1" baseline="-25000" dirty="0"/>
          </a:p>
        </p:txBody>
      </p:sp>
    </p:spTree>
    <p:extLst>
      <p:ext uri="{BB962C8B-B14F-4D97-AF65-F5344CB8AC3E}">
        <p14:creationId xmlns:p14="http://schemas.microsoft.com/office/powerpoint/2010/main" val="288257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609600"/>
            <a:ext cx="784349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2C534423-A81A-48A4-9F34-F9CE03D93A9B}" type="slidenum">
              <a:rPr lang="en-GB" smtClean="0"/>
              <a:t>16</a:t>
            </a:fld>
            <a:endParaRPr lang="en-GB"/>
          </a:p>
        </p:txBody>
      </p:sp>
      <p:sp>
        <p:nvSpPr>
          <p:cNvPr id="3" name="TextBox 2"/>
          <p:cNvSpPr txBox="1"/>
          <p:nvPr/>
        </p:nvSpPr>
        <p:spPr>
          <a:xfrm>
            <a:off x="2819400" y="152400"/>
            <a:ext cx="3147336" cy="369332"/>
          </a:xfrm>
          <a:prstGeom prst="rect">
            <a:avLst/>
          </a:prstGeom>
          <a:noFill/>
        </p:spPr>
        <p:txBody>
          <a:bodyPr wrap="none" rtlCol="0">
            <a:spAutoFit/>
          </a:bodyPr>
          <a:lstStyle/>
          <a:p>
            <a:r>
              <a:rPr lang="en-US" b="1" dirty="0" smtClean="0">
                <a:solidFill>
                  <a:srgbClr val="FF0000"/>
                </a:solidFill>
              </a:rPr>
              <a:t>Lunar </a:t>
            </a:r>
            <a:r>
              <a:rPr lang="en-US" b="1" dirty="0" err="1" smtClean="0">
                <a:solidFill>
                  <a:srgbClr val="FF0000"/>
                </a:solidFill>
              </a:rPr>
              <a:t>librations</a:t>
            </a:r>
            <a:r>
              <a:rPr lang="en-US" b="1" dirty="0">
                <a:solidFill>
                  <a:srgbClr val="FF0000"/>
                </a:solidFill>
              </a:rPr>
              <a:t> </a:t>
            </a:r>
            <a:r>
              <a:rPr lang="en-US" b="1" dirty="0" smtClean="0">
                <a:solidFill>
                  <a:srgbClr val="FF0000"/>
                </a:solidFill>
              </a:rPr>
              <a:t>in simple math</a:t>
            </a:r>
            <a:endParaRPr lang="en-GB" b="1" dirty="0">
              <a:solidFill>
                <a:srgbClr val="FF0000"/>
              </a:solidFill>
            </a:endParaRPr>
          </a:p>
        </p:txBody>
      </p:sp>
      <p:sp>
        <p:nvSpPr>
          <p:cNvPr id="4" name="Rectangle 3"/>
          <p:cNvSpPr/>
          <p:nvPr/>
        </p:nvSpPr>
        <p:spPr>
          <a:xfrm>
            <a:off x="4432162" y="2819400"/>
            <a:ext cx="459752"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328286" y="3551172"/>
            <a:ext cx="459752"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53714" y="5235129"/>
            <a:ext cx="137286"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7239000" y="1090731"/>
            <a:ext cx="1066800" cy="0"/>
          </a:xfrm>
          <a:prstGeom prst="line">
            <a:avLst/>
          </a:prstGeom>
          <a:ln w="28575">
            <a:solidFill>
              <a:srgbClr val="FF00FF"/>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0" y="1295400"/>
            <a:ext cx="38100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91400" y="1517073"/>
            <a:ext cx="1066800" cy="0"/>
          </a:xfrm>
          <a:prstGeom prst="line">
            <a:avLst/>
          </a:prstGeom>
          <a:ln w="28575">
            <a:solidFill>
              <a:srgbClr val="FF00FF"/>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0" y="1721742"/>
            <a:ext cx="53340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39000" y="1982460"/>
            <a:ext cx="1066800" cy="0"/>
          </a:xfrm>
          <a:prstGeom prst="line">
            <a:avLst/>
          </a:prstGeom>
          <a:ln w="28575">
            <a:solidFill>
              <a:srgbClr val="FF00FF"/>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24000" y="2187129"/>
            <a:ext cx="1248798"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803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76200" y="228600"/>
            <a:ext cx="8991600" cy="3810000"/>
          </a:xfrm>
          <a:prstGeom prst="rect">
            <a:avLst/>
          </a:prstGeom>
        </p:spPr>
      </p:pic>
      <p:sp>
        <p:nvSpPr>
          <p:cNvPr id="3" name="Rectangle 2"/>
          <p:cNvSpPr/>
          <p:nvPr/>
        </p:nvSpPr>
        <p:spPr>
          <a:xfrm>
            <a:off x="533400" y="4495800"/>
            <a:ext cx="7924800" cy="1754326"/>
          </a:xfrm>
          <a:prstGeom prst="rect">
            <a:avLst/>
          </a:prstGeom>
        </p:spPr>
        <p:txBody>
          <a:bodyPr wrap="square">
            <a:spAutoFit/>
          </a:bodyPr>
          <a:lstStyle/>
          <a:p>
            <a:r>
              <a:rPr lang="en-US" b="1" dirty="0" smtClean="0"/>
              <a:t>Left</a:t>
            </a:r>
            <a:r>
              <a:rPr lang="en-US" b="1" dirty="0"/>
              <a:t>:</a:t>
            </a:r>
            <a:r>
              <a:rPr lang="en-US" dirty="0"/>
              <a:t> </a:t>
            </a:r>
            <a:r>
              <a:rPr lang="en-US" b="1" dirty="0">
                <a:solidFill>
                  <a:srgbClr val="FF0000"/>
                </a:solidFill>
              </a:rPr>
              <a:t>Position of the Earth center </a:t>
            </a:r>
            <a:r>
              <a:rPr lang="en-US" dirty="0"/>
              <a:t>during July-September 2024 (green line) </a:t>
            </a:r>
            <a:r>
              <a:rPr lang="en-GB" dirty="0"/>
              <a:t>for an observer located on the edge of the visible hemisphere of the Moon in the region of middle ~45°N latitudes (point NW on </a:t>
            </a:r>
            <a:r>
              <a:rPr lang="en-GB" dirty="0" smtClean="0"/>
              <a:t>Slide 9). </a:t>
            </a:r>
            <a:r>
              <a:rPr lang="en-GB" dirty="0"/>
              <a:t>Violet lines are </a:t>
            </a:r>
            <a:r>
              <a:rPr lang="en-US" dirty="0"/>
              <a:t>positions of slits of the spectrometer. </a:t>
            </a:r>
            <a:r>
              <a:rPr lang="en-GB" dirty="0" smtClean="0"/>
              <a:t>Lunar </a:t>
            </a:r>
            <a:r>
              <a:rPr lang="en-GB" dirty="0"/>
              <a:t>surface is from the photo taken by </a:t>
            </a:r>
            <a:r>
              <a:rPr lang="en-GB" dirty="0" smtClean="0"/>
              <a:t>NASA/Apollo.</a:t>
            </a:r>
          </a:p>
          <a:p>
            <a:r>
              <a:rPr lang="en-GB" b="1" dirty="0" smtClean="0"/>
              <a:t>Right</a:t>
            </a:r>
            <a:r>
              <a:rPr lang="en-GB" b="1" dirty="0"/>
              <a:t>:</a:t>
            </a:r>
            <a:r>
              <a:rPr lang="en-GB" dirty="0"/>
              <a:t> </a:t>
            </a:r>
            <a:r>
              <a:rPr lang="en-US" dirty="0"/>
              <a:t>View of Moon limb with Earth on the horizon, Mare </a:t>
            </a:r>
            <a:r>
              <a:rPr lang="en-US" dirty="0" err="1"/>
              <a:t>Smythii</a:t>
            </a:r>
            <a:r>
              <a:rPr lang="en-US" dirty="0"/>
              <a:t> region (3°N,85°E),</a:t>
            </a:r>
            <a:r>
              <a:rPr lang="en-GB" dirty="0"/>
              <a:t> July 20, 1969</a:t>
            </a:r>
            <a:r>
              <a:rPr lang="en-US" dirty="0"/>
              <a:t>. NASA</a:t>
            </a:r>
            <a:r>
              <a:rPr lang="en-GB" dirty="0"/>
              <a:t>/JSC</a:t>
            </a:r>
            <a:r>
              <a:rPr lang="en-US" dirty="0"/>
              <a:t>/Apollo 11, AS11-44-6551.</a:t>
            </a:r>
            <a:endParaRPr lang="en-GB" dirty="0"/>
          </a:p>
        </p:txBody>
      </p:sp>
      <p:sp>
        <p:nvSpPr>
          <p:cNvPr id="4" name="Slide Number Placeholder 3"/>
          <p:cNvSpPr>
            <a:spLocks noGrp="1"/>
          </p:cNvSpPr>
          <p:nvPr>
            <p:ph type="sldNum" sz="quarter" idx="12"/>
          </p:nvPr>
        </p:nvSpPr>
        <p:spPr/>
        <p:txBody>
          <a:bodyPr/>
          <a:lstStyle/>
          <a:p>
            <a:fld id="{2C534423-A81A-48A4-9F34-F9CE03D93A9B}" type="slidenum">
              <a:rPr lang="en-GB" smtClean="0"/>
              <a:t>17</a:t>
            </a:fld>
            <a:endParaRPr lang="en-GB"/>
          </a:p>
        </p:txBody>
      </p:sp>
    </p:spTree>
    <p:extLst>
      <p:ext uri="{BB962C8B-B14F-4D97-AF65-F5344CB8AC3E}">
        <p14:creationId xmlns:p14="http://schemas.microsoft.com/office/powerpoint/2010/main" val="3550377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8" y="0"/>
            <a:ext cx="5543487" cy="6858000"/>
          </a:xfrm>
          <a:prstGeom prst="rect">
            <a:avLst/>
          </a:prstGeom>
        </p:spPr>
      </p:pic>
      <p:sp>
        <p:nvSpPr>
          <p:cNvPr id="6" name="Rectangle 5"/>
          <p:cNvSpPr/>
          <p:nvPr/>
        </p:nvSpPr>
        <p:spPr>
          <a:xfrm>
            <a:off x="5638800" y="304800"/>
            <a:ext cx="3124200" cy="6001643"/>
          </a:xfrm>
          <a:prstGeom prst="rect">
            <a:avLst/>
          </a:prstGeom>
        </p:spPr>
        <p:txBody>
          <a:bodyPr wrap="square">
            <a:spAutoFit/>
          </a:bodyPr>
          <a:lstStyle/>
          <a:p>
            <a:r>
              <a:rPr lang="en-US" sz="2400" b="1" dirty="0" smtClean="0">
                <a:solidFill>
                  <a:srgbClr val="FF0000"/>
                </a:solidFill>
                <a:cs typeface="Times New Roman" panose="02020603050405020304" pitchFamily="18" charset="0"/>
              </a:rPr>
              <a:t>Artemis </a:t>
            </a:r>
            <a:r>
              <a:rPr lang="en-US" sz="2400" b="1" dirty="0">
                <a:solidFill>
                  <a:srgbClr val="FF0000"/>
                </a:solidFill>
                <a:cs typeface="Times New Roman" panose="02020603050405020304" pitchFamily="18" charset="0"/>
              </a:rPr>
              <a:t>III Science:</a:t>
            </a:r>
          </a:p>
          <a:p>
            <a:r>
              <a:rPr lang="en-US" sz="2400" b="1" dirty="0">
                <a:solidFill>
                  <a:srgbClr val="FF00FF"/>
                </a:solidFill>
                <a:cs typeface="Times New Roman" panose="02020603050405020304" pitchFamily="18" charset="0"/>
              </a:rPr>
              <a:t>Goal 5c:</a:t>
            </a:r>
          </a:p>
          <a:p>
            <a:pPr marL="285750" indent="-285750">
              <a:buFont typeface="Arial" panose="020B0604020202020204" pitchFamily="34" charset="0"/>
              <a:buChar char="•"/>
            </a:pPr>
            <a:r>
              <a:rPr lang="en-US" sz="1600" b="1" dirty="0" smtClean="0">
                <a:cs typeface="Times New Roman" panose="02020603050405020304" pitchFamily="18" charset="0"/>
              </a:rPr>
              <a:t>Use </a:t>
            </a:r>
            <a:r>
              <a:rPr lang="en-US" sz="1600" b="1" dirty="0">
                <a:cs typeface="Times New Roman" panose="02020603050405020304" pitchFamily="18" charset="0"/>
              </a:rPr>
              <a:t>the </a:t>
            </a:r>
            <a:r>
              <a:rPr lang="en-US" sz="1600" b="1" dirty="0">
                <a:solidFill>
                  <a:srgbClr val="0000FF"/>
                </a:solidFill>
                <a:cs typeface="Times New Roman" panose="02020603050405020304" pitchFamily="18" charset="0"/>
              </a:rPr>
              <a:t>Moon as a platform </a:t>
            </a:r>
            <a:r>
              <a:rPr lang="en-US" sz="1600" b="1" dirty="0">
                <a:cs typeface="Times New Roman" panose="02020603050405020304" pitchFamily="18" charset="0"/>
              </a:rPr>
              <a:t>for Earth-observing studies… the Moon supplies a convenient platform for Earth science. </a:t>
            </a:r>
            <a:endParaRPr lang="en-US" sz="1600" b="1" dirty="0" smtClean="0">
              <a:cs typeface="Times New Roman" panose="02020603050405020304" pitchFamily="18" charset="0"/>
            </a:endParaRPr>
          </a:p>
          <a:p>
            <a:pPr marL="285750" indent="-285750">
              <a:buFont typeface="Arial" panose="020B0604020202020204" pitchFamily="34" charset="0"/>
              <a:buChar char="•"/>
            </a:pPr>
            <a:r>
              <a:rPr lang="en-US" sz="1600" b="1" dirty="0" smtClean="0">
                <a:cs typeface="Times New Roman" panose="02020603050405020304" pitchFamily="18" charset="0"/>
              </a:rPr>
              <a:t>The </a:t>
            </a:r>
            <a:r>
              <a:rPr lang="en-US" sz="1600" b="1" dirty="0">
                <a:cs typeface="Times New Roman" panose="02020603050405020304" pitchFamily="18" charset="0"/>
              </a:rPr>
              <a:t>observations from the Moon will have </a:t>
            </a:r>
            <a:r>
              <a:rPr lang="en-US" sz="1600" b="1" dirty="0">
                <a:solidFill>
                  <a:srgbClr val="0000FF"/>
                </a:solidFill>
                <a:cs typeface="Times New Roman" panose="02020603050405020304" pitchFamily="18" charset="0"/>
              </a:rPr>
              <a:t>higher resolution </a:t>
            </a:r>
            <a:r>
              <a:rPr lang="en-US" sz="1600" b="1" dirty="0">
                <a:cs typeface="Times New Roman" panose="02020603050405020304" pitchFamily="18" charset="0"/>
              </a:rPr>
              <a:t>than would similar observations made </a:t>
            </a:r>
            <a:r>
              <a:rPr lang="en-US" sz="1600" b="1" dirty="0">
                <a:solidFill>
                  <a:srgbClr val="0000FF"/>
                </a:solidFill>
                <a:cs typeface="Times New Roman" panose="02020603050405020304" pitchFamily="18" charset="0"/>
              </a:rPr>
              <a:t>at L1</a:t>
            </a:r>
            <a:r>
              <a:rPr lang="en-US" sz="1600" b="1" dirty="0" smtClean="0">
                <a:cs typeface="Times New Roman" panose="02020603050405020304" pitchFamily="18" charset="0"/>
              </a:rPr>
              <a:t>.</a:t>
            </a:r>
          </a:p>
          <a:p>
            <a:pPr marL="285750" indent="-285750">
              <a:buFont typeface="Arial" panose="020B0604020202020204" pitchFamily="34" charset="0"/>
              <a:buChar char="•"/>
            </a:pPr>
            <a:r>
              <a:rPr lang="en-US" sz="1600" b="1" dirty="0" smtClean="0">
                <a:solidFill>
                  <a:srgbClr val="0000FF"/>
                </a:solidFill>
                <a:cs typeface="Times New Roman" panose="02020603050405020304" pitchFamily="18" charset="0"/>
              </a:rPr>
              <a:t>Myriad science investigations </a:t>
            </a:r>
            <a:r>
              <a:rPr lang="en-US" sz="1600" b="1" dirty="0">
                <a:cs typeface="Times New Roman" panose="02020603050405020304" pitchFamily="18" charset="0"/>
              </a:rPr>
              <a:t>targeting topics such as </a:t>
            </a:r>
            <a:r>
              <a:rPr lang="en-US" sz="1600" b="1" dirty="0">
                <a:solidFill>
                  <a:srgbClr val="C00000"/>
                </a:solidFill>
                <a:cs typeface="Times New Roman" panose="02020603050405020304" pitchFamily="18" charset="0"/>
              </a:rPr>
              <a:t>lightning, Earth’s albedo, atmosphere, and exosphere…, the oceans, infrared emission, </a:t>
            </a:r>
            <a:r>
              <a:rPr lang="en-US" sz="1600" b="1" dirty="0">
                <a:cs typeface="Times New Roman" panose="02020603050405020304" pitchFamily="18" charset="0"/>
              </a:rPr>
              <a:t>and radar interferometry may be accomplished from the surface of the Moon. </a:t>
            </a:r>
            <a:endParaRPr lang="en-US" sz="1600" b="1" dirty="0" smtClean="0">
              <a:cs typeface="Times New Roman" panose="02020603050405020304" pitchFamily="18" charset="0"/>
            </a:endParaRPr>
          </a:p>
          <a:p>
            <a:pPr marL="285750" indent="-285750">
              <a:buFont typeface="Arial" panose="020B0604020202020204" pitchFamily="34" charset="0"/>
              <a:buChar char="•"/>
            </a:pPr>
            <a:r>
              <a:rPr lang="en-US" sz="1600" b="1" dirty="0" smtClean="0">
                <a:cs typeface="Times New Roman" panose="02020603050405020304" pitchFamily="18" charset="0"/>
              </a:rPr>
              <a:t>The </a:t>
            </a:r>
            <a:r>
              <a:rPr lang="en-US" sz="1600" b="1" dirty="0">
                <a:cs typeface="Times New Roman" panose="02020603050405020304" pitchFamily="18" charset="0"/>
              </a:rPr>
              <a:t>Moon also offers a unique vantage point for </a:t>
            </a:r>
            <a:r>
              <a:rPr lang="en-US" sz="1600" b="1" dirty="0">
                <a:solidFill>
                  <a:srgbClr val="0000FF"/>
                </a:solidFill>
                <a:cs typeface="Times New Roman" panose="02020603050405020304" pitchFamily="18" charset="0"/>
              </a:rPr>
              <a:t>full-disk observations</a:t>
            </a:r>
            <a:r>
              <a:rPr lang="en-US" sz="1600" b="1" dirty="0">
                <a:cs typeface="Times New Roman" panose="02020603050405020304" pitchFamily="18" charset="0"/>
              </a:rPr>
              <a:t> that can help advance investigations of Earth as an </a:t>
            </a:r>
            <a:r>
              <a:rPr lang="en-US" sz="1600" b="1" dirty="0">
                <a:solidFill>
                  <a:srgbClr val="FF0000"/>
                </a:solidFill>
                <a:cs typeface="Times New Roman" panose="02020603050405020304" pitchFamily="18" charset="0"/>
              </a:rPr>
              <a:t>exoplanet</a:t>
            </a:r>
            <a:r>
              <a:rPr lang="en-US" sz="1600" b="1" dirty="0">
                <a:cs typeface="Times New Roman" panose="02020603050405020304" pitchFamily="18" charset="0"/>
              </a:rPr>
              <a:t>…</a:t>
            </a:r>
          </a:p>
        </p:txBody>
      </p:sp>
      <p:sp>
        <p:nvSpPr>
          <p:cNvPr id="8" name="Slide Number Placeholder 7"/>
          <p:cNvSpPr>
            <a:spLocks noGrp="1"/>
          </p:cNvSpPr>
          <p:nvPr>
            <p:ph type="sldNum" sz="quarter" idx="12"/>
          </p:nvPr>
        </p:nvSpPr>
        <p:spPr/>
        <p:txBody>
          <a:bodyPr/>
          <a:lstStyle/>
          <a:p>
            <a:fld id="{BB5D993A-C585-460C-B3B3-E1998513DFF9}" type="slidenum">
              <a:rPr lang="en-GB" smtClean="0"/>
              <a:t>2</a:t>
            </a:fld>
            <a:endParaRPr lang="en-GB" dirty="0"/>
          </a:p>
        </p:txBody>
      </p:sp>
    </p:spTree>
    <p:extLst>
      <p:ext uri="{BB962C8B-B14F-4D97-AF65-F5344CB8AC3E}">
        <p14:creationId xmlns:p14="http://schemas.microsoft.com/office/powerpoint/2010/main" val="1220800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6988" y="6264275"/>
            <a:ext cx="2133600" cy="365125"/>
          </a:xfrm>
        </p:spPr>
        <p:txBody>
          <a:bodyPr/>
          <a:lstStyle/>
          <a:p>
            <a:fld id="{2C534423-A81A-48A4-9F34-F9CE03D93A9B}" type="slidenum">
              <a:rPr lang="en-GB" smtClean="0"/>
              <a:t>3</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1762"/>
            <a:ext cx="8334375" cy="6410325"/>
          </a:xfrm>
          <a:prstGeom prst="rect">
            <a:avLst/>
          </a:prstGeom>
        </p:spPr>
      </p:pic>
      <p:sp>
        <p:nvSpPr>
          <p:cNvPr id="6" name="Rectangle 5"/>
          <p:cNvSpPr/>
          <p:nvPr/>
        </p:nvSpPr>
        <p:spPr>
          <a:xfrm>
            <a:off x="2262188" y="5394325"/>
            <a:ext cx="6300787" cy="1219200"/>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720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24600"/>
            <a:ext cx="2133600" cy="365125"/>
          </a:xfrm>
        </p:spPr>
        <p:txBody>
          <a:bodyPr/>
          <a:lstStyle/>
          <a:p>
            <a:fld id="{2C534423-A81A-48A4-9F34-F9CE03D93A9B}" type="slidenum">
              <a:rPr lang="en-GB" smtClean="0"/>
              <a:t>4</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326" y="1"/>
            <a:ext cx="5798474" cy="28955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655" y="2979993"/>
            <a:ext cx="5798474" cy="3878007"/>
          </a:xfrm>
          <a:prstGeom prst="rect">
            <a:avLst/>
          </a:prstGeom>
        </p:spPr>
      </p:pic>
      <p:sp>
        <p:nvSpPr>
          <p:cNvPr id="9" name="Rectangle 8"/>
          <p:cNvSpPr/>
          <p:nvPr/>
        </p:nvSpPr>
        <p:spPr>
          <a:xfrm>
            <a:off x="5588268" y="3189064"/>
            <a:ext cx="565539" cy="369332"/>
          </a:xfrm>
          <a:prstGeom prst="rect">
            <a:avLst/>
          </a:prstGeom>
        </p:spPr>
        <p:txBody>
          <a:bodyPr wrap="none">
            <a:spAutoFit/>
          </a:bodyPr>
          <a:lstStyle/>
          <a:p>
            <a:r>
              <a:rPr lang="en-GB" dirty="0">
                <a:solidFill>
                  <a:srgbClr val="FFFF00"/>
                </a:solidFill>
              </a:rPr>
              <a:t>LRO</a:t>
            </a:r>
            <a:endParaRPr lang="en-GB" dirty="0"/>
          </a:p>
        </p:txBody>
      </p:sp>
      <p:sp>
        <p:nvSpPr>
          <p:cNvPr id="10" name="Rectangle 9"/>
          <p:cNvSpPr/>
          <p:nvPr/>
        </p:nvSpPr>
        <p:spPr>
          <a:xfrm>
            <a:off x="152401" y="609600"/>
            <a:ext cx="1592926" cy="1384995"/>
          </a:xfrm>
          <a:prstGeom prst="rect">
            <a:avLst/>
          </a:prstGeom>
        </p:spPr>
        <p:txBody>
          <a:bodyPr wrap="square">
            <a:spAutoFit/>
          </a:bodyPr>
          <a:lstStyle/>
          <a:p>
            <a:r>
              <a:rPr lang="en-US" sz="1200" b="1" dirty="0"/>
              <a:t>A Far-Ultraviolet Camera/Spectrograph was operated on the lunar surface during the Apollo 16 mission, </a:t>
            </a:r>
            <a:r>
              <a:rPr lang="en-GB" sz="1200" b="1" dirty="0">
                <a:solidFill>
                  <a:srgbClr val="FF0000"/>
                </a:solidFill>
              </a:rPr>
              <a:t>April 1972</a:t>
            </a:r>
            <a:r>
              <a:rPr lang="en-US" sz="1200" b="1" dirty="0">
                <a:solidFill>
                  <a:srgbClr val="FF0000"/>
                </a:solidFill>
              </a:rPr>
              <a:t> </a:t>
            </a:r>
            <a:r>
              <a:rPr lang="en-US" sz="1200" b="1" dirty="0" smtClean="0"/>
              <a:t>(NASA). </a:t>
            </a:r>
            <a:endParaRPr lang="en-US" sz="1200" b="1" dirty="0"/>
          </a:p>
        </p:txBody>
      </p:sp>
      <p:sp>
        <p:nvSpPr>
          <p:cNvPr id="11" name="Rectangle 10"/>
          <p:cNvSpPr/>
          <p:nvPr/>
        </p:nvSpPr>
        <p:spPr>
          <a:xfrm>
            <a:off x="7581130" y="685800"/>
            <a:ext cx="1551534" cy="1015663"/>
          </a:xfrm>
          <a:prstGeom prst="rect">
            <a:avLst/>
          </a:prstGeom>
        </p:spPr>
        <p:txBody>
          <a:bodyPr wrap="square">
            <a:spAutoFit/>
          </a:bodyPr>
          <a:lstStyle/>
          <a:p>
            <a:r>
              <a:rPr lang="en-GB" sz="1200" b="1" dirty="0" smtClean="0"/>
              <a:t>The Earth’ UV photo (</a:t>
            </a:r>
            <a:r>
              <a:rPr lang="en-GB" sz="1200" b="1" dirty="0"/>
              <a:t>1304 angstroms</a:t>
            </a:r>
            <a:r>
              <a:rPr lang="en-GB" sz="1200" b="1" dirty="0" smtClean="0"/>
              <a:t>) from the Moon </a:t>
            </a:r>
            <a:r>
              <a:rPr lang="en-GB" sz="1200" b="1" i="1" dirty="0" smtClean="0"/>
              <a:t>(NASA/</a:t>
            </a:r>
            <a:r>
              <a:rPr lang="en-GB" sz="1200" b="1" dirty="0" smtClean="0"/>
              <a:t>G</a:t>
            </a:r>
            <a:r>
              <a:rPr lang="en-GB" sz="1200" b="1" dirty="0"/>
              <a:t>. </a:t>
            </a:r>
            <a:r>
              <a:rPr lang="en-GB" sz="1200" b="1" dirty="0" err="1" smtClean="0"/>
              <a:t>Carruthers</a:t>
            </a:r>
            <a:r>
              <a:rPr lang="en-GB" sz="1200" b="1" dirty="0" smtClean="0"/>
              <a:t> </a:t>
            </a:r>
          </a:p>
          <a:p>
            <a:r>
              <a:rPr lang="en-GB" sz="1200" b="1" dirty="0" smtClean="0"/>
              <a:t>et </a:t>
            </a:r>
            <a:r>
              <a:rPr lang="en-GB" sz="1200" b="1" dirty="0"/>
              <a:t>al</a:t>
            </a:r>
            <a:r>
              <a:rPr lang="en-GB" sz="1200" b="1" dirty="0" smtClean="0"/>
              <a:t>.)</a:t>
            </a:r>
            <a:endParaRPr lang="en-GB" sz="1200" b="1" dirty="0"/>
          </a:p>
        </p:txBody>
      </p:sp>
      <p:sp>
        <p:nvSpPr>
          <p:cNvPr id="12" name="Rectangle 11"/>
          <p:cNvSpPr/>
          <p:nvPr/>
        </p:nvSpPr>
        <p:spPr>
          <a:xfrm>
            <a:off x="1771148" y="5181600"/>
            <a:ext cx="1387538" cy="769441"/>
          </a:xfrm>
          <a:prstGeom prst="rect">
            <a:avLst/>
          </a:prstGeom>
        </p:spPr>
        <p:txBody>
          <a:bodyPr wrap="square">
            <a:spAutoFit/>
          </a:bodyPr>
          <a:lstStyle/>
          <a:p>
            <a:r>
              <a:rPr lang="en-GB" sz="1100" b="1" dirty="0" smtClean="0">
                <a:solidFill>
                  <a:srgbClr val="FFFF00"/>
                </a:solidFill>
              </a:rPr>
              <a:t>LRO </a:t>
            </a:r>
            <a:r>
              <a:rPr lang="en-GB" sz="1100" b="1" dirty="0">
                <a:solidFill>
                  <a:srgbClr val="FFFF00"/>
                </a:solidFill>
              </a:rPr>
              <a:t>was about 134 km above the Moon's </a:t>
            </a:r>
            <a:r>
              <a:rPr lang="en-GB" sz="1100" b="1" dirty="0" smtClean="0">
                <a:solidFill>
                  <a:srgbClr val="FFFF00"/>
                </a:solidFill>
              </a:rPr>
              <a:t> </a:t>
            </a:r>
            <a:r>
              <a:rPr lang="en-GB" sz="1100" b="1" dirty="0">
                <a:solidFill>
                  <a:srgbClr val="FFFF00"/>
                </a:solidFill>
              </a:rPr>
              <a:t>crater </a:t>
            </a:r>
            <a:r>
              <a:rPr lang="en-GB" sz="1100" b="1" dirty="0" smtClean="0">
                <a:solidFill>
                  <a:srgbClr val="FFFF00"/>
                </a:solidFill>
              </a:rPr>
              <a:t>Compton</a:t>
            </a:r>
            <a:endParaRPr lang="en-GB" sz="1100" b="1" dirty="0">
              <a:solidFill>
                <a:srgbClr val="FFFF00"/>
              </a:solidFill>
            </a:endParaRPr>
          </a:p>
        </p:txBody>
      </p:sp>
      <p:sp>
        <p:nvSpPr>
          <p:cNvPr id="13" name="TextBox 12"/>
          <p:cNvSpPr txBox="1"/>
          <p:nvPr/>
        </p:nvSpPr>
        <p:spPr>
          <a:xfrm>
            <a:off x="7592466" y="4038600"/>
            <a:ext cx="1592552" cy="954107"/>
          </a:xfrm>
          <a:prstGeom prst="rect">
            <a:avLst/>
          </a:prstGeom>
          <a:noFill/>
        </p:spPr>
        <p:txBody>
          <a:bodyPr wrap="none" rtlCol="0">
            <a:spAutoFit/>
          </a:bodyPr>
          <a:lstStyle/>
          <a:p>
            <a:r>
              <a:rPr lang="en-GB" sz="1400" b="1" dirty="0">
                <a:solidFill>
                  <a:srgbClr val="FF0000"/>
                </a:solidFill>
              </a:rPr>
              <a:t>How good is </a:t>
            </a:r>
            <a:endParaRPr lang="en-GB" sz="1400" b="1" dirty="0" smtClean="0">
              <a:solidFill>
                <a:srgbClr val="FF0000"/>
              </a:solidFill>
            </a:endParaRPr>
          </a:p>
          <a:p>
            <a:r>
              <a:rPr lang="en-GB" sz="1400" b="1" dirty="0" smtClean="0">
                <a:solidFill>
                  <a:srgbClr val="FF0000"/>
                </a:solidFill>
              </a:rPr>
              <a:t>the </a:t>
            </a:r>
            <a:r>
              <a:rPr lang="en-GB" sz="1400" b="1" dirty="0">
                <a:solidFill>
                  <a:srgbClr val="FF0000"/>
                </a:solidFill>
              </a:rPr>
              <a:t>Moon as </a:t>
            </a:r>
            <a:endParaRPr lang="en-GB" sz="1400" b="1" dirty="0" smtClean="0">
              <a:solidFill>
                <a:srgbClr val="FF0000"/>
              </a:solidFill>
            </a:endParaRPr>
          </a:p>
          <a:p>
            <a:r>
              <a:rPr lang="en-GB" sz="1400" b="1" dirty="0" smtClean="0">
                <a:solidFill>
                  <a:srgbClr val="FF0000"/>
                </a:solidFill>
              </a:rPr>
              <a:t>a </a:t>
            </a:r>
            <a:r>
              <a:rPr lang="en-GB" sz="1400" b="1" dirty="0">
                <a:solidFill>
                  <a:srgbClr val="FF0000"/>
                </a:solidFill>
              </a:rPr>
              <a:t>platform for </a:t>
            </a:r>
            <a:endParaRPr lang="en-GB" sz="1400" b="1" dirty="0" smtClean="0">
              <a:solidFill>
                <a:srgbClr val="FF0000"/>
              </a:solidFill>
            </a:endParaRPr>
          </a:p>
          <a:p>
            <a:r>
              <a:rPr lang="en-GB" sz="1400" b="1" dirty="0" smtClean="0">
                <a:solidFill>
                  <a:srgbClr val="FF0000"/>
                </a:solidFill>
              </a:rPr>
              <a:t>Earth </a:t>
            </a:r>
            <a:r>
              <a:rPr lang="en-GB" sz="1400" b="1" dirty="0">
                <a:solidFill>
                  <a:srgbClr val="FF0000"/>
                </a:solidFill>
              </a:rPr>
              <a:t>observation?</a:t>
            </a:r>
          </a:p>
        </p:txBody>
      </p:sp>
      <p:sp>
        <p:nvSpPr>
          <p:cNvPr id="14" name="Rectangle 13"/>
          <p:cNvSpPr/>
          <p:nvPr/>
        </p:nvSpPr>
        <p:spPr>
          <a:xfrm>
            <a:off x="152401" y="3276600"/>
            <a:ext cx="1551707" cy="1384995"/>
          </a:xfrm>
          <a:prstGeom prst="rect">
            <a:avLst/>
          </a:prstGeom>
        </p:spPr>
        <p:txBody>
          <a:bodyPr wrap="square">
            <a:spAutoFit/>
          </a:bodyPr>
          <a:lstStyle/>
          <a:p>
            <a:r>
              <a:rPr lang="en-US" sz="1200" b="1" dirty="0"/>
              <a:t>A</a:t>
            </a:r>
            <a:r>
              <a:rPr lang="en-GB" sz="1200" b="1" dirty="0"/>
              <a:t> unique view of Earth from the LRO's vantage point in orbit around the Moon (</a:t>
            </a:r>
            <a:r>
              <a:rPr lang="en-US" sz="1200" b="1" dirty="0">
                <a:solidFill>
                  <a:srgbClr val="FF0000"/>
                </a:solidFill>
              </a:rPr>
              <a:t>October 12, 2015</a:t>
            </a:r>
            <a:r>
              <a:rPr lang="en-GB" sz="1200" b="1" dirty="0"/>
              <a:t>) (NASA/GSFC</a:t>
            </a:r>
            <a:r>
              <a:rPr lang="en-GB" sz="1200" b="1" dirty="0" smtClean="0"/>
              <a:t>/ Arizona </a:t>
            </a:r>
            <a:r>
              <a:rPr lang="en-GB" sz="1200" b="1" dirty="0"/>
              <a:t>Univ.). </a:t>
            </a:r>
            <a:endParaRPr lang="en-GB" sz="1200" dirty="0"/>
          </a:p>
        </p:txBody>
      </p:sp>
      <p:sp>
        <p:nvSpPr>
          <p:cNvPr id="15" name="Rectangle 14"/>
          <p:cNvSpPr/>
          <p:nvPr/>
        </p:nvSpPr>
        <p:spPr>
          <a:xfrm>
            <a:off x="5997129" y="5096960"/>
            <a:ext cx="1524000" cy="938719"/>
          </a:xfrm>
          <a:prstGeom prst="rect">
            <a:avLst/>
          </a:prstGeom>
        </p:spPr>
        <p:txBody>
          <a:bodyPr wrap="square">
            <a:spAutoFit/>
          </a:bodyPr>
          <a:lstStyle/>
          <a:p>
            <a:r>
              <a:rPr lang="en-GB" sz="1100" b="1" dirty="0" smtClean="0">
                <a:solidFill>
                  <a:srgbClr val="FFFF00"/>
                </a:solidFill>
              </a:rPr>
              <a:t>Insert </a:t>
            </a:r>
            <a:r>
              <a:rPr lang="en-GB" sz="1100" b="1" dirty="0">
                <a:solidFill>
                  <a:srgbClr val="FFFF00"/>
                </a:solidFill>
              </a:rPr>
              <a:t>shows an image of the same part of the Earth taken by DSCOVR/EPIC on the same day.</a:t>
            </a:r>
          </a:p>
        </p:txBody>
      </p:sp>
      <p:sp>
        <p:nvSpPr>
          <p:cNvPr id="2" name="Rectangle 1"/>
          <p:cNvSpPr/>
          <p:nvPr/>
        </p:nvSpPr>
        <p:spPr>
          <a:xfrm>
            <a:off x="1703478" y="6096000"/>
            <a:ext cx="7581130" cy="584775"/>
          </a:xfrm>
          <a:prstGeom prst="rect">
            <a:avLst/>
          </a:prstGeom>
        </p:spPr>
        <p:txBody>
          <a:bodyPr wrap="square">
            <a:spAutoFit/>
          </a:bodyPr>
          <a:lstStyle/>
          <a:p>
            <a:r>
              <a:rPr lang="en-US" sz="1400" dirty="0" smtClean="0">
                <a:solidFill>
                  <a:srgbClr val="FFFF00"/>
                </a:solidFill>
                <a:cs typeface="Times New Roman" panose="02020603050405020304" pitchFamily="18" charset="0"/>
              </a:rPr>
              <a:t>Gorkavyi </a:t>
            </a:r>
            <a:r>
              <a:rPr lang="en-US" sz="1400" dirty="0">
                <a:solidFill>
                  <a:srgbClr val="FFFF00"/>
                </a:solidFill>
                <a:cs typeface="Times New Roman" panose="02020603050405020304" pitchFamily="18" charset="0"/>
              </a:rPr>
              <a:t>N., </a:t>
            </a:r>
            <a:r>
              <a:rPr lang="en-US" sz="1400" dirty="0" err="1">
                <a:solidFill>
                  <a:srgbClr val="FFFF00"/>
                </a:solidFill>
                <a:cs typeface="Times New Roman" panose="02020603050405020304" pitchFamily="18" charset="0"/>
              </a:rPr>
              <a:t>Krotkov</a:t>
            </a:r>
            <a:r>
              <a:rPr lang="en-US" sz="1400" dirty="0">
                <a:solidFill>
                  <a:srgbClr val="FFFF00"/>
                </a:solidFill>
                <a:cs typeface="Times New Roman" panose="02020603050405020304" pitchFamily="18" charset="0"/>
              </a:rPr>
              <a:t> N., </a:t>
            </a:r>
            <a:r>
              <a:rPr lang="en-US" sz="1400" dirty="0" err="1">
                <a:solidFill>
                  <a:srgbClr val="FFFF00"/>
                </a:solidFill>
                <a:cs typeface="Times New Roman" panose="02020603050405020304" pitchFamily="18" charset="0"/>
              </a:rPr>
              <a:t>Marshak</a:t>
            </a:r>
            <a:r>
              <a:rPr lang="en-US" sz="1400" dirty="0">
                <a:solidFill>
                  <a:srgbClr val="FFFF00"/>
                </a:solidFill>
                <a:cs typeface="Times New Roman" panose="02020603050405020304" pitchFamily="18" charset="0"/>
              </a:rPr>
              <a:t> A. </a:t>
            </a:r>
            <a:r>
              <a:rPr lang="en-US" sz="1300" b="1" dirty="0">
                <a:solidFill>
                  <a:srgbClr val="CC3300"/>
                </a:solidFill>
                <a:cs typeface="Times New Roman" panose="02020603050405020304" pitchFamily="18" charset="0"/>
              </a:rPr>
              <a:t>“Earth </a:t>
            </a:r>
            <a:r>
              <a:rPr lang="en-GB" sz="1300" b="1" dirty="0">
                <a:solidFill>
                  <a:srgbClr val="CC3300"/>
                </a:solidFill>
              </a:rPr>
              <a:t>Observations from the Moon surface: </a:t>
            </a:r>
            <a:endParaRPr lang="en-GB" sz="1300" b="1" dirty="0" smtClean="0">
              <a:solidFill>
                <a:srgbClr val="CC3300"/>
              </a:solidFill>
            </a:endParaRPr>
          </a:p>
          <a:p>
            <a:r>
              <a:rPr lang="en-GB" sz="1300" b="1" dirty="0" smtClean="0">
                <a:solidFill>
                  <a:srgbClr val="CC3300"/>
                </a:solidFill>
              </a:rPr>
              <a:t>dependence </a:t>
            </a:r>
            <a:r>
              <a:rPr lang="en-GB" sz="1300" b="1" dirty="0">
                <a:solidFill>
                  <a:srgbClr val="CC3300"/>
                </a:solidFill>
              </a:rPr>
              <a:t>on lunar </a:t>
            </a:r>
            <a:r>
              <a:rPr lang="en-GB" sz="1300" b="1" dirty="0" err="1">
                <a:solidFill>
                  <a:srgbClr val="CC3300"/>
                </a:solidFill>
              </a:rPr>
              <a:t>libration</a:t>
            </a:r>
            <a:r>
              <a:rPr lang="en-GB" sz="1300" b="1" dirty="0">
                <a:solidFill>
                  <a:srgbClr val="CC3300"/>
                </a:solidFill>
              </a:rPr>
              <a:t>”,</a:t>
            </a:r>
            <a:r>
              <a:rPr lang="en-US" sz="1300" i="1" dirty="0">
                <a:cs typeface="Times New Roman" panose="02020603050405020304" pitchFamily="18" charset="0"/>
              </a:rPr>
              <a:t> </a:t>
            </a:r>
            <a:r>
              <a:rPr lang="en-US" sz="1400" i="1" dirty="0" smtClean="0">
                <a:solidFill>
                  <a:srgbClr val="FFFF00"/>
                </a:solidFill>
                <a:cs typeface="Times New Roman" panose="02020603050405020304" pitchFamily="18" charset="0"/>
              </a:rPr>
              <a:t>AMT, 2022, </a:t>
            </a:r>
            <a:r>
              <a:rPr lang="en-US" sz="1400" dirty="0">
                <a:cs typeface="Times New Roman" panose="02020603050405020304" pitchFamily="18" charset="0"/>
                <a:hlinkClick r:id="rId4"/>
              </a:rPr>
              <a:t>https://amt.copernicus.org/preprints/amt-2022-158</a:t>
            </a:r>
            <a:r>
              <a:rPr lang="en-US" dirty="0">
                <a:cs typeface="Times New Roman" panose="02020603050405020304" pitchFamily="18" charset="0"/>
                <a:hlinkClick r:id="rId4"/>
              </a:rPr>
              <a:t>/</a:t>
            </a:r>
            <a:endParaRPr lang="en-GB" dirty="0">
              <a:solidFill>
                <a:srgbClr val="0000FF"/>
              </a:solidFill>
            </a:endParaRPr>
          </a:p>
        </p:txBody>
      </p:sp>
      <p:sp>
        <p:nvSpPr>
          <p:cNvPr id="3" name="TextBox 2"/>
          <p:cNvSpPr txBox="1"/>
          <p:nvPr/>
        </p:nvSpPr>
        <p:spPr>
          <a:xfrm>
            <a:off x="994206" y="6057585"/>
            <a:ext cx="744499" cy="369332"/>
          </a:xfrm>
          <a:prstGeom prst="rect">
            <a:avLst/>
          </a:prstGeom>
          <a:noFill/>
        </p:spPr>
        <p:txBody>
          <a:bodyPr wrap="none" rtlCol="0">
            <a:spAutoFit/>
          </a:bodyPr>
          <a:lstStyle/>
          <a:p>
            <a:r>
              <a:rPr lang="en-US" b="1" dirty="0" smtClean="0"/>
              <a:t>From:</a:t>
            </a:r>
            <a:endParaRPr lang="en-GB" b="1" dirty="0"/>
          </a:p>
        </p:txBody>
      </p:sp>
    </p:spTree>
    <p:extLst>
      <p:ext uri="{BB962C8B-B14F-4D97-AF65-F5344CB8AC3E}">
        <p14:creationId xmlns:p14="http://schemas.microsoft.com/office/powerpoint/2010/main" val="1165324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055"/>
          <p:cNvSpPr/>
          <p:nvPr/>
        </p:nvSpPr>
        <p:spPr>
          <a:xfrm>
            <a:off x="2666999" y="-20782"/>
            <a:ext cx="3514104" cy="707886"/>
          </a:xfrm>
          <a:prstGeom prst="rect">
            <a:avLst/>
          </a:prstGeom>
        </p:spPr>
        <p:txBody>
          <a:bodyPr wrap="none">
            <a:spAutoFit/>
          </a:bodyPr>
          <a:lstStyle/>
          <a:p>
            <a:r>
              <a:rPr lang="en-GB" sz="4000" b="1" dirty="0" smtClean="0">
                <a:solidFill>
                  <a:srgbClr val="FF0000"/>
                </a:solidFill>
              </a:rPr>
              <a:t>Lunar </a:t>
            </a:r>
            <a:r>
              <a:rPr lang="en-GB" sz="4000" b="1" dirty="0" err="1" smtClean="0">
                <a:solidFill>
                  <a:srgbClr val="FF0000"/>
                </a:solidFill>
              </a:rPr>
              <a:t>librations</a:t>
            </a:r>
            <a:endParaRPr lang="en-GB" sz="4000" dirty="0"/>
          </a:p>
        </p:txBody>
      </p:sp>
      <p:pic>
        <p:nvPicPr>
          <p:cNvPr id="20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99420"/>
            <a:ext cx="6778244"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Slide Number Placeholder 2057"/>
          <p:cNvSpPr>
            <a:spLocks noGrp="1"/>
          </p:cNvSpPr>
          <p:nvPr>
            <p:ph type="sldNum" sz="quarter" idx="12"/>
          </p:nvPr>
        </p:nvSpPr>
        <p:spPr/>
        <p:txBody>
          <a:bodyPr/>
          <a:lstStyle/>
          <a:p>
            <a:fld id="{2C534423-A81A-48A4-9F34-F9CE03D93A9B}" type="slidenum">
              <a:rPr lang="en-GB" smtClean="0"/>
              <a:t>5</a:t>
            </a:fld>
            <a:endParaRPr lang="en-GB"/>
          </a:p>
        </p:txBody>
      </p:sp>
      <mc:AlternateContent xmlns:mc="http://schemas.openxmlformats.org/markup-compatibility/2006" xmlns:a14="http://schemas.microsoft.com/office/drawing/2010/main">
        <mc:Choice Requires="a14">
          <p:sp>
            <p:nvSpPr>
              <p:cNvPr id="2" name="Rectangle 1"/>
              <p:cNvSpPr/>
              <p:nvPr/>
            </p:nvSpPr>
            <p:spPr>
              <a:xfrm>
                <a:off x="533400" y="4191000"/>
                <a:ext cx="8153400" cy="2246769"/>
              </a:xfrm>
              <a:prstGeom prst="rect">
                <a:avLst/>
              </a:prstGeom>
            </p:spPr>
            <p:txBody>
              <a:bodyPr wrap="square">
                <a:spAutoFit/>
              </a:bodyPr>
              <a:lstStyle/>
              <a:p>
                <a:pPr marL="285750" indent="-285750">
                  <a:buFont typeface="Arial" panose="020B0604020202020204" pitchFamily="34" charset="0"/>
                  <a:buChar char="•"/>
                </a:pPr>
                <a:r>
                  <a:rPr lang="en-GB" sz="1400" b="1" i="1" dirty="0" smtClean="0"/>
                  <a:t>The </a:t>
                </a:r>
                <a:r>
                  <a:rPr lang="en-GB" sz="1400" b="1" i="1" dirty="0"/>
                  <a:t>angular diameter of the Earth as seen from the Moon surface is </a:t>
                </a:r>
                <a14:m>
                  <m:oMath xmlns:m="http://schemas.openxmlformats.org/officeDocument/2006/math">
                    <m:r>
                      <a:rPr lang="en-GB" sz="1400" b="1" i="1">
                        <a:solidFill>
                          <a:srgbClr val="0000FF"/>
                        </a:solidFill>
                        <a:latin typeface="Cambria Math"/>
                      </a:rPr>
                      <m:t>𝟏</m:t>
                    </m:r>
                    <m:r>
                      <a:rPr lang="en-GB" sz="1400" b="1" i="1">
                        <a:solidFill>
                          <a:srgbClr val="0000FF"/>
                        </a:solidFill>
                        <a:latin typeface="Cambria Math"/>
                      </a:rPr>
                      <m:t>.</m:t>
                    </m:r>
                    <m:r>
                      <a:rPr lang="en-GB" sz="1400" b="1" i="1">
                        <a:solidFill>
                          <a:srgbClr val="0000FF"/>
                        </a:solidFill>
                        <a:latin typeface="Cambria Math"/>
                      </a:rPr>
                      <m:t>𝟗</m:t>
                    </m:r>
                    <m:r>
                      <a:rPr lang="en-GB" sz="1400" b="1" i="1">
                        <a:solidFill>
                          <a:srgbClr val="0000FF"/>
                        </a:solidFill>
                        <a:latin typeface="Cambria Math"/>
                      </a:rPr>
                      <m:t>°±</m:t>
                    </m:r>
                    <m:r>
                      <a:rPr lang="en-GB" sz="1400" b="1" i="1">
                        <a:solidFill>
                          <a:srgbClr val="0000FF"/>
                        </a:solidFill>
                        <a:latin typeface="Cambria Math"/>
                      </a:rPr>
                      <m:t>𝟎</m:t>
                    </m:r>
                    <m:r>
                      <a:rPr lang="en-GB" sz="1400" b="1" i="1">
                        <a:solidFill>
                          <a:srgbClr val="0000FF"/>
                        </a:solidFill>
                        <a:latin typeface="Cambria Math"/>
                      </a:rPr>
                      <m:t>.</m:t>
                    </m:r>
                    <m:r>
                      <a:rPr lang="en-GB" sz="1400" b="1" i="1">
                        <a:solidFill>
                          <a:srgbClr val="0000FF"/>
                        </a:solidFill>
                        <a:latin typeface="Cambria Math"/>
                      </a:rPr>
                      <m:t>𝟏</m:t>
                    </m:r>
                    <m:r>
                      <a:rPr lang="en-GB" sz="1400" b="1" i="1">
                        <a:solidFill>
                          <a:srgbClr val="0000FF"/>
                        </a:solidFill>
                        <a:latin typeface="Cambria Math"/>
                      </a:rPr>
                      <m:t>°</m:t>
                    </m:r>
                  </m:oMath>
                </a14:m>
                <a:r>
                  <a:rPr lang="en-GB" sz="1400" b="1" i="1" dirty="0">
                    <a:solidFill>
                      <a:srgbClr val="0000FF"/>
                    </a:solidFill>
                  </a:rPr>
                  <a:t>(</a:t>
                </a:r>
                <a:r>
                  <a:rPr lang="en-GB" sz="1400" b="1" i="1" dirty="0"/>
                  <a:t>the angular size varies due to the change in the distance between the Earth and the Moon). </a:t>
                </a:r>
              </a:p>
              <a:p>
                <a:pPr marL="285750" indent="-285750">
                  <a:buFont typeface="Arial" panose="020B0604020202020204" pitchFamily="34" charset="0"/>
                  <a:buChar char="•"/>
                </a:pPr>
                <a:r>
                  <a:rPr lang="en-GB" sz="1400" b="1" i="1" dirty="0"/>
                  <a:t>The </a:t>
                </a:r>
                <a:r>
                  <a:rPr lang="en-GB" sz="1400" b="1" i="1" dirty="0" err="1"/>
                  <a:t>libration</a:t>
                </a:r>
                <a:r>
                  <a:rPr lang="en-GB" sz="1400" b="1" i="1" dirty="0"/>
                  <a:t> of the Moon in latitude reach an amplitude of </a:t>
                </a:r>
                <a:r>
                  <a:rPr lang="en-GB" sz="1400" b="1" i="1" dirty="0">
                    <a:solidFill>
                      <a:srgbClr val="0000FF"/>
                    </a:solidFill>
                  </a:rPr>
                  <a:t>6.68° </a:t>
                </a:r>
                <a:r>
                  <a:rPr lang="en-GB" sz="1400" b="1" i="1" dirty="0"/>
                  <a:t>and have a main period of </a:t>
                </a:r>
                <a:r>
                  <a:rPr lang="en-GB" sz="1400" b="1" i="1" dirty="0">
                    <a:solidFill>
                      <a:srgbClr val="FF0000"/>
                    </a:solidFill>
                  </a:rPr>
                  <a:t>27.21 days</a:t>
                </a:r>
                <a:r>
                  <a:rPr lang="en-GB" sz="1400" b="1" i="1" dirty="0"/>
                  <a:t>. </a:t>
                </a:r>
                <a:endParaRPr lang="en-GB" sz="1400" b="1" i="1" dirty="0" smtClean="0"/>
              </a:p>
              <a:p>
                <a:pPr marL="285750" indent="-285750">
                  <a:buFont typeface="Arial" panose="020B0604020202020204" pitchFamily="34" charset="0"/>
                  <a:buChar char="•"/>
                </a:pPr>
                <a:r>
                  <a:rPr lang="en-GB" sz="1400" b="1" i="1" dirty="0" smtClean="0"/>
                  <a:t>The </a:t>
                </a:r>
                <a:r>
                  <a:rPr lang="en-GB" sz="1400" b="1" i="1" dirty="0" err="1"/>
                  <a:t>libration</a:t>
                </a:r>
                <a:r>
                  <a:rPr lang="en-GB" sz="1400" b="1" i="1" dirty="0"/>
                  <a:t> of the Moon in longitude, reaching </a:t>
                </a:r>
                <a:r>
                  <a:rPr lang="en-GB" sz="1400" b="1" i="1" dirty="0">
                    <a:solidFill>
                      <a:srgbClr val="0000FF"/>
                    </a:solidFill>
                  </a:rPr>
                  <a:t>7.9°</a:t>
                </a:r>
                <a:r>
                  <a:rPr lang="en-GB" sz="1400" b="1" i="1" dirty="0"/>
                  <a:t>, have a period of </a:t>
                </a:r>
                <a:r>
                  <a:rPr lang="en-GB" sz="1400" b="1" i="1" dirty="0">
                    <a:solidFill>
                      <a:srgbClr val="FF0000"/>
                    </a:solidFill>
                  </a:rPr>
                  <a:t>27.55 days</a:t>
                </a:r>
                <a:r>
                  <a:rPr lang="en-GB" sz="1400" b="1" i="1" dirty="0"/>
                  <a:t>. </a:t>
                </a:r>
              </a:p>
              <a:p>
                <a:pPr marL="285750" indent="-285750">
                  <a:buFont typeface="Arial" panose="020B0604020202020204" pitchFamily="34" charset="0"/>
                  <a:buChar char="•"/>
                </a:pPr>
                <a:r>
                  <a:rPr lang="en-GB" sz="1400" b="1" i="1" dirty="0"/>
                  <a:t>This causes the </a:t>
                </a:r>
                <a:r>
                  <a:rPr lang="en-GB" sz="1400" b="1" i="1" dirty="0" err="1" smtClean="0"/>
                  <a:t>center</a:t>
                </a:r>
                <a:r>
                  <a:rPr lang="en-GB" sz="1400" b="1" i="1" dirty="0" smtClean="0"/>
                  <a:t> of the Earth move </a:t>
                </a:r>
                <a:r>
                  <a:rPr lang="en-GB" sz="1400" b="1" i="1" dirty="0"/>
                  <a:t>in the Moon’s sky in a rectangle measuring </a:t>
                </a:r>
                <a:r>
                  <a:rPr lang="en-GB" sz="1400" b="1" i="1" dirty="0">
                    <a:solidFill>
                      <a:srgbClr val="0000FF"/>
                    </a:solidFill>
                  </a:rPr>
                  <a:t>13.4°× 15.8°. </a:t>
                </a:r>
                <a:r>
                  <a:rPr lang="en-GB" sz="1400" b="1" i="1" dirty="0"/>
                  <a:t>The trajectory of the Earth's motion in this rectangle changes its shape with a period of </a:t>
                </a:r>
                <a:r>
                  <a:rPr lang="en-GB" sz="1400" b="1" i="1" dirty="0">
                    <a:solidFill>
                      <a:srgbClr val="0000FF"/>
                    </a:solidFill>
                  </a:rPr>
                  <a:t>6 years. </a:t>
                </a:r>
              </a:p>
              <a:p>
                <a:pPr marL="285750" indent="-285750">
                  <a:buFont typeface="Arial" panose="020B0604020202020204" pitchFamily="34" charset="0"/>
                  <a:buChar char="•"/>
                </a:pPr>
                <a:r>
                  <a:rPr lang="en-GB" sz="1400" b="1" i="1" dirty="0"/>
                  <a:t>This apparent </a:t>
                </a:r>
                <a:r>
                  <a:rPr lang="en-GB" sz="1400" b="1" i="1" dirty="0" err="1"/>
                  <a:t>librational</a:t>
                </a:r>
                <a:r>
                  <a:rPr lang="en-GB" sz="1400" b="1" i="1" dirty="0"/>
                  <a:t> movement of the Earth in the Moon’s sky complicates observations of the Earth. </a:t>
                </a:r>
                <a:r>
                  <a:rPr lang="en-GB" sz="1400" b="1" i="1" dirty="0" smtClean="0"/>
                  <a:t>We propose </a:t>
                </a:r>
                <a:r>
                  <a:rPr lang="en-GB" sz="1400" b="1" i="1" dirty="0"/>
                  <a:t>to </a:t>
                </a:r>
                <a:r>
                  <a:rPr lang="en-GB" sz="1400" b="1" i="1" dirty="0">
                    <a:solidFill>
                      <a:srgbClr val="0000FF"/>
                    </a:solidFill>
                  </a:rPr>
                  <a:t>turn this disadvantage into an advantage</a:t>
                </a:r>
                <a:r>
                  <a:rPr lang="en-GB" sz="1400" b="1" i="1" dirty="0"/>
                  <a:t> and place a multi-slit spectrometer on the Moon surface on a fixed platform. </a:t>
                </a:r>
                <a:r>
                  <a:rPr lang="en-GB" sz="1400" b="1" i="1" dirty="0" smtClean="0">
                    <a:solidFill>
                      <a:srgbClr val="FF0000"/>
                    </a:solidFill>
                  </a:rPr>
                  <a:t>The </a:t>
                </a:r>
                <a:r>
                  <a:rPr lang="en-GB" sz="1400" b="1" i="1" dirty="0" err="1">
                    <a:solidFill>
                      <a:srgbClr val="FF0000"/>
                    </a:solidFill>
                  </a:rPr>
                  <a:t>libration</a:t>
                </a:r>
                <a:r>
                  <a:rPr lang="en-GB" sz="1400" b="1" i="1" dirty="0">
                    <a:solidFill>
                      <a:srgbClr val="FF0000"/>
                    </a:solidFill>
                  </a:rPr>
                  <a:t> motion and the daily rotation of the Earth will act as a natural replacement for the scanning mechanism.</a:t>
                </a:r>
                <a:endParaRPr lang="en-GB" sz="1400" b="1"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4191000"/>
                <a:ext cx="8153400" cy="2246769"/>
              </a:xfrm>
              <a:prstGeom prst="rect">
                <a:avLst/>
              </a:prstGeom>
              <a:blipFill rotWithShape="1">
                <a:blip r:embed="rId3"/>
                <a:stretch>
                  <a:fillRect l="-150" t="-272" r="-449" b="-1630"/>
                </a:stretch>
              </a:blipFill>
            </p:spPr>
            <p:txBody>
              <a:bodyPr/>
              <a:lstStyle/>
              <a:p>
                <a:r>
                  <a:rPr lang="en-GB">
                    <a:noFill/>
                  </a:rPr>
                  <a:t> </a:t>
                </a:r>
              </a:p>
            </p:txBody>
          </p:sp>
        </mc:Fallback>
      </mc:AlternateContent>
      <p:cxnSp>
        <p:nvCxnSpPr>
          <p:cNvPr id="5" name="Straight Arrow Connector 4"/>
          <p:cNvCxnSpPr/>
          <p:nvPr/>
        </p:nvCxnSpPr>
        <p:spPr>
          <a:xfrm>
            <a:off x="5798126" y="2514600"/>
            <a:ext cx="378481" cy="0"/>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997127" y="1524000"/>
            <a:ext cx="0" cy="533400"/>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875232" y="1411069"/>
            <a:ext cx="1220206" cy="646331"/>
          </a:xfrm>
          <a:prstGeom prst="rect">
            <a:avLst/>
          </a:prstGeom>
        </p:spPr>
        <p:txBody>
          <a:bodyPr wrap="none">
            <a:spAutoFit/>
          </a:bodyPr>
          <a:lstStyle/>
          <a:p>
            <a:r>
              <a:rPr lang="en-US" b="1" i="1" dirty="0" err="1" smtClean="0"/>
              <a:t>L</a:t>
            </a:r>
            <a:r>
              <a:rPr lang="en-GB" b="1" i="1" dirty="0" err="1" smtClean="0"/>
              <a:t>ibration</a:t>
            </a:r>
            <a:r>
              <a:rPr lang="en-GB" b="1" i="1" dirty="0" smtClean="0"/>
              <a:t> </a:t>
            </a:r>
          </a:p>
          <a:p>
            <a:r>
              <a:rPr lang="en-GB" b="1" i="1" dirty="0" smtClean="0"/>
              <a:t>in latitude </a:t>
            </a:r>
            <a:endParaRPr lang="en-GB" dirty="0"/>
          </a:p>
        </p:txBody>
      </p:sp>
      <p:sp>
        <p:nvSpPr>
          <p:cNvPr id="17" name="Rectangle 16"/>
          <p:cNvSpPr/>
          <p:nvPr/>
        </p:nvSpPr>
        <p:spPr>
          <a:xfrm>
            <a:off x="5282327" y="2514600"/>
            <a:ext cx="1072730" cy="523220"/>
          </a:xfrm>
          <a:prstGeom prst="rect">
            <a:avLst/>
          </a:prstGeom>
        </p:spPr>
        <p:txBody>
          <a:bodyPr wrap="none">
            <a:spAutoFit/>
          </a:bodyPr>
          <a:lstStyle/>
          <a:p>
            <a:r>
              <a:rPr lang="en-GB" sz="1400" b="1" i="1" dirty="0" err="1" smtClean="0"/>
              <a:t>Libration</a:t>
            </a:r>
            <a:r>
              <a:rPr lang="en-GB" sz="1400" b="1" i="1" dirty="0" smtClean="0"/>
              <a:t> in </a:t>
            </a:r>
          </a:p>
          <a:p>
            <a:r>
              <a:rPr lang="en-GB" sz="1400" b="1" i="1" dirty="0" smtClean="0"/>
              <a:t>longitude </a:t>
            </a:r>
            <a:endParaRPr lang="en-GB" sz="1400" dirty="0"/>
          </a:p>
        </p:txBody>
      </p:sp>
      <p:sp>
        <p:nvSpPr>
          <p:cNvPr id="18" name="Rectangle 17"/>
          <p:cNvSpPr/>
          <p:nvPr/>
        </p:nvSpPr>
        <p:spPr>
          <a:xfrm>
            <a:off x="807972" y="3682502"/>
            <a:ext cx="2230291" cy="307777"/>
          </a:xfrm>
          <a:prstGeom prst="rect">
            <a:avLst/>
          </a:prstGeom>
        </p:spPr>
        <p:txBody>
          <a:bodyPr wrap="none">
            <a:spAutoFit/>
          </a:bodyPr>
          <a:lstStyle/>
          <a:p>
            <a:r>
              <a:rPr lang="en-GB" sz="1400" b="1" dirty="0" smtClean="0">
                <a:solidFill>
                  <a:srgbClr val="FFFF00"/>
                </a:solidFill>
              </a:rPr>
              <a:t>10-22-2010 </a:t>
            </a:r>
            <a:r>
              <a:rPr lang="en-GB" sz="1200" b="1" dirty="0" smtClean="0">
                <a:solidFill>
                  <a:srgbClr val="FFFF00"/>
                </a:solidFill>
              </a:rPr>
              <a:t>(</a:t>
            </a:r>
            <a:r>
              <a:rPr lang="en-US" sz="1200" b="1" dirty="0" smtClean="0">
                <a:solidFill>
                  <a:srgbClr val="FFFF00"/>
                </a:solidFill>
              </a:rPr>
              <a:t>Wiki/</a:t>
            </a:r>
            <a:r>
              <a:rPr lang="en-US" sz="1200" b="1" dirty="0" err="1" smtClean="0">
                <a:solidFill>
                  <a:srgbClr val="FFFF00"/>
                </a:solidFill>
              </a:rPr>
              <a:t>G.H.Revera</a:t>
            </a:r>
            <a:r>
              <a:rPr lang="en-US" sz="1200" b="1" dirty="0" smtClean="0">
                <a:solidFill>
                  <a:srgbClr val="FFFF00"/>
                </a:solidFill>
              </a:rPr>
              <a:t>)</a:t>
            </a:r>
            <a:endParaRPr lang="en-GB" sz="1200" b="1" dirty="0">
              <a:solidFill>
                <a:srgbClr val="FFFF00"/>
              </a:solidFill>
            </a:endParaRPr>
          </a:p>
        </p:txBody>
      </p:sp>
      <p:sp>
        <p:nvSpPr>
          <p:cNvPr id="19" name="Rectangle 18"/>
          <p:cNvSpPr/>
          <p:nvPr/>
        </p:nvSpPr>
        <p:spPr>
          <a:xfrm>
            <a:off x="4191000" y="3705449"/>
            <a:ext cx="1425390" cy="307777"/>
          </a:xfrm>
          <a:prstGeom prst="rect">
            <a:avLst/>
          </a:prstGeom>
        </p:spPr>
        <p:txBody>
          <a:bodyPr wrap="none">
            <a:spAutoFit/>
          </a:bodyPr>
          <a:lstStyle/>
          <a:p>
            <a:r>
              <a:rPr lang="en-GB" sz="1400" b="1" dirty="0" smtClean="0">
                <a:solidFill>
                  <a:srgbClr val="FFFF00"/>
                </a:solidFill>
              </a:rPr>
              <a:t>11-14-2016</a:t>
            </a:r>
            <a:r>
              <a:rPr lang="en-GB" sz="1200" b="1" dirty="0" smtClean="0">
                <a:solidFill>
                  <a:srgbClr val="FFFF00"/>
                </a:solidFill>
              </a:rPr>
              <a:t>, Wiki </a:t>
            </a:r>
            <a:endParaRPr lang="en-GB" sz="1200" b="1" dirty="0">
              <a:solidFill>
                <a:srgbClr val="FFFF00"/>
              </a:solidFill>
            </a:endParaRPr>
          </a:p>
        </p:txBody>
      </p:sp>
    </p:spTree>
    <p:extLst>
      <p:ext uri="{BB962C8B-B14F-4D97-AF65-F5344CB8AC3E}">
        <p14:creationId xmlns:p14="http://schemas.microsoft.com/office/powerpoint/2010/main" val="2145667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43000" y="838199"/>
            <a:ext cx="5486400" cy="4641215"/>
          </a:xfrm>
          <a:prstGeom prst="rect">
            <a:avLst/>
          </a:prstGeom>
        </p:spPr>
      </p:pic>
      <p:sp>
        <p:nvSpPr>
          <p:cNvPr id="5" name="Rectangle 4"/>
          <p:cNvSpPr/>
          <p:nvPr/>
        </p:nvSpPr>
        <p:spPr>
          <a:xfrm>
            <a:off x="685800" y="5485153"/>
            <a:ext cx="7962902" cy="1200329"/>
          </a:xfrm>
          <a:prstGeom prst="rect">
            <a:avLst/>
          </a:prstGeom>
        </p:spPr>
        <p:txBody>
          <a:bodyPr wrap="square">
            <a:spAutoFit/>
          </a:bodyPr>
          <a:lstStyle/>
          <a:p>
            <a:r>
              <a:rPr lang="en-US" b="1" dirty="0" smtClean="0">
                <a:solidFill>
                  <a:srgbClr val="FF0000"/>
                </a:solidFill>
              </a:rPr>
              <a:t>Variability </a:t>
            </a:r>
            <a:r>
              <a:rPr lang="en-US" b="1" dirty="0">
                <a:solidFill>
                  <a:srgbClr val="FF0000"/>
                </a:solidFill>
              </a:rPr>
              <a:t>of the Moon orientation and orbit </a:t>
            </a:r>
            <a:r>
              <a:rPr lang="en-US" dirty="0"/>
              <a:t>during the </a:t>
            </a:r>
            <a:r>
              <a:rPr lang="en-US" dirty="0" smtClean="0"/>
              <a:t>2022. </a:t>
            </a:r>
            <a:r>
              <a:rPr lang="en-US" b="1" dirty="0" smtClean="0"/>
              <a:t>(</a:t>
            </a:r>
            <a:r>
              <a:rPr lang="en-US" b="1" dirty="0"/>
              <a:t>a)</a:t>
            </a:r>
            <a:r>
              <a:rPr lang="en-US" dirty="0"/>
              <a:t> longitude </a:t>
            </a:r>
            <a:r>
              <a:rPr lang="en-US" dirty="0" err="1"/>
              <a:t>libration</a:t>
            </a:r>
            <a:r>
              <a:rPr lang="en-US" dirty="0"/>
              <a:t> (red) and latitude </a:t>
            </a:r>
            <a:r>
              <a:rPr lang="en-US" dirty="0" err="1"/>
              <a:t>libration</a:t>
            </a:r>
            <a:r>
              <a:rPr lang="en-GB" dirty="0"/>
              <a:t> (black); </a:t>
            </a:r>
            <a:r>
              <a:rPr lang="en-GB" b="1" dirty="0"/>
              <a:t>(b)</a:t>
            </a:r>
            <a:r>
              <a:rPr lang="en-GB" dirty="0"/>
              <a:t> the Earth-Moon distance. </a:t>
            </a:r>
            <a:r>
              <a:rPr lang="en-US" dirty="0"/>
              <a:t>The time-averaged distance between the centers of Earth and the Moon is 385,000 km; the minimal distance is 356,500 km and the maximal distance 406,700 km.</a:t>
            </a:r>
            <a:endParaRPr lang="en-GB" dirty="0"/>
          </a:p>
        </p:txBody>
      </p:sp>
      <p:sp>
        <p:nvSpPr>
          <p:cNvPr id="6" name="Slide Number Placeholder 5"/>
          <p:cNvSpPr>
            <a:spLocks noGrp="1"/>
          </p:cNvSpPr>
          <p:nvPr>
            <p:ph type="sldNum" sz="quarter" idx="12"/>
          </p:nvPr>
        </p:nvSpPr>
        <p:spPr/>
        <p:txBody>
          <a:bodyPr/>
          <a:lstStyle/>
          <a:p>
            <a:fld id="{2C534423-A81A-48A4-9F34-F9CE03D93A9B}" type="slidenum">
              <a:rPr lang="en-GB" smtClean="0"/>
              <a:t>6</a:t>
            </a:fld>
            <a:endParaRPr lang="en-GB"/>
          </a:p>
        </p:txBody>
      </p:sp>
      <p:sp>
        <p:nvSpPr>
          <p:cNvPr id="2" name="TextBox 1"/>
          <p:cNvSpPr txBox="1"/>
          <p:nvPr/>
        </p:nvSpPr>
        <p:spPr>
          <a:xfrm>
            <a:off x="6909351" y="763579"/>
            <a:ext cx="1524263" cy="369332"/>
          </a:xfrm>
          <a:prstGeom prst="rect">
            <a:avLst/>
          </a:prstGeom>
          <a:noFill/>
        </p:spPr>
        <p:txBody>
          <a:bodyPr wrap="none" rtlCol="0">
            <a:spAutoFit/>
          </a:bodyPr>
          <a:lstStyle/>
          <a:p>
            <a:r>
              <a:rPr lang="en-US" b="1" dirty="0" smtClean="0"/>
              <a:t>Lunar latitude</a:t>
            </a:r>
            <a:endParaRPr lang="en-GB" b="1" dirty="0"/>
          </a:p>
        </p:txBody>
      </p:sp>
      <p:sp>
        <p:nvSpPr>
          <p:cNvPr id="8" name="TextBox 7"/>
          <p:cNvSpPr txBox="1"/>
          <p:nvPr/>
        </p:nvSpPr>
        <p:spPr>
          <a:xfrm>
            <a:off x="6960419" y="2145269"/>
            <a:ext cx="1688283" cy="369332"/>
          </a:xfrm>
          <a:prstGeom prst="rect">
            <a:avLst/>
          </a:prstGeom>
          <a:noFill/>
        </p:spPr>
        <p:txBody>
          <a:bodyPr wrap="none" rtlCol="0">
            <a:spAutoFit/>
          </a:bodyPr>
          <a:lstStyle/>
          <a:p>
            <a:r>
              <a:rPr lang="en-US" b="1" dirty="0" smtClean="0">
                <a:solidFill>
                  <a:srgbClr val="FF0000"/>
                </a:solidFill>
              </a:rPr>
              <a:t>Lunar longitude</a:t>
            </a:r>
            <a:endParaRPr lang="en-GB" b="1" dirty="0">
              <a:solidFill>
                <a:srgbClr val="FF0000"/>
              </a:solidFill>
            </a:endParaRPr>
          </a:p>
        </p:txBody>
      </p:sp>
      <p:sp>
        <p:nvSpPr>
          <p:cNvPr id="3" name="TextBox 2"/>
          <p:cNvSpPr txBox="1"/>
          <p:nvPr/>
        </p:nvSpPr>
        <p:spPr>
          <a:xfrm>
            <a:off x="6629400" y="3796924"/>
            <a:ext cx="2183803" cy="369332"/>
          </a:xfrm>
          <a:prstGeom prst="rect">
            <a:avLst/>
          </a:prstGeom>
          <a:noFill/>
        </p:spPr>
        <p:txBody>
          <a:bodyPr wrap="none" rtlCol="0">
            <a:spAutoFit/>
          </a:bodyPr>
          <a:lstStyle/>
          <a:p>
            <a:r>
              <a:rPr lang="en-US" b="1" dirty="0" smtClean="0">
                <a:solidFill>
                  <a:srgbClr val="0000FF"/>
                </a:solidFill>
              </a:rPr>
              <a:t>Earth-Moon distance</a:t>
            </a:r>
            <a:endParaRPr lang="en-GB" b="1" dirty="0">
              <a:solidFill>
                <a:srgbClr val="0000FF"/>
              </a:solidFill>
            </a:endParaRPr>
          </a:p>
        </p:txBody>
      </p:sp>
      <p:cxnSp>
        <p:nvCxnSpPr>
          <p:cNvPr id="10" name="Straight Arrow Connector 9"/>
          <p:cNvCxnSpPr/>
          <p:nvPr/>
        </p:nvCxnSpPr>
        <p:spPr>
          <a:xfrm flipH="1">
            <a:off x="5672807" y="948245"/>
            <a:ext cx="1236544" cy="114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257072" y="2350532"/>
            <a:ext cx="652279" cy="1640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172201" y="4019375"/>
            <a:ext cx="411010" cy="82034"/>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60419" y="1657506"/>
            <a:ext cx="1371722" cy="369332"/>
          </a:xfrm>
          <a:prstGeom prst="rect">
            <a:avLst/>
          </a:prstGeom>
          <a:noFill/>
        </p:spPr>
        <p:txBody>
          <a:bodyPr wrap="none" rtlCol="0">
            <a:spAutoFit/>
          </a:bodyPr>
          <a:lstStyle/>
          <a:p>
            <a:r>
              <a:rPr lang="en-US" b="1" dirty="0" err="1" smtClean="0">
                <a:solidFill>
                  <a:srgbClr val="FF00FF"/>
                </a:solidFill>
              </a:rPr>
              <a:t>Libration</a:t>
            </a:r>
            <a:r>
              <a:rPr lang="en-US" b="1" dirty="0" smtClean="0">
                <a:solidFill>
                  <a:srgbClr val="FF00FF"/>
                </a:solidFill>
              </a:rPr>
              <a:t> = 0</a:t>
            </a:r>
            <a:endParaRPr lang="en-GB" b="1" dirty="0">
              <a:solidFill>
                <a:srgbClr val="FF00FF"/>
              </a:solidFill>
            </a:endParaRPr>
          </a:p>
        </p:txBody>
      </p:sp>
      <p:cxnSp>
        <p:nvCxnSpPr>
          <p:cNvPr id="19" name="Straight Arrow Connector 18"/>
          <p:cNvCxnSpPr>
            <a:stCxn id="18" idx="1"/>
          </p:cNvCxnSpPr>
          <p:nvPr/>
        </p:nvCxnSpPr>
        <p:spPr>
          <a:xfrm flipH="1">
            <a:off x="6409473" y="1842172"/>
            <a:ext cx="550946" cy="0"/>
          </a:xfrm>
          <a:prstGeom prst="straightConnector1">
            <a:avLst/>
          </a:prstGeom>
          <a:ln w="190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2541" y="2496572"/>
            <a:ext cx="1018227" cy="584775"/>
          </a:xfrm>
          <a:prstGeom prst="rect">
            <a:avLst/>
          </a:prstGeom>
          <a:noFill/>
        </p:spPr>
        <p:txBody>
          <a:bodyPr wrap="none" rtlCol="0">
            <a:spAutoFit/>
          </a:bodyPr>
          <a:lstStyle/>
          <a:p>
            <a:r>
              <a:rPr lang="en-US" sz="3200" b="1" dirty="0" smtClean="0">
                <a:solidFill>
                  <a:srgbClr val="FF0000"/>
                </a:solidFill>
              </a:rPr>
              <a:t>2022</a:t>
            </a:r>
            <a:endParaRPr lang="en-GB" sz="3200" b="1" dirty="0">
              <a:solidFill>
                <a:srgbClr val="FF0000"/>
              </a:solidFill>
            </a:endParaRPr>
          </a:p>
        </p:txBody>
      </p:sp>
      <p:sp>
        <p:nvSpPr>
          <p:cNvPr id="15" name="Rectangle 14"/>
          <p:cNvSpPr/>
          <p:nvPr/>
        </p:nvSpPr>
        <p:spPr>
          <a:xfrm>
            <a:off x="2672668" y="-20782"/>
            <a:ext cx="3514104" cy="707886"/>
          </a:xfrm>
          <a:prstGeom prst="rect">
            <a:avLst/>
          </a:prstGeom>
        </p:spPr>
        <p:txBody>
          <a:bodyPr wrap="none">
            <a:spAutoFit/>
          </a:bodyPr>
          <a:lstStyle/>
          <a:p>
            <a:r>
              <a:rPr lang="en-GB" sz="4000" b="1" dirty="0" smtClean="0">
                <a:solidFill>
                  <a:srgbClr val="FF0000"/>
                </a:solidFill>
              </a:rPr>
              <a:t>Lunar </a:t>
            </a:r>
            <a:r>
              <a:rPr lang="en-GB" sz="4000" b="1" dirty="0" err="1" smtClean="0">
                <a:solidFill>
                  <a:srgbClr val="FF0000"/>
                </a:solidFill>
              </a:rPr>
              <a:t>librations</a:t>
            </a:r>
            <a:endParaRPr lang="en-GB" sz="4000" dirty="0"/>
          </a:p>
        </p:txBody>
      </p:sp>
    </p:spTree>
    <p:extLst>
      <p:ext uri="{BB962C8B-B14F-4D97-AF65-F5344CB8AC3E}">
        <p14:creationId xmlns:p14="http://schemas.microsoft.com/office/powerpoint/2010/main" val="2516789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 y="385226"/>
            <a:ext cx="3307744" cy="28987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5834" y="381000"/>
            <a:ext cx="3312566" cy="290293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3086188"/>
            <a:ext cx="3354079" cy="2939309"/>
          </a:xfrm>
          <a:prstGeom prst="rect">
            <a:avLst/>
          </a:prstGeom>
        </p:spPr>
      </p:pic>
      <p:sp>
        <p:nvSpPr>
          <p:cNvPr id="9" name="TextBox 8"/>
          <p:cNvSpPr txBox="1"/>
          <p:nvPr/>
        </p:nvSpPr>
        <p:spPr>
          <a:xfrm>
            <a:off x="488449" y="508659"/>
            <a:ext cx="1290738" cy="307777"/>
          </a:xfrm>
          <a:prstGeom prst="rect">
            <a:avLst/>
          </a:prstGeom>
          <a:noFill/>
        </p:spPr>
        <p:txBody>
          <a:bodyPr wrap="none" rtlCol="0">
            <a:spAutoFit/>
          </a:bodyPr>
          <a:lstStyle/>
          <a:p>
            <a:r>
              <a:rPr lang="en-US" sz="1400" dirty="0" smtClean="0">
                <a:solidFill>
                  <a:srgbClr val="0066FF"/>
                </a:solidFill>
              </a:rPr>
              <a:t>1/2022-6/2022</a:t>
            </a:r>
            <a:endParaRPr lang="en-GB" sz="1400" dirty="0">
              <a:solidFill>
                <a:srgbClr val="0066FF"/>
              </a:solidFill>
            </a:endParaRPr>
          </a:p>
        </p:txBody>
      </p:sp>
      <p:sp>
        <p:nvSpPr>
          <p:cNvPr id="11" name="TextBox 10"/>
          <p:cNvSpPr txBox="1"/>
          <p:nvPr/>
        </p:nvSpPr>
        <p:spPr>
          <a:xfrm>
            <a:off x="4460310" y="489386"/>
            <a:ext cx="1290738" cy="307777"/>
          </a:xfrm>
          <a:prstGeom prst="rect">
            <a:avLst/>
          </a:prstGeom>
          <a:noFill/>
        </p:spPr>
        <p:txBody>
          <a:bodyPr wrap="none" rtlCol="0">
            <a:spAutoFit/>
          </a:bodyPr>
          <a:lstStyle/>
          <a:p>
            <a:r>
              <a:rPr lang="en-US" sz="1400" dirty="0" smtClean="0">
                <a:solidFill>
                  <a:srgbClr val="0066FF"/>
                </a:solidFill>
              </a:rPr>
              <a:t>1/2023-6/2023</a:t>
            </a:r>
            <a:endParaRPr lang="en-GB" sz="1400" dirty="0">
              <a:solidFill>
                <a:srgbClr val="0066FF"/>
              </a:solidFill>
            </a:endParaRPr>
          </a:p>
        </p:txBody>
      </p:sp>
      <p:sp>
        <p:nvSpPr>
          <p:cNvPr id="13" name="TextBox 12"/>
          <p:cNvSpPr txBox="1"/>
          <p:nvPr/>
        </p:nvSpPr>
        <p:spPr>
          <a:xfrm>
            <a:off x="1128470" y="3198628"/>
            <a:ext cx="1080745" cy="338554"/>
          </a:xfrm>
          <a:prstGeom prst="rect">
            <a:avLst/>
          </a:prstGeom>
          <a:noFill/>
        </p:spPr>
        <p:txBody>
          <a:bodyPr wrap="none" rtlCol="0">
            <a:spAutoFit/>
          </a:bodyPr>
          <a:lstStyle/>
          <a:p>
            <a:r>
              <a:rPr lang="en-US" sz="1600" b="1" dirty="0" smtClean="0">
                <a:solidFill>
                  <a:srgbClr val="0066FF"/>
                </a:solidFill>
              </a:rPr>
              <a:t>2022-2024</a:t>
            </a:r>
            <a:endParaRPr lang="en-GB" sz="1600" b="1" dirty="0">
              <a:solidFill>
                <a:srgbClr val="0066FF"/>
              </a:solidFill>
            </a:endParaRPr>
          </a:p>
        </p:txBody>
      </p:sp>
      <p:sp>
        <p:nvSpPr>
          <p:cNvPr id="2" name="TextBox 1"/>
          <p:cNvSpPr txBox="1"/>
          <p:nvPr/>
        </p:nvSpPr>
        <p:spPr>
          <a:xfrm>
            <a:off x="198886" y="474811"/>
            <a:ext cx="295274" cy="369332"/>
          </a:xfrm>
          <a:prstGeom prst="rect">
            <a:avLst/>
          </a:prstGeom>
          <a:noFill/>
        </p:spPr>
        <p:txBody>
          <a:bodyPr wrap="none" rtlCol="0">
            <a:spAutoFit/>
          </a:bodyPr>
          <a:lstStyle/>
          <a:p>
            <a:r>
              <a:rPr lang="en-US" dirty="0" smtClean="0"/>
              <a:t>a</a:t>
            </a:r>
            <a:endParaRPr lang="en-GB" dirty="0"/>
          </a:p>
        </p:txBody>
      </p:sp>
      <p:sp>
        <p:nvSpPr>
          <p:cNvPr id="14" name="TextBox 13"/>
          <p:cNvSpPr txBox="1"/>
          <p:nvPr/>
        </p:nvSpPr>
        <p:spPr>
          <a:xfrm>
            <a:off x="3106854" y="427831"/>
            <a:ext cx="306494" cy="369332"/>
          </a:xfrm>
          <a:prstGeom prst="rect">
            <a:avLst/>
          </a:prstGeom>
          <a:noFill/>
        </p:spPr>
        <p:txBody>
          <a:bodyPr wrap="none" rtlCol="0">
            <a:spAutoFit/>
          </a:bodyPr>
          <a:lstStyle/>
          <a:p>
            <a:r>
              <a:rPr lang="en-US" dirty="0"/>
              <a:t>b</a:t>
            </a:r>
            <a:endParaRPr lang="en-GB" dirty="0"/>
          </a:p>
        </p:txBody>
      </p:sp>
      <p:sp>
        <p:nvSpPr>
          <p:cNvPr id="16" name="TextBox 15"/>
          <p:cNvSpPr txBox="1"/>
          <p:nvPr/>
        </p:nvSpPr>
        <p:spPr>
          <a:xfrm>
            <a:off x="4356756" y="3440668"/>
            <a:ext cx="306494" cy="369332"/>
          </a:xfrm>
          <a:prstGeom prst="rect">
            <a:avLst/>
          </a:prstGeom>
          <a:noFill/>
        </p:spPr>
        <p:txBody>
          <a:bodyPr wrap="none" rtlCol="0">
            <a:spAutoFit/>
          </a:bodyPr>
          <a:lstStyle/>
          <a:p>
            <a:r>
              <a:rPr lang="en-US" dirty="0" smtClean="0"/>
              <a:t>d</a:t>
            </a:r>
            <a:endParaRPr lang="en-GB" dirty="0"/>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684" y="5698009"/>
            <a:ext cx="1274013" cy="15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423" y="2968961"/>
            <a:ext cx="1274013" cy="15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4094" y="2968960"/>
            <a:ext cx="1274013" cy="15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8851" y="1081354"/>
            <a:ext cx="19863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1090365"/>
            <a:ext cx="19863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5806" y="4095909"/>
            <a:ext cx="19863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2971" y="3118935"/>
            <a:ext cx="3302943" cy="2894497"/>
          </a:xfrm>
          <a:prstGeom prst="rect">
            <a:avLst/>
          </a:prstGeom>
        </p:spPr>
      </p:pic>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6038" y="5703667"/>
            <a:ext cx="1274013" cy="15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AutoShape 1"/>
          <p:cNvSpPr>
            <a:spLocks noChangeArrowheads="1"/>
          </p:cNvSpPr>
          <p:nvPr/>
        </p:nvSpPr>
        <p:spPr bwMode="auto">
          <a:xfrm>
            <a:off x="5981005" y="6226175"/>
            <a:ext cx="3284537" cy="317500"/>
          </a:xfrm>
          <a:custGeom>
            <a:avLst/>
            <a:gdLst>
              <a:gd name="T0" fmla="*/ 3284537 w 3284537"/>
              <a:gd name="T1" fmla="*/ 158750 h 317500"/>
              <a:gd name="T2" fmla="*/ 1642269 w 3284537"/>
              <a:gd name="T3" fmla="*/ 317500 h 317500"/>
              <a:gd name="T4" fmla="*/ 0 w 3284537"/>
              <a:gd name="T5" fmla="*/ 158750 h 317500"/>
              <a:gd name="T6" fmla="*/ 1642269 w 3284537"/>
              <a:gd name="T7" fmla="*/ 0 h 317500"/>
              <a:gd name="T8" fmla="*/ 0 60000 65536"/>
              <a:gd name="T9" fmla="*/ 5898240 60000 65536"/>
              <a:gd name="T10" fmla="*/ 11796480 60000 65536"/>
              <a:gd name="T11" fmla="*/ 17694720 60000 65536"/>
              <a:gd name="T12" fmla="*/ 0 w 3284537"/>
              <a:gd name="T13" fmla="*/ 0 h 317500"/>
              <a:gd name="T14" fmla="*/ 3284537 w 3284537"/>
              <a:gd name="T15" fmla="*/ 317500 h 317500"/>
            </a:gdLst>
            <a:ahLst/>
            <a:cxnLst>
              <a:cxn ang="T8">
                <a:pos x="T0" y="T1"/>
              </a:cxn>
              <a:cxn ang="T9">
                <a:pos x="T2" y="T3"/>
              </a:cxn>
              <a:cxn ang="T10">
                <a:pos x="T4" y="T5"/>
              </a:cxn>
              <a:cxn ang="T11">
                <a:pos x="T6" y="T7"/>
              </a:cxn>
            </a:cxnLst>
            <a:rect l="T12" t="T13" r="T14" b="T15"/>
            <a:pathLst>
              <a:path w="3284537" h="3175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a:tabLst>
                <a:tab pos="457200" algn="l"/>
                <a:tab pos="914400" algn="l"/>
                <a:tab pos="1371600" algn="l"/>
                <a:tab pos="1828800" algn="l"/>
                <a:tab pos="2286000" algn="l"/>
                <a:tab pos="2743200" algn="l"/>
                <a:tab pos="3200400" algn="l"/>
              </a:tabLst>
              <a:defRPr>
                <a:solidFill>
                  <a:schemeClr val="tx1"/>
                </a:solidFill>
                <a:latin typeface="Arial" pitchFamily="34" charset="0"/>
                <a:cs typeface="Tahoma" pitchFamily="34"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pitchFamily="34" charset="0"/>
                <a:cs typeface="Tahoma" pitchFamily="34"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pitchFamily="34" charset="0"/>
                <a:cs typeface="Tahoma" pitchFamily="34"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pitchFamily="34" charset="0"/>
                <a:cs typeface="Tahoma" pitchFamily="34"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pitchFamily="34" charset="0"/>
                <a:cs typeface="Tahoma"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cs typeface="Tahoma"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cs typeface="Tahoma"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cs typeface="Tahoma"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cs typeface="Tahoma" pitchFamily="34" charset="0"/>
              </a:defRPr>
            </a:lvl9pPr>
          </a:lstStyle>
          <a:p>
            <a:pPr eaLnBrk="1">
              <a:lnSpc>
                <a:spcPct val="100000"/>
              </a:lnSpc>
            </a:pPr>
            <a:r>
              <a:rPr lang="en-US" altLang="en-US" sz="1000" b="1" dirty="0" smtClean="0">
                <a:solidFill>
                  <a:srgbClr val="000000"/>
                </a:solidFill>
              </a:rPr>
              <a:t>        </a:t>
            </a:r>
            <a:r>
              <a:rPr lang="en-US" altLang="en-US" sz="1000" b="1" dirty="0">
                <a:solidFill>
                  <a:srgbClr val="000000"/>
                </a:solidFill>
              </a:rPr>
              <a:t>0   </a:t>
            </a:r>
            <a:r>
              <a:rPr lang="en-US" altLang="en-US" sz="1000" b="1" dirty="0" smtClean="0">
                <a:solidFill>
                  <a:srgbClr val="000000"/>
                </a:solidFill>
              </a:rPr>
              <a:t>   1     2      3     4    ≥</a:t>
            </a:r>
            <a:r>
              <a:rPr lang="en-US" altLang="en-US" sz="1000" b="1" dirty="0">
                <a:solidFill>
                  <a:srgbClr val="000000"/>
                </a:solidFill>
              </a:rPr>
              <a:t>5 </a:t>
            </a:r>
            <a:r>
              <a:rPr lang="en-US" altLang="en-US" sz="1000" b="1" dirty="0" smtClean="0">
                <a:solidFill>
                  <a:srgbClr val="000000"/>
                </a:solidFill>
              </a:rPr>
              <a:t>   ≥7   ≥10  ≥15  </a:t>
            </a:r>
            <a:r>
              <a:rPr lang="en-US" altLang="en-US" sz="1000" b="1" dirty="0">
                <a:solidFill>
                  <a:srgbClr val="000000"/>
                </a:solidFill>
              </a:rPr>
              <a:t>≥ </a:t>
            </a:r>
            <a:r>
              <a:rPr lang="en-US" altLang="en-US" sz="1000" b="1" dirty="0" smtClean="0">
                <a:solidFill>
                  <a:srgbClr val="000000"/>
                </a:solidFill>
              </a:rPr>
              <a:t>20  N</a:t>
            </a:r>
            <a:endParaRPr lang="en-US" altLang="en-US" sz="1000" b="1" dirty="0">
              <a:solidFill>
                <a:srgbClr val="000000"/>
              </a:solidFill>
            </a:endParaRPr>
          </a:p>
        </p:txBody>
      </p:sp>
      <p:sp>
        <p:nvSpPr>
          <p:cNvPr id="28" name="Line 2"/>
          <p:cNvSpPr>
            <a:spLocks noChangeShapeType="1"/>
          </p:cNvSpPr>
          <p:nvPr/>
        </p:nvSpPr>
        <p:spPr bwMode="auto">
          <a:xfrm>
            <a:off x="6519102" y="6108700"/>
            <a:ext cx="1588" cy="142875"/>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9" name="Line 3"/>
          <p:cNvSpPr>
            <a:spLocks noChangeShapeType="1"/>
          </p:cNvSpPr>
          <p:nvPr/>
        </p:nvSpPr>
        <p:spPr bwMode="auto">
          <a:xfrm>
            <a:off x="6779452" y="6108700"/>
            <a:ext cx="1588" cy="142875"/>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 name="Line 4"/>
          <p:cNvSpPr>
            <a:spLocks noChangeShapeType="1"/>
          </p:cNvSpPr>
          <p:nvPr/>
        </p:nvSpPr>
        <p:spPr bwMode="auto">
          <a:xfrm>
            <a:off x="7282690" y="6108700"/>
            <a:ext cx="1587" cy="142875"/>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 name="Line 5"/>
          <p:cNvSpPr>
            <a:spLocks noChangeShapeType="1"/>
          </p:cNvSpPr>
          <p:nvPr/>
        </p:nvSpPr>
        <p:spPr bwMode="auto">
          <a:xfrm>
            <a:off x="7541452" y="6108700"/>
            <a:ext cx="1588" cy="142875"/>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 name="Line 6"/>
          <p:cNvSpPr>
            <a:spLocks noChangeShapeType="1"/>
          </p:cNvSpPr>
          <p:nvPr/>
        </p:nvSpPr>
        <p:spPr bwMode="auto">
          <a:xfrm>
            <a:off x="7803390" y="6108700"/>
            <a:ext cx="1587" cy="142875"/>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3" name="Line 7"/>
          <p:cNvSpPr>
            <a:spLocks noChangeShapeType="1"/>
          </p:cNvSpPr>
          <p:nvPr/>
        </p:nvSpPr>
        <p:spPr bwMode="auto">
          <a:xfrm>
            <a:off x="8309802" y="6108700"/>
            <a:ext cx="1588" cy="142875"/>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4" name="Line 8"/>
          <p:cNvSpPr>
            <a:spLocks noChangeShapeType="1"/>
          </p:cNvSpPr>
          <p:nvPr/>
        </p:nvSpPr>
        <p:spPr bwMode="auto">
          <a:xfrm>
            <a:off x="8576502" y="6108700"/>
            <a:ext cx="1588" cy="142875"/>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5" name="Line 9"/>
          <p:cNvSpPr>
            <a:spLocks noChangeShapeType="1"/>
          </p:cNvSpPr>
          <p:nvPr/>
        </p:nvSpPr>
        <p:spPr bwMode="auto">
          <a:xfrm>
            <a:off x="7033452" y="6105525"/>
            <a:ext cx="1588" cy="142875"/>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6" name="Line 10"/>
          <p:cNvSpPr>
            <a:spLocks noChangeShapeType="1"/>
          </p:cNvSpPr>
          <p:nvPr/>
        </p:nvSpPr>
        <p:spPr bwMode="auto">
          <a:xfrm>
            <a:off x="8062152" y="6105525"/>
            <a:ext cx="1588" cy="142875"/>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pic>
        <p:nvPicPr>
          <p:cNvPr id="3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3040" y="5943600"/>
            <a:ext cx="2552700" cy="23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 name="Rectangle 12"/>
          <p:cNvSpPr>
            <a:spLocks noChangeArrowheads="1"/>
          </p:cNvSpPr>
          <p:nvPr/>
        </p:nvSpPr>
        <p:spPr bwMode="auto">
          <a:xfrm>
            <a:off x="6273040" y="5943600"/>
            <a:ext cx="2552700" cy="234950"/>
          </a:xfrm>
          <a:prstGeom prst="rect">
            <a:avLst/>
          </a:prstGeom>
          <a:noFill/>
          <a:ln w="18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9" name="TextBox 38"/>
          <p:cNvSpPr txBox="1"/>
          <p:nvPr/>
        </p:nvSpPr>
        <p:spPr>
          <a:xfrm>
            <a:off x="3914327" y="3237317"/>
            <a:ext cx="1080745" cy="338554"/>
          </a:xfrm>
          <a:prstGeom prst="rect">
            <a:avLst/>
          </a:prstGeom>
          <a:noFill/>
        </p:spPr>
        <p:txBody>
          <a:bodyPr wrap="none" rtlCol="0">
            <a:spAutoFit/>
          </a:bodyPr>
          <a:lstStyle/>
          <a:p>
            <a:r>
              <a:rPr lang="en-US" sz="1600" b="1" dirty="0" smtClean="0">
                <a:solidFill>
                  <a:srgbClr val="0066FF"/>
                </a:solidFill>
              </a:rPr>
              <a:t>2022-2027</a:t>
            </a:r>
            <a:endParaRPr lang="en-GB" sz="1600" b="1" dirty="0">
              <a:solidFill>
                <a:srgbClr val="0066FF"/>
              </a:solidFill>
            </a:endParaRPr>
          </a:p>
        </p:txBody>
      </p:sp>
      <p:pic>
        <p:nvPicPr>
          <p:cNvPr id="4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666" y="3747350"/>
            <a:ext cx="19863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6854" y="3747350"/>
            <a:ext cx="19863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43"/>
          <p:cNvSpPr/>
          <p:nvPr/>
        </p:nvSpPr>
        <p:spPr>
          <a:xfrm>
            <a:off x="325661" y="5853248"/>
            <a:ext cx="5823378" cy="830997"/>
          </a:xfrm>
          <a:prstGeom prst="rect">
            <a:avLst/>
          </a:prstGeom>
        </p:spPr>
        <p:txBody>
          <a:bodyPr wrap="square">
            <a:spAutoFit/>
          </a:bodyPr>
          <a:lstStyle/>
          <a:p>
            <a:r>
              <a:rPr lang="en-US" sz="1200" b="1" dirty="0" err="1" smtClean="0">
                <a:solidFill>
                  <a:srgbClr val="FF0000"/>
                </a:solidFill>
              </a:rPr>
              <a:t>Librations</a:t>
            </a:r>
            <a:r>
              <a:rPr lang="en-US" sz="1200" b="1" dirty="0"/>
              <a:t> of Earth in the Moon sky</a:t>
            </a:r>
            <a:r>
              <a:rPr lang="en-US" sz="1200" b="1" dirty="0" smtClean="0">
                <a:solidFill>
                  <a:srgbClr val="FF0000"/>
                </a:solidFill>
              </a:rPr>
              <a:t> (from North Pole of the Moon) </a:t>
            </a:r>
            <a:r>
              <a:rPr lang="en-US" sz="1200" b="1" dirty="0" smtClean="0"/>
              <a:t>during first 6 </a:t>
            </a:r>
            <a:r>
              <a:rPr lang="en-US" sz="1200" b="1" dirty="0"/>
              <a:t>months </a:t>
            </a:r>
            <a:r>
              <a:rPr lang="en-US" sz="1200" b="1" dirty="0" smtClean="0"/>
              <a:t>2022 (a) and 2023 (b); </a:t>
            </a:r>
            <a:r>
              <a:rPr lang="en-US" sz="1200" b="1" dirty="0"/>
              <a:t>(c) July-September 2024; (d) </a:t>
            </a:r>
            <a:r>
              <a:rPr lang="en-US" sz="1200" b="1" dirty="0" smtClean="0"/>
              <a:t>2022-2024 (3 years);</a:t>
            </a:r>
            <a:r>
              <a:rPr lang="en-GB" sz="1200" b="1" dirty="0"/>
              <a:t> </a:t>
            </a:r>
            <a:r>
              <a:rPr lang="en-GB" sz="1200" b="1" dirty="0" smtClean="0"/>
              <a:t>(e) 2022-2027 </a:t>
            </a:r>
          </a:p>
          <a:p>
            <a:r>
              <a:rPr lang="en-GB" sz="1200" b="1" dirty="0" smtClean="0"/>
              <a:t>(6 years or </a:t>
            </a:r>
            <a:r>
              <a:rPr lang="en-GB" sz="1200" b="1" dirty="0"/>
              <a:t>2191 </a:t>
            </a:r>
            <a:r>
              <a:rPr lang="en-GB" sz="1200" b="1" dirty="0" smtClean="0"/>
              <a:t>days = positions); (f) Distribution </a:t>
            </a:r>
            <a:r>
              <a:rPr lang="en-GB" sz="1200" b="1" dirty="0"/>
              <a:t>of the </a:t>
            </a:r>
            <a:r>
              <a:rPr lang="en-GB" sz="1200" b="1" dirty="0" smtClean="0"/>
              <a:t>2191 positions </a:t>
            </a:r>
            <a:r>
              <a:rPr lang="en-GB" sz="1200" b="1" dirty="0"/>
              <a:t>into </a:t>
            </a:r>
            <a:endParaRPr lang="en-GB" sz="1200" b="1" dirty="0" smtClean="0"/>
          </a:p>
          <a:p>
            <a:r>
              <a:rPr lang="en-GB" sz="1200" b="1" dirty="0" smtClean="0"/>
              <a:t>each </a:t>
            </a:r>
            <a:r>
              <a:rPr lang="en-US" sz="1200" b="1" dirty="0"/>
              <a:t>1°×1° grid’ cell </a:t>
            </a:r>
            <a:r>
              <a:rPr lang="en-GB" sz="1200" b="1" dirty="0"/>
              <a:t>for this </a:t>
            </a:r>
            <a:r>
              <a:rPr lang="en-GB" sz="1200" b="1" dirty="0" smtClean="0"/>
              <a:t>period.  </a:t>
            </a:r>
            <a:r>
              <a:rPr lang="en-GB" sz="1200" b="1" dirty="0" smtClean="0">
                <a:solidFill>
                  <a:srgbClr val="0000FF"/>
                </a:solidFill>
              </a:rPr>
              <a:t>The black dot  = zero </a:t>
            </a:r>
            <a:r>
              <a:rPr lang="en-GB" sz="1200" b="1" dirty="0" err="1" smtClean="0">
                <a:solidFill>
                  <a:srgbClr val="0000FF"/>
                </a:solidFill>
              </a:rPr>
              <a:t>librations</a:t>
            </a:r>
            <a:r>
              <a:rPr lang="en-GB" sz="1200" b="1" dirty="0" smtClean="0">
                <a:solidFill>
                  <a:srgbClr val="0000FF"/>
                </a:solidFill>
              </a:rPr>
              <a:t>.</a:t>
            </a:r>
            <a:endParaRPr lang="en-GB" sz="1200" b="1" dirty="0">
              <a:solidFill>
                <a:srgbClr val="0000FF"/>
              </a:solidFill>
            </a:endParaRPr>
          </a:p>
        </p:txBody>
      </p:sp>
      <p:sp>
        <p:nvSpPr>
          <p:cNvPr id="3" name="TextBox 2"/>
          <p:cNvSpPr txBox="1"/>
          <p:nvPr/>
        </p:nvSpPr>
        <p:spPr>
          <a:xfrm>
            <a:off x="133737" y="3167543"/>
            <a:ext cx="306494" cy="369332"/>
          </a:xfrm>
          <a:prstGeom prst="rect">
            <a:avLst/>
          </a:prstGeom>
          <a:noFill/>
        </p:spPr>
        <p:txBody>
          <a:bodyPr wrap="none" rtlCol="0">
            <a:spAutoFit/>
          </a:bodyPr>
          <a:lstStyle/>
          <a:p>
            <a:r>
              <a:rPr lang="en-US" dirty="0" smtClean="0"/>
              <a:t>d</a:t>
            </a:r>
            <a:endParaRPr lang="en-GB" dirty="0"/>
          </a:p>
        </p:txBody>
      </p:sp>
      <p:sp>
        <p:nvSpPr>
          <p:cNvPr id="7" name="TextBox 6"/>
          <p:cNvSpPr txBox="1"/>
          <p:nvPr/>
        </p:nvSpPr>
        <p:spPr>
          <a:xfrm>
            <a:off x="3017406" y="3187926"/>
            <a:ext cx="300082" cy="369332"/>
          </a:xfrm>
          <a:prstGeom prst="rect">
            <a:avLst/>
          </a:prstGeom>
          <a:noFill/>
        </p:spPr>
        <p:txBody>
          <a:bodyPr wrap="none" rtlCol="0">
            <a:spAutoFit/>
          </a:bodyPr>
          <a:lstStyle/>
          <a:p>
            <a:r>
              <a:rPr lang="en-US" dirty="0" smtClean="0"/>
              <a:t>e</a:t>
            </a:r>
            <a:endParaRPr lang="en-GB" dirty="0"/>
          </a:p>
        </p:txBody>
      </p:sp>
      <p:sp>
        <p:nvSpPr>
          <p:cNvPr id="49" name="Oval 48"/>
          <p:cNvSpPr/>
          <p:nvPr/>
        </p:nvSpPr>
        <p:spPr>
          <a:xfrm>
            <a:off x="1598448" y="1662623"/>
            <a:ext cx="85509" cy="776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547577" y="1660013"/>
            <a:ext cx="85509" cy="776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622871" y="4368681"/>
            <a:ext cx="85509" cy="776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4556886" y="4366071"/>
            <a:ext cx="85509" cy="776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5544" y="388331"/>
            <a:ext cx="3304200" cy="2895599"/>
          </a:xfrm>
          <a:prstGeom prst="rect">
            <a:avLst/>
          </a:prstGeom>
        </p:spPr>
      </p:pic>
      <p:sp>
        <p:nvSpPr>
          <p:cNvPr id="60" name="TextBox 59"/>
          <p:cNvSpPr txBox="1"/>
          <p:nvPr/>
        </p:nvSpPr>
        <p:spPr>
          <a:xfrm>
            <a:off x="7143362" y="568464"/>
            <a:ext cx="1382110" cy="307777"/>
          </a:xfrm>
          <a:prstGeom prst="rect">
            <a:avLst/>
          </a:prstGeom>
          <a:noFill/>
        </p:spPr>
        <p:txBody>
          <a:bodyPr wrap="none" rtlCol="0">
            <a:spAutoFit/>
          </a:bodyPr>
          <a:lstStyle/>
          <a:p>
            <a:r>
              <a:rPr lang="en-US" sz="1400" dirty="0" smtClean="0">
                <a:solidFill>
                  <a:srgbClr val="0066FF"/>
                </a:solidFill>
              </a:rPr>
              <a:t>7/2024-10/2024</a:t>
            </a:r>
            <a:endParaRPr lang="en-GB" sz="1400" dirty="0">
              <a:solidFill>
                <a:srgbClr val="0066FF"/>
              </a:solidFill>
            </a:endParaRPr>
          </a:p>
        </p:txBody>
      </p:sp>
      <p:sp>
        <p:nvSpPr>
          <p:cNvPr id="61" name="TextBox 60"/>
          <p:cNvSpPr txBox="1"/>
          <p:nvPr/>
        </p:nvSpPr>
        <p:spPr>
          <a:xfrm>
            <a:off x="6007813" y="447104"/>
            <a:ext cx="282450" cy="369332"/>
          </a:xfrm>
          <a:prstGeom prst="rect">
            <a:avLst/>
          </a:prstGeom>
          <a:noFill/>
        </p:spPr>
        <p:txBody>
          <a:bodyPr wrap="none" rtlCol="0">
            <a:spAutoFit/>
          </a:bodyPr>
          <a:lstStyle/>
          <a:p>
            <a:r>
              <a:rPr lang="en-US" dirty="0"/>
              <a:t>c</a:t>
            </a:r>
            <a:endParaRPr lang="en-GB" dirty="0"/>
          </a:p>
        </p:txBody>
      </p:sp>
      <p:pic>
        <p:nvPicPr>
          <p:cNvPr id="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6318" y="936476"/>
            <a:ext cx="19863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Oval 63"/>
          <p:cNvSpPr/>
          <p:nvPr/>
        </p:nvSpPr>
        <p:spPr>
          <a:xfrm>
            <a:off x="7467878" y="1660013"/>
            <a:ext cx="85509" cy="776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 name="Picture 7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46293" y="2971800"/>
            <a:ext cx="2922701" cy="2922701"/>
          </a:xfrm>
          <a:prstGeom prst="rect">
            <a:avLst/>
          </a:prstGeom>
        </p:spPr>
      </p:pic>
      <p:pic>
        <p:nvPicPr>
          <p:cNvPr id="7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3286" y="2968959"/>
            <a:ext cx="1274013" cy="15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9660" y="5727905"/>
            <a:ext cx="1274013" cy="15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TextBox 74"/>
          <p:cNvSpPr txBox="1"/>
          <p:nvPr/>
        </p:nvSpPr>
        <p:spPr>
          <a:xfrm>
            <a:off x="6921481" y="3211854"/>
            <a:ext cx="1080745" cy="338554"/>
          </a:xfrm>
          <a:prstGeom prst="rect">
            <a:avLst/>
          </a:prstGeom>
          <a:noFill/>
        </p:spPr>
        <p:txBody>
          <a:bodyPr wrap="none" rtlCol="0">
            <a:spAutoFit/>
          </a:bodyPr>
          <a:lstStyle/>
          <a:p>
            <a:r>
              <a:rPr lang="en-US" sz="1600" b="1" dirty="0" smtClean="0">
                <a:solidFill>
                  <a:srgbClr val="0066FF"/>
                </a:solidFill>
              </a:rPr>
              <a:t>2022-2027</a:t>
            </a:r>
            <a:endParaRPr lang="en-GB" sz="1600" b="1" dirty="0">
              <a:solidFill>
                <a:srgbClr val="0066FF"/>
              </a:solidFill>
            </a:endParaRPr>
          </a:p>
        </p:txBody>
      </p:sp>
      <p:pic>
        <p:nvPicPr>
          <p:cNvPr id="7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7277" y="3747304"/>
            <a:ext cx="19863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TextBox 76"/>
          <p:cNvSpPr txBox="1"/>
          <p:nvPr/>
        </p:nvSpPr>
        <p:spPr>
          <a:xfrm>
            <a:off x="6066318" y="3167543"/>
            <a:ext cx="255198" cy="369332"/>
          </a:xfrm>
          <a:prstGeom prst="rect">
            <a:avLst/>
          </a:prstGeom>
          <a:noFill/>
        </p:spPr>
        <p:txBody>
          <a:bodyPr wrap="none" rtlCol="0">
            <a:spAutoFit/>
          </a:bodyPr>
          <a:lstStyle/>
          <a:p>
            <a:r>
              <a:rPr lang="en-US" dirty="0" smtClean="0"/>
              <a:t>f</a:t>
            </a:r>
            <a:endParaRPr lang="en-GB" dirty="0"/>
          </a:p>
        </p:txBody>
      </p:sp>
      <p:sp>
        <p:nvSpPr>
          <p:cNvPr id="78" name="Oval 77"/>
          <p:cNvSpPr/>
          <p:nvPr/>
        </p:nvSpPr>
        <p:spPr>
          <a:xfrm>
            <a:off x="7462073" y="4388742"/>
            <a:ext cx="85509" cy="776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rot="19014843">
            <a:off x="467006" y="1001449"/>
            <a:ext cx="938655" cy="307777"/>
          </a:xfrm>
          <a:prstGeom prst="rect">
            <a:avLst/>
          </a:prstGeom>
          <a:noFill/>
        </p:spPr>
        <p:txBody>
          <a:bodyPr wrap="none" rtlCol="0">
            <a:spAutoFit/>
          </a:bodyPr>
          <a:lstStyle/>
          <a:p>
            <a:r>
              <a:rPr lang="en-US" sz="1400" b="1" dirty="0" smtClean="0">
                <a:solidFill>
                  <a:srgbClr val="FF0000"/>
                </a:solidFill>
              </a:rPr>
              <a:t>1 day step</a:t>
            </a:r>
            <a:endParaRPr lang="en-GB" sz="1400" b="1" dirty="0">
              <a:solidFill>
                <a:srgbClr val="FF0000"/>
              </a:solidFill>
            </a:endParaRPr>
          </a:p>
        </p:txBody>
      </p:sp>
      <p:cxnSp>
        <p:nvCxnSpPr>
          <p:cNvPr id="81" name="Straight Arrow Connector 80"/>
          <p:cNvCxnSpPr/>
          <p:nvPr/>
        </p:nvCxnSpPr>
        <p:spPr>
          <a:xfrm>
            <a:off x="930540" y="1275878"/>
            <a:ext cx="311331" cy="626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936333" y="1307213"/>
            <a:ext cx="149872" cy="2167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666999" y="-98286"/>
            <a:ext cx="3514104" cy="707886"/>
          </a:xfrm>
          <a:prstGeom prst="rect">
            <a:avLst/>
          </a:prstGeom>
        </p:spPr>
        <p:txBody>
          <a:bodyPr wrap="none">
            <a:spAutoFit/>
          </a:bodyPr>
          <a:lstStyle/>
          <a:p>
            <a:r>
              <a:rPr lang="en-GB" sz="4000" b="1" dirty="0" smtClean="0">
                <a:solidFill>
                  <a:srgbClr val="FF0000"/>
                </a:solidFill>
              </a:rPr>
              <a:t>Lunar </a:t>
            </a:r>
            <a:r>
              <a:rPr lang="en-GB" sz="4000" b="1" dirty="0" err="1" smtClean="0">
                <a:solidFill>
                  <a:srgbClr val="FF0000"/>
                </a:solidFill>
              </a:rPr>
              <a:t>librations</a:t>
            </a:r>
            <a:endParaRPr lang="en-GB" sz="4000" dirty="0"/>
          </a:p>
        </p:txBody>
      </p:sp>
      <p:sp>
        <p:nvSpPr>
          <p:cNvPr id="6" name="Slide Number Placeholder 5"/>
          <p:cNvSpPr>
            <a:spLocks noGrp="1"/>
          </p:cNvSpPr>
          <p:nvPr>
            <p:ph type="sldNum" sz="quarter" idx="12"/>
          </p:nvPr>
        </p:nvSpPr>
        <p:spPr/>
        <p:txBody>
          <a:bodyPr/>
          <a:lstStyle/>
          <a:p>
            <a:fld id="{2C534423-A81A-48A4-9F34-F9CE03D93A9B}" type="slidenum">
              <a:rPr lang="en-GB" smtClean="0"/>
              <a:t>7</a:t>
            </a:fld>
            <a:endParaRPr lang="en-GB"/>
          </a:p>
        </p:txBody>
      </p:sp>
    </p:spTree>
    <p:extLst>
      <p:ext uri="{BB962C8B-B14F-4D97-AF65-F5344CB8AC3E}">
        <p14:creationId xmlns:p14="http://schemas.microsoft.com/office/powerpoint/2010/main" val="814835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762002" y="620395"/>
            <a:ext cx="6152515" cy="4637405"/>
          </a:xfrm>
          <a:prstGeom prst="rect">
            <a:avLst/>
          </a:prstGeom>
        </p:spPr>
      </p:pic>
      <p:sp>
        <p:nvSpPr>
          <p:cNvPr id="3" name="Rectangle 2"/>
          <p:cNvSpPr/>
          <p:nvPr/>
        </p:nvSpPr>
        <p:spPr>
          <a:xfrm>
            <a:off x="609600" y="5257800"/>
            <a:ext cx="7620000" cy="1477328"/>
          </a:xfrm>
          <a:prstGeom prst="rect">
            <a:avLst/>
          </a:prstGeom>
        </p:spPr>
        <p:txBody>
          <a:bodyPr wrap="square">
            <a:spAutoFit/>
          </a:bodyPr>
          <a:lstStyle/>
          <a:p>
            <a:r>
              <a:rPr lang="en-US" b="1" dirty="0" smtClean="0">
                <a:solidFill>
                  <a:srgbClr val="FF0000"/>
                </a:solidFill>
              </a:rPr>
              <a:t>Visual </a:t>
            </a:r>
            <a:r>
              <a:rPr lang="en-US" b="1" dirty="0">
                <a:solidFill>
                  <a:srgbClr val="FF0000"/>
                </a:solidFill>
              </a:rPr>
              <a:t>positions of the Earth’ center </a:t>
            </a:r>
            <a:r>
              <a:rPr lang="en-US" dirty="0"/>
              <a:t>during </a:t>
            </a:r>
            <a:r>
              <a:rPr lang="en-US" b="1" dirty="0">
                <a:solidFill>
                  <a:srgbClr val="FF00FF"/>
                </a:solidFill>
              </a:rPr>
              <a:t>2026</a:t>
            </a:r>
            <a:r>
              <a:rPr lang="en-US" dirty="0"/>
              <a:t> (green line) from the </a:t>
            </a:r>
            <a:r>
              <a:rPr lang="en-US" b="1" dirty="0">
                <a:solidFill>
                  <a:srgbClr val="0000FF"/>
                </a:solidFill>
              </a:rPr>
              <a:t>South Pole of the Moon</a:t>
            </a:r>
            <a:r>
              <a:rPr lang="en-US" dirty="0"/>
              <a:t> </a:t>
            </a:r>
            <a:r>
              <a:rPr lang="en-GB" dirty="0"/>
              <a:t>(point S on </a:t>
            </a:r>
            <a:r>
              <a:rPr lang="en-GB" dirty="0" smtClean="0"/>
              <a:t>Slide. 10) </a:t>
            </a:r>
            <a:r>
              <a:rPr lang="en-US" dirty="0"/>
              <a:t>and possible positions of slits of the spectrometer (</a:t>
            </a:r>
            <a:r>
              <a:rPr lang="en-US" b="1" dirty="0">
                <a:solidFill>
                  <a:srgbClr val="FF00FF"/>
                </a:solidFill>
              </a:rPr>
              <a:t>violet</a:t>
            </a:r>
            <a:r>
              <a:rPr lang="en-US" dirty="0"/>
              <a:t>). Blue square is ~18°-20° FOV of </a:t>
            </a:r>
            <a:r>
              <a:rPr lang="en-GB" dirty="0"/>
              <a:t>fixed mount </a:t>
            </a:r>
            <a:r>
              <a:rPr lang="en-US" dirty="0"/>
              <a:t>camera </a:t>
            </a:r>
            <a:r>
              <a:rPr lang="en-US" dirty="0" smtClean="0"/>
              <a:t>(~10</a:t>
            </a:r>
            <a:r>
              <a:rPr lang="en-US" baseline="30000" dirty="0" smtClean="0"/>
              <a:t>3</a:t>
            </a:r>
            <a:r>
              <a:rPr lang="en-US" dirty="0" smtClean="0"/>
              <a:t> photos per day). </a:t>
            </a:r>
            <a:r>
              <a:rPr lang="en-GB" dirty="0" smtClean="0"/>
              <a:t>The </a:t>
            </a:r>
            <a:r>
              <a:rPr lang="en-GB" dirty="0"/>
              <a:t>calibration bar is used to calibrate </a:t>
            </a:r>
            <a:r>
              <a:rPr lang="en-GB" dirty="0" err="1"/>
              <a:t>color</a:t>
            </a:r>
            <a:r>
              <a:rPr lang="en-GB" dirty="0"/>
              <a:t> images from a wide-angle camera. Lunar surface is from the photo taken by NASA/Apollo.</a:t>
            </a:r>
          </a:p>
        </p:txBody>
      </p:sp>
      <p:sp>
        <p:nvSpPr>
          <p:cNvPr id="4" name="Slide Number Placeholder 3"/>
          <p:cNvSpPr>
            <a:spLocks noGrp="1"/>
          </p:cNvSpPr>
          <p:nvPr>
            <p:ph type="sldNum" sz="quarter" idx="12"/>
          </p:nvPr>
        </p:nvSpPr>
        <p:spPr/>
        <p:txBody>
          <a:bodyPr/>
          <a:lstStyle/>
          <a:p>
            <a:fld id="{2C534423-A81A-48A4-9F34-F9CE03D93A9B}" type="slidenum">
              <a:rPr lang="en-GB" smtClean="0"/>
              <a:t>8</a:t>
            </a:fld>
            <a:endParaRPr lang="en-GB"/>
          </a:p>
        </p:txBody>
      </p:sp>
      <p:sp>
        <p:nvSpPr>
          <p:cNvPr id="6" name="Rectangle 5"/>
          <p:cNvSpPr/>
          <p:nvPr/>
        </p:nvSpPr>
        <p:spPr>
          <a:xfrm>
            <a:off x="6914517" y="1219200"/>
            <a:ext cx="2305683" cy="3693319"/>
          </a:xfrm>
          <a:prstGeom prst="rect">
            <a:avLst/>
          </a:prstGeom>
        </p:spPr>
        <p:txBody>
          <a:bodyPr wrap="square">
            <a:spAutoFit/>
          </a:bodyPr>
          <a:lstStyle/>
          <a:p>
            <a:r>
              <a:rPr lang="en-GB" dirty="0"/>
              <a:t>The </a:t>
            </a:r>
            <a:r>
              <a:rPr lang="en-GB" dirty="0" err="1"/>
              <a:t>librations</a:t>
            </a:r>
            <a:r>
              <a:rPr lang="en-GB" dirty="0"/>
              <a:t> of the Moon </a:t>
            </a:r>
            <a:r>
              <a:rPr lang="en-GB" dirty="0" smtClean="0"/>
              <a:t>and </a:t>
            </a:r>
            <a:r>
              <a:rPr lang="en-GB" dirty="0"/>
              <a:t>the daily rotation of the Earth serve as a </a:t>
            </a:r>
            <a:r>
              <a:rPr lang="en-GB" dirty="0">
                <a:solidFill>
                  <a:srgbClr val="0000FF"/>
                </a:solidFill>
              </a:rPr>
              <a:t>natural scanning (or guiding) mechanism </a:t>
            </a:r>
            <a:r>
              <a:rPr lang="en-GB" dirty="0"/>
              <a:t>for a spectrometer with vertical slits. This greatly simplifies the design of the spectrometer and makes it reliable and cheap. </a:t>
            </a:r>
          </a:p>
        </p:txBody>
      </p:sp>
      <p:sp>
        <p:nvSpPr>
          <p:cNvPr id="7" name="Rectangle 6"/>
          <p:cNvSpPr/>
          <p:nvPr/>
        </p:nvSpPr>
        <p:spPr>
          <a:xfrm>
            <a:off x="4152585" y="838200"/>
            <a:ext cx="45719"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014086" y="1691514"/>
            <a:ext cx="571815"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672668" y="-20782"/>
            <a:ext cx="3514104" cy="707886"/>
          </a:xfrm>
          <a:prstGeom prst="rect">
            <a:avLst/>
          </a:prstGeom>
        </p:spPr>
        <p:txBody>
          <a:bodyPr wrap="none">
            <a:spAutoFit/>
          </a:bodyPr>
          <a:lstStyle/>
          <a:p>
            <a:r>
              <a:rPr lang="en-GB" sz="4000" b="1" dirty="0" smtClean="0">
                <a:solidFill>
                  <a:srgbClr val="FF0000"/>
                </a:solidFill>
              </a:rPr>
              <a:t>Lunar </a:t>
            </a:r>
            <a:r>
              <a:rPr lang="en-GB" sz="4000" b="1" dirty="0" err="1" smtClean="0">
                <a:solidFill>
                  <a:srgbClr val="FF0000"/>
                </a:solidFill>
              </a:rPr>
              <a:t>librations</a:t>
            </a:r>
            <a:endParaRPr lang="en-GB" sz="4000" dirty="0"/>
          </a:p>
        </p:txBody>
      </p:sp>
    </p:spTree>
    <p:extLst>
      <p:ext uri="{BB962C8B-B14F-4D97-AF65-F5344CB8AC3E}">
        <p14:creationId xmlns:p14="http://schemas.microsoft.com/office/powerpoint/2010/main" val="3400119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914400" y="163830"/>
            <a:ext cx="6152515" cy="5551170"/>
          </a:xfrm>
          <a:prstGeom prst="rect">
            <a:avLst/>
          </a:prstGeom>
        </p:spPr>
      </p:pic>
      <p:sp>
        <p:nvSpPr>
          <p:cNvPr id="3" name="Rectangle 2"/>
          <p:cNvSpPr/>
          <p:nvPr/>
        </p:nvSpPr>
        <p:spPr>
          <a:xfrm>
            <a:off x="838200" y="5715000"/>
            <a:ext cx="7391400" cy="800219"/>
          </a:xfrm>
          <a:prstGeom prst="rect">
            <a:avLst/>
          </a:prstGeom>
        </p:spPr>
        <p:txBody>
          <a:bodyPr wrap="square">
            <a:spAutoFit/>
          </a:bodyPr>
          <a:lstStyle/>
          <a:p>
            <a:r>
              <a:rPr lang="en-GB" b="1" dirty="0" smtClean="0">
                <a:solidFill>
                  <a:srgbClr val="FF0000"/>
                </a:solidFill>
              </a:rPr>
              <a:t>Observers </a:t>
            </a:r>
            <a:r>
              <a:rPr lang="en-GB" b="1" dirty="0">
                <a:solidFill>
                  <a:srgbClr val="FF0000"/>
                </a:solidFill>
              </a:rPr>
              <a:t>in different points </a:t>
            </a:r>
            <a:r>
              <a:rPr lang="en-GB" dirty="0"/>
              <a:t>of the Moon’s visible hemisphere. </a:t>
            </a:r>
            <a:endParaRPr lang="en-GB" dirty="0" smtClean="0"/>
          </a:p>
          <a:p>
            <a:r>
              <a:rPr lang="en-GB" sz="1400" b="1" dirty="0" smtClean="0"/>
              <a:t>Image </a:t>
            </a:r>
            <a:r>
              <a:rPr lang="en-GB" sz="1400" b="1" dirty="0"/>
              <a:t>of the Moon – LRO (NASA/GSFC/Arizona State </a:t>
            </a:r>
            <a:r>
              <a:rPr lang="en-GB" sz="1400" b="1" dirty="0" smtClean="0"/>
              <a:t>University). </a:t>
            </a:r>
            <a:r>
              <a:rPr lang="en-GB" sz="1400" b="1" dirty="0"/>
              <a:t>Observer: photo of John W. Young, commander of the Apollo 16 lunar landing mission (NASA). </a:t>
            </a:r>
          </a:p>
        </p:txBody>
      </p:sp>
      <p:sp>
        <p:nvSpPr>
          <p:cNvPr id="4" name="Slide Number Placeholder 3"/>
          <p:cNvSpPr>
            <a:spLocks noGrp="1"/>
          </p:cNvSpPr>
          <p:nvPr>
            <p:ph type="sldNum" sz="quarter" idx="12"/>
          </p:nvPr>
        </p:nvSpPr>
        <p:spPr/>
        <p:txBody>
          <a:bodyPr/>
          <a:lstStyle/>
          <a:p>
            <a:fld id="{2C534423-A81A-48A4-9F34-F9CE03D93A9B}" type="slidenum">
              <a:rPr lang="en-GB" smtClean="0"/>
              <a:t>9</a:t>
            </a:fld>
            <a:endParaRPr lang="en-GB"/>
          </a:p>
        </p:txBody>
      </p:sp>
      <p:sp>
        <p:nvSpPr>
          <p:cNvPr id="5" name="Rectangle 4"/>
          <p:cNvSpPr/>
          <p:nvPr/>
        </p:nvSpPr>
        <p:spPr>
          <a:xfrm>
            <a:off x="7239000" y="1143000"/>
            <a:ext cx="1676400" cy="3785652"/>
          </a:xfrm>
          <a:prstGeom prst="rect">
            <a:avLst/>
          </a:prstGeom>
        </p:spPr>
        <p:txBody>
          <a:bodyPr wrap="square">
            <a:spAutoFit/>
          </a:bodyPr>
          <a:lstStyle/>
          <a:p>
            <a:r>
              <a:rPr lang="en-GB" sz="1600" b="1" dirty="0"/>
              <a:t>The orientation of the Earth (and the trajectory of its movement through the sky of the Moon) depends on the position of the observer on the Moon, who sees the Earth inside the square window of his camera or telescope.</a:t>
            </a:r>
          </a:p>
        </p:txBody>
      </p:sp>
    </p:spTree>
    <p:extLst>
      <p:ext uri="{BB962C8B-B14F-4D97-AF65-F5344CB8AC3E}">
        <p14:creationId xmlns:p14="http://schemas.microsoft.com/office/powerpoint/2010/main" val="3960475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igs-to-paper-Moon-03-31-20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Figs-to-paper-Moon-03-31-2022</Template>
  <TotalTime>33850</TotalTime>
  <Words>1653</Words>
  <Application>Microsoft Office PowerPoint</Application>
  <PresentationFormat>On-screen Show (4:3)</PresentationFormat>
  <Paragraphs>147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Figs-to-paper-Moon-03-31-2022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124</cp:revision>
  <cp:lastPrinted>2022-03-25T20:00:56Z</cp:lastPrinted>
  <dcterms:created xsi:type="dcterms:W3CDTF">2022-04-04T12:20:19Z</dcterms:created>
  <dcterms:modified xsi:type="dcterms:W3CDTF">2022-09-26T21:21:38Z</dcterms:modified>
</cp:coreProperties>
</file>