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76" r:id="rId5"/>
    <p:sldId id="259" r:id="rId6"/>
    <p:sldId id="282" r:id="rId7"/>
    <p:sldId id="279" r:id="rId8"/>
    <p:sldId id="280" r:id="rId9"/>
    <p:sldId id="281" r:id="rId10"/>
    <p:sldId id="283" r:id="rId11"/>
    <p:sldId id="271" r:id="rId12"/>
    <p:sldId id="272" r:id="rId13"/>
    <p:sldId id="273" r:id="rId14"/>
    <p:sldId id="278" r:id="rId15"/>
  </p:sldIdLst>
  <p:sldSz cx="10075863" cy="7562850"/>
  <p:notesSz cx="7772400" cy="100584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Tahoma" panose="020B0604030504040204" pitchFamily="34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Tahoma" panose="020B0604030504040204" pitchFamily="34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Tahoma" panose="020B0604030504040204" pitchFamily="34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Tahoma" panose="020B0604030504040204" pitchFamily="34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Tahoma" panose="020B060403050404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Tahoma" panose="020B060403050404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Tahoma" panose="020B060403050404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Tahoma" panose="020B060403050404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Tahoma" panose="020B060403050404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6"/>
    <p:restoredTop sz="94757"/>
  </p:normalViewPr>
  <p:slideViewPr>
    <p:cSldViewPr>
      <p:cViewPr varScale="1">
        <p:scale>
          <a:sx n="117" d="100"/>
          <a:sy n="117" d="100"/>
        </p:scale>
        <p:origin x="177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>
            <a:extLst>
              <a:ext uri="{FF2B5EF4-FFF2-40B4-BE49-F238E27FC236}">
                <a16:creationId xmlns:a16="http://schemas.microsoft.com/office/drawing/2014/main" id="{1199B705-F15A-044F-40DC-357E05EE7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39" name="AutoShape 2">
            <a:extLst>
              <a:ext uri="{FF2B5EF4-FFF2-40B4-BE49-F238E27FC236}">
                <a16:creationId xmlns:a16="http://schemas.microsoft.com/office/drawing/2014/main" id="{BC3DEAAD-CAA0-4536-DB62-07BA7B05D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40" name="AutoShape 3">
            <a:extLst>
              <a:ext uri="{FF2B5EF4-FFF2-40B4-BE49-F238E27FC236}">
                <a16:creationId xmlns:a16="http://schemas.microsoft.com/office/drawing/2014/main" id="{8D695FD5-DA13-9A94-2466-194D9E8B4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41" name="AutoShape 4">
            <a:extLst>
              <a:ext uri="{FF2B5EF4-FFF2-40B4-BE49-F238E27FC236}">
                <a16:creationId xmlns:a16="http://schemas.microsoft.com/office/drawing/2014/main" id="{5EC5E7B6-CF90-927E-CD2E-D1B271F92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42" name="AutoShape 5">
            <a:extLst>
              <a:ext uri="{FF2B5EF4-FFF2-40B4-BE49-F238E27FC236}">
                <a16:creationId xmlns:a16="http://schemas.microsoft.com/office/drawing/2014/main" id="{CEA59DC5-63AC-186A-C647-5D5E1A39B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43" name="AutoShape 6">
            <a:extLst>
              <a:ext uri="{FF2B5EF4-FFF2-40B4-BE49-F238E27FC236}">
                <a16:creationId xmlns:a16="http://schemas.microsoft.com/office/drawing/2014/main" id="{0B425BA7-FDA8-1EB4-3A82-99DA4AB15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44" name="AutoShape 7">
            <a:extLst>
              <a:ext uri="{FF2B5EF4-FFF2-40B4-BE49-F238E27FC236}">
                <a16:creationId xmlns:a16="http://schemas.microsoft.com/office/drawing/2014/main" id="{6670CEA1-CF9A-E257-9F8E-9A1E89BCA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45" name="AutoShape 8">
            <a:extLst>
              <a:ext uri="{FF2B5EF4-FFF2-40B4-BE49-F238E27FC236}">
                <a16:creationId xmlns:a16="http://schemas.microsoft.com/office/drawing/2014/main" id="{EAB8C9AA-387E-5183-2D3D-9D3D27630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46" name="AutoShape 9">
            <a:extLst>
              <a:ext uri="{FF2B5EF4-FFF2-40B4-BE49-F238E27FC236}">
                <a16:creationId xmlns:a16="http://schemas.microsoft.com/office/drawing/2014/main" id="{AC1EBD35-5D5A-5DA8-461A-2B57048D6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47" name="AutoShape 10">
            <a:extLst>
              <a:ext uri="{FF2B5EF4-FFF2-40B4-BE49-F238E27FC236}">
                <a16:creationId xmlns:a16="http://schemas.microsoft.com/office/drawing/2014/main" id="{C8E75B26-23CA-6CFB-3B67-46DC8EE1D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48" name="AutoShape 11">
            <a:extLst>
              <a:ext uri="{FF2B5EF4-FFF2-40B4-BE49-F238E27FC236}">
                <a16:creationId xmlns:a16="http://schemas.microsoft.com/office/drawing/2014/main" id="{B6838C4F-A0E6-87A4-E775-80B14B077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49" name="AutoShape 12">
            <a:extLst>
              <a:ext uri="{FF2B5EF4-FFF2-40B4-BE49-F238E27FC236}">
                <a16:creationId xmlns:a16="http://schemas.microsoft.com/office/drawing/2014/main" id="{46BF7706-2D2B-86C0-A539-169E8E503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50" name="AutoShape 13">
            <a:extLst>
              <a:ext uri="{FF2B5EF4-FFF2-40B4-BE49-F238E27FC236}">
                <a16:creationId xmlns:a16="http://schemas.microsoft.com/office/drawing/2014/main" id="{436F9998-A6FD-2FD8-63CB-F840E74D9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51" name="AutoShape 14">
            <a:extLst>
              <a:ext uri="{FF2B5EF4-FFF2-40B4-BE49-F238E27FC236}">
                <a16:creationId xmlns:a16="http://schemas.microsoft.com/office/drawing/2014/main" id="{BD09F443-C255-922F-E751-6708919BB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52" name="AutoShape 15">
            <a:extLst>
              <a:ext uri="{FF2B5EF4-FFF2-40B4-BE49-F238E27FC236}">
                <a16:creationId xmlns:a16="http://schemas.microsoft.com/office/drawing/2014/main" id="{1CC0CA21-04A8-EE83-6A2E-8CCD8708F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53" name="AutoShape 16">
            <a:extLst>
              <a:ext uri="{FF2B5EF4-FFF2-40B4-BE49-F238E27FC236}">
                <a16:creationId xmlns:a16="http://schemas.microsoft.com/office/drawing/2014/main" id="{B8279287-2AAA-370D-EDC5-051529783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54" name="AutoShape 17">
            <a:extLst>
              <a:ext uri="{FF2B5EF4-FFF2-40B4-BE49-F238E27FC236}">
                <a16:creationId xmlns:a16="http://schemas.microsoft.com/office/drawing/2014/main" id="{4E53B67E-0608-C546-CAEF-7FA627818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55" name="AutoShape 18">
            <a:extLst>
              <a:ext uri="{FF2B5EF4-FFF2-40B4-BE49-F238E27FC236}">
                <a16:creationId xmlns:a16="http://schemas.microsoft.com/office/drawing/2014/main" id="{1AB7D05E-93F0-BD08-FF4B-BDC8BDAC9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56" name="AutoShape 19">
            <a:extLst>
              <a:ext uri="{FF2B5EF4-FFF2-40B4-BE49-F238E27FC236}">
                <a16:creationId xmlns:a16="http://schemas.microsoft.com/office/drawing/2014/main" id="{7993304C-7DFD-DEF5-F493-8339522A9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57" name="Rectangle 20">
            <a:extLst>
              <a:ext uri="{FF2B5EF4-FFF2-40B4-BE49-F238E27FC236}">
                <a16:creationId xmlns:a16="http://schemas.microsoft.com/office/drawing/2014/main" id="{9BCD8C9E-5E7E-1C8A-37C8-9F48F99BEB2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4997450" cy="374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1">
            <a:extLst>
              <a:ext uri="{FF2B5EF4-FFF2-40B4-BE49-F238E27FC236}">
                <a16:creationId xmlns:a16="http://schemas.microsoft.com/office/drawing/2014/main" id="{0ED84EC5-B49B-C580-D646-8A546C7E7BF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186488" cy="44942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2070" name="Rectangle 22">
            <a:extLst>
              <a:ext uri="{FF2B5EF4-FFF2-40B4-BE49-F238E27FC236}">
                <a16:creationId xmlns:a16="http://schemas.microsoft.com/office/drawing/2014/main" id="{B59E7DF4-1254-1446-E533-54FF6C6A37B6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41688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71" name="Rectangle 23">
            <a:extLst>
              <a:ext uri="{FF2B5EF4-FFF2-40B4-BE49-F238E27FC236}">
                <a16:creationId xmlns:a16="http://schemas.microsoft.com/office/drawing/2014/main" id="{C9308B7F-B75B-52A7-02FE-58E2A417A7E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41687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72" name="Rectangle 24">
            <a:extLst>
              <a:ext uri="{FF2B5EF4-FFF2-40B4-BE49-F238E27FC236}">
                <a16:creationId xmlns:a16="http://schemas.microsoft.com/office/drawing/2014/main" id="{CE315D91-5D55-E16A-E7EE-97F46FDF8B5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41688" cy="471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73" name="Rectangle 25">
            <a:extLst>
              <a:ext uri="{FF2B5EF4-FFF2-40B4-BE49-F238E27FC236}">
                <a16:creationId xmlns:a16="http://schemas.microsoft.com/office/drawing/2014/main" id="{327F16CB-986A-A4EC-FAF5-844D7C683F2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41687" cy="471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72DB455-927C-4040-949F-EEAAA79A03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5">
            <a:extLst>
              <a:ext uri="{FF2B5EF4-FFF2-40B4-BE49-F238E27FC236}">
                <a16:creationId xmlns:a16="http://schemas.microsoft.com/office/drawing/2014/main" id="{C96B629C-ECB8-CD6C-D53F-920C2E392E2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2BB5EE3-61CD-4040-B1E4-F387910EE6D2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/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10969E59-A571-4689-ECE8-EF2746C5E9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Text Box 2">
            <a:extLst>
              <a:ext uri="{FF2B5EF4-FFF2-40B4-BE49-F238E27FC236}">
                <a16:creationId xmlns:a16="http://schemas.microsoft.com/office/drawing/2014/main" id="{67FD5329-75DE-A47D-C9FE-443787C1B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5">
            <a:extLst>
              <a:ext uri="{FF2B5EF4-FFF2-40B4-BE49-F238E27FC236}">
                <a16:creationId xmlns:a16="http://schemas.microsoft.com/office/drawing/2014/main" id="{1FE94DD7-6940-21B2-C62A-53C92C4023D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EEFCB66-C449-FA47-A1D9-AC8DDD84A0A8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18435" name="Text Box 1">
            <a:extLst>
              <a:ext uri="{FF2B5EF4-FFF2-40B4-BE49-F238E27FC236}">
                <a16:creationId xmlns:a16="http://schemas.microsoft.com/office/drawing/2014/main" id="{7520F8BD-7AA0-584D-D34E-6A8C048518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7950" y="763588"/>
            <a:ext cx="4994275" cy="3749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Text Box 2">
            <a:extLst>
              <a:ext uri="{FF2B5EF4-FFF2-40B4-BE49-F238E27FC236}">
                <a16:creationId xmlns:a16="http://schemas.microsoft.com/office/drawing/2014/main" id="{FEB9603C-EFD8-3AD9-0DF3-33351B386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196013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5">
            <a:extLst>
              <a:ext uri="{FF2B5EF4-FFF2-40B4-BE49-F238E27FC236}">
                <a16:creationId xmlns:a16="http://schemas.microsoft.com/office/drawing/2014/main" id="{72340E0B-5641-FAFD-193A-CB2FE012827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5070C58-6547-DE46-A126-3C034B64CFFD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20483" name="Text Box 1">
            <a:extLst>
              <a:ext uri="{FF2B5EF4-FFF2-40B4-BE49-F238E27FC236}">
                <a16:creationId xmlns:a16="http://schemas.microsoft.com/office/drawing/2014/main" id="{C10627C9-204F-4884-E144-1E0C701BBE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7950" y="763588"/>
            <a:ext cx="4994275" cy="3749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Text Box 2">
            <a:extLst>
              <a:ext uri="{FF2B5EF4-FFF2-40B4-BE49-F238E27FC236}">
                <a16:creationId xmlns:a16="http://schemas.microsoft.com/office/drawing/2014/main" id="{E1219DCF-0723-E14B-5F21-B67ACB492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196013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5">
            <a:extLst>
              <a:ext uri="{FF2B5EF4-FFF2-40B4-BE49-F238E27FC236}">
                <a16:creationId xmlns:a16="http://schemas.microsoft.com/office/drawing/2014/main" id="{6D742E36-76A4-4ABA-E48F-82339EE989B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F7775E0-D9B1-214C-A8B6-ED373356A7F6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24579" name="Text Box 1">
            <a:extLst>
              <a:ext uri="{FF2B5EF4-FFF2-40B4-BE49-F238E27FC236}">
                <a16:creationId xmlns:a16="http://schemas.microsoft.com/office/drawing/2014/main" id="{9D8E2689-6775-4F1E-1FC6-3C77A29686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6363" y="763588"/>
            <a:ext cx="5000625" cy="3752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Text Box 2">
            <a:extLst>
              <a:ext uri="{FF2B5EF4-FFF2-40B4-BE49-F238E27FC236}">
                <a16:creationId xmlns:a16="http://schemas.microsoft.com/office/drawing/2014/main" id="{55345485-FB4A-704D-5676-FD03EE1AA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199188" cy="450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5">
            <a:extLst>
              <a:ext uri="{FF2B5EF4-FFF2-40B4-BE49-F238E27FC236}">
                <a16:creationId xmlns:a16="http://schemas.microsoft.com/office/drawing/2014/main" id="{43CF4F52-EAC9-85DB-3EA9-ADED1CF106D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47374F5-F2D7-7841-B50E-BE63300A0BD8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45059" name="Text Box 1">
            <a:extLst>
              <a:ext uri="{FF2B5EF4-FFF2-40B4-BE49-F238E27FC236}">
                <a16:creationId xmlns:a16="http://schemas.microsoft.com/office/drawing/2014/main" id="{8674FD5F-D703-C28F-8929-2C06C033F1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7950" y="763588"/>
            <a:ext cx="4989513" cy="3744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Text Box 2">
            <a:extLst>
              <a:ext uri="{FF2B5EF4-FFF2-40B4-BE49-F238E27FC236}">
                <a16:creationId xmlns:a16="http://schemas.microsoft.com/office/drawing/2014/main" id="{FB5FCBED-5244-6E40-A5A7-3B414D811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1912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8888" y="1238250"/>
            <a:ext cx="7558087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8888" y="3971925"/>
            <a:ext cx="7558087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F8D0C1-0401-07A7-F1F9-790FCD304C3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32CEBE-19C7-765A-6B91-E9D7C4A02CD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79206E-E218-BDDC-0617-7C1DA96C862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22BB9-9141-A446-A5C6-B8196B5906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4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3F156F-86E9-5D2B-05CE-B782A2166C8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A2514E-0E7A-C7B9-CB2C-CCCAD0C5658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1468CD-0ECB-FB04-6AA9-A80D7EA54BE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F1B4A-025D-AF46-9168-171C7978DC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7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0275" y="301625"/>
            <a:ext cx="2259013" cy="5821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24637" cy="5821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3573B8-9384-B35E-4ADF-381905863C9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7A0442-873F-BF98-1FBD-52E3324B98B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053FFC-049F-5719-C9CA-EA42A1CF134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D288D-891A-074A-867E-8D81A256F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936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36050" cy="12303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FFD5E38-2FE3-F2CA-9A7C-AB1DC30D124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B01414-2ACC-53DE-F29D-174C940414D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1B9088-3564-CA38-DE3C-DB14D3CAD0F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764B4-1177-C74F-AFAA-74532B213F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78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31C8C4-0E20-B102-D977-5361EB7D440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40149F-9CCA-EBC8-3825-F39F00393FC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12CE7A-255B-2CEA-AB89-E9E7F458762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D868B-8A96-5742-A485-CBF16E961D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35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1885950"/>
            <a:ext cx="8689975" cy="31448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388" y="5060950"/>
            <a:ext cx="8689975" cy="165417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99EAEE-5094-F0B6-B19E-0DD02548D76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113940-E5D9-3830-4291-0721D3DE86F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F58072-1503-A0A4-3707-FA0608A43D6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255AD-D1AD-CD43-95A1-D819741B50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560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1825" cy="4354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7463" y="1768475"/>
            <a:ext cx="4441825" cy="4354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0A79317-A7EF-BF3E-1EF9-D168F059F39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A35F7BE-677B-B761-865E-194FE2C78F6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E3AC3C1-6A8D-24B5-3E12-CE0CE6DB297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C683F-7DA2-8945-949F-03BF720FE1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125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89975" cy="1460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1854200"/>
            <a:ext cx="4262437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738" y="2762250"/>
            <a:ext cx="4262437" cy="40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0638" y="1854200"/>
            <a:ext cx="428307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0638" y="2762250"/>
            <a:ext cx="4283075" cy="40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420CAE4-46AF-5F88-6193-A5532E40E00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6EBC31-9688-C87A-2E0D-481211660B0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2E24761-A6E8-543C-5D79-F1EFC1059FA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2A76E-CC0E-0144-A7D7-8A5903C10B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09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7748C27-087A-1973-7FFF-275169B676A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326DCF-B796-22F9-D108-851F05D6CAA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541DA2-EAA7-D447-D685-30AF94FF551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A8023-7397-6A4A-8A65-20E725035E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318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007A352-EB62-1A6D-B0C0-44B60739352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79616B4-FD5D-3471-06AA-521C284C071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70631B-FDC2-A9CE-CD1B-32ABEA9F303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2909A-325E-B143-950B-C70306CA0F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13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4825"/>
            <a:ext cx="3249612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075" y="1089025"/>
            <a:ext cx="5100638" cy="5373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49612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7942160-F8F8-AD48-93C6-1020AC5DD15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117A14A-958C-A7EF-048E-38CA23B3A84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B272992-F61D-4E8A-A4BD-799DFE6E861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261B4-150E-7B4B-ADAB-37DFB46D43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20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4825"/>
            <a:ext cx="3249612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075" y="1089025"/>
            <a:ext cx="5100638" cy="5373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49612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D9CE358-A351-179D-D83C-F6256CF2C52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6C147CB-5916-E66C-E303-24A313FAB90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357DE9D-5C34-DACD-698F-31D9280BC96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1DBF3-20B4-284D-8D90-4D8512D95E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54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8AE067C1-0B01-46E1-9F8C-214747291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36050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5F2EFA3-4C2F-0B9A-153A-41B4763039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36050" cy="435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8A1D3B6-235C-C580-EA6F-8AC9726A6FD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8163"/>
            <a:ext cx="2316162" cy="488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994CCF2-BA88-B81C-1AD7-8C90DCE669B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8163"/>
            <a:ext cx="3162300" cy="488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A9248C9-2001-9F88-D09A-EF5C88B3141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6888163"/>
            <a:ext cx="2316162" cy="488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62A9C7C-6FEC-B948-86F4-1835B19F92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Tahoma" panose="020B0604030504040204" pitchFamily="34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Tahoma" panose="020B0604030504040204" pitchFamily="34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Tahoma" panose="020B0604030504040204" pitchFamily="34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Tahoma" panose="020B0604030504040204" pitchFamily="34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Tahoma" panose="020B0604030504040204" pitchFamily="34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Tahoma" panose="020B0604030504040204" pitchFamily="34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Tahoma" panose="020B0604030504040204" pitchFamily="34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Tahoma" panose="020B0604030504040204" pitchFamily="34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>
            <a:extLst>
              <a:ext uri="{FF2B5EF4-FFF2-40B4-BE49-F238E27FC236}">
                <a16:creationId xmlns:a16="http://schemas.microsoft.com/office/drawing/2014/main" id="{89E18D2F-073B-F3DD-B07E-E83E92F04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6402388"/>
            <a:ext cx="882015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DSCOVR EPIC and NISTAR STM</a:t>
            </a:r>
            <a:endParaRPr lang="en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Sep 27-29, 2022</a:t>
            </a:r>
            <a:endParaRPr lang="en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dirty="0"/>
          </a:p>
        </p:txBody>
      </p:sp>
      <p:sp>
        <p:nvSpPr>
          <p:cNvPr id="15363" name="Text Box 2">
            <a:extLst>
              <a:ext uri="{FF2B5EF4-FFF2-40B4-BE49-F238E27FC236}">
                <a16:creationId xmlns:a16="http://schemas.microsoft.com/office/drawing/2014/main" id="{91027539-9370-B564-B1CE-13FCF344A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2343150"/>
            <a:ext cx="18097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20428F94-3779-F23D-8300-39C7C4398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1266825"/>
            <a:ext cx="9067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Monitoring calibration stability of DSCOVR EPIC VIS-NIR channels using multiple orbiting radiometers</a:t>
            </a:r>
            <a:r>
              <a:rPr lang="en-US" sz="3600" dirty="0">
                <a:effectLst/>
              </a:rPr>
              <a:t> </a:t>
            </a:r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br>
              <a:rPr lang="en-US" altLang="en-US" sz="4400" dirty="0"/>
            </a:br>
            <a:r>
              <a:rPr lang="en-US" altLang="en-US" sz="2200" dirty="0"/>
              <a:t>Igor Geogdzhayev</a:t>
            </a:r>
            <a:r>
              <a:rPr lang="en-US" altLang="en-US" sz="2200" baseline="33000" dirty="0"/>
              <a:t>1</a:t>
            </a:r>
            <a:r>
              <a:rPr lang="en-US" altLang="en-US" sz="2200" dirty="0"/>
              <a:t>, Alexander Marshak</a:t>
            </a:r>
            <a:r>
              <a:rPr lang="en-US" altLang="en-US" sz="2200" baseline="33000" dirty="0"/>
              <a:t>2</a:t>
            </a:r>
            <a:r>
              <a:rPr lang="en-US" altLang="en-US" sz="2200" dirty="0"/>
              <a:t>, Mikhail Alexandrov</a:t>
            </a:r>
            <a:r>
              <a:rPr lang="en-US" altLang="en-US" sz="2200" baseline="33000" dirty="0"/>
              <a:t>1 </a:t>
            </a:r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endParaRPr lang="en-US" altLang="en-US" sz="2200" baseline="33000" dirty="0"/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en-US" altLang="en-US" sz="1600" baseline="33000" dirty="0"/>
              <a:t>1</a:t>
            </a:r>
            <a:r>
              <a:rPr lang="en-US" altLang="en-US" sz="1600" dirty="0"/>
              <a:t>Columbia University/NASA GISS</a:t>
            </a:r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en-US" altLang="en-US" sz="1600" baseline="33000" dirty="0"/>
              <a:t>2</a:t>
            </a:r>
            <a:r>
              <a:rPr lang="en-US" altLang="en-US" sz="1600" dirty="0"/>
              <a:t>NASA Goddard Space Flight Center</a:t>
            </a:r>
            <a:r>
              <a:rPr lang="en-US" altLang="en-US" sz="4400" dirty="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5B7C1-19E1-0516-1609-9AD6644AF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301626"/>
            <a:ext cx="9036050" cy="584200"/>
          </a:xfrm>
        </p:spPr>
        <p:txBody>
          <a:bodyPr/>
          <a:lstStyle/>
          <a:p>
            <a:r>
              <a:rPr lang="en-US" dirty="0"/>
              <a:t>Near-backscattering angles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0909D78E-88B5-BBAF-0FE4-DF42FEDC1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890" t="3500" r="4774" b="7255"/>
          <a:stretch/>
        </p:blipFill>
        <p:spPr>
          <a:xfrm>
            <a:off x="0" y="1096737"/>
            <a:ext cx="5377869" cy="4496250"/>
          </a:xfr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4E9E9CCC-2CC8-2DD5-B787-C7F9389E8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931" y="1190625"/>
            <a:ext cx="4656932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>
              <a:lnSpc>
                <a:spcPct val="100000"/>
              </a:lnSpc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144000" algn="l"/>
              </a:tabLst>
              <a:defRPr/>
            </a:pPr>
            <a:r>
              <a:rPr lang="en-US" sz="2400" dirty="0"/>
              <a:t>Since February 2020, the DSCOVR comes within 2</a:t>
            </a:r>
            <a:r>
              <a:rPr lang="en-US" sz="2400" baseline="30000" dirty="0"/>
              <a:t>o</a:t>
            </a:r>
            <a:r>
              <a:rPr lang="en-US" sz="2400" dirty="0"/>
              <a:t>  of the exact backscattering, every three months</a:t>
            </a:r>
          </a:p>
          <a:p>
            <a:pPr eaLnBrk="1">
              <a:lnSpc>
                <a:spcPct val="100000"/>
              </a:lnSpc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144000" algn="l"/>
              </a:tabLst>
              <a:defRPr/>
            </a:pPr>
            <a:r>
              <a:rPr lang="en-US" sz="2400" dirty="0"/>
              <a:t>Our modeling suggests biases of up to several percent are possible for the largest scattering angles due to increased reflectance gradients in the backscattering region</a:t>
            </a:r>
            <a:endParaRPr lang="en-US" altLang="en-US" sz="2400" dirty="0"/>
          </a:p>
          <a:p>
            <a:pPr marL="0" indent="0" eaLnBrk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144000" algn="l"/>
              </a:tabLst>
              <a:defRPr/>
            </a:pPr>
            <a:endParaRPr lang="en-US" altLang="en-US" sz="24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960853A-4B9B-AEE7-9E56-E609ABF7F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31" y="5592987"/>
            <a:ext cx="9550400" cy="174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>
              <a:lnSpc>
                <a:spcPct val="100000"/>
              </a:lnSpc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144000" algn="l"/>
              </a:tabLst>
              <a:defRPr/>
            </a:pPr>
            <a:r>
              <a:rPr lang="en-US" altLang="en-US" sz="2400" dirty="0"/>
              <a:t> About 1%-2% of the VIIRS NPP matching scenes have scattering angles greater than 177</a:t>
            </a:r>
            <a:r>
              <a:rPr lang="en-US" altLang="en-US" sz="2400" baseline="30000" dirty="0"/>
              <a:t>○ </a:t>
            </a:r>
            <a:r>
              <a:rPr lang="en-US" altLang="en-US" sz="2400" dirty="0"/>
              <a:t> </a:t>
            </a:r>
          </a:p>
          <a:p>
            <a:pPr eaLnBrk="1">
              <a:lnSpc>
                <a:spcPct val="100000"/>
              </a:lnSpc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144000" algn="l"/>
              </a:tabLst>
              <a:defRPr/>
            </a:pPr>
            <a:r>
              <a:rPr lang="en-US" altLang="en-US" sz="2400" dirty="0"/>
              <a:t> R/C counts for these scenes are very similar to the rest</a:t>
            </a:r>
          </a:p>
          <a:p>
            <a:pPr eaLnBrk="1">
              <a:lnSpc>
                <a:spcPct val="100000"/>
              </a:lnSpc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144000" algn="l"/>
              </a:tabLst>
              <a:defRPr/>
            </a:pPr>
            <a:r>
              <a:rPr lang="en-US" altLang="en-US" sz="2400" dirty="0"/>
              <a:t>The effect of scenes with extreme angles on the calibration is minimal</a:t>
            </a:r>
          </a:p>
        </p:txBody>
      </p:sp>
    </p:spTree>
    <p:extLst>
      <p:ext uri="{BB962C8B-B14F-4D97-AF65-F5344CB8AC3E}">
        <p14:creationId xmlns:p14="http://schemas.microsoft.com/office/powerpoint/2010/main" val="748376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B326C3E8-B535-E88B-6891-C18CB250B1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7525" y="105343"/>
            <a:ext cx="9040812" cy="730250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3600" dirty="0"/>
              <a:t>Calibration Algorithm improvements</a:t>
            </a: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D489655C-88DC-8AC9-18F2-AF81F474B2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405" y="861447"/>
            <a:ext cx="4510316" cy="4349749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/>
              <a:t>The accuracy of the EPIC gain determination depends on the statistical spread of the LEO/GEO-EPIC matching scenes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/>
              <a:t>This spread may be reduced by constraining additional L2 parameters from the LEO/GEO instruments.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/>
              <a:t>This information may include:</a:t>
            </a:r>
          </a:p>
        </p:txBody>
      </p:sp>
      <p:pic>
        <p:nvPicPr>
          <p:cNvPr id="2" name="Picture 3" descr="Graphical user interface, application, line chart&#10;&#10;Description automatically generated">
            <a:extLst>
              <a:ext uri="{FF2B5EF4-FFF2-40B4-BE49-F238E27FC236}">
                <a16:creationId xmlns:a16="http://schemas.microsoft.com/office/drawing/2014/main" id="{65355F8B-4CB7-3576-4483-366A8CB82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8"/>
          <a:stretch/>
        </p:blipFill>
        <p:spPr bwMode="auto">
          <a:xfrm>
            <a:off x="4747647" y="912783"/>
            <a:ext cx="5328216" cy="446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0EF309-5156-B778-0FD6-6BBE79C94E7E}"/>
              </a:ext>
            </a:extLst>
          </p:cNvPr>
          <p:cNvSpPr txBox="1"/>
          <p:nvPr/>
        </p:nvSpPr>
        <p:spPr>
          <a:xfrm>
            <a:off x="718679" y="4772025"/>
            <a:ext cx="79063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en-US" sz="2400" dirty="0">
                <a:solidFill>
                  <a:schemeClr val="tx1"/>
                </a:solidFill>
              </a:rPr>
              <a:t>land type classification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en-US" sz="2400" dirty="0">
                <a:solidFill>
                  <a:schemeClr val="tx1"/>
                </a:solidFill>
              </a:rPr>
              <a:t>cloud masks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en-US" sz="2400" dirty="0">
                <a:solidFill>
                  <a:schemeClr val="tx1"/>
                </a:solidFill>
              </a:rPr>
              <a:t>cloud properties (COD, phase and </a:t>
            </a:r>
            <a:r>
              <a:rPr lang="en-US" altLang="en-US" sz="2400" dirty="0" err="1">
                <a:solidFill>
                  <a:schemeClr val="tx1"/>
                </a:solidFill>
              </a:rPr>
              <a:t>R</a:t>
            </a:r>
            <a:r>
              <a:rPr lang="en-US" altLang="en-US" sz="2400" baseline="-25000" dirty="0" err="1">
                <a:solidFill>
                  <a:schemeClr val="tx1"/>
                </a:solidFill>
              </a:rPr>
              <a:t>eff</a:t>
            </a:r>
            <a:r>
              <a:rPr lang="en-US" altLang="en-US" sz="2400" dirty="0">
                <a:solidFill>
                  <a:schemeClr val="tx1"/>
                </a:solidFill>
              </a:rPr>
              <a:t>, 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temperature, height, cloud fraction)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en-US" sz="2400" dirty="0">
                <a:solidFill>
                  <a:schemeClr val="tx1"/>
                </a:solidFill>
              </a:rPr>
              <a:t>BRDF-Albedo Model Parameters (MODIS MCD43A1, 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VIIRS VNP43IA1 and MAIAC products)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A762F-FC0C-1D6C-6524-53A0909653C0}"/>
              </a:ext>
            </a:extLst>
          </p:cNvPr>
          <p:cNvSpPr txBox="1"/>
          <p:nvPr/>
        </p:nvSpPr>
        <p:spPr>
          <a:xfrm>
            <a:off x="213405" y="6995842"/>
            <a:ext cx="8592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Parameter constrains may be physics-based or automated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1134796E-2B5E-1F78-3291-49C317A051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36050" cy="889000"/>
          </a:xfrm>
        </p:spPr>
        <p:txBody>
          <a:bodyPr/>
          <a:lstStyle/>
          <a:p>
            <a:pPr eaLnBrk="1"/>
            <a:r>
              <a:rPr lang="en-US" altLang="en-US" sz="3600" dirty="0"/>
              <a:t>Geostationary data 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FFC2711E-872F-B8D2-DF82-18F1129E8F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6050" y="1387475"/>
            <a:ext cx="9767888" cy="5975350"/>
          </a:xfrm>
        </p:spPr>
        <p:txBody>
          <a:bodyPr/>
          <a:lstStyle/>
          <a:p>
            <a:pPr eaLnBrk="1">
              <a:buFont typeface="Arial" panose="020B0604020202020204" pitchFamily="34" charset="0"/>
              <a:buChar char="•"/>
            </a:pPr>
            <a:r>
              <a:rPr lang="en-US" altLang="en-US" sz="2400" dirty="0"/>
              <a:t>ABI instrument on GOES-16 (since 2017) GOES-17 (since 2019) and GOES-T (planned in 2022)</a:t>
            </a:r>
          </a:p>
          <a:p>
            <a:pPr eaLnBrk="1">
              <a:buFont typeface="Arial" panose="020B0604020202020204" pitchFamily="34" charset="0"/>
              <a:buChar char="•"/>
            </a:pPr>
            <a:r>
              <a:rPr lang="en-US" altLang="en-US" sz="2400" dirty="0"/>
              <a:t>No “green” ABI channel</a:t>
            </a:r>
          </a:p>
          <a:p>
            <a:pPr eaLnBrk="1">
              <a:buFont typeface="Arial" panose="020B0604020202020204" pitchFamily="34" charset="0"/>
              <a:buChar char="•"/>
            </a:pPr>
            <a:r>
              <a:rPr lang="en-US" altLang="en-US" sz="2400" dirty="0"/>
              <a:t>ABI bands 1,2,3 and match </a:t>
            </a:r>
            <a:br>
              <a:rPr lang="en-US" altLang="en-US" sz="2400" dirty="0"/>
            </a:br>
            <a:r>
              <a:rPr lang="en-US" altLang="en-US" sz="2400" dirty="0"/>
              <a:t>EPIC 443 nm, 680 nm, and</a:t>
            </a:r>
            <a:br>
              <a:rPr lang="en-US" altLang="en-US" sz="2400" dirty="0"/>
            </a:br>
            <a:r>
              <a:rPr lang="en-US" altLang="en-US" sz="2400" dirty="0"/>
              <a:t>780 nm channels</a:t>
            </a:r>
          </a:p>
          <a:p>
            <a:pPr eaLnBrk="1">
              <a:buFont typeface="Arial" panose="020B0604020202020204" pitchFamily="34" charset="0"/>
              <a:buChar char="•"/>
            </a:pPr>
            <a:r>
              <a:rPr lang="en-US" altLang="en-US" sz="2400" dirty="0"/>
              <a:t>ABI calibration is consistent with</a:t>
            </a:r>
            <a:br>
              <a:rPr lang="en-US" altLang="en-US" sz="2400" dirty="0"/>
            </a:br>
            <a:r>
              <a:rPr lang="en-US" altLang="en-US" sz="2400" dirty="0"/>
              <a:t> NPP-VIIRS (&lt;5% for band 1;</a:t>
            </a:r>
            <a:br>
              <a:rPr lang="en-US" altLang="en-US" sz="2400" dirty="0"/>
            </a:br>
            <a:r>
              <a:rPr lang="en-US" altLang="en-US" sz="2400" dirty="0"/>
              <a:t>&lt;2% for bands 2,3 </a:t>
            </a:r>
            <a:br>
              <a:rPr lang="en-US" altLang="en-US" sz="2400" dirty="0"/>
            </a:br>
            <a:r>
              <a:rPr lang="en-US" altLang="en-US" sz="2400" dirty="0"/>
              <a:t>(</a:t>
            </a:r>
            <a:r>
              <a:rPr lang="en-US" altLang="en-US" sz="2400" dirty="0" err="1"/>
              <a:t>Uprety</a:t>
            </a:r>
            <a:r>
              <a:rPr lang="en-US" altLang="en-US" sz="2400" dirty="0"/>
              <a:t> et al., 2021)</a:t>
            </a:r>
          </a:p>
          <a:p>
            <a:pPr eaLnBrk="1">
              <a:buFont typeface="Arial" panose="020B0604020202020204" pitchFamily="34" charset="0"/>
              <a:buChar char="•"/>
            </a:pPr>
            <a:r>
              <a:rPr lang="en-US" altLang="en-US" sz="2400" dirty="0"/>
              <a:t>ABI views a fixed portion of </a:t>
            </a:r>
            <a:br>
              <a:rPr lang="en-US" altLang="en-US" sz="2400" dirty="0"/>
            </a:br>
            <a:r>
              <a:rPr lang="en-US" altLang="en-US" sz="2400" dirty="0"/>
              <a:t>the globe every 10 minutes</a:t>
            </a:r>
          </a:p>
          <a:p>
            <a:pPr eaLnBrk="1">
              <a:buFont typeface="Arial" panose="020B0604020202020204" pitchFamily="34" charset="0"/>
              <a:buChar char="•"/>
            </a:pPr>
            <a:r>
              <a:rPr lang="en-US" altLang="en-US" sz="2400" dirty="0"/>
              <a:t>Larger matching scattering angle </a:t>
            </a:r>
            <a:br>
              <a:rPr lang="en-US" altLang="en-US" sz="2400" dirty="0"/>
            </a:br>
            <a:r>
              <a:rPr lang="en-US" altLang="en-US" sz="2400" dirty="0"/>
              <a:t>area and closer temporal collocation can help algorithm optimization</a:t>
            </a:r>
          </a:p>
        </p:txBody>
      </p:sp>
      <p:pic>
        <p:nvPicPr>
          <p:cNvPr id="46083" name="Picture 2" descr="Chart, bar chart, histogram&#10;&#10;Description automatically generated">
            <a:extLst>
              <a:ext uri="{FF2B5EF4-FFF2-40B4-BE49-F238E27FC236}">
                <a16:creationId xmlns:a16="http://schemas.microsoft.com/office/drawing/2014/main" id="{80DDA505-1B9E-D1D1-0690-8B2B2EF81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 r="3346"/>
          <a:stretch>
            <a:fillRect/>
          </a:stretch>
        </p:blipFill>
        <p:spPr bwMode="auto">
          <a:xfrm>
            <a:off x="4960938" y="1876425"/>
            <a:ext cx="51149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8CB5AD8E-72F4-AE39-9C95-5F9C393EE3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36050" cy="889000"/>
          </a:xfrm>
        </p:spPr>
        <p:txBody>
          <a:bodyPr/>
          <a:lstStyle/>
          <a:p>
            <a:r>
              <a:rPr lang="en-US" altLang="en-US" sz="3600" dirty="0"/>
              <a:t>EPIC and ABI views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BC2B7425-FB97-2224-36AD-F7476F7153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6538" y="5915025"/>
            <a:ext cx="9493250" cy="1524000"/>
          </a:xfrm>
        </p:spPr>
        <p:txBody>
          <a:bodyPr/>
          <a:lstStyle/>
          <a:p>
            <a:pPr marL="0" indent="0" algn="just">
              <a:spcAft>
                <a:spcPct val="0"/>
              </a:spcAft>
            </a:pPr>
            <a:r>
              <a:rPr lang="en-US" altLang="en-US" sz="2400" dirty="0"/>
              <a:t>Near-simultaneous full-disk RGB views from EPIC (left) and ABI (right). Note the larger extent of the EPIC image and identical weather patterns. </a:t>
            </a:r>
            <a:r>
              <a:rPr lang="en-US" altLang="en-US" sz="2400" dirty="0" err="1"/>
              <a:t>Sunglints</a:t>
            </a:r>
            <a:r>
              <a:rPr lang="en-US" altLang="en-US" sz="2400" dirty="0"/>
              <a:t> are visible in the center of the EPIC image September 1, 2021, 16:40UTC</a:t>
            </a:r>
          </a:p>
        </p:txBody>
      </p:sp>
      <p:pic>
        <p:nvPicPr>
          <p:cNvPr id="47107" name="Picture 3" descr="A picture containing dark, porcelain&#10;&#10;Description automatically generated">
            <a:extLst>
              <a:ext uri="{FF2B5EF4-FFF2-40B4-BE49-F238E27FC236}">
                <a16:creationId xmlns:a16="http://schemas.microsoft.com/office/drawing/2014/main" id="{2206E22A-82DA-B774-9C22-9AB27B4A9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t="7426" r="6966" b="7841"/>
          <a:stretch>
            <a:fillRect/>
          </a:stretch>
        </p:blipFill>
        <p:spPr bwMode="auto">
          <a:xfrm>
            <a:off x="341313" y="1266825"/>
            <a:ext cx="46799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0B71D119-BACD-9C64-6DEB-01D9C4DB5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277938"/>
            <a:ext cx="4502150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BB139FCC-23B1-8A4F-1751-1CA25F1821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2DC4ECE3-4A6C-E339-B028-0D56C65CAC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7" y="1768475"/>
            <a:ext cx="9411493" cy="4354513"/>
          </a:xfrm>
        </p:spPr>
        <p:txBody>
          <a:bodyPr/>
          <a:lstStyle/>
          <a:p>
            <a:r>
              <a:rPr lang="en-US" altLang="en-US" sz="2400" dirty="0" err="1"/>
              <a:t>Geogdzhayev</a:t>
            </a:r>
            <a:r>
              <a:rPr lang="en-US" altLang="en-US" sz="2400" dirty="0"/>
              <a:t>, I.V., A. </a:t>
            </a:r>
            <a:r>
              <a:rPr lang="en-US" altLang="en-US" sz="2400" dirty="0" err="1"/>
              <a:t>Marshak</a:t>
            </a:r>
            <a:r>
              <a:rPr lang="en-US" altLang="en-US" sz="2400" dirty="0"/>
              <a:t>, and M. Alexandrov, 2021: Calibration of the DSCOVR EPIC visible and NIR channels using multiple LEO radiometers. Front. Remote Sens., 2, 671933, doi:10.3389/frsen.2021.671933.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E9DE8980-DBBE-3662-2002-D9088CB75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938" y="1038225"/>
            <a:ext cx="4421187" cy="5913438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 marL="185738" indent="-185738">
              <a:tabLst>
                <a:tab pos="185738" algn="l"/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tabLst>
                <a:tab pos="185738" algn="l"/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tabLst>
                <a:tab pos="185738" algn="l"/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tabLst>
                <a:tab pos="185738" algn="l"/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tabLst>
                <a:tab pos="185738" algn="l"/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5738" algn="l"/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5738" algn="l"/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5738" algn="l"/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5738" algn="l"/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300"/>
              </a:spcBef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en-US" altLang="en-US" sz="2600" dirty="0"/>
              <a:t>4 non-absorbing EPIC visible and NIR channels (443nm,551nm,680nm,780nm) </a:t>
            </a:r>
          </a:p>
          <a:p>
            <a:pPr eaLnBrk="1">
              <a:lnSpc>
                <a:spcPct val="93000"/>
              </a:lnSpc>
              <a:spcBef>
                <a:spcPts val="1300"/>
              </a:spcBef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en-US" altLang="en-US" sz="2600" dirty="0"/>
              <a:t>MODIS Aqua and Terra</a:t>
            </a:r>
          </a:p>
          <a:p>
            <a:pPr marL="193675" eaLnBrk="1">
              <a:lnSpc>
                <a:spcPct val="93000"/>
              </a:lnSpc>
              <a:spcBef>
                <a:spcPts val="1300"/>
              </a:spcBef>
              <a:buSzPct val="45000"/>
              <a:defRPr/>
            </a:pPr>
            <a:r>
              <a:rPr lang="en-US" altLang="en-US" sz="2600" dirty="0"/>
              <a:t>(Ch3, Ch4, Ch1 Ch2 )</a:t>
            </a:r>
          </a:p>
          <a:p>
            <a:pPr marL="193675" eaLnBrk="1">
              <a:lnSpc>
                <a:spcPct val="93000"/>
              </a:lnSpc>
              <a:spcBef>
                <a:spcPts val="1300"/>
              </a:spcBef>
              <a:buSzPct val="45000"/>
              <a:defRPr/>
            </a:pPr>
            <a:r>
              <a:rPr lang="en-US" altLang="en-US" sz="2600" dirty="0"/>
              <a:t>MISR (BGR and NIR)</a:t>
            </a:r>
          </a:p>
          <a:p>
            <a:pPr marL="193675" eaLnBrk="1">
              <a:lnSpc>
                <a:spcPct val="93000"/>
              </a:lnSpc>
              <a:spcBef>
                <a:spcPts val="1300"/>
              </a:spcBef>
              <a:buSzPct val="45000"/>
              <a:defRPr/>
            </a:pPr>
            <a:r>
              <a:rPr lang="en-US" altLang="en-US" sz="2600" dirty="0"/>
              <a:t>NPP VIIRS </a:t>
            </a:r>
          </a:p>
          <a:p>
            <a:pPr marL="193675" eaLnBrk="1">
              <a:lnSpc>
                <a:spcPct val="93000"/>
              </a:lnSpc>
              <a:spcBef>
                <a:spcPts val="1300"/>
              </a:spcBef>
              <a:buSzPct val="45000"/>
              <a:defRPr/>
            </a:pPr>
            <a:r>
              <a:rPr lang="en-US" altLang="en-US" sz="2600" dirty="0"/>
              <a:t>(M3, M4, M5, M7)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3A161FD1-5D5E-BD24-7229-1DDE014E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779463"/>
            <a:ext cx="54864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39563B4B-744A-95E2-6A94-2F0F86635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-47625"/>
            <a:ext cx="9045575" cy="68738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Pixel matching </a:t>
            </a: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F3B7B182-38A6-3BDF-D839-815AAFD6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" b="11743"/>
          <a:stretch>
            <a:fillRect/>
          </a:stretch>
        </p:blipFill>
        <p:spPr bwMode="auto">
          <a:xfrm rot="5400000">
            <a:off x="4806950" y="-2330450"/>
            <a:ext cx="1266825" cy="722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928" b="1174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3">
            <a:extLst>
              <a:ext uri="{FF2B5EF4-FFF2-40B4-BE49-F238E27FC236}">
                <a16:creationId xmlns:a16="http://schemas.microsoft.com/office/drawing/2014/main" id="{C5B62E68-7F74-3331-6EB1-F412A9AFE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82369" y="-1234281"/>
            <a:ext cx="1125538" cy="756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1" name="Text Box 4">
            <a:extLst>
              <a:ext uri="{FF2B5EF4-FFF2-40B4-BE49-F238E27FC236}">
                <a16:creationId xmlns:a16="http://schemas.microsoft.com/office/drawing/2014/main" id="{2089F9E8-E823-1CA7-5B7C-436F28146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" y="893763"/>
            <a:ext cx="1189038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/>
              <a:t>MODIS: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/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/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/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/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/>
              <a:t>MISR: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/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/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/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/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/>
              <a:t>VIIRS:</a:t>
            </a:r>
          </a:p>
        </p:txBody>
      </p:sp>
      <p:graphicFrame>
        <p:nvGraphicFramePr>
          <p:cNvPr id="5125" name="Group 5">
            <a:extLst>
              <a:ext uri="{FF2B5EF4-FFF2-40B4-BE49-F238E27FC236}">
                <a16:creationId xmlns:a16="http://schemas.microsoft.com/office/drawing/2014/main" id="{95F54593-F047-ABEC-0BE6-416B820B9912}"/>
              </a:ext>
            </a:extLst>
          </p:cNvPr>
          <p:cNvGraphicFramePr>
            <a:graphicFrameLocks noGrp="1"/>
          </p:cNvGraphicFramePr>
          <p:nvPr/>
        </p:nvGraphicFramePr>
        <p:xfrm>
          <a:off x="61913" y="4695825"/>
          <a:ext cx="5432425" cy="2373330"/>
        </p:xfrm>
        <a:graphic>
          <a:graphicData uri="http://schemas.openxmlformats.org/drawingml/2006/table">
            <a:tbl>
              <a:tblPr/>
              <a:tblGrid>
                <a:gridCol w="2734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8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1300">
                <a:tc>
                  <a:txBody>
                    <a:bodyPr/>
                    <a:lstStyle>
                      <a:lvl1pPr marL="214313" indent="-203200">
                        <a:spcAft>
                          <a:spcPts val="1425"/>
                        </a:spcAft>
                        <a:tabLst>
                          <a:tab pos="214313" algn="l"/>
                          <a:tab pos="671513" algn="l"/>
                          <a:tab pos="1128713" algn="l"/>
                          <a:tab pos="1585913" algn="l"/>
                          <a:tab pos="2043113" algn="l"/>
                          <a:tab pos="2500313" algn="l"/>
                          <a:tab pos="2957513" algn="l"/>
                          <a:tab pos="3414713" algn="l"/>
                          <a:tab pos="3871913" algn="l"/>
                          <a:tab pos="4329113" algn="l"/>
                          <a:tab pos="4786313" algn="l"/>
                          <a:tab pos="5243513" algn="l"/>
                          <a:tab pos="5700713" algn="l"/>
                          <a:tab pos="6157913" algn="l"/>
                          <a:tab pos="6615113" algn="l"/>
                          <a:tab pos="7072313" algn="l"/>
                          <a:tab pos="7529513" algn="l"/>
                          <a:tab pos="7986713" algn="l"/>
                          <a:tab pos="8443913" algn="l"/>
                          <a:tab pos="8901113" algn="l"/>
                          <a:tab pos="935831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214313" algn="l"/>
                          <a:tab pos="671513" algn="l"/>
                          <a:tab pos="1128713" algn="l"/>
                          <a:tab pos="1585913" algn="l"/>
                          <a:tab pos="2043113" algn="l"/>
                          <a:tab pos="2500313" algn="l"/>
                          <a:tab pos="2957513" algn="l"/>
                          <a:tab pos="3414713" algn="l"/>
                          <a:tab pos="3871913" algn="l"/>
                          <a:tab pos="4329113" algn="l"/>
                          <a:tab pos="4786313" algn="l"/>
                          <a:tab pos="5243513" algn="l"/>
                          <a:tab pos="5700713" algn="l"/>
                          <a:tab pos="6157913" algn="l"/>
                          <a:tab pos="6615113" algn="l"/>
                          <a:tab pos="7072313" algn="l"/>
                          <a:tab pos="7529513" algn="l"/>
                          <a:tab pos="7986713" algn="l"/>
                          <a:tab pos="8443913" algn="l"/>
                          <a:tab pos="8901113" algn="l"/>
                          <a:tab pos="935831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214313" algn="l"/>
                          <a:tab pos="671513" algn="l"/>
                          <a:tab pos="1128713" algn="l"/>
                          <a:tab pos="1585913" algn="l"/>
                          <a:tab pos="2043113" algn="l"/>
                          <a:tab pos="2500313" algn="l"/>
                          <a:tab pos="2957513" algn="l"/>
                          <a:tab pos="3414713" algn="l"/>
                          <a:tab pos="3871913" algn="l"/>
                          <a:tab pos="4329113" algn="l"/>
                          <a:tab pos="4786313" algn="l"/>
                          <a:tab pos="5243513" algn="l"/>
                          <a:tab pos="5700713" algn="l"/>
                          <a:tab pos="6157913" algn="l"/>
                          <a:tab pos="6615113" algn="l"/>
                          <a:tab pos="7072313" algn="l"/>
                          <a:tab pos="7529513" algn="l"/>
                          <a:tab pos="7986713" algn="l"/>
                          <a:tab pos="8443913" algn="l"/>
                          <a:tab pos="8901113" algn="l"/>
                          <a:tab pos="935831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214313" algn="l"/>
                          <a:tab pos="671513" algn="l"/>
                          <a:tab pos="1128713" algn="l"/>
                          <a:tab pos="1585913" algn="l"/>
                          <a:tab pos="2043113" algn="l"/>
                          <a:tab pos="2500313" algn="l"/>
                          <a:tab pos="2957513" algn="l"/>
                          <a:tab pos="3414713" algn="l"/>
                          <a:tab pos="3871913" algn="l"/>
                          <a:tab pos="4329113" algn="l"/>
                          <a:tab pos="4786313" algn="l"/>
                          <a:tab pos="5243513" algn="l"/>
                          <a:tab pos="5700713" algn="l"/>
                          <a:tab pos="6157913" algn="l"/>
                          <a:tab pos="6615113" algn="l"/>
                          <a:tab pos="7072313" algn="l"/>
                          <a:tab pos="7529513" algn="l"/>
                          <a:tab pos="7986713" algn="l"/>
                          <a:tab pos="8443913" algn="l"/>
                          <a:tab pos="8901113" algn="l"/>
                          <a:tab pos="935831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214313" algn="l"/>
                          <a:tab pos="671513" algn="l"/>
                          <a:tab pos="1128713" algn="l"/>
                          <a:tab pos="1585913" algn="l"/>
                          <a:tab pos="2043113" algn="l"/>
                          <a:tab pos="2500313" algn="l"/>
                          <a:tab pos="2957513" algn="l"/>
                          <a:tab pos="3414713" algn="l"/>
                          <a:tab pos="3871913" algn="l"/>
                          <a:tab pos="4329113" algn="l"/>
                          <a:tab pos="4786313" algn="l"/>
                          <a:tab pos="5243513" algn="l"/>
                          <a:tab pos="5700713" algn="l"/>
                          <a:tab pos="6157913" algn="l"/>
                          <a:tab pos="6615113" algn="l"/>
                          <a:tab pos="7072313" algn="l"/>
                          <a:tab pos="7529513" algn="l"/>
                          <a:tab pos="7986713" algn="l"/>
                          <a:tab pos="8443913" algn="l"/>
                          <a:tab pos="8901113" algn="l"/>
                          <a:tab pos="935831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4313" algn="l"/>
                          <a:tab pos="671513" algn="l"/>
                          <a:tab pos="1128713" algn="l"/>
                          <a:tab pos="1585913" algn="l"/>
                          <a:tab pos="2043113" algn="l"/>
                          <a:tab pos="2500313" algn="l"/>
                          <a:tab pos="2957513" algn="l"/>
                          <a:tab pos="3414713" algn="l"/>
                          <a:tab pos="3871913" algn="l"/>
                          <a:tab pos="4329113" algn="l"/>
                          <a:tab pos="4786313" algn="l"/>
                          <a:tab pos="5243513" algn="l"/>
                          <a:tab pos="5700713" algn="l"/>
                          <a:tab pos="6157913" algn="l"/>
                          <a:tab pos="6615113" algn="l"/>
                          <a:tab pos="7072313" algn="l"/>
                          <a:tab pos="7529513" algn="l"/>
                          <a:tab pos="7986713" algn="l"/>
                          <a:tab pos="8443913" algn="l"/>
                          <a:tab pos="8901113" algn="l"/>
                          <a:tab pos="935831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4313" algn="l"/>
                          <a:tab pos="671513" algn="l"/>
                          <a:tab pos="1128713" algn="l"/>
                          <a:tab pos="1585913" algn="l"/>
                          <a:tab pos="2043113" algn="l"/>
                          <a:tab pos="2500313" algn="l"/>
                          <a:tab pos="2957513" algn="l"/>
                          <a:tab pos="3414713" algn="l"/>
                          <a:tab pos="3871913" algn="l"/>
                          <a:tab pos="4329113" algn="l"/>
                          <a:tab pos="4786313" algn="l"/>
                          <a:tab pos="5243513" algn="l"/>
                          <a:tab pos="5700713" algn="l"/>
                          <a:tab pos="6157913" algn="l"/>
                          <a:tab pos="6615113" algn="l"/>
                          <a:tab pos="7072313" algn="l"/>
                          <a:tab pos="7529513" algn="l"/>
                          <a:tab pos="7986713" algn="l"/>
                          <a:tab pos="8443913" algn="l"/>
                          <a:tab pos="8901113" algn="l"/>
                          <a:tab pos="935831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4313" algn="l"/>
                          <a:tab pos="671513" algn="l"/>
                          <a:tab pos="1128713" algn="l"/>
                          <a:tab pos="1585913" algn="l"/>
                          <a:tab pos="2043113" algn="l"/>
                          <a:tab pos="2500313" algn="l"/>
                          <a:tab pos="2957513" algn="l"/>
                          <a:tab pos="3414713" algn="l"/>
                          <a:tab pos="3871913" algn="l"/>
                          <a:tab pos="4329113" algn="l"/>
                          <a:tab pos="4786313" algn="l"/>
                          <a:tab pos="5243513" algn="l"/>
                          <a:tab pos="5700713" algn="l"/>
                          <a:tab pos="6157913" algn="l"/>
                          <a:tab pos="6615113" algn="l"/>
                          <a:tab pos="7072313" algn="l"/>
                          <a:tab pos="7529513" algn="l"/>
                          <a:tab pos="7986713" algn="l"/>
                          <a:tab pos="8443913" algn="l"/>
                          <a:tab pos="8901113" algn="l"/>
                          <a:tab pos="935831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4313" algn="l"/>
                          <a:tab pos="671513" algn="l"/>
                          <a:tab pos="1128713" algn="l"/>
                          <a:tab pos="1585913" algn="l"/>
                          <a:tab pos="2043113" algn="l"/>
                          <a:tab pos="2500313" algn="l"/>
                          <a:tab pos="2957513" algn="l"/>
                          <a:tab pos="3414713" algn="l"/>
                          <a:tab pos="3871913" algn="l"/>
                          <a:tab pos="4329113" algn="l"/>
                          <a:tab pos="4786313" algn="l"/>
                          <a:tab pos="5243513" algn="l"/>
                          <a:tab pos="5700713" algn="l"/>
                          <a:tab pos="6157913" algn="l"/>
                          <a:tab pos="6615113" algn="l"/>
                          <a:tab pos="7072313" algn="l"/>
                          <a:tab pos="7529513" algn="l"/>
                          <a:tab pos="7986713" algn="l"/>
                          <a:tab pos="8443913" algn="l"/>
                          <a:tab pos="8901113" algn="l"/>
                          <a:tab pos="935831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214313" marR="0" lvl="0" indent="-20320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5000"/>
                        <a:buFontTx/>
                        <a:buNone/>
                        <a:tabLst>
                          <a:tab pos="214313" algn="l"/>
                          <a:tab pos="671513" algn="l"/>
                          <a:tab pos="1128713" algn="l"/>
                          <a:tab pos="1585913" algn="l"/>
                          <a:tab pos="2043113" algn="l"/>
                          <a:tab pos="2500313" algn="l"/>
                          <a:tab pos="2957513" algn="l"/>
                          <a:tab pos="3414713" algn="l"/>
                          <a:tab pos="3871913" algn="l"/>
                          <a:tab pos="4329113" algn="l"/>
                          <a:tab pos="4786313" algn="l"/>
                          <a:tab pos="5243513" algn="l"/>
                          <a:tab pos="5700713" algn="l"/>
                          <a:tab pos="6157913" algn="l"/>
                          <a:tab pos="6615113" algn="l"/>
                          <a:tab pos="7072313" algn="l"/>
                          <a:tab pos="7529513" algn="l"/>
                          <a:tab pos="7986713" algn="l"/>
                          <a:tab pos="8443913" algn="l"/>
                          <a:tab pos="8901113" algn="l"/>
                          <a:tab pos="9358313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Scattering angle match</a:t>
                      </a:r>
                    </a:p>
                  </a:txBody>
                  <a:tcPr marL="91423" marR="91423" marT="0" marB="18357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&lt;1.5</a:t>
                      </a:r>
                      <a:r>
                        <a:rPr kumimoji="0" lang="en-US" altLang="en-US" sz="1800" b="0" i="0" u="none" strike="noStrike" cap="none" normalizeH="0" baseline="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○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(&lt;3.0</a:t>
                      </a:r>
                      <a:r>
                        <a:rPr kumimoji="0" lang="en-US" altLang="en-US" sz="1800" b="0" i="0" u="none" strike="noStrike" cap="none" normalizeH="0" baseline="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○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 for MISR)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(reduced when close backscatter)</a:t>
                      </a:r>
                    </a:p>
                  </a:txBody>
                  <a:tcPr marL="91423" marR="91423" marT="0" marB="18357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19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Temporal collocation</a:t>
                      </a:r>
                    </a:p>
                  </a:txBody>
                  <a:tcPr marL="91423" marR="91423" marT="0" marB="18357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&lt; 7min</a:t>
                      </a:r>
                    </a:p>
                  </a:txBody>
                  <a:tcPr marL="91423" marR="91423" marT="0" marB="18357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218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Spatial collocation</a:t>
                      </a:r>
                    </a:p>
                  </a:txBody>
                  <a:tcPr marL="91423" marR="91423" marT="0" marB="18357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&lt; 25km </a:t>
                      </a:r>
                    </a:p>
                  </a:txBody>
                  <a:tcPr marL="91423" marR="91423" marT="0" marB="18357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605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LEO pixels within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 collocation area</a:t>
                      </a:r>
                    </a:p>
                  </a:txBody>
                  <a:tcPr marL="91423" marR="91423" marT="0" marB="18357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Over 2/3 of the area</a:t>
                      </a:r>
                    </a:p>
                  </a:txBody>
                  <a:tcPr marL="91423" marR="91423" marT="0" marB="18357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479" name="Picture 36">
            <a:extLst>
              <a:ext uri="{FF2B5EF4-FFF2-40B4-BE49-F238E27FC236}">
                <a16:creationId xmlns:a16="http://schemas.microsoft.com/office/drawing/2014/main" id="{207ED147-AE8A-2408-53D6-0A5476192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"/>
          <a:stretch>
            <a:fillRect/>
          </a:stretch>
        </p:blipFill>
        <p:spPr bwMode="auto">
          <a:xfrm rot="5400000">
            <a:off x="4844256" y="67470"/>
            <a:ext cx="1285875" cy="7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80" name="Text Box 37">
            <a:extLst>
              <a:ext uri="{FF2B5EF4-FFF2-40B4-BE49-F238E27FC236}">
                <a16:creationId xmlns:a16="http://schemas.microsoft.com/office/drawing/2014/main" id="{68FB5BC7-7485-0351-2BC6-67A10CC60562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8343107" y="2543969"/>
            <a:ext cx="27241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◄</a:t>
            </a:r>
            <a:r>
              <a:rPr lang="en-US" altLang="en-US" sz="1800"/>
              <a:t>Cross-track direction</a:t>
            </a:r>
            <a:r>
              <a:rPr lang="en-US" altLang="en-US" sz="1800">
                <a:cs typeface="Arial" panose="020B0604020202020204" pitchFamily="34" charset="0"/>
              </a:rPr>
              <a:t>►</a:t>
            </a:r>
          </a:p>
        </p:txBody>
      </p:sp>
      <p:sp>
        <p:nvSpPr>
          <p:cNvPr id="19481" name="Line 38">
            <a:extLst>
              <a:ext uri="{FF2B5EF4-FFF2-40B4-BE49-F238E27FC236}">
                <a16:creationId xmlns:a16="http://schemas.microsoft.com/office/drawing/2014/main" id="{7A0585FB-A31E-D541-1A30-B50CE529AF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8175" y="3924300"/>
            <a:ext cx="652463" cy="37306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2" name="Line 39">
            <a:extLst>
              <a:ext uri="{FF2B5EF4-FFF2-40B4-BE49-F238E27FC236}">
                <a16:creationId xmlns:a16="http://schemas.microsoft.com/office/drawing/2014/main" id="{63AFFF3F-F4F1-261B-593F-604273BD67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9825" y="549275"/>
            <a:ext cx="473075" cy="63976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3" name="Line 40">
            <a:extLst>
              <a:ext uri="{FF2B5EF4-FFF2-40B4-BE49-F238E27FC236}">
                <a16:creationId xmlns:a16="http://schemas.microsoft.com/office/drawing/2014/main" id="{A3E2DD55-2261-857F-52D5-35D630BDE6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3675" y="1736725"/>
            <a:ext cx="1096963" cy="92075"/>
          </a:xfrm>
          <a:prstGeom prst="line">
            <a:avLst/>
          </a:prstGeom>
          <a:noFill/>
          <a:ln w="31750">
            <a:solidFill>
              <a:srgbClr val="00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167" name="Group 47">
            <a:extLst>
              <a:ext uri="{FF2B5EF4-FFF2-40B4-BE49-F238E27FC236}">
                <a16:creationId xmlns:a16="http://schemas.microsoft.com/office/drawing/2014/main" id="{C7456910-9A2B-1B86-5CD8-9177FCAE7CB2}"/>
              </a:ext>
            </a:extLst>
          </p:cNvPr>
          <p:cNvGraphicFramePr>
            <a:graphicFrameLocks noGrp="1"/>
          </p:cNvGraphicFramePr>
          <p:nvPr/>
        </p:nvGraphicFramePr>
        <p:xfrm>
          <a:off x="7972425" y="225425"/>
          <a:ext cx="2103438" cy="962025"/>
        </p:xfrm>
        <a:graphic>
          <a:graphicData uri="http://schemas.openxmlformats.org/drawingml/2006/table">
            <a:tbl>
              <a:tblPr/>
              <a:tblGrid>
                <a:gridCol w="2103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62025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Matching scattering angles area</a:t>
                      </a:r>
                    </a:p>
                  </a:txBody>
                  <a:tcPr marL="89971" marR="89971" marT="91518" marB="4684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73" name="Group 53">
            <a:extLst>
              <a:ext uri="{FF2B5EF4-FFF2-40B4-BE49-F238E27FC236}">
                <a16:creationId xmlns:a16="http://schemas.microsoft.com/office/drawing/2014/main" id="{DABA9983-3B52-ED54-3734-8DD348B2A288}"/>
              </a:ext>
            </a:extLst>
          </p:cNvPr>
          <p:cNvGraphicFramePr>
            <a:graphicFrameLocks noGrp="1"/>
          </p:cNvGraphicFramePr>
          <p:nvPr/>
        </p:nvGraphicFramePr>
        <p:xfrm>
          <a:off x="61913" y="1338263"/>
          <a:ext cx="1879600" cy="631825"/>
        </p:xfrm>
        <a:graphic>
          <a:graphicData uri="http://schemas.openxmlformats.org/drawingml/2006/table">
            <a:tbl>
              <a:tblPr/>
              <a:tblGrid>
                <a:gridCol w="187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1825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Spatial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Collocation area</a:t>
                      </a:r>
                    </a:p>
                  </a:txBody>
                  <a:tcPr marL="90000" marR="90000" marT="91440" marB="4681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79" name="Group 59">
            <a:extLst>
              <a:ext uri="{FF2B5EF4-FFF2-40B4-BE49-F238E27FC236}">
                <a16:creationId xmlns:a16="http://schemas.microsoft.com/office/drawing/2014/main" id="{F427C96D-1901-C7F3-209A-C5DDF3989975}"/>
              </a:ext>
            </a:extLst>
          </p:cNvPr>
          <p:cNvGraphicFramePr>
            <a:graphicFrameLocks noGrp="1"/>
          </p:cNvGraphicFramePr>
          <p:nvPr/>
        </p:nvGraphicFramePr>
        <p:xfrm>
          <a:off x="28575" y="4044950"/>
          <a:ext cx="1879600" cy="414338"/>
        </p:xfrm>
        <a:graphic>
          <a:graphicData uri="http://schemas.openxmlformats.org/drawingml/2006/table">
            <a:tbl>
              <a:tblPr/>
              <a:tblGrid>
                <a:gridCol w="187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4338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Time diff &gt; 7min</a:t>
                      </a:r>
                    </a:p>
                  </a:txBody>
                  <a:tcPr marL="90000" marR="90000" marT="91440" marB="46785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502" name="Line 65">
            <a:extLst>
              <a:ext uri="{FF2B5EF4-FFF2-40B4-BE49-F238E27FC236}">
                <a16:creationId xmlns:a16="http://schemas.microsoft.com/office/drawing/2014/main" id="{F1DB41FA-56FB-6F6B-1AC7-840EB2CA11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92863" y="2468563"/>
            <a:ext cx="473075" cy="182562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186" name="Group 66">
            <a:extLst>
              <a:ext uri="{FF2B5EF4-FFF2-40B4-BE49-F238E27FC236}">
                <a16:creationId xmlns:a16="http://schemas.microsoft.com/office/drawing/2014/main" id="{92C2BDD9-8F3A-B698-4766-D4CF456AEA2B}"/>
              </a:ext>
            </a:extLst>
          </p:cNvPr>
          <p:cNvGraphicFramePr>
            <a:graphicFrameLocks noGrp="1"/>
          </p:cNvGraphicFramePr>
          <p:nvPr/>
        </p:nvGraphicFramePr>
        <p:xfrm>
          <a:off x="6988175" y="2225675"/>
          <a:ext cx="1604963" cy="450850"/>
        </p:xfrm>
        <a:graphic>
          <a:graphicData uri="http://schemas.openxmlformats.org/drawingml/2006/table">
            <a:tbl>
              <a:tblPr/>
              <a:tblGrid>
                <a:gridCol w="1604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085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Swath’s edge</a:t>
                      </a:r>
                    </a:p>
                  </a:txBody>
                  <a:tcPr marL="90000" marR="90000" marT="91528" marB="4683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92" name="Group 72">
            <a:extLst>
              <a:ext uri="{FF2B5EF4-FFF2-40B4-BE49-F238E27FC236}">
                <a16:creationId xmlns:a16="http://schemas.microsoft.com/office/drawing/2014/main" id="{DC2EE9C3-2D21-6546-DCE5-0EF11BBC3318}"/>
              </a:ext>
            </a:extLst>
          </p:cNvPr>
          <p:cNvGraphicFramePr>
            <a:graphicFrameLocks noGrp="1"/>
          </p:cNvGraphicFramePr>
          <p:nvPr/>
        </p:nvGraphicFramePr>
        <p:xfrm>
          <a:off x="5570538" y="4732338"/>
          <a:ext cx="4487862" cy="2281237"/>
        </p:xfrm>
        <a:graphic>
          <a:graphicData uri="http://schemas.openxmlformats.org/drawingml/2006/table">
            <a:tbl>
              <a:tblPr/>
              <a:tblGrid>
                <a:gridCol w="2081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6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433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Solar zenith angle </a:t>
                      </a:r>
                    </a:p>
                  </a:txBody>
                  <a:tcPr marT="91468" marB="18366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&lt; 60</a:t>
                      </a:r>
                      <a:r>
                        <a:rPr kumimoji="0" lang="en-US" altLang="en-US" sz="1800" b="0" i="0" u="none" strike="noStrike" cap="none" normalizeH="0" baseline="33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○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T="91468" marB="18366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013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Glint removal</a:t>
                      </a:r>
                    </a:p>
                  </a:txBody>
                  <a:tcPr marT="91468" marB="18366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glint angle &lt; 40</a:t>
                      </a:r>
                      <a:r>
                        <a:rPr kumimoji="0" lang="en-US" altLang="en-US" sz="1800" b="0" i="0" u="none" strike="noStrike" cap="none" normalizeH="0" baseline="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○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T="91468" marB="18366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4791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Temporal filter</a:t>
                      </a:r>
                    </a:p>
                  </a:txBody>
                  <a:tcPr marT="91468" marB="18366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5pPr>
                      <a:lvl6pPr marL="25146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6pPr>
                      <a:lvl7pPr marL="29718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7pPr>
                      <a:lvl8pPr marL="34290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8pPr>
                      <a:lvl9pPr marL="3886200" indent="-228600" defTabSz="45720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Remove images with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 R/C ratios outside 3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T="91468" marB="18366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89224FFD-ED6D-5054-9B06-92C92F1267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9905" y="84083"/>
            <a:ext cx="9036050" cy="573142"/>
          </a:xfrm>
        </p:spPr>
        <p:txBody>
          <a:bodyPr/>
          <a:lstStyle/>
          <a:p>
            <a:r>
              <a:rPr lang="en-US" altLang="en-US" sz="3600" dirty="0"/>
              <a:t>MODIS</a:t>
            </a:r>
            <a:r>
              <a:rPr lang="en-US" altLang="en-US" dirty="0"/>
              <a:t>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680FFAD-9D65-8609-9C56-F6499CC742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858779"/>
              </p:ext>
            </p:extLst>
          </p:nvPr>
        </p:nvGraphicFramePr>
        <p:xfrm>
          <a:off x="503238" y="1768475"/>
          <a:ext cx="903605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7210">
                  <a:extLst>
                    <a:ext uri="{9D8B030D-6E8A-4147-A177-3AD203B41FA5}">
                      <a16:colId xmlns:a16="http://schemas.microsoft.com/office/drawing/2014/main" val="2222589468"/>
                    </a:ext>
                  </a:extLst>
                </a:gridCol>
                <a:gridCol w="1807210">
                  <a:extLst>
                    <a:ext uri="{9D8B030D-6E8A-4147-A177-3AD203B41FA5}">
                      <a16:colId xmlns:a16="http://schemas.microsoft.com/office/drawing/2014/main" val="2718902975"/>
                    </a:ext>
                  </a:extLst>
                </a:gridCol>
                <a:gridCol w="1807210">
                  <a:extLst>
                    <a:ext uri="{9D8B030D-6E8A-4147-A177-3AD203B41FA5}">
                      <a16:colId xmlns:a16="http://schemas.microsoft.com/office/drawing/2014/main" val="2245960927"/>
                    </a:ext>
                  </a:extLst>
                </a:gridCol>
                <a:gridCol w="1807210">
                  <a:extLst>
                    <a:ext uri="{9D8B030D-6E8A-4147-A177-3AD203B41FA5}">
                      <a16:colId xmlns:a16="http://schemas.microsoft.com/office/drawing/2014/main" val="957928184"/>
                    </a:ext>
                  </a:extLst>
                </a:gridCol>
                <a:gridCol w="1807210">
                  <a:extLst>
                    <a:ext uri="{9D8B030D-6E8A-4147-A177-3AD203B41FA5}">
                      <a16:colId xmlns:a16="http://schemas.microsoft.com/office/drawing/2014/main" val="528724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968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652227"/>
                  </a:ext>
                </a:extLst>
              </a:tr>
            </a:tbl>
          </a:graphicData>
        </a:graphic>
      </p:graphicFrame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85F1007-3C40-70ED-BDE4-CD3AECDEB5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69"/>
          <a:stretch/>
        </p:blipFill>
        <p:spPr>
          <a:xfrm>
            <a:off x="11325" y="612775"/>
            <a:ext cx="10065835" cy="5181600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68682F50-6448-3F95-403F-6ED40C5B0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404276"/>
              </p:ext>
            </p:extLst>
          </p:nvPr>
        </p:nvGraphicFramePr>
        <p:xfrm>
          <a:off x="194864" y="5974123"/>
          <a:ext cx="9686131" cy="15046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75781">
                  <a:extLst>
                    <a:ext uri="{9D8B030D-6E8A-4147-A177-3AD203B41FA5}">
                      <a16:colId xmlns:a16="http://schemas.microsoft.com/office/drawing/2014/main" val="106629397"/>
                    </a:ext>
                  </a:extLst>
                </a:gridCol>
                <a:gridCol w="1746680">
                  <a:extLst>
                    <a:ext uri="{9D8B030D-6E8A-4147-A177-3AD203B41FA5}">
                      <a16:colId xmlns:a16="http://schemas.microsoft.com/office/drawing/2014/main" val="3498012715"/>
                    </a:ext>
                  </a:extLst>
                </a:gridCol>
                <a:gridCol w="1667285">
                  <a:extLst>
                    <a:ext uri="{9D8B030D-6E8A-4147-A177-3AD203B41FA5}">
                      <a16:colId xmlns:a16="http://schemas.microsoft.com/office/drawing/2014/main" val="3325545389"/>
                    </a:ext>
                  </a:extLst>
                </a:gridCol>
                <a:gridCol w="1563654">
                  <a:extLst>
                    <a:ext uri="{9D8B030D-6E8A-4147-A177-3AD203B41FA5}">
                      <a16:colId xmlns:a16="http://schemas.microsoft.com/office/drawing/2014/main" val="1522207758"/>
                    </a:ext>
                  </a:extLst>
                </a:gridCol>
                <a:gridCol w="1532731">
                  <a:extLst>
                    <a:ext uri="{9D8B030D-6E8A-4147-A177-3AD203B41FA5}">
                      <a16:colId xmlns:a16="http://schemas.microsoft.com/office/drawing/2014/main" val="1479919662"/>
                    </a:ext>
                  </a:extLst>
                </a:gridCol>
              </a:tblGrid>
              <a:tr h="3738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Relative trend per year,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M3- 443nm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M4-551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M1-680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M2- 780 nm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57613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Aqua-Terra Combined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45030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Terra only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8968075"/>
                  </a:ext>
                </a:extLst>
              </a:tr>
              <a:tr h="39923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Aqua only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-0.156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868202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DAEA5E90-2E4A-DA8E-24FB-13C65AD108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182563"/>
            <a:ext cx="9048750" cy="731837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3200" dirty="0"/>
              <a:t>OBPG/MAIAC MODIS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9FEA27-A612-0605-959E-032B867E7733}"/>
              </a:ext>
            </a:extLst>
          </p:cNvPr>
          <p:cNvSpPr txBox="1"/>
          <p:nvPr/>
        </p:nvSpPr>
        <p:spPr>
          <a:xfrm>
            <a:off x="76331" y="1114425"/>
            <a:ext cx="1029160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Additional calibration for Terra and Aqua is performed in MODIS </a:t>
            </a:r>
            <a:b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Land discipline processing.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his additional calibration includes polarization correction of Terra data </a:t>
            </a:r>
            <a:b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based on Ocean Biology Processing Group (OBPG,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Kwiatkowska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et al., 2008)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It includes de-trending for both Terra and Aqua, and gain adjustment </a:t>
            </a:r>
            <a:b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 Terra (cross-calibration to Aqua).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coefficients come from MAIAC group’s calibration over deserts sites </a:t>
            </a:r>
            <a:b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Lyapustin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et al., 2014).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imeline&#10;&#10;Description automatically generated with low confidence">
            <a:extLst>
              <a:ext uri="{FF2B5EF4-FFF2-40B4-BE49-F238E27FC236}">
                <a16:creationId xmlns:a16="http://schemas.microsoft.com/office/drawing/2014/main" id="{3F8A540D-428C-698B-CF92-3A4ABDB27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3112"/>
          <a:stretch/>
        </p:blipFill>
        <p:spPr>
          <a:xfrm>
            <a:off x="-1" y="733425"/>
            <a:ext cx="10075863" cy="5199732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3626344-1F88-5556-F939-E17041F54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82563"/>
            <a:ext cx="90487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3200"/>
              <a:t>OBPG/MAIAC MODIS</a:t>
            </a:r>
            <a:endParaRPr lang="en-US" altLang="en-US" sz="3200" dirty="0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6026E26F-C066-04B6-415E-BA8B6575F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931659"/>
              </p:ext>
            </p:extLst>
          </p:nvPr>
        </p:nvGraphicFramePr>
        <p:xfrm>
          <a:off x="84929" y="6067425"/>
          <a:ext cx="9906001" cy="110541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47870">
                  <a:extLst>
                    <a:ext uri="{9D8B030D-6E8A-4147-A177-3AD203B41FA5}">
                      <a16:colId xmlns:a16="http://schemas.microsoft.com/office/drawing/2014/main" val="106629397"/>
                    </a:ext>
                  </a:extLst>
                </a:gridCol>
                <a:gridCol w="1786329">
                  <a:extLst>
                    <a:ext uri="{9D8B030D-6E8A-4147-A177-3AD203B41FA5}">
                      <a16:colId xmlns:a16="http://schemas.microsoft.com/office/drawing/2014/main" val="3498012715"/>
                    </a:ext>
                  </a:extLst>
                </a:gridCol>
                <a:gridCol w="1705132">
                  <a:extLst>
                    <a:ext uri="{9D8B030D-6E8A-4147-A177-3AD203B41FA5}">
                      <a16:colId xmlns:a16="http://schemas.microsoft.com/office/drawing/2014/main" val="3325545389"/>
                    </a:ext>
                  </a:extLst>
                </a:gridCol>
                <a:gridCol w="1599147">
                  <a:extLst>
                    <a:ext uri="{9D8B030D-6E8A-4147-A177-3AD203B41FA5}">
                      <a16:colId xmlns:a16="http://schemas.microsoft.com/office/drawing/2014/main" val="1522207758"/>
                    </a:ext>
                  </a:extLst>
                </a:gridCol>
                <a:gridCol w="1567523">
                  <a:extLst>
                    <a:ext uri="{9D8B030D-6E8A-4147-A177-3AD203B41FA5}">
                      <a16:colId xmlns:a16="http://schemas.microsoft.com/office/drawing/2014/main" val="1479919662"/>
                    </a:ext>
                  </a:extLst>
                </a:gridCol>
              </a:tblGrid>
              <a:tr h="3738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M3- 443nm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M4-551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M1-680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M2- 780 nm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57613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Relative trend per year,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45030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Public-OBPG/MAIAC rms diff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8968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2676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04A8-0001-ED1B-C06D-D7CE45EA0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301626"/>
            <a:ext cx="9036050" cy="584200"/>
          </a:xfrm>
        </p:spPr>
        <p:txBody>
          <a:bodyPr/>
          <a:lstStyle/>
          <a:p>
            <a:r>
              <a:rPr lang="en-US" sz="3200" dirty="0"/>
              <a:t>JPSS1 (NOAA-20) VIIRS </a:t>
            </a:r>
          </a:p>
        </p:txBody>
      </p:sp>
      <p:pic>
        <p:nvPicPr>
          <p:cNvPr id="5" name="Content Placeholder 4" descr="Shape&#10;&#10;Description automatically generated with low confidence">
            <a:extLst>
              <a:ext uri="{FF2B5EF4-FFF2-40B4-BE49-F238E27FC236}">
                <a16:creationId xmlns:a16="http://schemas.microsoft.com/office/drawing/2014/main" id="{9C091D51-4952-63D0-4B2E-946EB5EFB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" y="1266825"/>
            <a:ext cx="6821361" cy="5581114"/>
          </a:xfrm>
        </p:spPr>
      </p:pic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61290359-E4C1-910A-5F47-16018F3D4B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932177"/>
              </p:ext>
            </p:extLst>
          </p:nvPr>
        </p:nvGraphicFramePr>
        <p:xfrm>
          <a:off x="6821361" y="1295865"/>
          <a:ext cx="3254502" cy="491742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44703">
                  <a:extLst>
                    <a:ext uri="{9D8B030D-6E8A-4147-A177-3AD203B41FA5}">
                      <a16:colId xmlns:a16="http://schemas.microsoft.com/office/drawing/2014/main" val="10662939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98012715"/>
                    </a:ext>
                  </a:extLst>
                </a:gridCol>
                <a:gridCol w="1295399">
                  <a:extLst>
                    <a:ext uri="{9D8B030D-6E8A-4147-A177-3AD203B41FA5}">
                      <a16:colId xmlns:a16="http://schemas.microsoft.com/office/drawing/2014/main" val="3325545389"/>
                    </a:ext>
                  </a:extLst>
                </a:gridCol>
              </a:tblGrid>
              <a:tr h="3817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VIIRS-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EPIC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Gains,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-5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Relative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difference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with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Hainey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et al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576134"/>
                  </a:ext>
                </a:extLst>
              </a:tr>
              <a:tr h="933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M3 –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443 nm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450308"/>
                  </a:ext>
                </a:extLst>
              </a:tr>
              <a:tr h="65353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M4 –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551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8968075"/>
                  </a:ext>
                </a:extLst>
              </a:tr>
              <a:tr h="933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M5 – 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680 nm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9426144"/>
                  </a:ext>
                </a:extLst>
              </a:tr>
              <a:tr h="933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M7 – 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780 nm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7573099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12F5F801-0A61-27FA-500F-B5DB5E1BAD3E}"/>
              </a:ext>
            </a:extLst>
          </p:cNvPr>
          <p:cNvSpPr/>
          <p:nvPr/>
        </p:nvSpPr>
        <p:spPr bwMode="auto">
          <a:xfrm>
            <a:off x="503238" y="1724025"/>
            <a:ext cx="496093" cy="381000"/>
          </a:xfrm>
          <a:prstGeom prst="ellipse">
            <a:avLst/>
          </a:prstGeom>
          <a:solidFill>
            <a:srgbClr val="00B8FF">
              <a:alpha val="1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744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04A8-0001-ED1B-C06D-D7CE45EA0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731" y="0"/>
            <a:ext cx="7506493" cy="660400"/>
          </a:xfrm>
        </p:spPr>
        <p:txBody>
          <a:bodyPr/>
          <a:lstStyle/>
          <a:p>
            <a:r>
              <a:rPr lang="en-US" sz="3600" dirty="0"/>
              <a:t>JPSS1 (NOAA-20) VIIRS </a:t>
            </a:r>
          </a:p>
        </p:txBody>
      </p:sp>
      <p:pic>
        <p:nvPicPr>
          <p:cNvPr id="6" name="Content Placeholder 5" descr="A picture containing table&#10;&#10;Description automatically generated">
            <a:extLst>
              <a:ext uri="{FF2B5EF4-FFF2-40B4-BE49-F238E27FC236}">
                <a16:creationId xmlns:a16="http://schemas.microsoft.com/office/drawing/2014/main" id="{B26B8B52-E378-C23F-1F91-75302F770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3121"/>
          <a:stretch/>
        </p:blipFill>
        <p:spPr>
          <a:xfrm>
            <a:off x="15515" y="691298"/>
            <a:ext cx="10044830" cy="5287808"/>
          </a:xfrm>
        </p:spPr>
      </p:pic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D3DFDCDB-3C82-29D2-2CE3-A5F261E34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669350"/>
              </p:ext>
            </p:extLst>
          </p:nvPr>
        </p:nvGraphicFramePr>
        <p:xfrm>
          <a:off x="194865" y="6143625"/>
          <a:ext cx="9686131" cy="110541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75781">
                  <a:extLst>
                    <a:ext uri="{9D8B030D-6E8A-4147-A177-3AD203B41FA5}">
                      <a16:colId xmlns:a16="http://schemas.microsoft.com/office/drawing/2014/main" val="106629397"/>
                    </a:ext>
                  </a:extLst>
                </a:gridCol>
                <a:gridCol w="1746680">
                  <a:extLst>
                    <a:ext uri="{9D8B030D-6E8A-4147-A177-3AD203B41FA5}">
                      <a16:colId xmlns:a16="http://schemas.microsoft.com/office/drawing/2014/main" val="3498012715"/>
                    </a:ext>
                  </a:extLst>
                </a:gridCol>
                <a:gridCol w="1667285">
                  <a:extLst>
                    <a:ext uri="{9D8B030D-6E8A-4147-A177-3AD203B41FA5}">
                      <a16:colId xmlns:a16="http://schemas.microsoft.com/office/drawing/2014/main" val="3325545389"/>
                    </a:ext>
                  </a:extLst>
                </a:gridCol>
                <a:gridCol w="1563654">
                  <a:extLst>
                    <a:ext uri="{9D8B030D-6E8A-4147-A177-3AD203B41FA5}">
                      <a16:colId xmlns:a16="http://schemas.microsoft.com/office/drawing/2014/main" val="1522207758"/>
                    </a:ext>
                  </a:extLst>
                </a:gridCol>
                <a:gridCol w="1532731">
                  <a:extLst>
                    <a:ext uri="{9D8B030D-6E8A-4147-A177-3AD203B41FA5}">
                      <a16:colId xmlns:a16="http://schemas.microsoft.com/office/drawing/2014/main" val="1479919662"/>
                    </a:ext>
                  </a:extLst>
                </a:gridCol>
              </a:tblGrid>
              <a:tr h="3738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Relative trend per year,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M3 - 443nm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M4 - 551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M5 - 680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M7 - 780 nm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57613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JPSS1 VIIRS (since 2018)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45030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NPP VIIRS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8968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3962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04A8-0001-ED1B-C06D-D7CE45EA0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731" y="0"/>
            <a:ext cx="7506493" cy="660400"/>
          </a:xfrm>
        </p:spPr>
        <p:txBody>
          <a:bodyPr/>
          <a:lstStyle/>
          <a:p>
            <a:r>
              <a:rPr lang="en-US" sz="3600" dirty="0"/>
              <a:t>JPSS1 vs NPP VIIRS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6B8B52-E378-C23F-1F91-75302F770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2509" r="2509"/>
          <a:stretch/>
        </p:blipFill>
        <p:spPr>
          <a:xfrm>
            <a:off x="15515" y="691298"/>
            <a:ext cx="10044830" cy="5287808"/>
          </a:xfrm>
        </p:spPr>
      </p:pic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D3DFDCDB-3C82-29D2-2CE3-A5F261E34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251952"/>
              </p:ext>
            </p:extLst>
          </p:nvPr>
        </p:nvGraphicFramePr>
        <p:xfrm>
          <a:off x="194865" y="6143625"/>
          <a:ext cx="9686131" cy="110541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75781">
                  <a:extLst>
                    <a:ext uri="{9D8B030D-6E8A-4147-A177-3AD203B41FA5}">
                      <a16:colId xmlns:a16="http://schemas.microsoft.com/office/drawing/2014/main" val="106629397"/>
                    </a:ext>
                  </a:extLst>
                </a:gridCol>
                <a:gridCol w="1746680">
                  <a:extLst>
                    <a:ext uri="{9D8B030D-6E8A-4147-A177-3AD203B41FA5}">
                      <a16:colId xmlns:a16="http://schemas.microsoft.com/office/drawing/2014/main" val="3498012715"/>
                    </a:ext>
                  </a:extLst>
                </a:gridCol>
                <a:gridCol w="1667285">
                  <a:extLst>
                    <a:ext uri="{9D8B030D-6E8A-4147-A177-3AD203B41FA5}">
                      <a16:colId xmlns:a16="http://schemas.microsoft.com/office/drawing/2014/main" val="3325545389"/>
                    </a:ext>
                  </a:extLst>
                </a:gridCol>
                <a:gridCol w="1563654">
                  <a:extLst>
                    <a:ext uri="{9D8B030D-6E8A-4147-A177-3AD203B41FA5}">
                      <a16:colId xmlns:a16="http://schemas.microsoft.com/office/drawing/2014/main" val="1522207758"/>
                    </a:ext>
                  </a:extLst>
                </a:gridCol>
                <a:gridCol w="1532731">
                  <a:extLst>
                    <a:ext uri="{9D8B030D-6E8A-4147-A177-3AD203B41FA5}">
                      <a16:colId xmlns:a16="http://schemas.microsoft.com/office/drawing/2014/main" val="1479919662"/>
                    </a:ext>
                  </a:extLst>
                </a:gridCol>
              </a:tblGrid>
              <a:tr h="3738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M3 - 443nm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M4 - 551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M5 - 680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M7 - 780 nm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57613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NPP - JPSS1 RMS Diff,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45030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NPP –JPSS1 Correlation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8968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3046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Tahoma"/>
      </a:majorFont>
      <a:minorFont>
        <a:latin typeface="Arial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Tahoma" panose="020B060403050404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31912</TotalTime>
  <Words>854</Words>
  <Application>Microsoft Macintosh PowerPoint</Application>
  <PresentationFormat>Custom</PresentationFormat>
  <Paragraphs>173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Pixel matching </vt:lpstr>
      <vt:lpstr>MODIS </vt:lpstr>
      <vt:lpstr>OBPG/MAIAC MODIS</vt:lpstr>
      <vt:lpstr>PowerPoint Presentation</vt:lpstr>
      <vt:lpstr>JPSS1 (NOAA-20) VIIRS </vt:lpstr>
      <vt:lpstr>JPSS1 (NOAA-20) VIIRS </vt:lpstr>
      <vt:lpstr>JPSS1 vs NPP VIIRS </vt:lpstr>
      <vt:lpstr>Near-backscattering angles</vt:lpstr>
      <vt:lpstr>Calibration Algorithm improvements</vt:lpstr>
      <vt:lpstr>Geostationary data </vt:lpstr>
      <vt:lpstr>EPIC and ABI views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Igor Geogdzhayev</dc:creator>
  <cp:lastModifiedBy>Geogdzhayev, Igor V. (GISS-611.0)[TRUSTEES OF COLUMBIA UNIVERSITY]</cp:lastModifiedBy>
  <cp:revision>325</cp:revision>
  <cp:lastPrinted>1601-01-01T00:00:00Z</cp:lastPrinted>
  <dcterms:created xsi:type="dcterms:W3CDTF">2016-10-19T20:21:44Z</dcterms:created>
  <dcterms:modified xsi:type="dcterms:W3CDTF">2022-09-23T02:52:42Z</dcterms:modified>
</cp:coreProperties>
</file>