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8" r:id="rId3"/>
    <p:sldId id="291" r:id="rId4"/>
    <p:sldId id="259" r:id="rId5"/>
    <p:sldId id="261" r:id="rId6"/>
    <p:sldId id="266" r:id="rId7"/>
    <p:sldId id="316" r:id="rId8"/>
    <p:sldId id="262" r:id="rId9"/>
    <p:sldId id="299" r:id="rId10"/>
    <p:sldId id="300" r:id="rId11"/>
    <p:sldId id="306" r:id="rId12"/>
    <p:sldId id="293" r:id="rId13"/>
    <p:sldId id="294" r:id="rId14"/>
    <p:sldId id="305" r:id="rId15"/>
    <p:sldId id="314" r:id="rId16"/>
    <p:sldId id="309" r:id="rId17"/>
    <p:sldId id="315" r:id="rId18"/>
    <p:sldId id="264" r:id="rId19"/>
    <p:sldId id="317" r:id="rId20"/>
    <p:sldId id="318" r:id="rId21"/>
    <p:sldId id="311" r:id="rId22"/>
    <p:sldId id="312" r:id="rId23"/>
    <p:sldId id="313" r:id="rId24"/>
    <p:sldId id="301" r:id="rId25"/>
    <p:sldId id="265" r:id="rId26"/>
    <p:sldId id="319" r:id="rId27"/>
    <p:sldId id="307" r:id="rId28"/>
    <p:sldId id="308" r:id="rId29"/>
    <p:sldId id="320" r:id="rId30"/>
    <p:sldId id="310" r:id="rId31"/>
    <p:sldId id="321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4669D75-18C6-4AFD-947C-8CB3A1C99693}" v="1" dt="2022-09-28T17:40:09.37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49"/>
  </p:normalViewPr>
  <p:slideViewPr>
    <p:cSldViewPr snapToGrid="0">
      <p:cViewPr>
        <p:scale>
          <a:sx n="105" d="100"/>
          <a:sy n="105" d="100"/>
        </p:scale>
        <p:origin x="840" y="1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66F17F-1145-7B42-9950-5A4DEBFDF5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5A611D2-9CF2-FAC2-E39E-1E7943D3DC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C128EA-BB4D-97FA-1F44-D1A24E7876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0CC65-09F5-BF45-878D-630610483EC1}" type="datetimeFigureOut">
              <a:rPr lang="en-US" smtClean="0"/>
              <a:t>10/4/2022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1477EE-46FF-5F9D-E1FE-AA330481A4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D495E6-88A6-8101-12AE-FBBF753E6E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5BAA7-8241-434B-B185-F116B3B9A7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0495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B6C9D2-B83B-26F9-07B5-C254EDDD54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4A13B76-6262-F343-F23A-BCEB84B1E0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B68482-B3A4-D773-4B29-9308AB3C41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0CC65-09F5-BF45-878D-630610483EC1}" type="datetimeFigureOut">
              <a:rPr lang="en-US" smtClean="0"/>
              <a:t>10/4/2022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CDF402-084E-DE13-33FD-02F3EF50EA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B6AA71-CCBA-B6D9-1530-B3231257BA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5BAA7-8241-434B-B185-F116B3B9A7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9507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85E8977-7E84-046B-6A3E-FFD4CEBE64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CF1E14B-D30E-F0CC-DBDC-B6A51BDDF6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85A9E0-D9EE-62AC-0BDA-76B0EA5CA0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0CC65-09F5-BF45-878D-630610483EC1}" type="datetimeFigureOut">
              <a:rPr lang="en-US" smtClean="0"/>
              <a:t>10/4/2022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F5413B-3797-F24F-5075-60A5CCB3FF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0AA53C-C5E3-93BD-F2B5-702BC59674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5BAA7-8241-434B-B185-F116B3B9A7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7415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6A5DC3-5C15-F09D-121C-89EDAA6BB5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AEF584-2EBB-B27B-88E5-CA7D458A5F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6DA388-1CE6-8F8F-B6DB-E9A9A50346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0CC65-09F5-BF45-878D-630610483EC1}" type="datetimeFigureOut">
              <a:rPr lang="en-US" smtClean="0"/>
              <a:t>10/4/2022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56DEFB-424D-497D-7725-C2CD8935ED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0882F7-617C-075C-6BA2-3F878E6A9F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5BAA7-8241-434B-B185-F116B3B9A7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1375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8E192B-7B28-92DE-8C21-8E64CDE610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0A9076-607D-0A5D-1210-0615D15C8E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7BBD77-1E83-60D8-3E49-76F43BE29D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0CC65-09F5-BF45-878D-630610483EC1}" type="datetimeFigureOut">
              <a:rPr lang="en-US" smtClean="0"/>
              <a:t>10/4/2022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63B0BE-EE92-F71E-A21B-F383F1690B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E3BE29-D45A-6F78-05B6-E77E63CB6B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5BAA7-8241-434B-B185-F116B3B9A7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9213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E5D611-1664-F2C3-A08C-034A0499DD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A3D78C-B6AA-B7A9-D084-3BF4E56848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3FF9B1-7F60-61E3-1127-FD1F6BC63C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5DC4CA-B375-A50F-8743-D9E1560D2B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0CC65-09F5-BF45-878D-630610483EC1}" type="datetimeFigureOut">
              <a:rPr lang="en-US" smtClean="0"/>
              <a:t>10/4/2022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8566A6-3A75-45AA-3FC3-10421252C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835645-BB41-2380-BEF6-D6C379AD5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5BAA7-8241-434B-B185-F116B3B9A7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9430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A1905B-3ECD-39DA-F278-A2F24A8D37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7864BA-5B53-C6EB-C05C-DB9D0A4C00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EB5F05-2930-4A02-45FC-A1F11BCDF5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42D464-0DAD-2FDC-BE32-7E614AAC6C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10EEDD5-03FF-3F39-017E-5C95A771862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029856F-F196-BD58-46A0-0B63854B2E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0CC65-09F5-BF45-878D-630610483EC1}" type="datetimeFigureOut">
              <a:rPr lang="en-US" smtClean="0"/>
              <a:t>10/4/2022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3DE522E-AE99-F2FE-C4F6-343055EC94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BA2FB2F-BF46-EA13-5EF9-B228206D4D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5BAA7-8241-434B-B185-F116B3B9A7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6833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1F566E-5D67-1903-8BB0-D5D089D211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E3CA686-932D-AC8F-93AA-E26147C9AB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0CC65-09F5-BF45-878D-630610483EC1}" type="datetimeFigureOut">
              <a:rPr lang="en-US" smtClean="0"/>
              <a:t>10/4/2022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DC5180-A84F-B429-0EE6-28FFC7BE56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05225DF-E8C9-6A33-4EB6-C22AAC4A63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5BAA7-8241-434B-B185-F116B3B9A7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5311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EE06538-7F33-7A51-3693-D17A5CBD3A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0CC65-09F5-BF45-878D-630610483EC1}" type="datetimeFigureOut">
              <a:rPr lang="en-US" smtClean="0"/>
              <a:t>10/4/2022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70E897-E41A-C2CA-7C4B-1CCC0E0330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99AA7F-4B88-51F6-19A2-6999E548BD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5BAA7-8241-434B-B185-F116B3B9A7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183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AE28A8-5400-4F9C-407A-5FB6E1943D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69F0B7-9414-043E-D574-C7AE2A059A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C098B8-1C99-7461-0A68-D7712B0226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D291BE-FE69-435A-A574-CE515E20A7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0CC65-09F5-BF45-878D-630610483EC1}" type="datetimeFigureOut">
              <a:rPr lang="en-US" smtClean="0"/>
              <a:t>10/4/2022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EAE539-BFFE-777F-7556-D800E1B0F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AE08EA-CA18-8D56-361C-F66393A27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5BAA7-8241-434B-B185-F116B3B9A7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124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5E1329-9AA8-E89C-4C13-4FEF91DBCD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C6D258E-142E-06FF-D344-87F637DCA89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68D2DE-429F-A0D5-2308-D825837E98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6391DF-3E4F-BB00-2148-D6A03C8F8E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0CC65-09F5-BF45-878D-630610483EC1}" type="datetimeFigureOut">
              <a:rPr lang="en-US" smtClean="0"/>
              <a:t>10/4/2022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A4BCD7-79A5-7BA3-F2CE-CB0889957E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6B7ABE-2098-6BC4-5BC8-D242AB4C81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5BAA7-8241-434B-B185-F116B3B9A7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2408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F1EC504-8746-8D73-576B-748B5FAF12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CB3438-C933-CB5C-07AC-5C667CDD61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ED8949-1C7C-A4BC-C83D-4764029533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B0CC65-09F5-BF45-878D-630610483EC1}" type="datetimeFigureOut">
              <a:rPr lang="en-US" smtClean="0"/>
              <a:t>10/4/2022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A49AE8-87B1-DB5D-25D1-866381E8A0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5AA813-DA8F-41F1-0A48-F4255B3CE3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C5BAA7-8241-434B-B185-F116B3B9A7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0073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nesdis.noaa.gov/#facebook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18" Type="http://schemas.openxmlformats.org/officeDocument/2006/relationships/image" Target="../media/image1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17" Type="http://schemas.openxmlformats.org/officeDocument/2006/relationships/image" Target="../media/image34.png"/><Relationship Id="rId2" Type="http://schemas.openxmlformats.org/officeDocument/2006/relationships/image" Target="../media/image19.png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5" Type="http://schemas.openxmlformats.org/officeDocument/2006/relationships/image" Target="../media/image3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Relationship Id="rId1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45.png"/><Relationship Id="rId18" Type="http://schemas.openxmlformats.org/officeDocument/2006/relationships/image" Target="../media/image15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12" Type="http://schemas.openxmlformats.org/officeDocument/2006/relationships/image" Target="../media/image44.png"/><Relationship Id="rId17" Type="http://schemas.openxmlformats.org/officeDocument/2006/relationships/image" Target="../media/image48.png"/><Relationship Id="rId2" Type="http://schemas.openxmlformats.org/officeDocument/2006/relationships/image" Target="../media/image35.png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11" Type="http://schemas.openxmlformats.org/officeDocument/2006/relationships/image" Target="../media/image43.png"/><Relationship Id="rId5" Type="http://schemas.openxmlformats.org/officeDocument/2006/relationships/image" Target="../media/image38.png"/><Relationship Id="rId15" Type="http://schemas.openxmlformats.org/officeDocument/2006/relationships/image" Target="../media/image47.png"/><Relationship Id="rId10" Type="http://schemas.openxmlformats.org/officeDocument/2006/relationships/image" Target="../media/image42.png"/><Relationship Id="rId4" Type="http://schemas.openxmlformats.org/officeDocument/2006/relationships/image" Target="../media/image37.png"/><Relationship Id="rId9" Type="http://schemas.openxmlformats.org/officeDocument/2006/relationships/image" Target="../media/image41.png"/><Relationship Id="rId14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15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1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15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7" Type="http://schemas.openxmlformats.org/officeDocument/2006/relationships/image" Target="../media/image85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029B022-3325-1744-4520-CCFF5DBFF00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clrChange>
              <a:clrFrom>
                <a:srgbClr val="EAEAEA"/>
              </a:clrFrom>
              <a:clrTo>
                <a:srgbClr val="EAEAE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630" r="23306"/>
          <a:stretch/>
        </p:blipFill>
        <p:spPr>
          <a:xfrm>
            <a:off x="340986" y="1917844"/>
            <a:ext cx="4546947" cy="4819987"/>
          </a:xfrm>
          <a:prstGeom prst="rect">
            <a:avLst/>
          </a:prstGeom>
        </p:spPr>
      </p:pic>
      <p:pic>
        <p:nvPicPr>
          <p:cNvPr id="5" name="Picture 4" descr="A close-up of a measuring tool&#10;&#10;Description automatically generated with low confidence">
            <a:extLst>
              <a:ext uri="{FF2B5EF4-FFF2-40B4-BE49-F238E27FC236}">
                <a16:creationId xmlns:a16="http://schemas.microsoft.com/office/drawing/2014/main" id="{384DB9E1-1EFB-133A-56BD-C04F1DF35D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856310">
            <a:off x="7774596" y="316217"/>
            <a:ext cx="3218386" cy="250487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034C179-6406-0BDA-0490-31E7A6429BCC}"/>
              </a:ext>
            </a:extLst>
          </p:cNvPr>
          <p:cNvSpPr txBox="1"/>
          <p:nvPr/>
        </p:nvSpPr>
        <p:spPr>
          <a:xfrm>
            <a:off x="4887933" y="3841790"/>
            <a:ext cx="7421670" cy="30162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i="1" dirty="0">
                <a:effectLst/>
                <a:latin typeface="Helvetica" pitchFamily="2" charset="0"/>
              </a:rPr>
              <a:t>Diurnal evolution of cloud properties with DSCOVR/EPIC</a:t>
            </a:r>
          </a:p>
          <a:p>
            <a:endParaRPr lang="en-US" dirty="0">
              <a:solidFill>
                <a:srgbClr val="0A4595"/>
              </a:solidFill>
              <a:hlinkClick r:id="rId4"/>
            </a:endParaRPr>
          </a:p>
          <a:p>
            <a:endParaRPr lang="en-US" dirty="0">
              <a:solidFill>
                <a:srgbClr val="0A4595"/>
              </a:solidFill>
              <a:hlinkClick r:id="rId4"/>
            </a:endParaRPr>
          </a:p>
          <a:p>
            <a:endParaRPr lang="en-US" dirty="0">
              <a:solidFill>
                <a:srgbClr val="0A4595"/>
              </a:solidFill>
              <a:hlinkClick r:id="rId4"/>
            </a:endParaRPr>
          </a:p>
          <a:p>
            <a:endParaRPr lang="en-US" u="none" strike="noStrike" dirty="0">
              <a:solidFill>
                <a:srgbClr val="0A4595"/>
              </a:solidFill>
              <a:effectLst/>
              <a:hlinkClick r:id="rId4"/>
            </a:endParaRPr>
          </a:p>
          <a:p>
            <a:endParaRPr lang="en-US" dirty="0">
              <a:solidFill>
                <a:srgbClr val="0A4595"/>
              </a:solidFill>
              <a:hlinkClick r:id="rId4"/>
            </a:endParaRPr>
          </a:p>
          <a:p>
            <a:r>
              <a:rPr lang="en-US" u="none" strike="noStrike" dirty="0">
                <a:solidFill>
                  <a:srgbClr val="0A4595"/>
                </a:solidFill>
                <a:effectLst/>
                <a:hlinkClick r:id="rId4"/>
              </a:rPr>
              <a:t>Alfonso Delgado-Bonal, Alexander Marshak, Yuekui Yang, Lazaros Oreopoulos</a:t>
            </a:r>
            <a:br>
              <a:rPr lang="en-US" u="none" strike="noStrike" dirty="0">
                <a:solidFill>
                  <a:srgbClr val="0A4595"/>
                </a:solidFill>
                <a:effectLst/>
                <a:hlinkClick r:id="rId4"/>
              </a:rPr>
            </a:br>
            <a:endParaRPr lang="en-US" dirty="0">
              <a:effectLst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B706E06-83FB-5680-D938-38B6636D7D26}"/>
              </a:ext>
            </a:extLst>
          </p:cNvPr>
          <p:cNvSpPr txBox="1"/>
          <p:nvPr/>
        </p:nvSpPr>
        <p:spPr>
          <a:xfrm>
            <a:off x="40466" y="492168"/>
            <a:ext cx="610017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000" b="1" dirty="0">
                <a:solidFill>
                  <a:srgbClr val="0A4595"/>
                </a:solidFill>
                <a:effectLst/>
              </a:rPr>
              <a:t>DSCOVR </a:t>
            </a:r>
            <a:r>
              <a:rPr lang="en-US" sz="3000" b="1" dirty="0">
                <a:solidFill>
                  <a:srgbClr val="0A4595"/>
                </a:solidFill>
              </a:rPr>
              <a:t>EPIC and NISTAR STM</a:t>
            </a:r>
          </a:p>
          <a:p>
            <a:pPr algn="ctr"/>
            <a:r>
              <a:rPr lang="en-US" sz="2400" b="1" dirty="0">
                <a:solidFill>
                  <a:srgbClr val="0A4595"/>
                </a:solidFill>
                <a:effectLst/>
              </a:rPr>
              <a:t>Sep 27-29, 2022</a:t>
            </a:r>
          </a:p>
        </p:txBody>
      </p:sp>
    </p:spTree>
    <p:extLst>
      <p:ext uri="{BB962C8B-B14F-4D97-AF65-F5344CB8AC3E}">
        <p14:creationId xmlns:p14="http://schemas.microsoft.com/office/powerpoint/2010/main" val="25910387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A6B7903-115D-3F47-91C1-3B20183B84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72" y="0"/>
            <a:ext cx="12135255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4561632-29AD-154D-B067-62DBA0879F99}"/>
              </a:ext>
            </a:extLst>
          </p:cNvPr>
          <p:cNvSpPr/>
          <p:nvPr/>
        </p:nvSpPr>
        <p:spPr>
          <a:xfrm>
            <a:off x="3880022" y="185352"/>
            <a:ext cx="1878227" cy="86497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9BB51DF-DA72-FDFC-038D-E0D6ACC8C600}"/>
              </a:ext>
            </a:extLst>
          </p:cNvPr>
          <p:cNvCxnSpPr>
            <a:cxnSpLocks/>
          </p:cNvCxnSpPr>
          <p:nvPr/>
        </p:nvCxnSpPr>
        <p:spPr>
          <a:xfrm>
            <a:off x="833378" y="2768279"/>
            <a:ext cx="10324618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D5FAC46-BB3C-C474-79FD-A3904BDDCEBB}"/>
              </a:ext>
            </a:extLst>
          </p:cNvPr>
          <p:cNvCxnSpPr>
            <a:cxnSpLocks/>
          </p:cNvCxnSpPr>
          <p:nvPr/>
        </p:nvCxnSpPr>
        <p:spPr>
          <a:xfrm>
            <a:off x="833378" y="2260922"/>
            <a:ext cx="10324618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4C16CDE-524C-DBD7-473D-4E2257926492}"/>
              </a:ext>
            </a:extLst>
          </p:cNvPr>
          <p:cNvCxnSpPr>
            <a:cxnSpLocks/>
          </p:cNvCxnSpPr>
          <p:nvPr/>
        </p:nvCxnSpPr>
        <p:spPr>
          <a:xfrm>
            <a:off x="833378" y="1740062"/>
            <a:ext cx="10324618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F18D97D-AA06-34EB-57CC-39807CF9A9E5}"/>
              </a:ext>
            </a:extLst>
          </p:cNvPr>
          <p:cNvCxnSpPr>
            <a:cxnSpLocks/>
          </p:cNvCxnSpPr>
          <p:nvPr/>
        </p:nvCxnSpPr>
        <p:spPr>
          <a:xfrm>
            <a:off x="833378" y="1277074"/>
            <a:ext cx="10324618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632B3FC-1E11-37EF-C800-7B4A70076918}"/>
              </a:ext>
            </a:extLst>
          </p:cNvPr>
          <p:cNvCxnSpPr>
            <a:cxnSpLocks/>
          </p:cNvCxnSpPr>
          <p:nvPr/>
        </p:nvCxnSpPr>
        <p:spPr>
          <a:xfrm>
            <a:off x="833378" y="5278056"/>
            <a:ext cx="10324618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3145457-4162-64AF-F60D-967FD9B104A0}"/>
              </a:ext>
            </a:extLst>
          </p:cNvPr>
          <p:cNvCxnSpPr>
            <a:cxnSpLocks/>
          </p:cNvCxnSpPr>
          <p:nvPr/>
        </p:nvCxnSpPr>
        <p:spPr>
          <a:xfrm>
            <a:off x="833378" y="4770699"/>
            <a:ext cx="10324618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BC9A059-8391-A85B-03FC-52C7941801D8}"/>
              </a:ext>
            </a:extLst>
          </p:cNvPr>
          <p:cNvCxnSpPr>
            <a:cxnSpLocks/>
          </p:cNvCxnSpPr>
          <p:nvPr/>
        </p:nvCxnSpPr>
        <p:spPr>
          <a:xfrm>
            <a:off x="833378" y="4249839"/>
            <a:ext cx="10324618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D2C5D89-8039-B1E9-2FAD-CCF2FF763D66}"/>
              </a:ext>
            </a:extLst>
          </p:cNvPr>
          <p:cNvCxnSpPr>
            <a:cxnSpLocks/>
          </p:cNvCxnSpPr>
          <p:nvPr/>
        </p:nvCxnSpPr>
        <p:spPr>
          <a:xfrm>
            <a:off x="833378" y="3786851"/>
            <a:ext cx="10324618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7DCAC76-2DFF-4E62-24EB-F7D5EDDEA501}"/>
              </a:ext>
            </a:extLst>
          </p:cNvPr>
          <p:cNvCxnSpPr/>
          <p:nvPr/>
        </p:nvCxnSpPr>
        <p:spPr>
          <a:xfrm>
            <a:off x="833378" y="3252486"/>
            <a:ext cx="10220445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6A701F1C-5289-AF85-D489-5999E61F7064}"/>
              </a:ext>
            </a:extLst>
          </p:cNvPr>
          <p:cNvSpPr txBox="1"/>
          <p:nvPr/>
        </p:nvSpPr>
        <p:spPr>
          <a:xfrm>
            <a:off x="2059351" y="-121500"/>
            <a:ext cx="20619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Liquid clouds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5099B0F1-8591-5C12-3C63-D79FDF082410}"/>
              </a:ext>
            </a:extLst>
          </p:cNvPr>
          <p:cNvSpPr/>
          <p:nvPr/>
        </p:nvSpPr>
        <p:spPr>
          <a:xfrm>
            <a:off x="833378" y="185352"/>
            <a:ext cx="10220445" cy="1070504"/>
          </a:xfrm>
          <a:prstGeom prst="roundRect">
            <a:avLst/>
          </a:prstGeom>
          <a:solidFill>
            <a:schemeClr val="accent4">
              <a:alpha val="82179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3C02DB67-52F5-FECE-EA7E-DFACD4393023}"/>
              </a:ext>
            </a:extLst>
          </p:cNvPr>
          <p:cNvSpPr/>
          <p:nvPr/>
        </p:nvSpPr>
        <p:spPr>
          <a:xfrm>
            <a:off x="833377" y="5256752"/>
            <a:ext cx="10220445" cy="1070504"/>
          </a:xfrm>
          <a:prstGeom prst="roundRect">
            <a:avLst/>
          </a:prstGeom>
          <a:solidFill>
            <a:schemeClr val="accent4">
              <a:alpha val="82179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9980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E7CD0E1-9E9B-08E2-6BAA-C008B891E1D3}"/>
              </a:ext>
            </a:extLst>
          </p:cNvPr>
          <p:cNvSpPr txBox="1"/>
          <p:nvPr/>
        </p:nvSpPr>
        <p:spPr>
          <a:xfrm>
            <a:off x="6569316" y="18867"/>
            <a:ext cx="75929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- Cloud Height vs COT</a:t>
            </a:r>
          </a:p>
        </p:txBody>
      </p:sp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442A6859-6C54-6AF4-BF32-30C49104CDB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035" y="3475300"/>
            <a:ext cx="5502798" cy="3301679"/>
          </a:xfrm>
          <a:prstGeom prst="rect">
            <a:avLst/>
          </a:prstGeom>
        </p:spPr>
      </p:pic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81A04624-A890-E86F-8EB5-2BD8423F7AF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5305" y="18868"/>
            <a:ext cx="5502798" cy="330167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4F6C208-EB3A-CBA5-5591-90696D11035F}"/>
              </a:ext>
            </a:extLst>
          </p:cNvPr>
          <p:cNvSpPr/>
          <p:nvPr/>
        </p:nvSpPr>
        <p:spPr>
          <a:xfrm rot="16200000">
            <a:off x="-1080512" y="1444323"/>
            <a:ext cx="3175002" cy="32409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Ocean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E1509B2-F69F-9618-F145-6AD01135C886}"/>
              </a:ext>
            </a:extLst>
          </p:cNvPr>
          <p:cNvSpPr/>
          <p:nvPr/>
        </p:nvSpPr>
        <p:spPr>
          <a:xfrm rot="16200000">
            <a:off x="-1088228" y="5124755"/>
            <a:ext cx="3175002" cy="32409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LAND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29A7020-7FA9-FED7-E810-3EB66D63621C}"/>
              </a:ext>
            </a:extLst>
          </p:cNvPr>
          <p:cNvSpPr/>
          <p:nvPr/>
        </p:nvSpPr>
        <p:spPr>
          <a:xfrm rot="16200000">
            <a:off x="-3266955" y="3285822"/>
            <a:ext cx="6858001" cy="32409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Example for </a:t>
            </a:r>
            <a:r>
              <a:rPr lang="en-US" sz="3200" dirty="0">
                <a:solidFill>
                  <a:srgbClr val="FF0000"/>
                </a:solidFill>
              </a:rPr>
              <a:t>ICE</a:t>
            </a:r>
            <a:r>
              <a:rPr lang="en-US" sz="3200" dirty="0"/>
              <a:t> clouds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707921B-F2C3-2EF7-BF3A-819D1A12AA60}"/>
              </a:ext>
            </a:extLst>
          </p:cNvPr>
          <p:cNvSpPr txBox="1"/>
          <p:nvPr/>
        </p:nvSpPr>
        <p:spPr>
          <a:xfrm>
            <a:off x="6685005" y="803189"/>
            <a:ext cx="5103341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/>
              <a:t>Normalized histogram of pixel values of Cloud Height and COT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/>
              <a:t>Latitudinal zones of 15 degrees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/>
              <a:t>Distribution is always wider over land, and clouds are thicker over land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/>
              <a:t>Liquid clouds: distribution spreads as we go north</a:t>
            </a:r>
          </a:p>
          <a:p>
            <a:pPr marL="285750" indent="-285750">
              <a:buFontTx/>
              <a:buChar char="-"/>
            </a:pPr>
            <a:r>
              <a:rPr lang="en-US" dirty="0"/>
              <a:t>Ice clouds: distribution is wider around equator</a:t>
            </a:r>
          </a:p>
          <a:p>
            <a:endParaRPr lang="en-US" dirty="0"/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1B7DD37-C2A5-15FC-E9AC-AE6DEBF094B3}"/>
              </a:ext>
            </a:extLst>
          </p:cNvPr>
          <p:cNvSpPr txBox="1"/>
          <p:nvPr/>
        </p:nvSpPr>
        <p:spPr>
          <a:xfrm>
            <a:off x="4437688" y="237882"/>
            <a:ext cx="1490672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30° to 45°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6B91C91-0C7B-4FAB-3090-E29271D11279}"/>
              </a:ext>
            </a:extLst>
          </p:cNvPr>
          <p:cNvSpPr txBox="1"/>
          <p:nvPr/>
        </p:nvSpPr>
        <p:spPr>
          <a:xfrm>
            <a:off x="4437688" y="3669212"/>
            <a:ext cx="1490672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30° to 45°</a:t>
            </a:r>
          </a:p>
        </p:txBody>
      </p:sp>
    </p:spTree>
    <p:extLst>
      <p:ext uri="{BB962C8B-B14F-4D97-AF65-F5344CB8AC3E}">
        <p14:creationId xmlns:p14="http://schemas.microsoft.com/office/powerpoint/2010/main" val="40688731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Chart, histogram&#10;&#10;Description automatically generated">
            <a:extLst>
              <a:ext uri="{FF2B5EF4-FFF2-40B4-BE49-F238E27FC236}">
                <a16:creationId xmlns:a16="http://schemas.microsoft.com/office/drawing/2014/main" id="{DB72F3EF-0476-E78B-983F-F4EF4E306CA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0781" y="21857"/>
            <a:ext cx="2834640" cy="1700784"/>
          </a:xfrm>
          <a:prstGeom prst="rect">
            <a:avLst/>
          </a:prstGeom>
        </p:spPr>
      </p:pic>
      <p:pic>
        <p:nvPicPr>
          <p:cNvPr id="18" name="Picture 17" descr="Chart&#10;&#10;Description automatically generated with low confidence">
            <a:extLst>
              <a:ext uri="{FF2B5EF4-FFF2-40B4-BE49-F238E27FC236}">
                <a16:creationId xmlns:a16="http://schemas.microsoft.com/office/drawing/2014/main" id="{072259DC-A1B3-CDE4-6CF7-E8FC92BF0E0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6519" y="21857"/>
            <a:ext cx="2834640" cy="1700784"/>
          </a:xfrm>
          <a:prstGeom prst="rect">
            <a:avLst/>
          </a:prstGeom>
        </p:spPr>
      </p:pic>
      <p:pic>
        <p:nvPicPr>
          <p:cNvPr id="19" name="Picture 18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E96DBA7B-321A-39B0-C4C1-5C3CDD0F6C8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0800" y="18864"/>
            <a:ext cx="2834640" cy="1700784"/>
          </a:xfrm>
          <a:prstGeom prst="rect">
            <a:avLst/>
          </a:prstGeom>
        </p:spPr>
      </p:pic>
      <p:pic>
        <p:nvPicPr>
          <p:cNvPr id="20" name="Picture 19" descr="A picture containing chart&#10;&#10;Description automatically generated">
            <a:extLst>
              <a:ext uri="{FF2B5EF4-FFF2-40B4-BE49-F238E27FC236}">
                <a16:creationId xmlns:a16="http://schemas.microsoft.com/office/drawing/2014/main" id="{37493B6A-C317-8E07-3E86-DD6E9860CB3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49644" y="18864"/>
            <a:ext cx="2834640" cy="1700784"/>
          </a:xfrm>
          <a:prstGeom prst="rect">
            <a:avLst/>
          </a:prstGeom>
        </p:spPr>
      </p:pic>
      <p:pic>
        <p:nvPicPr>
          <p:cNvPr id="21" name="Picture 2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10B1FFC9-38BF-7117-3151-5B2E65BB1910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065" y="1722640"/>
            <a:ext cx="2834640" cy="1700784"/>
          </a:xfrm>
          <a:prstGeom prst="rect">
            <a:avLst/>
          </a:prstGeom>
        </p:spPr>
      </p:pic>
      <p:pic>
        <p:nvPicPr>
          <p:cNvPr id="22" name="Picture 21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8B5FB0EA-4AEA-2312-02B8-AF4535FB12E9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3486" y="1722640"/>
            <a:ext cx="2834640" cy="1700784"/>
          </a:xfrm>
          <a:prstGeom prst="rect">
            <a:avLst/>
          </a:prstGeom>
        </p:spPr>
      </p:pic>
      <p:pic>
        <p:nvPicPr>
          <p:cNvPr id="23" name="Picture 2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59D67B5E-A938-D4B9-A301-B2BC80ED959A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7767" y="1722640"/>
            <a:ext cx="2834640" cy="1700784"/>
          </a:xfrm>
          <a:prstGeom prst="rect">
            <a:avLst/>
          </a:prstGeom>
        </p:spPr>
      </p:pic>
      <p:pic>
        <p:nvPicPr>
          <p:cNvPr id="24" name="Picture 23" descr="A picture containing chart&#10;&#10;Description automatically generated">
            <a:extLst>
              <a:ext uri="{FF2B5EF4-FFF2-40B4-BE49-F238E27FC236}">
                <a16:creationId xmlns:a16="http://schemas.microsoft.com/office/drawing/2014/main" id="{ACE64CA7-C3AA-D625-654B-B6CFD60E04DA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57360" y="1719648"/>
            <a:ext cx="2834640" cy="1700784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5A2EC735-ECB8-6E3D-0B71-9D26D22D225F}"/>
              </a:ext>
            </a:extLst>
          </p:cNvPr>
          <p:cNvCxnSpPr>
            <a:cxnSpLocks/>
          </p:cNvCxnSpPr>
          <p:nvPr/>
        </p:nvCxnSpPr>
        <p:spPr>
          <a:xfrm>
            <a:off x="733065" y="3401145"/>
            <a:ext cx="11443503" cy="22279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E7644B42-5826-EB25-7C7E-5FDA409C911D}"/>
              </a:ext>
            </a:extLst>
          </p:cNvPr>
          <p:cNvSpPr/>
          <p:nvPr/>
        </p:nvSpPr>
        <p:spPr>
          <a:xfrm rot="16200000">
            <a:off x="-3266954" y="3266952"/>
            <a:ext cx="6858001" cy="3240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FF00"/>
                </a:solidFill>
              </a:rPr>
              <a:t>Liquid</a:t>
            </a:r>
            <a:r>
              <a:rPr lang="en-US" sz="3200" dirty="0"/>
              <a:t> clouds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5F0C781-47C9-A56B-4843-8B1F0C61931A}"/>
              </a:ext>
            </a:extLst>
          </p:cNvPr>
          <p:cNvSpPr/>
          <p:nvPr/>
        </p:nvSpPr>
        <p:spPr>
          <a:xfrm rot="16200000">
            <a:off x="-1093646" y="1425452"/>
            <a:ext cx="3175002" cy="32409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Ocean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E37A8C1-3852-1D6F-E0A1-A3DE18952069}"/>
              </a:ext>
            </a:extLst>
          </p:cNvPr>
          <p:cNvSpPr/>
          <p:nvPr/>
        </p:nvSpPr>
        <p:spPr>
          <a:xfrm rot="16200000">
            <a:off x="-1101362" y="5105884"/>
            <a:ext cx="3175002" cy="32409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LAND</a:t>
            </a:r>
          </a:p>
        </p:txBody>
      </p:sp>
      <p:pic>
        <p:nvPicPr>
          <p:cNvPr id="28" name="Picture 27" descr="Background pattern&#10;&#10;Description automatically generated">
            <a:extLst>
              <a:ext uri="{FF2B5EF4-FFF2-40B4-BE49-F238E27FC236}">
                <a16:creationId xmlns:a16="http://schemas.microsoft.com/office/drawing/2014/main" id="{18535B5E-C550-FE0F-894E-EA0E6C456AC0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0781" y="3456855"/>
            <a:ext cx="2834640" cy="1700784"/>
          </a:xfrm>
          <a:prstGeom prst="rect">
            <a:avLst/>
          </a:prstGeom>
        </p:spPr>
      </p:pic>
      <p:pic>
        <p:nvPicPr>
          <p:cNvPr id="29" name="Picture 28" descr="Graphical user interface&#10;&#10;Description automatically generated">
            <a:extLst>
              <a:ext uri="{FF2B5EF4-FFF2-40B4-BE49-F238E27FC236}">
                <a16:creationId xmlns:a16="http://schemas.microsoft.com/office/drawing/2014/main" id="{D7B167B3-F9AC-891F-33C7-295FD7322BE7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1531" y="3456855"/>
            <a:ext cx="2834640" cy="1700784"/>
          </a:xfrm>
          <a:prstGeom prst="rect">
            <a:avLst/>
          </a:prstGeom>
        </p:spPr>
      </p:pic>
      <p:pic>
        <p:nvPicPr>
          <p:cNvPr id="30" name="Picture 29" descr="Graphical user interface&#10;&#10;Description automatically generated">
            <a:extLst>
              <a:ext uri="{FF2B5EF4-FFF2-40B4-BE49-F238E27FC236}">
                <a16:creationId xmlns:a16="http://schemas.microsoft.com/office/drawing/2014/main" id="{76390E94-493B-3DF7-7F50-E8B64894CB60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8516" y="3462909"/>
            <a:ext cx="2834640" cy="1700784"/>
          </a:xfrm>
          <a:prstGeom prst="rect">
            <a:avLst/>
          </a:prstGeom>
        </p:spPr>
      </p:pic>
      <p:pic>
        <p:nvPicPr>
          <p:cNvPr id="31" name="Picture 30" descr="Graphical user interface&#10;&#10;Description automatically generated">
            <a:extLst>
              <a:ext uri="{FF2B5EF4-FFF2-40B4-BE49-F238E27FC236}">
                <a16:creationId xmlns:a16="http://schemas.microsoft.com/office/drawing/2014/main" id="{6EB6EEA8-CFB2-BBEE-8FBB-D8D32477AFE5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57360" y="3462909"/>
            <a:ext cx="2834640" cy="1700784"/>
          </a:xfrm>
          <a:prstGeom prst="rect">
            <a:avLst/>
          </a:prstGeom>
        </p:spPr>
      </p:pic>
      <p:pic>
        <p:nvPicPr>
          <p:cNvPr id="32" name="Picture 31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1F09A329-B78E-2B17-9B22-C40149031DFC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8497" y="5157216"/>
            <a:ext cx="2834640" cy="1700784"/>
          </a:xfrm>
          <a:prstGeom prst="rect">
            <a:avLst/>
          </a:prstGeom>
        </p:spPr>
      </p:pic>
      <p:pic>
        <p:nvPicPr>
          <p:cNvPr id="33" name="Picture 32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8ECEE79A-8BE7-0518-0867-20E5BD218951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1202" y="5157216"/>
            <a:ext cx="2834640" cy="1700784"/>
          </a:xfrm>
          <a:prstGeom prst="rect">
            <a:avLst/>
          </a:prstGeom>
        </p:spPr>
      </p:pic>
      <p:pic>
        <p:nvPicPr>
          <p:cNvPr id="34" name="Picture 33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BA3DD1A0-93BF-4164-123D-947A176DDC42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0800" y="5166685"/>
            <a:ext cx="2834640" cy="1700784"/>
          </a:xfrm>
          <a:prstGeom prst="rect">
            <a:avLst/>
          </a:prstGeom>
        </p:spPr>
      </p:pic>
      <p:pic>
        <p:nvPicPr>
          <p:cNvPr id="35" name="Picture 34" descr="Graphical user interface&#10;&#10;Description automatically generated">
            <a:extLst>
              <a:ext uri="{FF2B5EF4-FFF2-40B4-BE49-F238E27FC236}">
                <a16:creationId xmlns:a16="http://schemas.microsoft.com/office/drawing/2014/main" id="{D371F8E5-86A5-8FEB-1857-B2DED38D8DFE}"/>
              </a:ext>
            </a:extLst>
          </p:cNvPr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49644" y="5157216"/>
            <a:ext cx="2834640" cy="170078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AF660E0-40C1-B30D-C031-6420BB092392}"/>
              </a:ext>
            </a:extLst>
          </p:cNvPr>
          <p:cNvSpPr txBox="1"/>
          <p:nvPr/>
        </p:nvSpPr>
        <p:spPr>
          <a:xfrm>
            <a:off x="2055847" y="44136"/>
            <a:ext cx="1490672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-60° to -45°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6AAD9EB-8B6B-3E6C-BB90-7C54E5B3C8C1}"/>
              </a:ext>
            </a:extLst>
          </p:cNvPr>
          <p:cNvSpPr txBox="1"/>
          <p:nvPr/>
        </p:nvSpPr>
        <p:spPr>
          <a:xfrm>
            <a:off x="4861585" y="44136"/>
            <a:ext cx="1490672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-45° to -30°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803B077-D75E-327E-2E9A-D89B91A3E088}"/>
              </a:ext>
            </a:extLst>
          </p:cNvPr>
          <p:cNvSpPr txBox="1"/>
          <p:nvPr/>
        </p:nvSpPr>
        <p:spPr>
          <a:xfrm>
            <a:off x="7764409" y="44136"/>
            <a:ext cx="1490672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-30° to -15°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919A9F6-2333-1AD3-55FC-CFA36C26B357}"/>
              </a:ext>
            </a:extLst>
          </p:cNvPr>
          <p:cNvSpPr txBox="1"/>
          <p:nvPr/>
        </p:nvSpPr>
        <p:spPr>
          <a:xfrm>
            <a:off x="10787601" y="44136"/>
            <a:ext cx="14906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-15° to 0°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4923D7A-4151-ABA0-D307-D0406E88335D}"/>
              </a:ext>
            </a:extLst>
          </p:cNvPr>
          <p:cNvSpPr txBox="1"/>
          <p:nvPr/>
        </p:nvSpPr>
        <p:spPr>
          <a:xfrm>
            <a:off x="2059969" y="1823229"/>
            <a:ext cx="1490672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0° to 15°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DC9B6EE-F659-D907-6B3E-8C85F55C96AB}"/>
              </a:ext>
            </a:extLst>
          </p:cNvPr>
          <p:cNvSpPr txBox="1"/>
          <p:nvPr/>
        </p:nvSpPr>
        <p:spPr>
          <a:xfrm>
            <a:off x="4911602" y="1832756"/>
            <a:ext cx="1490672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15° to 30°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1C52432-5C47-EE3B-0A25-C1CDE5FC9154}"/>
              </a:ext>
            </a:extLst>
          </p:cNvPr>
          <p:cNvSpPr txBox="1"/>
          <p:nvPr/>
        </p:nvSpPr>
        <p:spPr>
          <a:xfrm>
            <a:off x="7866688" y="1818740"/>
            <a:ext cx="1490672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30° to 45°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5361438-6F70-EC19-1077-3C36E90C7E26}"/>
              </a:ext>
            </a:extLst>
          </p:cNvPr>
          <p:cNvSpPr txBox="1"/>
          <p:nvPr/>
        </p:nvSpPr>
        <p:spPr>
          <a:xfrm>
            <a:off x="10676467" y="1818740"/>
            <a:ext cx="1490672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45° to 60°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49D08B2-0B02-B630-3FF1-ED1294E4585E}"/>
              </a:ext>
            </a:extLst>
          </p:cNvPr>
          <p:cNvSpPr txBox="1"/>
          <p:nvPr/>
        </p:nvSpPr>
        <p:spPr>
          <a:xfrm>
            <a:off x="2096059" y="3464578"/>
            <a:ext cx="1490672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-60° to -45°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A7FD323-E7DB-8569-E7A7-909C2E60FC73}"/>
              </a:ext>
            </a:extLst>
          </p:cNvPr>
          <p:cNvSpPr txBox="1"/>
          <p:nvPr/>
        </p:nvSpPr>
        <p:spPr>
          <a:xfrm>
            <a:off x="4901797" y="3464578"/>
            <a:ext cx="1490672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-45° to -30°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7B3F352-3283-CA8C-3D4F-1E99E0FC7255}"/>
              </a:ext>
            </a:extLst>
          </p:cNvPr>
          <p:cNvSpPr txBox="1"/>
          <p:nvPr/>
        </p:nvSpPr>
        <p:spPr>
          <a:xfrm>
            <a:off x="7804621" y="3464578"/>
            <a:ext cx="1490672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-30° to -15°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E0B94A7-42E4-2C22-B0EC-917DE047DB51}"/>
              </a:ext>
            </a:extLst>
          </p:cNvPr>
          <p:cNvSpPr txBox="1"/>
          <p:nvPr/>
        </p:nvSpPr>
        <p:spPr>
          <a:xfrm>
            <a:off x="10827813" y="3464578"/>
            <a:ext cx="1490672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-15° to 0°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C8401C3-0BC4-CDE1-B538-4C319B798572}"/>
              </a:ext>
            </a:extLst>
          </p:cNvPr>
          <p:cNvSpPr txBox="1"/>
          <p:nvPr/>
        </p:nvSpPr>
        <p:spPr>
          <a:xfrm>
            <a:off x="2100181" y="5243671"/>
            <a:ext cx="1490672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0° to 15°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5979A605-64B1-1661-CC8D-5CC9E2A598FB}"/>
              </a:ext>
            </a:extLst>
          </p:cNvPr>
          <p:cNvSpPr txBox="1"/>
          <p:nvPr/>
        </p:nvSpPr>
        <p:spPr>
          <a:xfrm>
            <a:off x="4951814" y="5253198"/>
            <a:ext cx="1490672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15° to 30°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D9A0C60-0A2A-9BE9-9A71-75FDE010594D}"/>
              </a:ext>
            </a:extLst>
          </p:cNvPr>
          <p:cNvSpPr txBox="1"/>
          <p:nvPr/>
        </p:nvSpPr>
        <p:spPr>
          <a:xfrm>
            <a:off x="7906900" y="5239182"/>
            <a:ext cx="1490672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30° to 45°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D07AFC38-CC70-B992-2B47-0F5EEB7EAE92}"/>
              </a:ext>
            </a:extLst>
          </p:cNvPr>
          <p:cNvSpPr txBox="1"/>
          <p:nvPr/>
        </p:nvSpPr>
        <p:spPr>
          <a:xfrm>
            <a:off x="10716679" y="5239182"/>
            <a:ext cx="1490672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45° to 60°</a:t>
            </a:r>
          </a:p>
        </p:txBody>
      </p:sp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F05C5B63-787E-0C96-5876-BFF8FF63A4D4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6666" y="363083"/>
            <a:ext cx="1758945" cy="1097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2102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chart&#10;&#10;Description automatically generated">
            <a:extLst>
              <a:ext uri="{FF2B5EF4-FFF2-40B4-BE49-F238E27FC236}">
                <a16:creationId xmlns:a16="http://schemas.microsoft.com/office/drawing/2014/main" id="{3899E4B4-89B6-CA5F-DDA0-7D693E5A55E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4499" y="3456432"/>
            <a:ext cx="2834640" cy="1700784"/>
          </a:xfrm>
          <a:prstGeom prst="rect">
            <a:avLst/>
          </a:prstGeom>
        </p:spPr>
      </p:pic>
      <p:pic>
        <p:nvPicPr>
          <p:cNvPr id="11" name="Picture 10" descr="Chart&#10;&#10;Description automatically generated with low confidence">
            <a:extLst>
              <a:ext uri="{FF2B5EF4-FFF2-40B4-BE49-F238E27FC236}">
                <a16:creationId xmlns:a16="http://schemas.microsoft.com/office/drawing/2014/main" id="{B7CE9DCC-3406-2E58-6BC1-0D53A9FF69F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02611" y="3477613"/>
            <a:ext cx="2834640" cy="1700784"/>
          </a:xfrm>
          <a:prstGeom prst="rect">
            <a:avLst/>
          </a:prstGeom>
        </p:spPr>
      </p:pic>
      <p:pic>
        <p:nvPicPr>
          <p:cNvPr id="12" name="Picture 11" descr="A picture containing chart&#10;&#10;Description automatically generated">
            <a:extLst>
              <a:ext uri="{FF2B5EF4-FFF2-40B4-BE49-F238E27FC236}">
                <a16:creationId xmlns:a16="http://schemas.microsoft.com/office/drawing/2014/main" id="{BE3E9352-0E1A-BAC5-E30E-FFA9275C0C7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64196" y="3456432"/>
            <a:ext cx="2834640" cy="1700784"/>
          </a:xfrm>
          <a:prstGeom prst="rect">
            <a:avLst/>
          </a:prstGeom>
        </p:spPr>
      </p:pic>
      <p:pic>
        <p:nvPicPr>
          <p:cNvPr id="13" name="Picture 12" descr="Chart&#10;&#10;Description automatically generated with low confidence">
            <a:extLst>
              <a:ext uri="{FF2B5EF4-FFF2-40B4-BE49-F238E27FC236}">
                <a16:creationId xmlns:a16="http://schemas.microsoft.com/office/drawing/2014/main" id="{63B4BD3D-D4F8-47E0-6C16-BD69B69C1C4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71216" y="3456432"/>
            <a:ext cx="2834640" cy="1700784"/>
          </a:xfrm>
          <a:prstGeom prst="rect">
            <a:avLst/>
          </a:prstGeom>
        </p:spPr>
      </p:pic>
      <p:pic>
        <p:nvPicPr>
          <p:cNvPr id="14" name="Picture 13" descr="Graphical user interface&#10;&#10;Description automatically generated">
            <a:extLst>
              <a:ext uri="{FF2B5EF4-FFF2-40B4-BE49-F238E27FC236}">
                <a16:creationId xmlns:a16="http://schemas.microsoft.com/office/drawing/2014/main" id="{3E8D7AF1-E158-477B-068F-5D3EE13DAAC9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8646" y="5167807"/>
            <a:ext cx="2834640" cy="1700784"/>
          </a:xfrm>
          <a:prstGeom prst="rect">
            <a:avLst/>
          </a:prstGeom>
        </p:spPr>
      </p:pic>
      <p:pic>
        <p:nvPicPr>
          <p:cNvPr id="15" name="Picture 14" descr="Graphical user interface&#10;&#10;Description automatically generated">
            <a:extLst>
              <a:ext uri="{FF2B5EF4-FFF2-40B4-BE49-F238E27FC236}">
                <a16:creationId xmlns:a16="http://schemas.microsoft.com/office/drawing/2014/main" id="{6AE706A1-6BD3-4FEE-1277-8178E66F9B10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03286" y="5157216"/>
            <a:ext cx="2834640" cy="1700784"/>
          </a:xfrm>
          <a:prstGeom prst="rect">
            <a:avLst/>
          </a:prstGeom>
        </p:spPr>
      </p:pic>
      <p:pic>
        <p:nvPicPr>
          <p:cNvPr id="16" name="Picture 15" descr="Chart&#10;&#10;Description automatically generated">
            <a:extLst>
              <a:ext uri="{FF2B5EF4-FFF2-40B4-BE49-F238E27FC236}">
                <a16:creationId xmlns:a16="http://schemas.microsoft.com/office/drawing/2014/main" id="{BFE7EE69-E389-7607-65A5-83CA3259ADDD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7926" y="5157216"/>
            <a:ext cx="2834640" cy="1700784"/>
          </a:xfrm>
          <a:prstGeom prst="rect">
            <a:avLst/>
          </a:prstGeom>
        </p:spPr>
      </p:pic>
      <p:pic>
        <p:nvPicPr>
          <p:cNvPr id="17" name="Picture 16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67B2C626-4D40-5464-62D9-6F4C765586C2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72566" y="5157216"/>
            <a:ext cx="2834640" cy="1700784"/>
          </a:xfrm>
          <a:prstGeom prst="rect">
            <a:avLst/>
          </a:prstGeom>
        </p:spPr>
      </p:pic>
      <p:pic>
        <p:nvPicPr>
          <p:cNvPr id="18" name="Picture 17" descr="Chart&#10;&#10;Description automatically generated">
            <a:extLst>
              <a:ext uri="{FF2B5EF4-FFF2-40B4-BE49-F238E27FC236}">
                <a16:creationId xmlns:a16="http://schemas.microsoft.com/office/drawing/2014/main" id="{2A12F46B-402F-A831-6ACB-8C29CC36CF14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6265" y="0"/>
            <a:ext cx="2834640" cy="1700784"/>
          </a:xfrm>
          <a:prstGeom prst="rect">
            <a:avLst/>
          </a:prstGeom>
        </p:spPr>
      </p:pic>
      <p:pic>
        <p:nvPicPr>
          <p:cNvPr id="19" name="Picture 18" descr="Chart, histogram&#10;&#10;Description automatically generated">
            <a:extLst>
              <a:ext uri="{FF2B5EF4-FFF2-40B4-BE49-F238E27FC236}">
                <a16:creationId xmlns:a16="http://schemas.microsoft.com/office/drawing/2014/main" id="{D4044128-59E2-2CCB-955A-B13489A8E95B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1032" y="0"/>
            <a:ext cx="2834640" cy="1700784"/>
          </a:xfrm>
          <a:prstGeom prst="rect">
            <a:avLst/>
          </a:prstGeom>
        </p:spPr>
      </p:pic>
      <p:pic>
        <p:nvPicPr>
          <p:cNvPr id="20" name="Picture 19" descr="Chart&#10;&#10;Description automatically generated">
            <a:extLst>
              <a:ext uri="{FF2B5EF4-FFF2-40B4-BE49-F238E27FC236}">
                <a16:creationId xmlns:a16="http://schemas.microsoft.com/office/drawing/2014/main" id="{DFA11116-F0C6-BC82-6D7B-332F3D05B8D3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64196" y="0"/>
            <a:ext cx="2834640" cy="1700784"/>
          </a:xfrm>
          <a:prstGeom prst="rect">
            <a:avLst/>
          </a:prstGeom>
        </p:spPr>
      </p:pic>
      <p:pic>
        <p:nvPicPr>
          <p:cNvPr id="21" name="Picture 20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0AC29D04-A7F8-3E07-DFC4-F9B7CDD11284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57360" y="0"/>
            <a:ext cx="2834640" cy="1700784"/>
          </a:xfrm>
          <a:prstGeom prst="rect">
            <a:avLst/>
          </a:prstGeom>
        </p:spPr>
      </p:pic>
      <p:pic>
        <p:nvPicPr>
          <p:cNvPr id="22" name="Picture 21" descr="Graphical user interface&#10;&#10;Description automatically generated">
            <a:extLst>
              <a:ext uri="{FF2B5EF4-FFF2-40B4-BE49-F238E27FC236}">
                <a16:creationId xmlns:a16="http://schemas.microsoft.com/office/drawing/2014/main" id="{D1D26D4B-E29E-0E4E-5F38-DE394D17E0ED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6138" y="1711375"/>
            <a:ext cx="2834640" cy="1700784"/>
          </a:xfrm>
          <a:prstGeom prst="rect">
            <a:avLst/>
          </a:prstGeom>
        </p:spPr>
      </p:pic>
      <p:pic>
        <p:nvPicPr>
          <p:cNvPr id="23" name="Picture 22" descr="Chart&#10;&#10;Description automatically generated">
            <a:extLst>
              <a:ext uri="{FF2B5EF4-FFF2-40B4-BE49-F238E27FC236}">
                <a16:creationId xmlns:a16="http://schemas.microsoft.com/office/drawing/2014/main" id="{15EEB046-58AB-21E9-E457-D11FF6A64880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1032" y="1728216"/>
            <a:ext cx="2834640" cy="1700784"/>
          </a:xfrm>
          <a:prstGeom prst="rect">
            <a:avLst/>
          </a:prstGeom>
        </p:spPr>
      </p:pic>
      <p:pic>
        <p:nvPicPr>
          <p:cNvPr id="24" name="Picture 23" descr="Chart&#10;&#10;Description automatically generated">
            <a:extLst>
              <a:ext uri="{FF2B5EF4-FFF2-40B4-BE49-F238E27FC236}">
                <a16:creationId xmlns:a16="http://schemas.microsoft.com/office/drawing/2014/main" id="{4DD7E75D-5396-0794-744A-50901ADD5AA2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64196" y="1700784"/>
            <a:ext cx="2834640" cy="1700784"/>
          </a:xfrm>
          <a:prstGeom prst="rect">
            <a:avLst/>
          </a:prstGeom>
        </p:spPr>
      </p:pic>
      <p:pic>
        <p:nvPicPr>
          <p:cNvPr id="25" name="Picture 24" descr="Chart, histogram&#10;&#10;Description automatically generated">
            <a:extLst>
              <a:ext uri="{FF2B5EF4-FFF2-40B4-BE49-F238E27FC236}">
                <a16:creationId xmlns:a16="http://schemas.microsoft.com/office/drawing/2014/main" id="{A406B704-8655-FE82-674A-77105365FABF}"/>
              </a:ext>
            </a:extLst>
          </p:cNvPr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71216" y="1700784"/>
            <a:ext cx="2834640" cy="1700784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F749466-94CE-07BC-7FD8-5941CD7FF7EA}"/>
              </a:ext>
            </a:extLst>
          </p:cNvPr>
          <p:cNvCxnSpPr>
            <a:cxnSpLocks/>
          </p:cNvCxnSpPr>
          <p:nvPr/>
        </p:nvCxnSpPr>
        <p:spPr>
          <a:xfrm>
            <a:off x="733065" y="3401145"/>
            <a:ext cx="11443503" cy="22279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8883E2B7-A6F5-9FC6-C76C-189E64556518}"/>
              </a:ext>
            </a:extLst>
          </p:cNvPr>
          <p:cNvSpPr/>
          <p:nvPr/>
        </p:nvSpPr>
        <p:spPr>
          <a:xfrm rot="16200000">
            <a:off x="-1093646" y="1425452"/>
            <a:ext cx="3175002" cy="32409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Ocean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BC3C781-90E4-0E83-5A33-C2D0456715E1}"/>
              </a:ext>
            </a:extLst>
          </p:cNvPr>
          <p:cNvSpPr/>
          <p:nvPr/>
        </p:nvSpPr>
        <p:spPr>
          <a:xfrm rot="16200000">
            <a:off x="-1101362" y="5105884"/>
            <a:ext cx="3175002" cy="32409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LAND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DF818BA-E230-C2B7-CB2D-07894144B298}"/>
              </a:ext>
            </a:extLst>
          </p:cNvPr>
          <p:cNvSpPr/>
          <p:nvPr/>
        </p:nvSpPr>
        <p:spPr>
          <a:xfrm rot="16200000">
            <a:off x="-3266954" y="3266952"/>
            <a:ext cx="6858001" cy="32409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ICE</a:t>
            </a:r>
            <a:r>
              <a:rPr lang="en-US" sz="3200" dirty="0"/>
              <a:t> clouds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DFAA13B-1F3C-B6E5-8C5E-27831E502F3C}"/>
              </a:ext>
            </a:extLst>
          </p:cNvPr>
          <p:cNvSpPr txBox="1"/>
          <p:nvPr/>
        </p:nvSpPr>
        <p:spPr>
          <a:xfrm>
            <a:off x="2055847" y="44136"/>
            <a:ext cx="1490672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-60° to -45°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C34FE68-E456-970C-26D2-597D58E93211}"/>
              </a:ext>
            </a:extLst>
          </p:cNvPr>
          <p:cNvSpPr txBox="1"/>
          <p:nvPr/>
        </p:nvSpPr>
        <p:spPr>
          <a:xfrm>
            <a:off x="4861585" y="44136"/>
            <a:ext cx="1490672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-45° to -30°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CCDB248-8400-9F54-932F-D57131258D22}"/>
              </a:ext>
            </a:extLst>
          </p:cNvPr>
          <p:cNvSpPr txBox="1"/>
          <p:nvPr/>
        </p:nvSpPr>
        <p:spPr>
          <a:xfrm>
            <a:off x="7764409" y="44136"/>
            <a:ext cx="1490672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-30° to -15°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50CCF24-55C1-69A9-2188-E3BAD73CFD3E}"/>
              </a:ext>
            </a:extLst>
          </p:cNvPr>
          <p:cNvSpPr txBox="1"/>
          <p:nvPr/>
        </p:nvSpPr>
        <p:spPr>
          <a:xfrm>
            <a:off x="10787601" y="44136"/>
            <a:ext cx="14906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-15° to 0°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AC0A670-F138-8192-8392-A96A726FB07B}"/>
              </a:ext>
            </a:extLst>
          </p:cNvPr>
          <p:cNvSpPr txBox="1"/>
          <p:nvPr/>
        </p:nvSpPr>
        <p:spPr>
          <a:xfrm>
            <a:off x="2059969" y="1823229"/>
            <a:ext cx="1490672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0° to 15°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9F6605C-E76A-0FDF-5C4D-75CAE8D7EB67}"/>
              </a:ext>
            </a:extLst>
          </p:cNvPr>
          <p:cNvSpPr txBox="1"/>
          <p:nvPr/>
        </p:nvSpPr>
        <p:spPr>
          <a:xfrm>
            <a:off x="4911602" y="1832756"/>
            <a:ext cx="1490672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15° to 30°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660FC3B-E0AA-7D19-A44A-839FE39E0677}"/>
              </a:ext>
            </a:extLst>
          </p:cNvPr>
          <p:cNvSpPr txBox="1"/>
          <p:nvPr/>
        </p:nvSpPr>
        <p:spPr>
          <a:xfrm>
            <a:off x="7866688" y="1818740"/>
            <a:ext cx="1490672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30° to 45°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8C9B06B-4B24-2F69-FE01-B05128090AA0}"/>
              </a:ext>
            </a:extLst>
          </p:cNvPr>
          <p:cNvSpPr txBox="1"/>
          <p:nvPr/>
        </p:nvSpPr>
        <p:spPr>
          <a:xfrm>
            <a:off x="10676467" y="1818740"/>
            <a:ext cx="1490672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45° to 60°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A03E5F8-CF8E-DDC3-89AF-EF71AFCDCAB8}"/>
              </a:ext>
            </a:extLst>
          </p:cNvPr>
          <p:cNvSpPr txBox="1"/>
          <p:nvPr/>
        </p:nvSpPr>
        <p:spPr>
          <a:xfrm>
            <a:off x="2096059" y="3464578"/>
            <a:ext cx="1490672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-60° to -45°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BEA17D6-B34B-3913-4D80-08B7B522CC81}"/>
              </a:ext>
            </a:extLst>
          </p:cNvPr>
          <p:cNvSpPr txBox="1"/>
          <p:nvPr/>
        </p:nvSpPr>
        <p:spPr>
          <a:xfrm>
            <a:off x="4901797" y="3464578"/>
            <a:ext cx="1490672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-45° to -30°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0D13AC3-68FF-A010-6FC2-1CBB49BD0E2B}"/>
              </a:ext>
            </a:extLst>
          </p:cNvPr>
          <p:cNvSpPr txBox="1"/>
          <p:nvPr/>
        </p:nvSpPr>
        <p:spPr>
          <a:xfrm>
            <a:off x="7804621" y="3464578"/>
            <a:ext cx="1490672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-30° to -15°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AC34252-1144-9C7F-9F3E-828B775294EF}"/>
              </a:ext>
            </a:extLst>
          </p:cNvPr>
          <p:cNvSpPr txBox="1"/>
          <p:nvPr/>
        </p:nvSpPr>
        <p:spPr>
          <a:xfrm>
            <a:off x="10827813" y="3464578"/>
            <a:ext cx="1490672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-15° to 0°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FAB5499-3779-8FDF-4C51-AE60A9D0D3A5}"/>
              </a:ext>
            </a:extLst>
          </p:cNvPr>
          <p:cNvSpPr txBox="1"/>
          <p:nvPr/>
        </p:nvSpPr>
        <p:spPr>
          <a:xfrm>
            <a:off x="2100181" y="5243671"/>
            <a:ext cx="1490672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0° to 15°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24628C7-3BF2-9298-6760-81F9208411C1}"/>
              </a:ext>
            </a:extLst>
          </p:cNvPr>
          <p:cNvSpPr txBox="1"/>
          <p:nvPr/>
        </p:nvSpPr>
        <p:spPr>
          <a:xfrm>
            <a:off x="4951814" y="5253198"/>
            <a:ext cx="1490672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15° to 30°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7AFA120-A3DC-185F-D0AC-EFF6CC4746CC}"/>
              </a:ext>
            </a:extLst>
          </p:cNvPr>
          <p:cNvSpPr txBox="1"/>
          <p:nvPr/>
        </p:nvSpPr>
        <p:spPr>
          <a:xfrm>
            <a:off x="7906900" y="5239182"/>
            <a:ext cx="1490672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30° to 45°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176EFB9D-9473-C2A5-F3C0-4CDC3F2903AC}"/>
              </a:ext>
            </a:extLst>
          </p:cNvPr>
          <p:cNvSpPr txBox="1"/>
          <p:nvPr/>
        </p:nvSpPr>
        <p:spPr>
          <a:xfrm>
            <a:off x="10716679" y="5239182"/>
            <a:ext cx="1490672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45° to 60°</a:t>
            </a:r>
          </a:p>
        </p:txBody>
      </p:sp>
      <p:pic>
        <p:nvPicPr>
          <p:cNvPr id="2" name="Picture 1" descr="Map&#10;&#10;Description automatically generated">
            <a:extLst>
              <a:ext uri="{FF2B5EF4-FFF2-40B4-BE49-F238E27FC236}">
                <a16:creationId xmlns:a16="http://schemas.microsoft.com/office/drawing/2014/main" id="{DC78B4D7-7EB2-5FE2-AA27-6BFFA30D5A7D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6058" y="326120"/>
            <a:ext cx="1758945" cy="1097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2392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E7CD0E1-9E9B-08E2-6BAA-C008B891E1D3}"/>
              </a:ext>
            </a:extLst>
          </p:cNvPr>
          <p:cNvSpPr txBox="1"/>
          <p:nvPr/>
        </p:nvSpPr>
        <p:spPr>
          <a:xfrm>
            <a:off x="671332" y="717630"/>
            <a:ext cx="75929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- Diurnal cycles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CF8F7EF-D2F4-15AB-C59F-3C4D35F5B1B8}"/>
              </a:ext>
            </a:extLst>
          </p:cNvPr>
          <p:cNvSpPr txBox="1"/>
          <p:nvPr/>
        </p:nvSpPr>
        <p:spPr>
          <a:xfrm>
            <a:off x="1116280" y="1615044"/>
            <a:ext cx="826522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/>
              <a:t>Mean:</a:t>
            </a:r>
          </a:p>
          <a:p>
            <a:pPr marL="742950" lvl="1" indent="-285750">
              <a:buFontTx/>
              <a:buChar char="-"/>
            </a:pPr>
            <a:r>
              <a:rPr lang="en-US" dirty="0"/>
              <a:t>Shows different diurnal cycles for cloud fraction, height and optical thickness</a:t>
            </a:r>
          </a:p>
          <a:p>
            <a:pPr marL="742950" lvl="1" indent="-285750">
              <a:buFontTx/>
              <a:buChar char="-"/>
            </a:pPr>
            <a:r>
              <a:rPr lang="en-US" dirty="0"/>
              <a:t>Optical thickness values are too high, affected by extreme values in higher and lower latitudes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/>
              <a:t>Median:</a:t>
            </a:r>
          </a:p>
          <a:p>
            <a:pPr marL="742950" lvl="1" indent="-285750">
              <a:buFontTx/>
              <a:buChar char="-"/>
            </a:pPr>
            <a:r>
              <a:rPr lang="en-US" dirty="0"/>
              <a:t>Provides a more significant view</a:t>
            </a:r>
          </a:p>
          <a:p>
            <a:pPr marL="742950" lvl="1" indent="-285750">
              <a:buFontTx/>
              <a:buChar char="-"/>
            </a:pPr>
            <a:r>
              <a:rPr lang="en-US" dirty="0"/>
              <a:t>Also shows diurnal cycles but Optical Thickness values are more reasonable</a:t>
            </a:r>
          </a:p>
          <a:p>
            <a:pPr marL="742950" lvl="1" indent="-285750">
              <a:buFontTx/>
              <a:buChar char="-"/>
            </a:pPr>
            <a:r>
              <a:rPr lang="en-US" dirty="0"/>
              <a:t>When compared with MODIS, EPIC optical thickness values are too small</a:t>
            </a:r>
          </a:p>
        </p:txBody>
      </p:sp>
    </p:spTree>
    <p:extLst>
      <p:ext uri="{BB962C8B-B14F-4D97-AF65-F5344CB8AC3E}">
        <p14:creationId xmlns:p14="http://schemas.microsoft.com/office/powerpoint/2010/main" val="30127749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line chart&#10;&#10;Description automatically generated">
            <a:extLst>
              <a:ext uri="{FF2B5EF4-FFF2-40B4-BE49-F238E27FC236}">
                <a16:creationId xmlns:a16="http://schemas.microsoft.com/office/drawing/2014/main" id="{F6C80484-18BF-9EE2-64A8-C4224F286BB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3425" y="3664348"/>
            <a:ext cx="3657600" cy="319365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1370917-47B3-345F-D134-96BC00E2CB29}"/>
              </a:ext>
            </a:extLst>
          </p:cNvPr>
          <p:cNvSpPr txBox="1"/>
          <p:nvPr/>
        </p:nvSpPr>
        <p:spPr>
          <a:xfrm rot="16200000">
            <a:off x="-382227" y="5068989"/>
            <a:ext cx="1359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Ocean liquid</a:t>
            </a:r>
          </a:p>
        </p:txBody>
      </p:sp>
      <p:pic>
        <p:nvPicPr>
          <p:cNvPr id="5" name="Picture 4" descr="Chart, line chart&#10;&#10;Description automatically generated">
            <a:extLst>
              <a:ext uri="{FF2B5EF4-FFF2-40B4-BE49-F238E27FC236}">
                <a16:creationId xmlns:a16="http://schemas.microsoft.com/office/drawing/2014/main" id="{5F74BEB1-A829-1C51-1E5A-94E20A40407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61025" y="396247"/>
            <a:ext cx="3657600" cy="3193653"/>
          </a:xfrm>
          <a:prstGeom prst="rect">
            <a:avLst/>
          </a:prstGeom>
        </p:spPr>
      </p:pic>
      <p:pic>
        <p:nvPicPr>
          <p:cNvPr id="6" name="Picture 5" descr="Chart, line chart&#10;&#10;Description automatically generated">
            <a:extLst>
              <a:ext uri="{FF2B5EF4-FFF2-40B4-BE49-F238E27FC236}">
                <a16:creationId xmlns:a16="http://schemas.microsoft.com/office/drawing/2014/main" id="{9AEC43EB-DA60-DE25-B87C-53A2BDC403C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61025" y="3656829"/>
            <a:ext cx="3657600" cy="3193653"/>
          </a:xfrm>
          <a:prstGeom prst="rect">
            <a:avLst/>
          </a:prstGeom>
        </p:spPr>
      </p:pic>
      <p:pic>
        <p:nvPicPr>
          <p:cNvPr id="7" name="Picture 6" descr="Chart, line chart&#10;&#10;Description automatically generated">
            <a:extLst>
              <a:ext uri="{FF2B5EF4-FFF2-40B4-BE49-F238E27FC236}">
                <a16:creationId xmlns:a16="http://schemas.microsoft.com/office/drawing/2014/main" id="{0BA95061-779B-F4C9-8BAD-97E120CDECC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76"/>
          <a:stretch/>
        </p:blipFill>
        <p:spPr>
          <a:xfrm>
            <a:off x="482273" y="243142"/>
            <a:ext cx="3778752" cy="342120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F33569C-F7CD-7E8D-4D5D-674ADE4542C2}"/>
              </a:ext>
            </a:extLst>
          </p:cNvPr>
          <p:cNvSpPr txBox="1"/>
          <p:nvPr/>
        </p:nvSpPr>
        <p:spPr>
          <a:xfrm rot="16200000">
            <a:off x="-323382" y="1808407"/>
            <a:ext cx="1213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Land liquid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1385B8C-8D71-93AD-2975-EA3F6BB60384}"/>
              </a:ext>
            </a:extLst>
          </p:cNvPr>
          <p:cNvSpPr txBox="1"/>
          <p:nvPr/>
        </p:nvSpPr>
        <p:spPr>
          <a:xfrm rot="5400000">
            <a:off x="7807695" y="1769079"/>
            <a:ext cx="9605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Land Ice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1401651-86A3-3047-411A-BCB53DF88378}"/>
              </a:ext>
            </a:extLst>
          </p:cNvPr>
          <p:cNvSpPr txBox="1"/>
          <p:nvPr/>
        </p:nvSpPr>
        <p:spPr>
          <a:xfrm rot="5400000">
            <a:off x="7734759" y="5068989"/>
            <a:ext cx="11063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Ocean Ice</a:t>
            </a:r>
          </a:p>
        </p:txBody>
      </p:sp>
      <p:pic>
        <p:nvPicPr>
          <p:cNvPr id="12" name="Picture 11" descr="Chart, radar chart, line chart&#10;&#10;Description automatically generated">
            <a:extLst>
              <a:ext uri="{FF2B5EF4-FFF2-40B4-BE49-F238E27FC236}">
                <a16:creationId xmlns:a16="http://schemas.microsoft.com/office/drawing/2014/main" id="{8FFADC36-2A1A-AC3C-6C54-7B70BB07A00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17957" y="229375"/>
            <a:ext cx="1775195" cy="231360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CCED5F2-AFE7-56DB-2CFE-BE71F84A61C9}"/>
              </a:ext>
            </a:extLst>
          </p:cNvPr>
          <p:cNvSpPr/>
          <p:nvPr/>
        </p:nvSpPr>
        <p:spPr>
          <a:xfrm>
            <a:off x="8304756" y="7518"/>
            <a:ext cx="2013201" cy="14235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Optical Thickness</a:t>
            </a:r>
          </a:p>
          <a:p>
            <a:pPr algn="ctr"/>
            <a:r>
              <a:rPr lang="en-US" sz="2800" dirty="0"/>
              <a:t>Median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D8C9769-F55B-BFA9-6E01-B40273B1AD54}"/>
              </a:ext>
            </a:extLst>
          </p:cNvPr>
          <p:cNvSpPr txBox="1"/>
          <p:nvPr/>
        </p:nvSpPr>
        <p:spPr>
          <a:xfrm>
            <a:off x="2105461" y="3193652"/>
            <a:ext cx="15657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Local Time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A069881-E4D2-6BCE-816A-8769B276E250}"/>
              </a:ext>
            </a:extLst>
          </p:cNvPr>
          <p:cNvSpPr txBox="1"/>
          <p:nvPr/>
        </p:nvSpPr>
        <p:spPr>
          <a:xfrm>
            <a:off x="5884213" y="3193652"/>
            <a:ext cx="15657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Local Time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8D0BA50-E6BC-CC28-4DBF-999A9A138951}"/>
              </a:ext>
            </a:extLst>
          </p:cNvPr>
          <p:cNvSpPr txBox="1"/>
          <p:nvPr/>
        </p:nvSpPr>
        <p:spPr>
          <a:xfrm>
            <a:off x="2153533" y="6461753"/>
            <a:ext cx="15657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Local Time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F04F487-C588-2423-ACD0-F63E399CC111}"/>
              </a:ext>
            </a:extLst>
          </p:cNvPr>
          <p:cNvSpPr txBox="1"/>
          <p:nvPr/>
        </p:nvSpPr>
        <p:spPr>
          <a:xfrm>
            <a:off x="5932285" y="6461753"/>
            <a:ext cx="15657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Local Time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EA4C298-2153-681C-1CE8-0A5D2A4DCC1E}"/>
              </a:ext>
            </a:extLst>
          </p:cNvPr>
          <p:cNvGrpSpPr/>
          <p:nvPr/>
        </p:nvGrpSpPr>
        <p:grpSpPr>
          <a:xfrm>
            <a:off x="8821408" y="4700458"/>
            <a:ext cx="3372592" cy="2159363"/>
            <a:chOff x="167833" y="80791"/>
            <a:chExt cx="10860911" cy="6777209"/>
          </a:xfrm>
        </p:grpSpPr>
        <p:pic>
          <p:nvPicPr>
            <p:cNvPr id="18" name="Picture 17" descr="Map&#10;&#10;Description automatically generated">
              <a:extLst>
                <a:ext uri="{FF2B5EF4-FFF2-40B4-BE49-F238E27FC236}">
                  <a16:creationId xmlns:a16="http://schemas.microsoft.com/office/drawing/2014/main" id="{F2A44D74-EAEC-28AF-4AAD-E1D8C7EA141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7833" y="80791"/>
              <a:ext cx="10860911" cy="6777209"/>
            </a:xfrm>
            <a:prstGeom prst="rect">
              <a:avLst/>
            </a:prstGeom>
          </p:spPr>
        </p:pic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9943A39E-5838-9AC4-CF0F-EE084EA4FEE3}"/>
                </a:ext>
              </a:extLst>
            </p:cNvPr>
            <p:cNvCxnSpPr>
              <a:cxnSpLocks/>
            </p:cNvCxnSpPr>
            <p:nvPr/>
          </p:nvCxnSpPr>
          <p:spPr>
            <a:xfrm>
              <a:off x="613459" y="5185458"/>
              <a:ext cx="10324618" cy="0"/>
            </a:xfrm>
            <a:prstGeom prst="line">
              <a:avLst/>
            </a:prstGeom>
            <a:ln w="3810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5ADC3D2E-7D02-6A81-5C0B-87E26CCA107D}"/>
                </a:ext>
              </a:extLst>
            </p:cNvPr>
            <p:cNvCxnSpPr>
              <a:cxnSpLocks/>
            </p:cNvCxnSpPr>
            <p:nvPr/>
          </p:nvCxnSpPr>
          <p:spPr>
            <a:xfrm>
              <a:off x="613459" y="4678101"/>
              <a:ext cx="10324618" cy="0"/>
            </a:xfrm>
            <a:prstGeom prst="line">
              <a:avLst/>
            </a:prstGeom>
            <a:ln w="3810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0BC71D0C-E8A0-5D73-7585-72B1F63E2CCE}"/>
                </a:ext>
              </a:extLst>
            </p:cNvPr>
            <p:cNvCxnSpPr>
              <a:cxnSpLocks/>
            </p:cNvCxnSpPr>
            <p:nvPr/>
          </p:nvCxnSpPr>
          <p:spPr>
            <a:xfrm>
              <a:off x="613459" y="4157241"/>
              <a:ext cx="10324618" cy="0"/>
            </a:xfrm>
            <a:prstGeom prst="line">
              <a:avLst/>
            </a:prstGeom>
            <a:ln w="3810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C264CBCE-40E9-8E6E-AECB-680CB17E4D10}"/>
                </a:ext>
              </a:extLst>
            </p:cNvPr>
            <p:cNvCxnSpPr>
              <a:cxnSpLocks/>
            </p:cNvCxnSpPr>
            <p:nvPr/>
          </p:nvCxnSpPr>
          <p:spPr>
            <a:xfrm>
              <a:off x="613459" y="3694253"/>
              <a:ext cx="10324618" cy="0"/>
            </a:xfrm>
            <a:prstGeom prst="line">
              <a:avLst/>
            </a:prstGeom>
            <a:ln w="3810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92A9801D-393D-72C4-6AC3-81437CA8502A}"/>
                </a:ext>
              </a:extLst>
            </p:cNvPr>
            <p:cNvCxnSpPr>
              <a:cxnSpLocks/>
            </p:cNvCxnSpPr>
            <p:nvPr/>
          </p:nvCxnSpPr>
          <p:spPr>
            <a:xfrm>
              <a:off x="613459" y="2629383"/>
              <a:ext cx="10324618" cy="0"/>
            </a:xfrm>
            <a:prstGeom prst="line">
              <a:avLst/>
            </a:prstGeom>
            <a:ln w="3810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F8045795-832B-B53C-4265-15BD5588D3E5}"/>
                </a:ext>
              </a:extLst>
            </p:cNvPr>
            <p:cNvCxnSpPr>
              <a:cxnSpLocks/>
            </p:cNvCxnSpPr>
            <p:nvPr/>
          </p:nvCxnSpPr>
          <p:spPr>
            <a:xfrm>
              <a:off x="613459" y="2122026"/>
              <a:ext cx="10324618" cy="0"/>
            </a:xfrm>
            <a:prstGeom prst="line">
              <a:avLst/>
            </a:prstGeom>
            <a:ln w="3810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FAA158B8-9499-FAD5-68E1-AD5D7E9ACEAD}"/>
                </a:ext>
              </a:extLst>
            </p:cNvPr>
            <p:cNvCxnSpPr>
              <a:cxnSpLocks/>
            </p:cNvCxnSpPr>
            <p:nvPr/>
          </p:nvCxnSpPr>
          <p:spPr>
            <a:xfrm>
              <a:off x="613459" y="1601166"/>
              <a:ext cx="10324618" cy="0"/>
            </a:xfrm>
            <a:prstGeom prst="line">
              <a:avLst/>
            </a:prstGeom>
            <a:ln w="3810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66EB3A89-2460-03D3-588A-054418CF74B7}"/>
                </a:ext>
              </a:extLst>
            </p:cNvPr>
            <p:cNvCxnSpPr>
              <a:cxnSpLocks/>
            </p:cNvCxnSpPr>
            <p:nvPr/>
          </p:nvCxnSpPr>
          <p:spPr>
            <a:xfrm>
              <a:off x="613459" y="1138178"/>
              <a:ext cx="10324618" cy="0"/>
            </a:xfrm>
            <a:prstGeom prst="line">
              <a:avLst/>
            </a:prstGeom>
            <a:ln w="3810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27" name="Rounded Rectangle 26">
              <a:extLst>
                <a:ext uri="{FF2B5EF4-FFF2-40B4-BE49-F238E27FC236}">
                  <a16:creationId xmlns:a16="http://schemas.microsoft.com/office/drawing/2014/main" id="{984264FD-E8A2-EC23-7E9C-9A821C519B7C}"/>
                </a:ext>
              </a:extLst>
            </p:cNvPr>
            <p:cNvSpPr/>
            <p:nvPr/>
          </p:nvSpPr>
          <p:spPr>
            <a:xfrm>
              <a:off x="613459" y="162048"/>
              <a:ext cx="10324618" cy="976130"/>
            </a:xfrm>
            <a:prstGeom prst="roundRect">
              <a:avLst/>
            </a:prstGeom>
            <a:solidFill>
              <a:schemeClr val="accent4">
                <a:alpha val="82179"/>
              </a:schemeClr>
            </a:solidFill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ounded Rectangle 27">
              <a:extLst>
                <a:ext uri="{FF2B5EF4-FFF2-40B4-BE49-F238E27FC236}">
                  <a16:creationId xmlns:a16="http://schemas.microsoft.com/office/drawing/2014/main" id="{A6404F97-B143-8BCC-F551-24CDA59A22C1}"/>
                </a:ext>
              </a:extLst>
            </p:cNvPr>
            <p:cNvSpPr/>
            <p:nvPr/>
          </p:nvSpPr>
          <p:spPr>
            <a:xfrm>
              <a:off x="613459" y="5185458"/>
              <a:ext cx="10324618" cy="976130"/>
            </a:xfrm>
            <a:prstGeom prst="roundRect">
              <a:avLst/>
            </a:prstGeom>
            <a:solidFill>
              <a:schemeClr val="accent4">
                <a:alpha val="82179"/>
              </a:schemeClr>
            </a:solidFill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02CA4CD3-446C-9E3E-FBAC-A79F40E41A01}"/>
              </a:ext>
            </a:extLst>
          </p:cNvPr>
          <p:cNvSpPr txBox="1"/>
          <p:nvPr/>
        </p:nvSpPr>
        <p:spPr>
          <a:xfrm>
            <a:off x="8603506" y="2169418"/>
            <a:ext cx="3372592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1600" b="1" dirty="0"/>
              <a:t>Liquid</a:t>
            </a:r>
          </a:p>
          <a:p>
            <a:pPr marL="742950" lvl="1" indent="-285750">
              <a:buFontTx/>
              <a:buChar char="-"/>
            </a:pPr>
            <a:r>
              <a:rPr lang="en-US" sz="1600" dirty="0"/>
              <a:t>Concave vs daytime</a:t>
            </a:r>
          </a:p>
          <a:p>
            <a:pPr marL="742950" lvl="1" indent="-285750">
              <a:buFontTx/>
              <a:buChar char="-"/>
            </a:pPr>
            <a:r>
              <a:rPr lang="en-US" sz="1600" dirty="0"/>
              <a:t>Opt. thicker for higher latitudes for both land &amp; ocean</a:t>
            </a:r>
          </a:p>
          <a:p>
            <a:pPr lvl="1"/>
            <a:endParaRPr lang="en-US" sz="1600" dirty="0"/>
          </a:p>
          <a:p>
            <a:pPr marL="285750" indent="-285750">
              <a:buFontTx/>
              <a:buChar char="-"/>
            </a:pPr>
            <a:r>
              <a:rPr lang="en-US" sz="1600" b="1" dirty="0"/>
              <a:t>Ice</a:t>
            </a:r>
          </a:p>
          <a:p>
            <a:pPr marL="742950" lvl="1" indent="-285750">
              <a:buFontTx/>
              <a:buChar char="-"/>
            </a:pPr>
            <a:r>
              <a:rPr lang="en-US" sz="1600" dirty="0"/>
              <a:t>Peaks afternoon for land but flat for ocean</a:t>
            </a:r>
          </a:p>
          <a:p>
            <a:pPr marL="742950" lvl="1" indent="-285750">
              <a:buFontTx/>
              <a:buChar char="-"/>
            </a:pPr>
            <a:r>
              <a:rPr lang="en-US" sz="1600" dirty="0"/>
              <a:t>Opt. thicker in tropics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285750" indent="-285750">
              <a:buFontTx/>
              <a:buChar char="-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83243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art, line chart&#10;&#10;Description automatically generated">
            <a:extLst>
              <a:ext uri="{FF2B5EF4-FFF2-40B4-BE49-F238E27FC236}">
                <a16:creationId xmlns:a16="http://schemas.microsoft.com/office/drawing/2014/main" id="{1A1410B4-39A2-ACFF-0557-ACA8D53F95B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3414" y="-12528"/>
            <a:ext cx="3657600" cy="3465278"/>
          </a:xfrm>
          <a:prstGeom prst="rect">
            <a:avLst/>
          </a:prstGeom>
        </p:spPr>
      </p:pic>
      <p:pic>
        <p:nvPicPr>
          <p:cNvPr id="3" name="Picture 2" descr="Chart, line chart&#10;&#10;Description automatically generated">
            <a:extLst>
              <a:ext uri="{FF2B5EF4-FFF2-40B4-BE49-F238E27FC236}">
                <a16:creationId xmlns:a16="http://schemas.microsoft.com/office/drawing/2014/main" id="{0D6E2207-461D-B94E-4623-2A0F8CDD0E4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3414" y="3429000"/>
            <a:ext cx="3657600" cy="3350543"/>
          </a:xfrm>
          <a:prstGeom prst="rect">
            <a:avLst/>
          </a:prstGeom>
        </p:spPr>
      </p:pic>
      <p:pic>
        <p:nvPicPr>
          <p:cNvPr id="4" name="Picture 3" descr="Chart, line chart&#10;&#10;Description automatically generated">
            <a:extLst>
              <a:ext uri="{FF2B5EF4-FFF2-40B4-BE49-F238E27FC236}">
                <a16:creationId xmlns:a16="http://schemas.microsoft.com/office/drawing/2014/main" id="{88D747EB-88B6-7663-91F1-43E0CC49557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96014" y="-25053"/>
            <a:ext cx="3657600" cy="3465278"/>
          </a:xfrm>
          <a:prstGeom prst="rect">
            <a:avLst/>
          </a:prstGeom>
        </p:spPr>
      </p:pic>
      <p:pic>
        <p:nvPicPr>
          <p:cNvPr id="5" name="Picture 4" descr="Chart, radar chart, line chart&#10;&#10;Description automatically generated">
            <a:extLst>
              <a:ext uri="{FF2B5EF4-FFF2-40B4-BE49-F238E27FC236}">
                <a16:creationId xmlns:a16="http://schemas.microsoft.com/office/drawing/2014/main" id="{C5B047B0-DD20-0F66-4C44-D3D35CC6DA9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96014" y="3428999"/>
            <a:ext cx="3657600" cy="335054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9CE94BD-4595-E7EE-F3BF-2D755AD0C5C8}"/>
              </a:ext>
            </a:extLst>
          </p:cNvPr>
          <p:cNvSpPr txBox="1"/>
          <p:nvPr/>
        </p:nvSpPr>
        <p:spPr>
          <a:xfrm rot="16200000">
            <a:off x="-382227" y="5068989"/>
            <a:ext cx="1359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Ocean liquid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CBF6B59-183F-85E9-12DE-633700317F2B}"/>
              </a:ext>
            </a:extLst>
          </p:cNvPr>
          <p:cNvSpPr txBox="1"/>
          <p:nvPr/>
        </p:nvSpPr>
        <p:spPr>
          <a:xfrm rot="16200000">
            <a:off x="-323382" y="1808407"/>
            <a:ext cx="1213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Land liquid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BFC2D2B-76FC-2396-370C-8EFF3A843D32}"/>
              </a:ext>
            </a:extLst>
          </p:cNvPr>
          <p:cNvSpPr txBox="1"/>
          <p:nvPr/>
        </p:nvSpPr>
        <p:spPr>
          <a:xfrm rot="5400000">
            <a:off x="7807695" y="1808407"/>
            <a:ext cx="9605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Land Ice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F5F7BDA-ACA2-923C-0622-95091D3F15A4}"/>
              </a:ext>
            </a:extLst>
          </p:cNvPr>
          <p:cNvSpPr txBox="1"/>
          <p:nvPr/>
        </p:nvSpPr>
        <p:spPr>
          <a:xfrm rot="5400000">
            <a:off x="7734759" y="5068989"/>
            <a:ext cx="11063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Ocean Ice</a:t>
            </a:r>
          </a:p>
        </p:txBody>
      </p:sp>
      <p:pic>
        <p:nvPicPr>
          <p:cNvPr id="10" name="Picture 9" descr="Chart, radar chart, line chart&#10;&#10;Description automatically generated">
            <a:extLst>
              <a:ext uri="{FF2B5EF4-FFF2-40B4-BE49-F238E27FC236}">
                <a16:creationId xmlns:a16="http://schemas.microsoft.com/office/drawing/2014/main" id="{75BC4FEF-E5E9-5A0A-44A5-45FBEAA8A8D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17957" y="229375"/>
            <a:ext cx="1775195" cy="231360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383DB70-E60C-F947-4301-922D4551036C}"/>
              </a:ext>
            </a:extLst>
          </p:cNvPr>
          <p:cNvSpPr/>
          <p:nvPr/>
        </p:nvSpPr>
        <p:spPr>
          <a:xfrm>
            <a:off x="8304756" y="7518"/>
            <a:ext cx="2013201" cy="13968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Cloud Height</a:t>
            </a:r>
          </a:p>
          <a:p>
            <a:pPr algn="ctr"/>
            <a:r>
              <a:rPr lang="en-US" sz="2800" dirty="0"/>
              <a:t>Median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1D905FA-8C04-ED56-0FE3-61F6958CFE97}"/>
              </a:ext>
            </a:extLst>
          </p:cNvPr>
          <p:cNvSpPr txBox="1"/>
          <p:nvPr/>
        </p:nvSpPr>
        <p:spPr>
          <a:xfrm>
            <a:off x="1905045" y="3005762"/>
            <a:ext cx="15657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Local Time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266A78C-0948-A68C-6E9B-1A230D3363A6}"/>
              </a:ext>
            </a:extLst>
          </p:cNvPr>
          <p:cNvSpPr txBox="1"/>
          <p:nvPr/>
        </p:nvSpPr>
        <p:spPr>
          <a:xfrm>
            <a:off x="5683797" y="3005762"/>
            <a:ext cx="15657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Local Time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6EC9C11-E8D0-0413-CADC-D883B8F01DD3}"/>
              </a:ext>
            </a:extLst>
          </p:cNvPr>
          <p:cNvSpPr txBox="1"/>
          <p:nvPr/>
        </p:nvSpPr>
        <p:spPr>
          <a:xfrm>
            <a:off x="1953117" y="6436701"/>
            <a:ext cx="15657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Local Time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810910F-517E-63B4-8E96-8F584D76CDBA}"/>
              </a:ext>
            </a:extLst>
          </p:cNvPr>
          <p:cNvSpPr txBox="1"/>
          <p:nvPr/>
        </p:nvSpPr>
        <p:spPr>
          <a:xfrm>
            <a:off x="5731869" y="6436701"/>
            <a:ext cx="15657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Local Time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1F94BF2-1BD6-1E65-2BA2-AB1C3B8CCAA6}"/>
              </a:ext>
            </a:extLst>
          </p:cNvPr>
          <p:cNvSpPr txBox="1"/>
          <p:nvPr/>
        </p:nvSpPr>
        <p:spPr>
          <a:xfrm>
            <a:off x="8304756" y="2153826"/>
            <a:ext cx="374198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b="1" dirty="0"/>
              <a:t>Liquid</a:t>
            </a:r>
          </a:p>
          <a:p>
            <a:pPr marL="742950" lvl="1" indent="-285750">
              <a:buFontTx/>
              <a:buChar char="-"/>
            </a:pPr>
            <a:r>
              <a:rPr lang="en-US" sz="1600" dirty="0"/>
              <a:t>Convex vs daytime for liquid</a:t>
            </a:r>
          </a:p>
          <a:p>
            <a:pPr marL="742950" lvl="1" indent="-285750">
              <a:buFontTx/>
              <a:buChar char="-"/>
            </a:pPr>
            <a:r>
              <a:rPr lang="en-US" sz="1600" dirty="0"/>
              <a:t>Clouds over land are higher than over ocean</a:t>
            </a:r>
          </a:p>
          <a:p>
            <a:pPr marL="742950" lvl="1" indent="-285750">
              <a:buFontTx/>
              <a:buChar char="-"/>
            </a:pPr>
            <a:r>
              <a:rPr lang="en-US" sz="1600" dirty="0"/>
              <a:t>Clouds are higher at high latitudes over land but at tropics over ocean</a:t>
            </a:r>
            <a:endParaRPr lang="en-US" dirty="0"/>
          </a:p>
          <a:p>
            <a:pPr marL="285750" indent="-285750">
              <a:buFontTx/>
              <a:buChar char="-"/>
            </a:pPr>
            <a:r>
              <a:rPr lang="en-US" b="1" dirty="0"/>
              <a:t>Ice</a:t>
            </a:r>
          </a:p>
          <a:p>
            <a:pPr marL="742950" lvl="1" indent="-285750">
              <a:buFontTx/>
              <a:buChar char="-"/>
            </a:pPr>
            <a:r>
              <a:rPr lang="en-US" sz="1600" dirty="0"/>
              <a:t>No changes vs daytime for clouds over land. The lowest at noon over ocean</a:t>
            </a:r>
          </a:p>
          <a:p>
            <a:pPr marL="742950" lvl="1" indent="-285750">
              <a:buFontTx/>
              <a:buChar char="-"/>
            </a:pPr>
            <a:r>
              <a:rPr lang="en-US" sz="1600" dirty="0"/>
              <a:t>Higher in tropics at the morning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E97E7D5-C031-70B1-DF75-B754469C31C3}"/>
              </a:ext>
            </a:extLst>
          </p:cNvPr>
          <p:cNvGrpSpPr/>
          <p:nvPr/>
        </p:nvGrpSpPr>
        <p:grpSpPr>
          <a:xfrm>
            <a:off x="9532306" y="5262369"/>
            <a:ext cx="2659693" cy="1588113"/>
            <a:chOff x="167833" y="80791"/>
            <a:chExt cx="10860911" cy="6777209"/>
          </a:xfrm>
        </p:grpSpPr>
        <p:pic>
          <p:nvPicPr>
            <p:cNvPr id="19" name="Picture 18" descr="Map&#10;&#10;Description automatically generated">
              <a:extLst>
                <a:ext uri="{FF2B5EF4-FFF2-40B4-BE49-F238E27FC236}">
                  <a16:creationId xmlns:a16="http://schemas.microsoft.com/office/drawing/2014/main" id="{C8608300-965F-8DFC-9551-7B0EC277816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7833" y="80791"/>
              <a:ext cx="10860911" cy="6777209"/>
            </a:xfrm>
            <a:prstGeom prst="rect">
              <a:avLst/>
            </a:prstGeom>
          </p:spPr>
        </p:pic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AF6182B0-5B37-28EC-DC47-D58673558BF7}"/>
                </a:ext>
              </a:extLst>
            </p:cNvPr>
            <p:cNvCxnSpPr>
              <a:cxnSpLocks/>
            </p:cNvCxnSpPr>
            <p:nvPr/>
          </p:nvCxnSpPr>
          <p:spPr>
            <a:xfrm>
              <a:off x="613459" y="5185458"/>
              <a:ext cx="10324618" cy="0"/>
            </a:xfrm>
            <a:prstGeom prst="line">
              <a:avLst/>
            </a:prstGeom>
            <a:ln w="3810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8A01A3D6-748D-6FE0-A41B-7105ED389007}"/>
                </a:ext>
              </a:extLst>
            </p:cNvPr>
            <p:cNvCxnSpPr>
              <a:cxnSpLocks/>
            </p:cNvCxnSpPr>
            <p:nvPr/>
          </p:nvCxnSpPr>
          <p:spPr>
            <a:xfrm>
              <a:off x="613459" y="4678101"/>
              <a:ext cx="10324618" cy="0"/>
            </a:xfrm>
            <a:prstGeom prst="line">
              <a:avLst/>
            </a:prstGeom>
            <a:ln w="3810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79945B19-8C83-E080-10D7-C2F19A36957F}"/>
                </a:ext>
              </a:extLst>
            </p:cNvPr>
            <p:cNvCxnSpPr>
              <a:cxnSpLocks/>
            </p:cNvCxnSpPr>
            <p:nvPr/>
          </p:nvCxnSpPr>
          <p:spPr>
            <a:xfrm>
              <a:off x="613459" y="4157241"/>
              <a:ext cx="10324618" cy="0"/>
            </a:xfrm>
            <a:prstGeom prst="line">
              <a:avLst/>
            </a:prstGeom>
            <a:ln w="3810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CBD509C5-FE96-ADE1-3458-CFC4501E9A15}"/>
                </a:ext>
              </a:extLst>
            </p:cNvPr>
            <p:cNvCxnSpPr>
              <a:cxnSpLocks/>
            </p:cNvCxnSpPr>
            <p:nvPr/>
          </p:nvCxnSpPr>
          <p:spPr>
            <a:xfrm>
              <a:off x="613459" y="3694253"/>
              <a:ext cx="10324618" cy="0"/>
            </a:xfrm>
            <a:prstGeom prst="line">
              <a:avLst/>
            </a:prstGeom>
            <a:ln w="3810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CCAE0916-1D8F-BC36-0C13-23ACFDB017A5}"/>
                </a:ext>
              </a:extLst>
            </p:cNvPr>
            <p:cNvCxnSpPr>
              <a:cxnSpLocks/>
            </p:cNvCxnSpPr>
            <p:nvPr/>
          </p:nvCxnSpPr>
          <p:spPr>
            <a:xfrm>
              <a:off x="613459" y="2629383"/>
              <a:ext cx="10324618" cy="0"/>
            </a:xfrm>
            <a:prstGeom prst="line">
              <a:avLst/>
            </a:prstGeom>
            <a:ln w="3810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12C8C3D5-3722-FB13-D210-958FD625FE46}"/>
                </a:ext>
              </a:extLst>
            </p:cNvPr>
            <p:cNvCxnSpPr>
              <a:cxnSpLocks/>
            </p:cNvCxnSpPr>
            <p:nvPr/>
          </p:nvCxnSpPr>
          <p:spPr>
            <a:xfrm>
              <a:off x="613459" y="2122026"/>
              <a:ext cx="10324618" cy="0"/>
            </a:xfrm>
            <a:prstGeom prst="line">
              <a:avLst/>
            </a:prstGeom>
            <a:ln w="3810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A1E0F3DC-7E58-2E8F-0439-BA3AB17C7484}"/>
                </a:ext>
              </a:extLst>
            </p:cNvPr>
            <p:cNvCxnSpPr>
              <a:cxnSpLocks/>
            </p:cNvCxnSpPr>
            <p:nvPr/>
          </p:nvCxnSpPr>
          <p:spPr>
            <a:xfrm>
              <a:off x="613459" y="1601166"/>
              <a:ext cx="10324618" cy="0"/>
            </a:xfrm>
            <a:prstGeom prst="line">
              <a:avLst/>
            </a:prstGeom>
            <a:ln w="3810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8ABAAAB2-FA14-5F1D-DF77-A9DF75279C75}"/>
                </a:ext>
              </a:extLst>
            </p:cNvPr>
            <p:cNvCxnSpPr>
              <a:cxnSpLocks/>
            </p:cNvCxnSpPr>
            <p:nvPr/>
          </p:nvCxnSpPr>
          <p:spPr>
            <a:xfrm>
              <a:off x="613459" y="1138178"/>
              <a:ext cx="10324618" cy="0"/>
            </a:xfrm>
            <a:prstGeom prst="line">
              <a:avLst/>
            </a:prstGeom>
            <a:ln w="3810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28" name="Rounded Rectangle 27">
              <a:extLst>
                <a:ext uri="{FF2B5EF4-FFF2-40B4-BE49-F238E27FC236}">
                  <a16:creationId xmlns:a16="http://schemas.microsoft.com/office/drawing/2014/main" id="{156B33EA-3B2D-1DBD-7C96-EA081E64BCFA}"/>
                </a:ext>
              </a:extLst>
            </p:cNvPr>
            <p:cNvSpPr/>
            <p:nvPr/>
          </p:nvSpPr>
          <p:spPr>
            <a:xfrm>
              <a:off x="613459" y="162048"/>
              <a:ext cx="10324618" cy="976130"/>
            </a:xfrm>
            <a:prstGeom prst="roundRect">
              <a:avLst/>
            </a:prstGeom>
            <a:solidFill>
              <a:schemeClr val="accent4">
                <a:alpha val="82179"/>
              </a:schemeClr>
            </a:solidFill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ounded Rectangle 28">
              <a:extLst>
                <a:ext uri="{FF2B5EF4-FFF2-40B4-BE49-F238E27FC236}">
                  <a16:creationId xmlns:a16="http://schemas.microsoft.com/office/drawing/2014/main" id="{8AED9917-EAB8-7E50-6848-316A97D39194}"/>
                </a:ext>
              </a:extLst>
            </p:cNvPr>
            <p:cNvSpPr/>
            <p:nvPr/>
          </p:nvSpPr>
          <p:spPr>
            <a:xfrm>
              <a:off x="613459" y="5185458"/>
              <a:ext cx="10324618" cy="976130"/>
            </a:xfrm>
            <a:prstGeom prst="roundRect">
              <a:avLst/>
            </a:prstGeom>
            <a:solidFill>
              <a:schemeClr val="accent4">
                <a:alpha val="82179"/>
              </a:schemeClr>
            </a:solidFill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7960322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02E6E33-CC27-6317-5CCE-F8F70CCEA53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25854" y="254000"/>
            <a:ext cx="3643581" cy="3175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D690D69-F3DD-51DD-DF62-D94FA14F4E4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72775" y="3429000"/>
            <a:ext cx="3643581" cy="3175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12CB3BE-61FC-9A11-6264-E1E0FACDB8F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8181" y="254000"/>
            <a:ext cx="3643581" cy="3175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7D5F097-18C8-1431-79D0-A70622B941B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2273" y="3666155"/>
            <a:ext cx="3643581" cy="3175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29C2158-B546-BCB2-7980-9707DF023E23}"/>
              </a:ext>
            </a:extLst>
          </p:cNvPr>
          <p:cNvSpPr txBox="1"/>
          <p:nvPr/>
        </p:nvSpPr>
        <p:spPr>
          <a:xfrm rot="16200000">
            <a:off x="-382227" y="5068989"/>
            <a:ext cx="1359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Ocean liquid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AF5A8D9-5771-E3B3-8871-E6242CFF21F4}"/>
              </a:ext>
            </a:extLst>
          </p:cNvPr>
          <p:cNvSpPr txBox="1"/>
          <p:nvPr/>
        </p:nvSpPr>
        <p:spPr>
          <a:xfrm rot="16200000">
            <a:off x="-323382" y="1808407"/>
            <a:ext cx="1213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Land liquid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7DF12CC-34D5-62E8-72C9-F1C4DF41E52C}"/>
              </a:ext>
            </a:extLst>
          </p:cNvPr>
          <p:cNvSpPr txBox="1"/>
          <p:nvPr/>
        </p:nvSpPr>
        <p:spPr>
          <a:xfrm rot="5400000">
            <a:off x="7807695" y="1808407"/>
            <a:ext cx="9605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Land Ice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E16AEBF-DDC3-6E1F-AE9E-5F3DE652B197}"/>
              </a:ext>
            </a:extLst>
          </p:cNvPr>
          <p:cNvSpPr txBox="1"/>
          <p:nvPr/>
        </p:nvSpPr>
        <p:spPr>
          <a:xfrm rot="5400000">
            <a:off x="7734759" y="5068989"/>
            <a:ext cx="11063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Ocean Ice</a:t>
            </a:r>
          </a:p>
        </p:txBody>
      </p:sp>
      <p:pic>
        <p:nvPicPr>
          <p:cNvPr id="14" name="Picture 13" descr="Chart, radar chart, line chart&#10;&#10;Description automatically generated">
            <a:extLst>
              <a:ext uri="{FF2B5EF4-FFF2-40B4-BE49-F238E27FC236}">
                <a16:creationId xmlns:a16="http://schemas.microsoft.com/office/drawing/2014/main" id="{048C01D0-E8BE-74AB-4806-34AEB10DD90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17957" y="229375"/>
            <a:ext cx="1775195" cy="231360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29F000B-7740-9468-39F0-289E06F81272}"/>
              </a:ext>
            </a:extLst>
          </p:cNvPr>
          <p:cNvSpPr txBox="1"/>
          <p:nvPr/>
        </p:nvSpPr>
        <p:spPr>
          <a:xfrm>
            <a:off x="8118221" y="2765517"/>
            <a:ext cx="387826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Tx/>
              <a:buChar char="-"/>
            </a:pPr>
            <a:r>
              <a:rPr lang="en-US" dirty="0"/>
              <a:t>Strong differences in latitudinal zones</a:t>
            </a:r>
          </a:p>
          <a:p>
            <a:pPr marL="742950" lvl="1" indent="-285750">
              <a:buFontTx/>
              <a:buChar char="-"/>
            </a:pPr>
            <a:endParaRPr lang="en-US" dirty="0"/>
          </a:p>
          <a:p>
            <a:pPr marL="742950" lvl="1" indent="-285750">
              <a:buFontTx/>
              <a:buChar char="-"/>
            </a:pPr>
            <a:r>
              <a:rPr lang="en-US" dirty="0"/>
              <a:t>For each latitudinal zone, higher COT corresponds to lower cloud height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285750" indent="-285750">
              <a:buFontTx/>
              <a:buChar char="-"/>
            </a:pPr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28D68CD-0F25-8344-8515-EB5904E2D092}"/>
              </a:ext>
            </a:extLst>
          </p:cNvPr>
          <p:cNvSpPr/>
          <p:nvPr/>
        </p:nvSpPr>
        <p:spPr>
          <a:xfrm>
            <a:off x="8472621" y="7518"/>
            <a:ext cx="1845336" cy="23136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Correlation between COT and Cloud Height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20EA4F8-3444-F82C-FA1F-A22A020487AB}"/>
              </a:ext>
            </a:extLst>
          </p:cNvPr>
          <p:cNvGrpSpPr/>
          <p:nvPr/>
        </p:nvGrpSpPr>
        <p:grpSpPr>
          <a:xfrm>
            <a:off x="8821408" y="4700458"/>
            <a:ext cx="3372592" cy="2159363"/>
            <a:chOff x="167833" y="80791"/>
            <a:chExt cx="10860911" cy="6777209"/>
          </a:xfrm>
        </p:grpSpPr>
        <p:pic>
          <p:nvPicPr>
            <p:cNvPr id="6" name="Picture 5" descr="Map&#10;&#10;Description automatically generated">
              <a:extLst>
                <a:ext uri="{FF2B5EF4-FFF2-40B4-BE49-F238E27FC236}">
                  <a16:creationId xmlns:a16="http://schemas.microsoft.com/office/drawing/2014/main" id="{FCDFCE48-6850-B6DE-7B2C-FA7536E7A71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7833" y="80791"/>
              <a:ext cx="10860911" cy="6777209"/>
            </a:xfrm>
            <a:prstGeom prst="rect">
              <a:avLst/>
            </a:prstGeom>
          </p:spPr>
        </p:pic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75755A7C-FD63-CE3C-A200-ED69DBBF405E}"/>
                </a:ext>
              </a:extLst>
            </p:cNvPr>
            <p:cNvCxnSpPr>
              <a:cxnSpLocks/>
            </p:cNvCxnSpPr>
            <p:nvPr/>
          </p:nvCxnSpPr>
          <p:spPr>
            <a:xfrm>
              <a:off x="613459" y="5185458"/>
              <a:ext cx="10324618" cy="0"/>
            </a:xfrm>
            <a:prstGeom prst="line">
              <a:avLst/>
            </a:prstGeom>
            <a:ln w="3810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FDD03BDF-5C48-1408-B8D9-9EAC4BEF7EB1}"/>
                </a:ext>
              </a:extLst>
            </p:cNvPr>
            <p:cNvCxnSpPr>
              <a:cxnSpLocks/>
            </p:cNvCxnSpPr>
            <p:nvPr/>
          </p:nvCxnSpPr>
          <p:spPr>
            <a:xfrm>
              <a:off x="613459" y="4678101"/>
              <a:ext cx="10324618" cy="0"/>
            </a:xfrm>
            <a:prstGeom prst="line">
              <a:avLst/>
            </a:prstGeom>
            <a:ln w="3810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739619F8-B405-8056-8C19-69BE1CC9C4FD}"/>
                </a:ext>
              </a:extLst>
            </p:cNvPr>
            <p:cNvCxnSpPr>
              <a:cxnSpLocks/>
            </p:cNvCxnSpPr>
            <p:nvPr/>
          </p:nvCxnSpPr>
          <p:spPr>
            <a:xfrm>
              <a:off x="613459" y="4157241"/>
              <a:ext cx="10324618" cy="0"/>
            </a:xfrm>
            <a:prstGeom prst="line">
              <a:avLst/>
            </a:prstGeom>
            <a:ln w="3810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FD74941D-859F-9590-0C38-42C63662A626}"/>
                </a:ext>
              </a:extLst>
            </p:cNvPr>
            <p:cNvCxnSpPr>
              <a:cxnSpLocks/>
            </p:cNvCxnSpPr>
            <p:nvPr/>
          </p:nvCxnSpPr>
          <p:spPr>
            <a:xfrm>
              <a:off x="613459" y="3694253"/>
              <a:ext cx="10324618" cy="0"/>
            </a:xfrm>
            <a:prstGeom prst="line">
              <a:avLst/>
            </a:prstGeom>
            <a:ln w="3810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899D8099-CAAE-CF8A-8381-BC9B7EC068A0}"/>
                </a:ext>
              </a:extLst>
            </p:cNvPr>
            <p:cNvCxnSpPr>
              <a:cxnSpLocks/>
            </p:cNvCxnSpPr>
            <p:nvPr/>
          </p:nvCxnSpPr>
          <p:spPr>
            <a:xfrm>
              <a:off x="613459" y="2629383"/>
              <a:ext cx="10324618" cy="0"/>
            </a:xfrm>
            <a:prstGeom prst="line">
              <a:avLst/>
            </a:prstGeom>
            <a:ln w="3810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E6ABA314-1C74-29A5-19BC-33D9002F1FA8}"/>
                </a:ext>
              </a:extLst>
            </p:cNvPr>
            <p:cNvCxnSpPr>
              <a:cxnSpLocks/>
            </p:cNvCxnSpPr>
            <p:nvPr/>
          </p:nvCxnSpPr>
          <p:spPr>
            <a:xfrm>
              <a:off x="613459" y="2122026"/>
              <a:ext cx="10324618" cy="0"/>
            </a:xfrm>
            <a:prstGeom prst="line">
              <a:avLst/>
            </a:prstGeom>
            <a:ln w="3810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EE4302E2-DC13-1EEC-3185-62BDF53ADAE1}"/>
                </a:ext>
              </a:extLst>
            </p:cNvPr>
            <p:cNvCxnSpPr>
              <a:cxnSpLocks/>
            </p:cNvCxnSpPr>
            <p:nvPr/>
          </p:nvCxnSpPr>
          <p:spPr>
            <a:xfrm>
              <a:off x="613459" y="1601166"/>
              <a:ext cx="10324618" cy="0"/>
            </a:xfrm>
            <a:prstGeom prst="line">
              <a:avLst/>
            </a:prstGeom>
            <a:ln w="3810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73D86CEF-59D4-6DD5-C351-573C0EBB108E}"/>
                </a:ext>
              </a:extLst>
            </p:cNvPr>
            <p:cNvCxnSpPr>
              <a:cxnSpLocks/>
            </p:cNvCxnSpPr>
            <p:nvPr/>
          </p:nvCxnSpPr>
          <p:spPr>
            <a:xfrm>
              <a:off x="613459" y="1138178"/>
              <a:ext cx="10324618" cy="0"/>
            </a:xfrm>
            <a:prstGeom prst="line">
              <a:avLst/>
            </a:prstGeom>
            <a:ln w="3810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80A46743-E23C-AE98-4607-B57EBC173537}"/>
                </a:ext>
              </a:extLst>
            </p:cNvPr>
            <p:cNvSpPr/>
            <p:nvPr/>
          </p:nvSpPr>
          <p:spPr>
            <a:xfrm>
              <a:off x="613459" y="162048"/>
              <a:ext cx="10324618" cy="976130"/>
            </a:xfrm>
            <a:prstGeom prst="roundRect">
              <a:avLst/>
            </a:prstGeom>
            <a:solidFill>
              <a:schemeClr val="accent4">
                <a:alpha val="82179"/>
              </a:schemeClr>
            </a:solidFill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ounded Rectangle 23">
              <a:extLst>
                <a:ext uri="{FF2B5EF4-FFF2-40B4-BE49-F238E27FC236}">
                  <a16:creationId xmlns:a16="http://schemas.microsoft.com/office/drawing/2014/main" id="{92D9E748-BDA2-892B-2F95-4AF075DCF6E1}"/>
                </a:ext>
              </a:extLst>
            </p:cNvPr>
            <p:cNvSpPr/>
            <p:nvPr/>
          </p:nvSpPr>
          <p:spPr>
            <a:xfrm>
              <a:off x="613459" y="5185458"/>
              <a:ext cx="10324618" cy="976130"/>
            </a:xfrm>
            <a:prstGeom prst="roundRect">
              <a:avLst/>
            </a:prstGeom>
            <a:solidFill>
              <a:schemeClr val="accent4">
                <a:alpha val="82179"/>
              </a:schemeClr>
            </a:solidFill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5038860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9450DC7-4F85-A01C-0389-85B1DF550328}"/>
              </a:ext>
            </a:extLst>
          </p:cNvPr>
          <p:cNvSpPr txBox="1"/>
          <p:nvPr/>
        </p:nvSpPr>
        <p:spPr>
          <a:xfrm>
            <a:off x="501041" y="563671"/>
            <a:ext cx="10897644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Conclusions </a:t>
            </a:r>
          </a:p>
          <a:p>
            <a:pPr marL="742950" lvl="1" indent="-285750">
              <a:buFontTx/>
              <a:buChar char="-"/>
            </a:pPr>
            <a:endParaRPr lang="en-US" dirty="0"/>
          </a:p>
          <a:p>
            <a:pPr marL="742950" lvl="1" indent="-285750">
              <a:buFontTx/>
              <a:buChar char="-"/>
            </a:pPr>
            <a:r>
              <a:rPr lang="en-US" dirty="0"/>
              <a:t>DSCOVR EPIC allows us to study daytime variability with a single sensor</a:t>
            </a:r>
          </a:p>
          <a:p>
            <a:pPr marL="742950" lvl="1" indent="-285750">
              <a:buFontTx/>
              <a:buChar char="-"/>
            </a:pPr>
            <a:endParaRPr lang="en-US" dirty="0"/>
          </a:p>
          <a:p>
            <a:pPr marL="742950" lvl="1" indent="-285750">
              <a:buFontTx/>
              <a:buChar char="-"/>
            </a:pPr>
            <a:r>
              <a:rPr lang="en-US" dirty="0"/>
              <a:t>Cloud properties evolve throughout the day (as well as aerosols and other physicochemical magnitudes)</a:t>
            </a:r>
          </a:p>
          <a:p>
            <a:pPr marL="742950" lvl="1" indent="-285750">
              <a:buFontTx/>
              <a:buChar char="-"/>
            </a:pPr>
            <a:endParaRPr lang="en-US" dirty="0"/>
          </a:p>
          <a:p>
            <a:pPr marL="742950" lvl="1" indent="-285750">
              <a:buFontTx/>
              <a:buChar char="-"/>
            </a:pPr>
            <a:r>
              <a:rPr lang="en-US" dirty="0"/>
              <a:t>Diurnal patterns are different over land and ocean, but also dependent on the latitudinal zones </a:t>
            </a:r>
          </a:p>
          <a:p>
            <a:pPr marL="742950" lvl="1" indent="-285750">
              <a:buFontTx/>
              <a:buChar char="-"/>
            </a:pPr>
            <a:endParaRPr lang="en-US" dirty="0"/>
          </a:p>
          <a:p>
            <a:pPr marL="742950" lvl="1" indent="-285750">
              <a:buFontTx/>
              <a:buChar char="-"/>
            </a:pPr>
            <a:endParaRPr lang="en-US" dirty="0"/>
          </a:p>
          <a:p>
            <a:pPr lvl="1"/>
            <a:r>
              <a:rPr lang="en-US" b="1" dirty="0"/>
              <a:t>COT:</a:t>
            </a:r>
          </a:p>
          <a:p>
            <a:pPr marL="742950" lvl="1" indent="-285750">
              <a:buFontTx/>
              <a:buChar char="-"/>
            </a:pPr>
            <a:endParaRPr lang="en-US" b="1" dirty="0"/>
          </a:p>
          <a:p>
            <a:pPr marL="1200150" lvl="2" indent="-285750">
              <a:buFontTx/>
              <a:buChar char="-"/>
            </a:pPr>
            <a:r>
              <a:rPr lang="en-US" u="sng" dirty="0"/>
              <a:t>Liquid:</a:t>
            </a:r>
            <a:r>
              <a:rPr lang="en-US" dirty="0"/>
              <a:t> Higher COT around noon independently of the underlying surface. Higher at higher latitudes</a:t>
            </a:r>
          </a:p>
          <a:p>
            <a:pPr marL="1200150" lvl="2" indent="-285750">
              <a:buFontTx/>
              <a:buChar char="-"/>
            </a:pPr>
            <a:r>
              <a:rPr lang="en-US" u="sng" dirty="0"/>
              <a:t>Ice:</a:t>
            </a:r>
            <a:r>
              <a:rPr lang="en-US" dirty="0"/>
              <a:t> Peaks in the afternoon over land and remains constant over ocean. Higher in the tropics</a:t>
            </a:r>
          </a:p>
          <a:p>
            <a:pPr marL="742950" lvl="1" indent="-285750">
              <a:buFontTx/>
              <a:buChar char="-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70572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86977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art&#10;&#10;Description automatically generated">
            <a:extLst>
              <a:ext uri="{FF2B5EF4-FFF2-40B4-BE49-F238E27FC236}">
                <a16:creationId xmlns:a16="http://schemas.microsoft.com/office/drawing/2014/main" id="{D4F686FA-C43E-E45A-B903-B763BF0099B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4309" y="938385"/>
            <a:ext cx="4910203" cy="4981229"/>
          </a:xfrm>
          <a:prstGeom prst="rect">
            <a:avLst/>
          </a:prstGeom>
        </p:spPr>
      </p:pic>
      <p:pic>
        <p:nvPicPr>
          <p:cNvPr id="6" name="Picture 6" descr="Deep Space Climate Observatory - Wikipedia">
            <a:extLst>
              <a:ext uri="{FF2B5EF4-FFF2-40B4-BE49-F238E27FC236}">
                <a16:creationId xmlns:a16="http://schemas.microsoft.com/office/drawing/2014/main" id="{EA6B5723-1E91-8E9B-C8B1-10D1126D75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188315" flipH="1">
            <a:off x="5891976" y="696953"/>
            <a:ext cx="2219701" cy="1220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10FC230-6193-B560-C4D8-8F6979BD68CB}"/>
              </a:ext>
            </a:extLst>
          </p:cNvPr>
          <p:cNvSpPr txBox="1"/>
          <p:nvPr/>
        </p:nvSpPr>
        <p:spPr>
          <a:xfrm>
            <a:off x="5827049" y="384063"/>
            <a:ext cx="21069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Seen from DSCOVR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B16EFB-E017-28AD-7868-47FE10139500}"/>
              </a:ext>
            </a:extLst>
          </p:cNvPr>
          <p:cNvSpPr txBox="1"/>
          <p:nvPr/>
        </p:nvSpPr>
        <p:spPr>
          <a:xfrm>
            <a:off x="5827049" y="2785161"/>
            <a:ext cx="610643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/>
              <a:t>DSCOVR is the only satellite capable of capture the sunlit side of the planet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/>
              <a:t>EPIC captures daytime evolution of cloud properties:</a:t>
            </a:r>
            <a:endParaRPr lang="en-US" sz="1800" dirty="0"/>
          </a:p>
          <a:p>
            <a:pPr marL="742950" lvl="1" indent="-285750">
              <a:buFontTx/>
              <a:buChar char="-"/>
            </a:pPr>
            <a:r>
              <a:rPr lang="en-US" dirty="0"/>
              <a:t>Cloud Fraction</a:t>
            </a:r>
          </a:p>
          <a:p>
            <a:pPr marL="742950" lvl="1" indent="-285750">
              <a:buFontTx/>
              <a:buChar char="-"/>
            </a:pPr>
            <a:r>
              <a:rPr lang="en-US" dirty="0"/>
              <a:t>Cloud Height</a:t>
            </a:r>
          </a:p>
          <a:p>
            <a:pPr marL="742950" lvl="1" indent="-285750">
              <a:buFontTx/>
              <a:buChar char="-"/>
            </a:pPr>
            <a:r>
              <a:rPr lang="en-US" dirty="0"/>
              <a:t>Cloud Optical Thickness</a:t>
            </a:r>
            <a:endParaRPr lang="en-US" sz="1800" dirty="0"/>
          </a:p>
          <a:p>
            <a:endParaRPr lang="en-US" sz="18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A0EA0CB-7765-107B-CF49-2C063CFD583A}"/>
              </a:ext>
            </a:extLst>
          </p:cNvPr>
          <p:cNvSpPr/>
          <p:nvPr/>
        </p:nvSpPr>
        <p:spPr>
          <a:xfrm>
            <a:off x="0" y="834390"/>
            <a:ext cx="651510" cy="62865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5435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96738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D910952A-4F3C-6E49-9A61-34459BFDDF56}"/>
              </a:ext>
            </a:extLst>
          </p:cNvPr>
          <p:cNvSpPr/>
          <p:nvPr/>
        </p:nvSpPr>
        <p:spPr>
          <a:xfrm>
            <a:off x="83128" y="0"/>
            <a:ext cx="12108872" cy="17362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Liquid Land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ED4D6A0-B382-4842-B4E4-DC2A7E325D0C}"/>
              </a:ext>
            </a:extLst>
          </p:cNvPr>
          <p:cNvSpPr/>
          <p:nvPr/>
        </p:nvSpPr>
        <p:spPr>
          <a:xfrm>
            <a:off x="1175657" y="205636"/>
            <a:ext cx="1961082" cy="2731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Cloud Fraction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805EB74-7685-554C-8CF3-026F32827FAE}"/>
              </a:ext>
            </a:extLst>
          </p:cNvPr>
          <p:cNvSpPr/>
          <p:nvPr/>
        </p:nvSpPr>
        <p:spPr>
          <a:xfrm>
            <a:off x="5347461" y="205636"/>
            <a:ext cx="1425039" cy="2731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Cloud Height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5EC86B8-630C-C341-8C57-C879395E66D3}"/>
              </a:ext>
            </a:extLst>
          </p:cNvPr>
          <p:cNvSpPr/>
          <p:nvPr/>
        </p:nvSpPr>
        <p:spPr>
          <a:xfrm>
            <a:off x="9271322" y="209846"/>
            <a:ext cx="1914966" cy="2731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Optical Thickness</a:t>
            </a:r>
          </a:p>
        </p:txBody>
      </p:sp>
      <p:pic>
        <p:nvPicPr>
          <p:cNvPr id="4" name="Picture 3" descr="Chart, line chart&#10;&#10;Description automatically generated">
            <a:extLst>
              <a:ext uri="{FF2B5EF4-FFF2-40B4-BE49-F238E27FC236}">
                <a16:creationId xmlns:a16="http://schemas.microsoft.com/office/drawing/2014/main" id="{AE2B1C65-D6B1-8746-8485-9D75E5AB512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7981" y="781493"/>
            <a:ext cx="4041648" cy="2886891"/>
          </a:xfrm>
          <a:prstGeom prst="rect">
            <a:avLst/>
          </a:prstGeom>
        </p:spPr>
      </p:pic>
      <p:pic>
        <p:nvPicPr>
          <p:cNvPr id="6" name="Picture 5" descr="Chart, line chart&#10;&#10;Description automatically generated">
            <a:extLst>
              <a:ext uri="{FF2B5EF4-FFF2-40B4-BE49-F238E27FC236}">
                <a16:creationId xmlns:a16="http://schemas.microsoft.com/office/drawing/2014/main" id="{ECAB355A-39D9-6947-A947-E3ED50330E5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58388" y="3971109"/>
            <a:ext cx="4041648" cy="2886891"/>
          </a:xfrm>
          <a:prstGeom prst="rect">
            <a:avLst/>
          </a:prstGeom>
        </p:spPr>
      </p:pic>
      <p:pic>
        <p:nvPicPr>
          <p:cNvPr id="10" name="Picture 9" descr="Chart, line chart&#10;&#10;Description automatically generated">
            <a:extLst>
              <a:ext uri="{FF2B5EF4-FFF2-40B4-BE49-F238E27FC236}">
                <a16:creationId xmlns:a16="http://schemas.microsoft.com/office/drawing/2014/main" id="{B9BDDBD0-4A27-0A43-8911-618F4E44EF2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4020" y="781492"/>
            <a:ext cx="4041648" cy="2886891"/>
          </a:xfrm>
          <a:prstGeom prst="rect">
            <a:avLst/>
          </a:prstGeom>
        </p:spPr>
      </p:pic>
      <p:pic>
        <p:nvPicPr>
          <p:cNvPr id="14" name="Picture 13" descr="Chart, bubble chart&#10;&#10;Description automatically generated">
            <a:extLst>
              <a:ext uri="{FF2B5EF4-FFF2-40B4-BE49-F238E27FC236}">
                <a16:creationId xmlns:a16="http://schemas.microsoft.com/office/drawing/2014/main" id="{6488A5BE-47DD-0E40-9B04-5253FC6E06C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6740" y="3971108"/>
            <a:ext cx="4041648" cy="2886891"/>
          </a:xfrm>
          <a:prstGeom prst="rect">
            <a:avLst/>
          </a:prstGeom>
        </p:spPr>
      </p:pic>
      <p:pic>
        <p:nvPicPr>
          <p:cNvPr id="23" name="Picture 22" descr="Chart, line chart&#10;&#10;Description automatically generated">
            <a:extLst>
              <a:ext uri="{FF2B5EF4-FFF2-40B4-BE49-F238E27FC236}">
                <a16:creationId xmlns:a16="http://schemas.microsoft.com/office/drawing/2014/main" id="{4A9345EC-C4A2-8A40-BE16-DC14B049026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81493"/>
            <a:ext cx="4041648" cy="2886891"/>
          </a:xfrm>
          <a:prstGeom prst="rect">
            <a:avLst/>
          </a:prstGeom>
        </p:spPr>
      </p:pic>
      <p:pic>
        <p:nvPicPr>
          <p:cNvPr id="25" name="Picture 24" descr="Chart&#10;&#10;Description automatically generated">
            <a:extLst>
              <a:ext uri="{FF2B5EF4-FFF2-40B4-BE49-F238E27FC236}">
                <a16:creationId xmlns:a16="http://schemas.microsoft.com/office/drawing/2014/main" id="{A24F663A-EDA4-5B47-A35B-1C0047D3F9E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971109"/>
            <a:ext cx="4041648" cy="2886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672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21F2B2B-D589-CC44-B451-2566474F1CCB}"/>
              </a:ext>
            </a:extLst>
          </p:cNvPr>
          <p:cNvSpPr/>
          <p:nvPr/>
        </p:nvSpPr>
        <p:spPr>
          <a:xfrm>
            <a:off x="83128" y="0"/>
            <a:ext cx="12108872" cy="17362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Liquid Ocean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71A2DC2-9163-194B-8687-9C284405528C}"/>
              </a:ext>
            </a:extLst>
          </p:cNvPr>
          <p:cNvSpPr/>
          <p:nvPr/>
        </p:nvSpPr>
        <p:spPr>
          <a:xfrm>
            <a:off x="1175657" y="205636"/>
            <a:ext cx="1961082" cy="2731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Cloud Fraction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31AB09C-9191-D546-A2B0-7C147AA9F979}"/>
              </a:ext>
            </a:extLst>
          </p:cNvPr>
          <p:cNvSpPr/>
          <p:nvPr/>
        </p:nvSpPr>
        <p:spPr>
          <a:xfrm>
            <a:off x="5347461" y="205636"/>
            <a:ext cx="1425039" cy="2731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Cloud Height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FFDF64E-7A17-8542-AE28-E29C17940600}"/>
              </a:ext>
            </a:extLst>
          </p:cNvPr>
          <p:cNvSpPr/>
          <p:nvPr/>
        </p:nvSpPr>
        <p:spPr>
          <a:xfrm>
            <a:off x="9271322" y="209846"/>
            <a:ext cx="1914966" cy="2731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Optical Thickness</a:t>
            </a:r>
          </a:p>
        </p:txBody>
      </p:sp>
      <p:pic>
        <p:nvPicPr>
          <p:cNvPr id="4" name="Picture 3" descr="Chart, line chart&#10;&#10;Description automatically generated">
            <a:extLst>
              <a:ext uri="{FF2B5EF4-FFF2-40B4-BE49-F238E27FC236}">
                <a16:creationId xmlns:a16="http://schemas.microsoft.com/office/drawing/2014/main" id="{9C432144-28B2-144A-8381-8A5920975E8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50352" y="779388"/>
            <a:ext cx="4041648" cy="2886891"/>
          </a:xfrm>
          <a:prstGeom prst="rect">
            <a:avLst/>
          </a:prstGeom>
        </p:spPr>
      </p:pic>
      <p:pic>
        <p:nvPicPr>
          <p:cNvPr id="10" name="Picture 9" descr="A picture containing text, group&#10;&#10;Description automatically generated">
            <a:extLst>
              <a:ext uri="{FF2B5EF4-FFF2-40B4-BE49-F238E27FC236}">
                <a16:creationId xmlns:a16="http://schemas.microsoft.com/office/drawing/2014/main" id="{78A57029-0AC2-E04C-A2C6-0FBE5796898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50352" y="3971108"/>
            <a:ext cx="4041648" cy="2886891"/>
          </a:xfrm>
          <a:prstGeom prst="rect">
            <a:avLst/>
          </a:prstGeom>
        </p:spPr>
      </p:pic>
      <p:pic>
        <p:nvPicPr>
          <p:cNvPr id="14" name="Picture 13" descr="Chart, line chart&#10;&#10;Description automatically generated">
            <a:extLst>
              <a:ext uri="{FF2B5EF4-FFF2-40B4-BE49-F238E27FC236}">
                <a16:creationId xmlns:a16="http://schemas.microsoft.com/office/drawing/2014/main" id="{DF281310-9C7F-BE41-9C44-FADD79679C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6740" y="783598"/>
            <a:ext cx="4041648" cy="2886891"/>
          </a:xfrm>
          <a:prstGeom prst="rect">
            <a:avLst/>
          </a:prstGeom>
        </p:spPr>
      </p:pic>
      <p:pic>
        <p:nvPicPr>
          <p:cNvPr id="23" name="Picture 22" descr="Chart, scatter chart&#10;&#10;Description automatically generated">
            <a:extLst>
              <a:ext uri="{FF2B5EF4-FFF2-40B4-BE49-F238E27FC236}">
                <a16:creationId xmlns:a16="http://schemas.microsoft.com/office/drawing/2014/main" id="{65CF8F86-B7E9-F14A-BC67-4BEFAFC7819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9646" y="3966898"/>
            <a:ext cx="4041648" cy="2886891"/>
          </a:xfrm>
          <a:prstGeom prst="rect">
            <a:avLst/>
          </a:prstGeom>
        </p:spPr>
      </p:pic>
      <p:pic>
        <p:nvPicPr>
          <p:cNvPr id="25" name="Picture 24" descr="Chart, line chart&#10;&#10;Description automatically generated">
            <a:extLst>
              <a:ext uri="{FF2B5EF4-FFF2-40B4-BE49-F238E27FC236}">
                <a16:creationId xmlns:a16="http://schemas.microsoft.com/office/drawing/2014/main" id="{32817579-B547-8F4B-A3A8-4ED433A8593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79070"/>
            <a:ext cx="4041648" cy="2886891"/>
          </a:xfrm>
          <a:prstGeom prst="rect">
            <a:avLst/>
          </a:prstGeom>
        </p:spPr>
      </p:pic>
      <p:pic>
        <p:nvPicPr>
          <p:cNvPr id="27" name="Picture 26" descr="Chart, line chart, scatter chart&#10;&#10;Description automatically generated">
            <a:extLst>
              <a:ext uri="{FF2B5EF4-FFF2-40B4-BE49-F238E27FC236}">
                <a16:creationId xmlns:a16="http://schemas.microsoft.com/office/drawing/2014/main" id="{A6940B97-4D95-3048-BF9E-EE245695178B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971109"/>
            <a:ext cx="4041648" cy="2886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5700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71D7FFD7-F837-8F4D-B132-12C44F6EAB54}"/>
              </a:ext>
            </a:extLst>
          </p:cNvPr>
          <p:cNvSpPr/>
          <p:nvPr/>
        </p:nvSpPr>
        <p:spPr>
          <a:xfrm>
            <a:off x="83128" y="0"/>
            <a:ext cx="12108872" cy="17362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Land Ice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3EF5294-14B1-4E45-9628-C9198D891EB6}"/>
              </a:ext>
            </a:extLst>
          </p:cNvPr>
          <p:cNvSpPr/>
          <p:nvPr/>
        </p:nvSpPr>
        <p:spPr>
          <a:xfrm>
            <a:off x="1175657" y="205636"/>
            <a:ext cx="1961082" cy="2731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Cloud Fraction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507DAE6-D11C-AD40-BCDE-45043D0C2DBA}"/>
              </a:ext>
            </a:extLst>
          </p:cNvPr>
          <p:cNvSpPr/>
          <p:nvPr/>
        </p:nvSpPr>
        <p:spPr>
          <a:xfrm>
            <a:off x="5347461" y="205636"/>
            <a:ext cx="1425039" cy="2731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Cloud Height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76EB6E2-B2B9-254E-95BB-BFFBF291C531}"/>
              </a:ext>
            </a:extLst>
          </p:cNvPr>
          <p:cNvSpPr/>
          <p:nvPr/>
        </p:nvSpPr>
        <p:spPr>
          <a:xfrm>
            <a:off x="9271322" y="209846"/>
            <a:ext cx="1914966" cy="2731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Optical Thickness</a:t>
            </a:r>
          </a:p>
        </p:txBody>
      </p:sp>
      <p:pic>
        <p:nvPicPr>
          <p:cNvPr id="3" name="Picture 2" descr="Chart, line chart&#10;&#10;Description automatically generated">
            <a:extLst>
              <a:ext uri="{FF2B5EF4-FFF2-40B4-BE49-F238E27FC236}">
                <a16:creationId xmlns:a16="http://schemas.microsoft.com/office/drawing/2014/main" id="{548FF719-7457-8B48-A369-7069527B7F9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7981" y="703203"/>
            <a:ext cx="4041648" cy="2886891"/>
          </a:xfrm>
          <a:prstGeom prst="rect">
            <a:avLst/>
          </a:prstGeom>
        </p:spPr>
      </p:pic>
      <p:pic>
        <p:nvPicPr>
          <p:cNvPr id="8" name="Picture 7" descr="Chart, line chart&#10;&#10;Description automatically generated">
            <a:extLst>
              <a:ext uri="{FF2B5EF4-FFF2-40B4-BE49-F238E27FC236}">
                <a16:creationId xmlns:a16="http://schemas.microsoft.com/office/drawing/2014/main" id="{979F6346-56A5-314A-A828-BC1B6E53A6A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58388" y="3971109"/>
            <a:ext cx="4041648" cy="2886891"/>
          </a:xfrm>
          <a:prstGeom prst="rect">
            <a:avLst/>
          </a:prstGeom>
        </p:spPr>
      </p:pic>
      <p:pic>
        <p:nvPicPr>
          <p:cNvPr id="10" name="Picture 9" descr="Chart, line chart&#10;&#10;Description automatically generated">
            <a:extLst>
              <a:ext uri="{FF2B5EF4-FFF2-40B4-BE49-F238E27FC236}">
                <a16:creationId xmlns:a16="http://schemas.microsoft.com/office/drawing/2014/main" id="{AD35332C-6D1B-A748-B60F-E335D44D37F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8846" y="703203"/>
            <a:ext cx="4041648" cy="2886891"/>
          </a:xfrm>
          <a:prstGeom prst="rect">
            <a:avLst/>
          </a:prstGeom>
        </p:spPr>
      </p:pic>
      <p:pic>
        <p:nvPicPr>
          <p:cNvPr id="15" name="Picture 14" descr="Chart, bubble chart&#10;&#10;Description automatically generated">
            <a:extLst>
              <a:ext uri="{FF2B5EF4-FFF2-40B4-BE49-F238E27FC236}">
                <a16:creationId xmlns:a16="http://schemas.microsoft.com/office/drawing/2014/main" id="{2CE47697-4083-F945-8048-869B4EC785E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6740" y="3971109"/>
            <a:ext cx="4041648" cy="2886891"/>
          </a:xfrm>
          <a:prstGeom prst="rect">
            <a:avLst/>
          </a:prstGeom>
        </p:spPr>
      </p:pic>
      <p:pic>
        <p:nvPicPr>
          <p:cNvPr id="24" name="Picture 23" descr="Chart, line chart&#10;&#10;Description automatically generated">
            <a:extLst>
              <a:ext uri="{FF2B5EF4-FFF2-40B4-BE49-F238E27FC236}">
                <a16:creationId xmlns:a16="http://schemas.microsoft.com/office/drawing/2014/main" id="{DFC63FF5-242A-0445-8D93-7ECBE758AB0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03203"/>
            <a:ext cx="4041648" cy="2886891"/>
          </a:xfrm>
          <a:prstGeom prst="rect">
            <a:avLst/>
          </a:prstGeom>
        </p:spPr>
      </p:pic>
      <p:pic>
        <p:nvPicPr>
          <p:cNvPr id="26" name="Picture 25" descr="Chart&#10;&#10;Description automatically generated">
            <a:extLst>
              <a:ext uri="{FF2B5EF4-FFF2-40B4-BE49-F238E27FC236}">
                <a16:creationId xmlns:a16="http://schemas.microsoft.com/office/drawing/2014/main" id="{7C2E7D5C-B925-A444-A315-A9AE74DE4E9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971109"/>
            <a:ext cx="4041648" cy="2886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1303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1EF17448-978E-9C4C-BF92-887B4FECDB52}"/>
              </a:ext>
            </a:extLst>
          </p:cNvPr>
          <p:cNvSpPr/>
          <p:nvPr/>
        </p:nvSpPr>
        <p:spPr>
          <a:xfrm>
            <a:off x="83128" y="0"/>
            <a:ext cx="12108872" cy="17362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Ocean Ice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76C5528-A31C-BB46-B0CA-5D6FCFCD222C}"/>
              </a:ext>
            </a:extLst>
          </p:cNvPr>
          <p:cNvSpPr/>
          <p:nvPr/>
        </p:nvSpPr>
        <p:spPr>
          <a:xfrm>
            <a:off x="1175657" y="205636"/>
            <a:ext cx="1961082" cy="2731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Cloud Fraction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A3A71AD-F69D-8742-B865-5FB682383F0D}"/>
              </a:ext>
            </a:extLst>
          </p:cNvPr>
          <p:cNvSpPr/>
          <p:nvPr/>
        </p:nvSpPr>
        <p:spPr>
          <a:xfrm>
            <a:off x="5347461" y="205636"/>
            <a:ext cx="1425039" cy="2731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Cloud Height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834F0F7-4CB8-3347-ADF8-7DECB39E10F1}"/>
              </a:ext>
            </a:extLst>
          </p:cNvPr>
          <p:cNvSpPr/>
          <p:nvPr/>
        </p:nvSpPr>
        <p:spPr>
          <a:xfrm>
            <a:off x="9271322" y="209846"/>
            <a:ext cx="1914966" cy="2731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Optical Thickness</a:t>
            </a:r>
          </a:p>
        </p:txBody>
      </p:sp>
      <p:pic>
        <p:nvPicPr>
          <p:cNvPr id="3" name="Picture 2" descr="Chart, line chart&#10;&#10;Description automatically generated">
            <a:extLst>
              <a:ext uri="{FF2B5EF4-FFF2-40B4-BE49-F238E27FC236}">
                <a16:creationId xmlns:a16="http://schemas.microsoft.com/office/drawing/2014/main" id="{4592CC07-BA07-A549-9D4D-A2588DF1381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58388" y="859782"/>
            <a:ext cx="4041648" cy="2886891"/>
          </a:xfrm>
          <a:prstGeom prst="rect">
            <a:avLst/>
          </a:prstGeom>
        </p:spPr>
      </p:pic>
      <p:pic>
        <p:nvPicPr>
          <p:cNvPr id="8" name="Picture 7" descr="Chart&#10;&#10;Description automatically generated">
            <a:extLst>
              <a:ext uri="{FF2B5EF4-FFF2-40B4-BE49-F238E27FC236}">
                <a16:creationId xmlns:a16="http://schemas.microsoft.com/office/drawing/2014/main" id="{1775153A-78FA-8E47-955B-4D79CD059EA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50352" y="3971109"/>
            <a:ext cx="4041648" cy="2886891"/>
          </a:xfrm>
          <a:prstGeom prst="rect">
            <a:avLst/>
          </a:prstGeom>
        </p:spPr>
      </p:pic>
      <p:pic>
        <p:nvPicPr>
          <p:cNvPr id="10" name="Picture 9" descr="Chart, line chart&#10;&#10;Description automatically generated">
            <a:extLst>
              <a:ext uri="{FF2B5EF4-FFF2-40B4-BE49-F238E27FC236}">
                <a16:creationId xmlns:a16="http://schemas.microsoft.com/office/drawing/2014/main" id="{CE34653D-3726-D44E-A424-FE8BCE1899B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3613" y="859781"/>
            <a:ext cx="4041648" cy="2886891"/>
          </a:xfrm>
          <a:prstGeom prst="rect">
            <a:avLst/>
          </a:prstGeom>
        </p:spPr>
      </p:pic>
      <p:pic>
        <p:nvPicPr>
          <p:cNvPr id="15" name="Picture 14" descr="Chart, scatter chart&#10;&#10;Description automatically generated">
            <a:extLst>
              <a:ext uri="{FF2B5EF4-FFF2-40B4-BE49-F238E27FC236}">
                <a16:creationId xmlns:a16="http://schemas.microsoft.com/office/drawing/2014/main" id="{37DB1079-5E14-0E40-93D4-8FA98B879F8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6740" y="3971108"/>
            <a:ext cx="4041648" cy="2886891"/>
          </a:xfrm>
          <a:prstGeom prst="rect">
            <a:avLst/>
          </a:prstGeom>
        </p:spPr>
      </p:pic>
      <p:pic>
        <p:nvPicPr>
          <p:cNvPr id="25" name="Picture 24" descr="Chart, line chart&#10;&#10;Description automatically generated">
            <a:extLst>
              <a:ext uri="{FF2B5EF4-FFF2-40B4-BE49-F238E27FC236}">
                <a16:creationId xmlns:a16="http://schemas.microsoft.com/office/drawing/2014/main" id="{866C33EC-3C0F-824C-A7F8-8AA1D7F2C9A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59782"/>
            <a:ext cx="4041648" cy="2886891"/>
          </a:xfrm>
          <a:prstGeom prst="rect">
            <a:avLst/>
          </a:prstGeom>
        </p:spPr>
      </p:pic>
      <p:pic>
        <p:nvPicPr>
          <p:cNvPr id="27" name="Picture 26" descr="Chart, scatter chart&#10;&#10;Description automatically generated">
            <a:extLst>
              <a:ext uri="{FF2B5EF4-FFF2-40B4-BE49-F238E27FC236}">
                <a16:creationId xmlns:a16="http://schemas.microsoft.com/office/drawing/2014/main" id="{E2AF2B57-642E-4E4B-A86E-68D655EC807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971109"/>
            <a:ext cx="4041648" cy="2886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4366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14217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659EA36-2157-6E49-B179-431FECEBE1C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530645" cy="331838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E327AA7-0425-CB42-9513-807642094AA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843"/>
          <a:stretch/>
        </p:blipFill>
        <p:spPr>
          <a:xfrm>
            <a:off x="5296040" y="1218009"/>
            <a:ext cx="6872210" cy="4200755"/>
          </a:xfrm>
          <a:prstGeom prst="rect">
            <a:avLst/>
          </a:prstGeom>
        </p:spPr>
      </p:pic>
      <p:pic>
        <p:nvPicPr>
          <p:cNvPr id="7" name="Picture 6" descr="Map&#10;&#10;Description automatically generated">
            <a:extLst>
              <a:ext uri="{FF2B5EF4-FFF2-40B4-BE49-F238E27FC236}">
                <a16:creationId xmlns:a16="http://schemas.microsoft.com/office/drawing/2014/main" id="{F209FD14-B570-B74F-A2DB-6A85368DE03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539612"/>
            <a:ext cx="5530645" cy="331838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C3FAD0F-9302-E649-B1E0-E64C49DCBF69}"/>
              </a:ext>
            </a:extLst>
          </p:cNvPr>
          <p:cNvSpPr/>
          <p:nvPr/>
        </p:nvSpPr>
        <p:spPr>
          <a:xfrm>
            <a:off x="6661355" y="0"/>
            <a:ext cx="4556166" cy="43938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Liquid at 8:00 am</a:t>
            </a:r>
          </a:p>
        </p:txBody>
      </p:sp>
    </p:spTree>
    <p:extLst>
      <p:ext uri="{BB962C8B-B14F-4D97-AF65-F5344CB8AC3E}">
        <p14:creationId xmlns:p14="http://schemas.microsoft.com/office/powerpoint/2010/main" val="21993251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p of the world&#10;&#10;Description automatically generated">
            <a:extLst>
              <a:ext uri="{FF2B5EF4-FFF2-40B4-BE49-F238E27FC236}">
                <a16:creationId xmlns:a16="http://schemas.microsoft.com/office/drawing/2014/main" id="{DE84496D-C060-FF45-A3A1-D45C528C65B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532120" cy="3319272"/>
          </a:xfrm>
          <a:prstGeom prst="rect">
            <a:avLst/>
          </a:prstGeom>
        </p:spPr>
      </p:pic>
      <p:pic>
        <p:nvPicPr>
          <p:cNvPr id="5" name="Picture 4" descr="A map of the world&#10;&#10;Description automatically generated with medium confidence">
            <a:extLst>
              <a:ext uri="{FF2B5EF4-FFF2-40B4-BE49-F238E27FC236}">
                <a16:creationId xmlns:a16="http://schemas.microsoft.com/office/drawing/2014/main" id="{1781B44D-A94C-EF4A-B853-37EA9F8BE12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893"/>
          <a:stretch/>
        </p:blipFill>
        <p:spPr>
          <a:xfrm>
            <a:off x="5305301" y="1215240"/>
            <a:ext cx="6886699" cy="4211782"/>
          </a:xfrm>
          <a:prstGeom prst="rect">
            <a:avLst/>
          </a:prstGeom>
        </p:spPr>
      </p:pic>
      <p:pic>
        <p:nvPicPr>
          <p:cNvPr id="7" name="Picture 6" descr="Map&#10;&#10;Description automatically generated with medium confidence">
            <a:extLst>
              <a:ext uri="{FF2B5EF4-FFF2-40B4-BE49-F238E27FC236}">
                <a16:creationId xmlns:a16="http://schemas.microsoft.com/office/drawing/2014/main" id="{6F2BDD60-F963-7A44-9C9D-92CAC486496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538728"/>
            <a:ext cx="5532120" cy="331927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483E0C9-BE6D-0745-92FE-ECFF43B662EA}"/>
              </a:ext>
            </a:extLst>
          </p:cNvPr>
          <p:cNvSpPr/>
          <p:nvPr/>
        </p:nvSpPr>
        <p:spPr>
          <a:xfrm>
            <a:off x="6661355" y="0"/>
            <a:ext cx="4556166" cy="43938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Liquid at 12:00 pm</a:t>
            </a:r>
          </a:p>
        </p:txBody>
      </p:sp>
    </p:spTree>
    <p:extLst>
      <p:ext uri="{BB962C8B-B14F-4D97-AF65-F5344CB8AC3E}">
        <p14:creationId xmlns:p14="http://schemas.microsoft.com/office/powerpoint/2010/main" val="21115724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p of the world&#10;&#10;Description automatically generated">
            <a:extLst>
              <a:ext uri="{FF2B5EF4-FFF2-40B4-BE49-F238E27FC236}">
                <a16:creationId xmlns:a16="http://schemas.microsoft.com/office/drawing/2014/main" id="{4842183D-14F6-5649-B3BB-4F9046F0A93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532120" cy="3319272"/>
          </a:xfrm>
          <a:prstGeom prst="rect">
            <a:avLst/>
          </a:prstGeom>
        </p:spPr>
      </p:pic>
      <p:pic>
        <p:nvPicPr>
          <p:cNvPr id="5" name="Picture 4" descr="A map of the world&#10;&#10;Description automatically generated">
            <a:extLst>
              <a:ext uri="{FF2B5EF4-FFF2-40B4-BE49-F238E27FC236}">
                <a16:creationId xmlns:a16="http://schemas.microsoft.com/office/drawing/2014/main" id="{9689581C-F9E7-8F4E-9094-1FA8B5D8109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076"/>
          <a:stretch/>
        </p:blipFill>
        <p:spPr>
          <a:xfrm>
            <a:off x="5298645" y="1215242"/>
            <a:ext cx="6893356" cy="4223657"/>
          </a:xfrm>
          <a:prstGeom prst="rect">
            <a:avLst/>
          </a:prstGeom>
        </p:spPr>
      </p:pic>
      <p:pic>
        <p:nvPicPr>
          <p:cNvPr id="7" name="Picture 6" descr="A picture containing chart&#10;&#10;Description automatically generated">
            <a:extLst>
              <a:ext uri="{FF2B5EF4-FFF2-40B4-BE49-F238E27FC236}">
                <a16:creationId xmlns:a16="http://schemas.microsoft.com/office/drawing/2014/main" id="{9117EBDA-82F4-7B47-A774-B45D8490AF8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538728"/>
            <a:ext cx="5532120" cy="331927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A75F7B1-EDF1-D04C-ABED-C02A01433184}"/>
              </a:ext>
            </a:extLst>
          </p:cNvPr>
          <p:cNvSpPr/>
          <p:nvPr/>
        </p:nvSpPr>
        <p:spPr>
          <a:xfrm>
            <a:off x="6661355" y="0"/>
            <a:ext cx="4556166" cy="43938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Liquid at 4:00 pm</a:t>
            </a:r>
          </a:p>
        </p:txBody>
      </p:sp>
    </p:spTree>
    <p:extLst>
      <p:ext uri="{BB962C8B-B14F-4D97-AF65-F5344CB8AC3E}">
        <p14:creationId xmlns:p14="http://schemas.microsoft.com/office/powerpoint/2010/main" val="148718638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map&#10;&#10;Description automatically generated">
            <a:extLst>
              <a:ext uri="{FF2B5EF4-FFF2-40B4-BE49-F238E27FC236}">
                <a16:creationId xmlns:a16="http://schemas.microsoft.com/office/drawing/2014/main" id="{EAE16E35-EEB3-254E-AA89-CE3F7EA4661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532120" cy="3319272"/>
          </a:xfrm>
          <a:prstGeom prst="rect">
            <a:avLst/>
          </a:prstGeom>
        </p:spPr>
      </p:pic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0522C37C-151C-AF44-BE5F-40E120221E4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323"/>
          <a:stretch/>
        </p:blipFill>
        <p:spPr>
          <a:xfrm>
            <a:off x="5322356" y="1219082"/>
            <a:ext cx="6869644" cy="4219818"/>
          </a:xfrm>
          <a:prstGeom prst="rect">
            <a:avLst/>
          </a:prstGeom>
        </p:spPr>
      </p:pic>
      <p:pic>
        <p:nvPicPr>
          <p:cNvPr id="7" name="Picture 6" descr="Map&#10;&#10;Description automatically generated">
            <a:extLst>
              <a:ext uri="{FF2B5EF4-FFF2-40B4-BE49-F238E27FC236}">
                <a16:creationId xmlns:a16="http://schemas.microsoft.com/office/drawing/2014/main" id="{A55A684D-0567-BF41-9132-2969944E552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538728"/>
            <a:ext cx="5532120" cy="331927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4E83A96-C401-6440-B0EA-40443D84BC9A}"/>
              </a:ext>
            </a:extLst>
          </p:cNvPr>
          <p:cNvSpPr/>
          <p:nvPr/>
        </p:nvSpPr>
        <p:spPr>
          <a:xfrm>
            <a:off x="6661355" y="0"/>
            <a:ext cx="4556166" cy="439387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Ice at 8:00 am</a:t>
            </a:r>
          </a:p>
        </p:txBody>
      </p:sp>
    </p:spTree>
    <p:extLst>
      <p:ext uri="{BB962C8B-B14F-4D97-AF65-F5344CB8AC3E}">
        <p14:creationId xmlns:p14="http://schemas.microsoft.com/office/powerpoint/2010/main" val="17230313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18C0725-17D2-766A-8474-5B0F3D246AA9}"/>
              </a:ext>
            </a:extLst>
          </p:cNvPr>
          <p:cNvSpPr/>
          <p:nvPr/>
        </p:nvSpPr>
        <p:spPr>
          <a:xfrm>
            <a:off x="3167001" y="1325723"/>
            <a:ext cx="1713053" cy="50928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LAND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31F5F06-BC54-1ABB-2220-4DE5A87C947F}"/>
              </a:ext>
            </a:extLst>
          </p:cNvPr>
          <p:cNvSpPr/>
          <p:nvPr/>
        </p:nvSpPr>
        <p:spPr>
          <a:xfrm>
            <a:off x="6215435" y="1325723"/>
            <a:ext cx="1713053" cy="509286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OCEAN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8F9CBDD-2809-8D97-206E-3E1CD9705B34}"/>
              </a:ext>
            </a:extLst>
          </p:cNvPr>
          <p:cNvSpPr txBox="1"/>
          <p:nvPr/>
        </p:nvSpPr>
        <p:spPr>
          <a:xfrm>
            <a:off x="3790308" y="3317609"/>
            <a:ext cx="15047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/>
              <a:t>Liquid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9F19476-046B-D5AC-E61E-677727D950A7}"/>
              </a:ext>
            </a:extLst>
          </p:cNvPr>
          <p:cNvSpPr txBox="1"/>
          <p:nvPr/>
        </p:nvSpPr>
        <p:spPr>
          <a:xfrm>
            <a:off x="6628034" y="3317609"/>
            <a:ext cx="15047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/>
              <a:t>Ice</a:t>
            </a:r>
          </a:p>
        </p:txBody>
      </p:sp>
      <p:sp>
        <p:nvSpPr>
          <p:cNvPr id="9" name="Down Arrow 8">
            <a:extLst>
              <a:ext uri="{FF2B5EF4-FFF2-40B4-BE49-F238E27FC236}">
                <a16:creationId xmlns:a16="http://schemas.microsoft.com/office/drawing/2014/main" id="{D2517ED2-07DB-F946-96E0-9D092ED4F65B}"/>
              </a:ext>
            </a:extLst>
          </p:cNvPr>
          <p:cNvSpPr/>
          <p:nvPr/>
        </p:nvSpPr>
        <p:spPr>
          <a:xfrm rot="1630738">
            <a:off x="4889438" y="2097704"/>
            <a:ext cx="124428" cy="1261111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9653191-9337-8B76-2484-0A459530938D}"/>
              </a:ext>
            </a:extLst>
          </p:cNvPr>
          <p:cNvSpPr txBox="1"/>
          <p:nvPr/>
        </p:nvSpPr>
        <p:spPr>
          <a:xfrm>
            <a:off x="3362045" y="4064177"/>
            <a:ext cx="23623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/>
              <a:t>Most Likely thermodynamic phase is liquid</a:t>
            </a:r>
          </a:p>
          <a:p>
            <a:pPr marL="285750" indent="-285750">
              <a:buFontTx/>
              <a:buChar char="-"/>
            </a:pPr>
            <a:r>
              <a:rPr lang="en-US" dirty="0"/>
              <a:t>Under 3000 meters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CD87BF6-7CBF-DD74-747F-70FEDA4709F9}"/>
              </a:ext>
            </a:extLst>
          </p:cNvPr>
          <p:cNvSpPr txBox="1"/>
          <p:nvPr/>
        </p:nvSpPr>
        <p:spPr>
          <a:xfrm>
            <a:off x="6361817" y="4064176"/>
            <a:ext cx="22339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/>
              <a:t>Most Likely thermodynamic phase is ice</a:t>
            </a:r>
          </a:p>
          <a:p>
            <a:pPr marL="285750" indent="-285750">
              <a:buFontTx/>
              <a:buChar char="-"/>
            </a:pPr>
            <a:r>
              <a:rPr lang="en-US" dirty="0"/>
              <a:t>Over 7000 meters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E544484-5749-230F-1BB5-9001806D99BC}"/>
              </a:ext>
            </a:extLst>
          </p:cNvPr>
          <p:cNvSpPr txBox="1"/>
          <p:nvPr/>
        </p:nvSpPr>
        <p:spPr>
          <a:xfrm>
            <a:off x="5253469" y="1392685"/>
            <a:ext cx="10987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OR</a:t>
            </a:r>
          </a:p>
        </p:txBody>
      </p:sp>
      <p:sp>
        <p:nvSpPr>
          <p:cNvPr id="8" name="Down Arrow 7">
            <a:extLst>
              <a:ext uri="{FF2B5EF4-FFF2-40B4-BE49-F238E27FC236}">
                <a16:creationId xmlns:a16="http://schemas.microsoft.com/office/drawing/2014/main" id="{C6D38AAB-C2F4-C497-61A5-0E1E2DA3CD0F}"/>
              </a:ext>
            </a:extLst>
          </p:cNvPr>
          <p:cNvSpPr/>
          <p:nvPr/>
        </p:nvSpPr>
        <p:spPr>
          <a:xfrm rot="19835975">
            <a:off x="6171146" y="2107649"/>
            <a:ext cx="124428" cy="1261111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080D8E4-9F48-2685-B0F1-D7AA2343DBB8}"/>
              </a:ext>
            </a:extLst>
          </p:cNvPr>
          <p:cNvSpPr/>
          <p:nvPr/>
        </p:nvSpPr>
        <p:spPr>
          <a:xfrm>
            <a:off x="2460112" y="834390"/>
            <a:ext cx="6400800" cy="5143500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27198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0B458178-3BEF-0D43-8E1D-A8E529F3C44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532120" cy="3319272"/>
          </a:xfrm>
          <a:prstGeom prst="rect">
            <a:avLst/>
          </a:prstGeom>
        </p:spPr>
      </p:pic>
      <p:pic>
        <p:nvPicPr>
          <p:cNvPr id="5" name="Picture 4" descr="A computer screen capture&#10;&#10;Description automatically generated with medium confidence">
            <a:extLst>
              <a:ext uri="{FF2B5EF4-FFF2-40B4-BE49-F238E27FC236}">
                <a16:creationId xmlns:a16="http://schemas.microsoft.com/office/drawing/2014/main" id="{8E944A39-AD13-6746-97AE-10C5987DD81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861"/>
          <a:stretch/>
        </p:blipFill>
        <p:spPr>
          <a:xfrm>
            <a:off x="5315908" y="1217339"/>
            <a:ext cx="6876092" cy="4203865"/>
          </a:xfrm>
          <a:prstGeom prst="rect">
            <a:avLst/>
          </a:prstGeom>
        </p:spPr>
      </p:pic>
      <p:pic>
        <p:nvPicPr>
          <p:cNvPr id="7" name="Picture 6" descr="Map&#10;&#10;Description automatically generated">
            <a:extLst>
              <a:ext uri="{FF2B5EF4-FFF2-40B4-BE49-F238E27FC236}">
                <a16:creationId xmlns:a16="http://schemas.microsoft.com/office/drawing/2014/main" id="{EA2E2533-B7CD-3D45-A61B-3F1F3CD6D44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538728"/>
            <a:ext cx="5532120" cy="331927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6B56DD9-03F3-2746-8B04-8EB982E4C84C}"/>
              </a:ext>
            </a:extLst>
          </p:cNvPr>
          <p:cNvSpPr/>
          <p:nvPr/>
        </p:nvSpPr>
        <p:spPr>
          <a:xfrm>
            <a:off x="6661355" y="0"/>
            <a:ext cx="4556166" cy="439387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Ice at 12:00 pm</a:t>
            </a:r>
          </a:p>
        </p:txBody>
      </p:sp>
    </p:spTree>
    <p:extLst>
      <p:ext uri="{BB962C8B-B14F-4D97-AF65-F5344CB8AC3E}">
        <p14:creationId xmlns:p14="http://schemas.microsoft.com/office/powerpoint/2010/main" val="406438065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F38B21D6-364E-1A45-96ED-79B015FE06E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532120" cy="3319272"/>
          </a:xfrm>
          <a:prstGeom prst="rect">
            <a:avLst/>
          </a:prstGeom>
        </p:spPr>
      </p:pic>
      <p:pic>
        <p:nvPicPr>
          <p:cNvPr id="5" name="Picture 4" descr="A computer screen capture&#10;&#10;Description automatically generated with low confidence">
            <a:extLst>
              <a:ext uri="{FF2B5EF4-FFF2-40B4-BE49-F238E27FC236}">
                <a16:creationId xmlns:a16="http://schemas.microsoft.com/office/drawing/2014/main" id="{14BA0E3E-B07D-F741-BC27-5F87748CA7B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323"/>
          <a:stretch/>
        </p:blipFill>
        <p:spPr>
          <a:xfrm>
            <a:off x="5317523" y="1234480"/>
            <a:ext cx="6874477" cy="4222787"/>
          </a:xfrm>
          <a:prstGeom prst="rect">
            <a:avLst/>
          </a:prstGeom>
        </p:spPr>
      </p:pic>
      <p:pic>
        <p:nvPicPr>
          <p:cNvPr id="7" name="Picture 6" descr="Map&#10;&#10;Description automatically generated with medium confidence">
            <a:extLst>
              <a:ext uri="{FF2B5EF4-FFF2-40B4-BE49-F238E27FC236}">
                <a16:creationId xmlns:a16="http://schemas.microsoft.com/office/drawing/2014/main" id="{DBA8DCBA-5EA0-6341-9BBD-EA57390D0ED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538728"/>
            <a:ext cx="5532120" cy="331927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8D09EBD-3DD7-9E48-882A-73009F6C5100}"/>
              </a:ext>
            </a:extLst>
          </p:cNvPr>
          <p:cNvSpPr/>
          <p:nvPr/>
        </p:nvSpPr>
        <p:spPr>
          <a:xfrm>
            <a:off x="6661355" y="0"/>
            <a:ext cx="4556166" cy="439387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Ice at 4:00 pm</a:t>
            </a:r>
          </a:p>
        </p:txBody>
      </p:sp>
    </p:spTree>
    <p:extLst>
      <p:ext uri="{BB962C8B-B14F-4D97-AF65-F5344CB8AC3E}">
        <p14:creationId xmlns:p14="http://schemas.microsoft.com/office/powerpoint/2010/main" val="13171209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clock, watch, gauge&#10;&#10;Description automatically generated">
            <a:extLst>
              <a:ext uri="{FF2B5EF4-FFF2-40B4-BE49-F238E27FC236}">
                <a16:creationId xmlns:a16="http://schemas.microsoft.com/office/drawing/2014/main" id="{90C6AD06-65A0-0B15-5E0A-5CCBCF050B8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AF7E6"/>
              </a:clrFrom>
              <a:clrTo>
                <a:srgbClr val="FAF7E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25468" y="-231384"/>
            <a:ext cx="11386158" cy="163360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D0AD150-EC77-F159-C843-3D566258DC52}"/>
              </a:ext>
            </a:extLst>
          </p:cNvPr>
          <p:cNvSpPr txBox="1"/>
          <p:nvPr/>
        </p:nvSpPr>
        <p:spPr>
          <a:xfrm>
            <a:off x="10523850" y="0"/>
            <a:ext cx="17720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Seen from Earth</a:t>
            </a:r>
          </a:p>
        </p:txBody>
      </p:sp>
      <p:pic>
        <p:nvPicPr>
          <p:cNvPr id="1026" name="Picture 2" descr="Blue Cute Cartoon Clouds And Raindrops | Cartoon clouds, Rain cartoon, Cloud  drawing">
            <a:extLst>
              <a:ext uri="{FF2B5EF4-FFF2-40B4-BE49-F238E27FC236}">
                <a16:creationId xmlns:a16="http://schemas.microsoft.com/office/drawing/2014/main" id="{A70E1148-875B-877F-3CE8-603D2B1464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99302" y="4866708"/>
            <a:ext cx="1491640" cy="1364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Blue Cute Cartoon Clouds And Raindrops | Cartoon clouds, Rain cartoon, Cloud  drawing">
            <a:extLst>
              <a:ext uri="{FF2B5EF4-FFF2-40B4-BE49-F238E27FC236}">
                <a16:creationId xmlns:a16="http://schemas.microsoft.com/office/drawing/2014/main" id="{6D99D74B-A906-23FD-DD6D-0A4ABE5AC8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961351" y="5181946"/>
            <a:ext cx="1491640" cy="1364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Blue Cute Cartoon Clouds And Raindrops | Cartoon clouds, Rain cartoon, Cloud  drawing">
            <a:extLst>
              <a:ext uri="{FF2B5EF4-FFF2-40B4-BE49-F238E27FC236}">
                <a16:creationId xmlns:a16="http://schemas.microsoft.com/office/drawing/2014/main" id="{FEDD439E-0853-9E71-41D7-36F55CAA10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215531" y="5444992"/>
            <a:ext cx="1491640" cy="1364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Blue Cute Cartoon Clouds And Raindrops | Cartoon clouds, Rain cartoon, Cloud  drawing">
            <a:extLst>
              <a:ext uri="{FF2B5EF4-FFF2-40B4-BE49-F238E27FC236}">
                <a16:creationId xmlns:a16="http://schemas.microsoft.com/office/drawing/2014/main" id="{E908FE1D-EC01-E71E-7DA4-2FAD4B002D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462914" y="5582778"/>
            <a:ext cx="1491640" cy="1364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Blue Cute Cartoon Clouds And Raindrops | Cartoon clouds, Rain cartoon, Cloud  drawing">
            <a:extLst>
              <a:ext uri="{FF2B5EF4-FFF2-40B4-BE49-F238E27FC236}">
                <a16:creationId xmlns:a16="http://schemas.microsoft.com/office/drawing/2014/main" id="{8B99E57E-B599-25EC-A27E-932CCD2CC3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032210" y="4778325"/>
            <a:ext cx="1491640" cy="1364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Ice Cloud PNG and Ice Cloud Transparent Clipart Free Download. - CleanPNG /  KissPNG">
            <a:extLst>
              <a:ext uri="{FF2B5EF4-FFF2-40B4-BE49-F238E27FC236}">
                <a16:creationId xmlns:a16="http://schemas.microsoft.com/office/drawing/2014/main" id="{CA3E4067-14F5-B64D-B806-387F814DD8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9790" y="2567835"/>
            <a:ext cx="1146827" cy="1146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Ice Cloud PNG and Ice Cloud Transparent Clipart Free Download. - CleanPNG /  KissPNG">
            <a:extLst>
              <a:ext uri="{FF2B5EF4-FFF2-40B4-BE49-F238E27FC236}">
                <a16:creationId xmlns:a16="http://schemas.microsoft.com/office/drawing/2014/main" id="{180645ED-6AF9-C73B-ADAF-F04E284772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4115" y="2275908"/>
            <a:ext cx="1146827" cy="1146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Ice Cloud PNG and Ice Cloud Transparent Clipart Free Download. - CleanPNG /  KissPNG">
            <a:extLst>
              <a:ext uri="{FF2B5EF4-FFF2-40B4-BE49-F238E27FC236}">
                <a16:creationId xmlns:a16="http://schemas.microsoft.com/office/drawing/2014/main" id="{72204691-E233-F158-22F2-8F6B0F58AB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17529" y="2554264"/>
            <a:ext cx="1146827" cy="1146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Ice Cloud PNG and Ice Cloud Transparent Clipart Free Download. - CleanPNG /  KissPNG">
            <a:extLst>
              <a:ext uri="{FF2B5EF4-FFF2-40B4-BE49-F238E27FC236}">
                <a16:creationId xmlns:a16="http://schemas.microsoft.com/office/drawing/2014/main" id="{522056C2-5D7B-A05D-85CE-26AAFA7511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61907" y="2207885"/>
            <a:ext cx="1146827" cy="1146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Ice Cloud PNG and Ice Cloud Transparent Clipart Free Download. - CleanPNG /  KissPNG">
            <a:extLst>
              <a:ext uri="{FF2B5EF4-FFF2-40B4-BE49-F238E27FC236}">
                <a16:creationId xmlns:a16="http://schemas.microsoft.com/office/drawing/2014/main" id="{F1198C13-AC36-5D31-540C-8603F2B56D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4006" y="1588111"/>
            <a:ext cx="1146827" cy="1146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Ice Cloud PNG and Ice Cloud Transparent Clipart Free Download. - CleanPNG /  KissPNG">
            <a:extLst>
              <a:ext uri="{FF2B5EF4-FFF2-40B4-BE49-F238E27FC236}">
                <a16:creationId xmlns:a16="http://schemas.microsoft.com/office/drawing/2014/main" id="{D6935B78-6C30-4AF2-EAFD-BD53416FA4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83920" y="1139433"/>
            <a:ext cx="1146827" cy="1146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Ice Cloud PNG and Ice Cloud Transparent Clipart Free Download. - CleanPNG /  KissPNG">
            <a:extLst>
              <a:ext uri="{FF2B5EF4-FFF2-40B4-BE49-F238E27FC236}">
                <a16:creationId xmlns:a16="http://schemas.microsoft.com/office/drawing/2014/main" id="{549866A5-9FEF-2DAA-648A-DC5F7397F9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37683" y="1665963"/>
            <a:ext cx="1146827" cy="1146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Land and water hemispheres - Wikipedia">
            <a:extLst>
              <a:ext uri="{FF2B5EF4-FFF2-40B4-BE49-F238E27FC236}">
                <a16:creationId xmlns:a16="http://schemas.microsoft.com/office/drawing/2014/main" id="{B9B67997-A3D1-B8BE-96E8-87663DE8E0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42742" y="319498"/>
            <a:ext cx="1649258" cy="1649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B7130E07-E412-E8C7-12E7-AD453198543A}"/>
              </a:ext>
            </a:extLst>
          </p:cNvPr>
          <p:cNvSpPr/>
          <p:nvPr/>
        </p:nvSpPr>
        <p:spPr>
          <a:xfrm>
            <a:off x="10716017" y="1957797"/>
            <a:ext cx="1302707" cy="318111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Land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DB0A88A2-A89D-2FDE-3DA7-85E626243DB8}"/>
              </a:ext>
            </a:extLst>
          </p:cNvPr>
          <p:cNvSpPr/>
          <p:nvPr/>
        </p:nvSpPr>
        <p:spPr>
          <a:xfrm>
            <a:off x="175364" y="3993018"/>
            <a:ext cx="11843359" cy="581763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Ice:</a:t>
            </a:r>
            <a:r>
              <a:rPr lang="en-US" dirty="0"/>
              <a:t> Lower cloud fraction around noon and increasing altitude throughout the day</a:t>
            </a:r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Liquid: </a:t>
            </a:r>
            <a:r>
              <a:rPr lang="en-US" dirty="0"/>
              <a:t>higher cloud fraction with lower altitudes around noon</a:t>
            </a:r>
          </a:p>
        </p:txBody>
      </p:sp>
    </p:spTree>
    <p:extLst>
      <p:ext uri="{BB962C8B-B14F-4D97-AF65-F5344CB8AC3E}">
        <p14:creationId xmlns:p14="http://schemas.microsoft.com/office/powerpoint/2010/main" val="39753925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D0AD150-EC77-F159-C843-3D566258DC52}"/>
              </a:ext>
            </a:extLst>
          </p:cNvPr>
          <p:cNvSpPr txBox="1"/>
          <p:nvPr/>
        </p:nvSpPr>
        <p:spPr>
          <a:xfrm>
            <a:off x="10523850" y="0"/>
            <a:ext cx="17720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Seen from Earth</a:t>
            </a:r>
          </a:p>
        </p:txBody>
      </p:sp>
      <p:pic>
        <p:nvPicPr>
          <p:cNvPr id="1026" name="Picture 2" descr="Blue Cute Cartoon Clouds And Raindrops | Cartoon clouds, Rain cartoon, Cloud  drawing">
            <a:extLst>
              <a:ext uri="{FF2B5EF4-FFF2-40B4-BE49-F238E27FC236}">
                <a16:creationId xmlns:a16="http://schemas.microsoft.com/office/drawing/2014/main" id="{A70E1148-875B-877F-3CE8-603D2B1464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hq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9790" y="5083122"/>
            <a:ext cx="1491640" cy="1364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Blue Cute Cartoon Clouds And Raindrops | Cartoon clouds, Rain cartoon, Cloud  drawing">
            <a:extLst>
              <a:ext uri="{FF2B5EF4-FFF2-40B4-BE49-F238E27FC236}">
                <a16:creationId xmlns:a16="http://schemas.microsoft.com/office/drawing/2014/main" id="{6D99D74B-A906-23FD-DD6D-0A4ABE5AC8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hq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997750" y="5457163"/>
            <a:ext cx="1491640" cy="1364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Blue Cute Cartoon Clouds And Raindrops | Cartoon clouds, Rain cartoon, Cloud  drawing">
            <a:extLst>
              <a:ext uri="{FF2B5EF4-FFF2-40B4-BE49-F238E27FC236}">
                <a16:creationId xmlns:a16="http://schemas.microsoft.com/office/drawing/2014/main" id="{FEDD439E-0853-9E71-41D7-36F55CAA10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hq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99091" y="4791195"/>
            <a:ext cx="1491640" cy="1364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Blue Cute Cartoon Clouds And Raindrops | Cartoon clouds, Rain cartoon, Cloud  drawing">
            <a:extLst>
              <a:ext uri="{FF2B5EF4-FFF2-40B4-BE49-F238E27FC236}">
                <a16:creationId xmlns:a16="http://schemas.microsoft.com/office/drawing/2014/main" id="{E908FE1D-EC01-E71E-7DA4-2FAD4B002D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hq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65181" y="5160538"/>
            <a:ext cx="1491640" cy="1364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Blue Cute Cartoon Clouds And Raindrops | Cartoon clouds, Rain cartoon, Cloud  drawing">
            <a:extLst>
              <a:ext uri="{FF2B5EF4-FFF2-40B4-BE49-F238E27FC236}">
                <a16:creationId xmlns:a16="http://schemas.microsoft.com/office/drawing/2014/main" id="{8B99E57E-B599-25EC-A27E-932CCD2CC3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hq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096409" y="4725501"/>
            <a:ext cx="1491640" cy="1364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Ice Cloud PNG and Ice Cloud Transparent Clipart Free Download. - CleanPNG /  KissPNG">
            <a:extLst>
              <a:ext uri="{FF2B5EF4-FFF2-40B4-BE49-F238E27FC236}">
                <a16:creationId xmlns:a16="http://schemas.microsoft.com/office/drawing/2014/main" id="{CA3E4067-14F5-B64D-B806-387F814DD8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9790" y="2567835"/>
            <a:ext cx="1146827" cy="1146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Ice Cloud PNG and Ice Cloud Transparent Clipart Free Download. - CleanPNG /  KissPNG">
            <a:extLst>
              <a:ext uri="{FF2B5EF4-FFF2-40B4-BE49-F238E27FC236}">
                <a16:creationId xmlns:a16="http://schemas.microsoft.com/office/drawing/2014/main" id="{180645ED-6AF9-C73B-ADAF-F04E284772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4115" y="2275908"/>
            <a:ext cx="1146827" cy="1146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Ice Cloud PNG and Ice Cloud Transparent Clipart Free Download. - CleanPNG /  KissPNG">
            <a:extLst>
              <a:ext uri="{FF2B5EF4-FFF2-40B4-BE49-F238E27FC236}">
                <a16:creationId xmlns:a16="http://schemas.microsoft.com/office/drawing/2014/main" id="{72204691-E233-F158-22F2-8F6B0F58AB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17529" y="2554264"/>
            <a:ext cx="1146827" cy="1146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Ice Cloud PNG and Ice Cloud Transparent Clipart Free Download. - CleanPNG /  KissPNG">
            <a:extLst>
              <a:ext uri="{FF2B5EF4-FFF2-40B4-BE49-F238E27FC236}">
                <a16:creationId xmlns:a16="http://schemas.microsoft.com/office/drawing/2014/main" id="{522056C2-5D7B-A05D-85CE-26AAFA7511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93430" y="2370549"/>
            <a:ext cx="1146827" cy="1146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Ice Cloud PNG and Ice Cloud Transparent Clipart Free Download. - CleanPNG /  KissPNG">
            <a:extLst>
              <a:ext uri="{FF2B5EF4-FFF2-40B4-BE49-F238E27FC236}">
                <a16:creationId xmlns:a16="http://schemas.microsoft.com/office/drawing/2014/main" id="{F1198C13-AC36-5D31-540C-8603F2B56D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4006" y="1713371"/>
            <a:ext cx="1146827" cy="1146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Ice Cloud PNG and Ice Cloud Transparent Clipart Free Download. - CleanPNG /  KissPNG">
            <a:extLst>
              <a:ext uri="{FF2B5EF4-FFF2-40B4-BE49-F238E27FC236}">
                <a16:creationId xmlns:a16="http://schemas.microsoft.com/office/drawing/2014/main" id="{D6935B78-6C30-4AF2-EAFD-BD53416FA4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83920" y="1264693"/>
            <a:ext cx="1146827" cy="1146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Ice Cloud PNG and Ice Cloud Transparent Clipart Free Download. - CleanPNG /  KissPNG">
            <a:extLst>
              <a:ext uri="{FF2B5EF4-FFF2-40B4-BE49-F238E27FC236}">
                <a16:creationId xmlns:a16="http://schemas.microsoft.com/office/drawing/2014/main" id="{549866A5-9FEF-2DAA-648A-DC5F7397F9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37683" y="1791223"/>
            <a:ext cx="1146827" cy="1146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C921400C-25E9-52AA-7261-6D234C215B3E}"/>
              </a:ext>
            </a:extLst>
          </p:cNvPr>
          <p:cNvSpPr/>
          <p:nvPr/>
        </p:nvSpPr>
        <p:spPr>
          <a:xfrm>
            <a:off x="10716017" y="1957797"/>
            <a:ext cx="1302707" cy="318111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Ocean</a:t>
            </a:r>
          </a:p>
        </p:txBody>
      </p:sp>
      <p:pic>
        <p:nvPicPr>
          <p:cNvPr id="17" name="Picture 2" descr="Land and water hemispheres - Wikipedia">
            <a:extLst>
              <a:ext uri="{FF2B5EF4-FFF2-40B4-BE49-F238E27FC236}">
                <a16:creationId xmlns:a16="http://schemas.microsoft.com/office/drawing/2014/main" id="{F739865C-EA32-8661-8D0A-D122ED32C4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42742" y="319498"/>
            <a:ext cx="1649258" cy="1649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Blue Cute Cartoon Clouds And Raindrops | Cartoon clouds, Rain cartoon, Cloud  drawing">
            <a:extLst>
              <a:ext uri="{FF2B5EF4-FFF2-40B4-BE49-F238E27FC236}">
                <a16:creationId xmlns:a16="http://schemas.microsoft.com/office/drawing/2014/main" id="{E2973CC0-498F-E67D-7BA2-9EF0EB1717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hq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393047" y="5204553"/>
            <a:ext cx="1491640" cy="1364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Blue Cute Cartoon Clouds And Raindrops | Cartoon clouds, Rain cartoon, Cloud  drawing">
            <a:extLst>
              <a:ext uri="{FF2B5EF4-FFF2-40B4-BE49-F238E27FC236}">
                <a16:creationId xmlns:a16="http://schemas.microsoft.com/office/drawing/2014/main" id="{953F25C5-3791-4C49-9C78-0BEF7F61C8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hq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462499" y="5151143"/>
            <a:ext cx="1491640" cy="1364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 descr="A picture containing clock, watch, gauge&#10;&#10;Description automatically generated">
            <a:extLst>
              <a:ext uri="{FF2B5EF4-FFF2-40B4-BE49-F238E27FC236}">
                <a16:creationId xmlns:a16="http://schemas.microsoft.com/office/drawing/2014/main" id="{F4612146-E402-7F93-0ED3-EADF677DDF34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AF7E6"/>
              </a:clrFrom>
              <a:clrTo>
                <a:srgbClr val="FAF7E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25468" y="-231384"/>
            <a:ext cx="11386158" cy="1633602"/>
          </a:xfrm>
          <a:prstGeom prst="rect">
            <a:avLst/>
          </a:prstGeom>
        </p:spPr>
      </p:pic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F47B47A1-4F45-01F4-DEEC-4CF8987A8DFF}"/>
              </a:ext>
            </a:extLst>
          </p:cNvPr>
          <p:cNvSpPr/>
          <p:nvPr/>
        </p:nvSpPr>
        <p:spPr>
          <a:xfrm>
            <a:off x="87683" y="3993018"/>
            <a:ext cx="11931041" cy="581763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Ice:</a:t>
            </a:r>
            <a:r>
              <a:rPr lang="en-US" dirty="0"/>
              <a:t> Lower cloud fraction around noon and increasing altitude throughout the day (i.e. independent of underlying surface)</a:t>
            </a:r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Liquid: </a:t>
            </a:r>
            <a:r>
              <a:rPr lang="en-US" dirty="0"/>
              <a:t>lower</a:t>
            </a:r>
            <a:r>
              <a:rPr lang="en-US" b="1" dirty="0"/>
              <a:t> </a:t>
            </a:r>
            <a:r>
              <a:rPr lang="en-US" dirty="0"/>
              <a:t>cloud fraction with lower altitudes around noon</a:t>
            </a:r>
          </a:p>
        </p:txBody>
      </p:sp>
    </p:spTree>
    <p:extLst>
      <p:ext uri="{BB962C8B-B14F-4D97-AF65-F5344CB8AC3E}">
        <p14:creationId xmlns:p14="http://schemas.microsoft.com/office/powerpoint/2010/main" val="7520293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art, line chart&#10;&#10;Description automatically generated">
            <a:extLst>
              <a:ext uri="{FF2B5EF4-FFF2-40B4-BE49-F238E27FC236}">
                <a16:creationId xmlns:a16="http://schemas.microsoft.com/office/drawing/2014/main" id="{337B7069-E76B-FC49-9B27-5F9CB9B761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97" y="1657350"/>
            <a:ext cx="12056150" cy="429822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F485827-E944-FA44-B19E-CF38C921C860}"/>
              </a:ext>
            </a:extLst>
          </p:cNvPr>
          <p:cNvSpPr/>
          <p:nvPr/>
        </p:nvSpPr>
        <p:spPr>
          <a:xfrm>
            <a:off x="517529" y="305191"/>
            <a:ext cx="40602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Diurnal cloud top height cycles over </a:t>
            </a:r>
            <a:r>
              <a:rPr lang="en-US" b="1" dirty="0">
                <a:solidFill>
                  <a:schemeClr val="accent6"/>
                </a:solidFill>
              </a:rPr>
              <a:t>land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4456918-1148-E248-8D1E-78E62152E198}"/>
              </a:ext>
            </a:extLst>
          </p:cNvPr>
          <p:cNvSpPr/>
          <p:nvPr/>
        </p:nvSpPr>
        <p:spPr>
          <a:xfrm>
            <a:off x="315686" y="6383532"/>
            <a:ext cx="1135878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just">
              <a:spcBef>
                <a:spcPts val="0"/>
              </a:spcBef>
              <a:spcAft>
                <a:spcPts val="0"/>
              </a:spcAft>
              <a:buFont typeface="Symbol" pitchFamily="2" charset="2"/>
              <a:buChar char=""/>
              <a:tabLst>
                <a:tab pos="4518660" algn="l"/>
              </a:tabLst>
            </a:pP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 </a:t>
            </a:r>
            <a:r>
              <a:rPr lang="en-US" sz="1600" u="sng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low clouds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cloud top height exhibits a minimum in the morning with amplitudes between 250 and 600 meters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A701191-F691-77AD-4B68-E6EB39AC975E}"/>
              </a:ext>
            </a:extLst>
          </p:cNvPr>
          <p:cNvSpPr/>
          <p:nvPr/>
        </p:nvSpPr>
        <p:spPr>
          <a:xfrm>
            <a:off x="517529" y="1104817"/>
            <a:ext cx="1135878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just">
              <a:spcBef>
                <a:spcPts val="0"/>
              </a:spcBef>
              <a:spcAft>
                <a:spcPts val="0"/>
              </a:spcAft>
              <a:buFont typeface="Symbol" pitchFamily="2" charset="2"/>
              <a:buChar char=""/>
              <a:tabLst>
                <a:tab pos="4518660" algn="l"/>
              </a:tabLst>
            </a:pPr>
            <a:r>
              <a:rPr lang="en-US" sz="1600" u="sng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High clouds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exhibit a steady increase from morning to evening of approximately 500 m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01266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F485827-E944-FA44-B19E-CF38C921C860}"/>
              </a:ext>
            </a:extLst>
          </p:cNvPr>
          <p:cNvSpPr/>
          <p:nvPr/>
        </p:nvSpPr>
        <p:spPr>
          <a:xfrm>
            <a:off x="517529" y="305191"/>
            <a:ext cx="42157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Diurnal cloud top height cycles over </a:t>
            </a:r>
            <a:r>
              <a:rPr lang="en-US" b="1" dirty="0">
                <a:solidFill>
                  <a:schemeClr val="accent1"/>
                </a:solidFill>
              </a:rPr>
              <a:t>ocean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4456918-1148-E248-8D1E-78E62152E198}"/>
              </a:ext>
            </a:extLst>
          </p:cNvPr>
          <p:cNvSpPr/>
          <p:nvPr/>
        </p:nvSpPr>
        <p:spPr>
          <a:xfrm>
            <a:off x="315686" y="6383532"/>
            <a:ext cx="1135878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u="sng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Low clouds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are 500 to 800 m lower over ocean than over land</a:t>
            </a:r>
            <a:r>
              <a:rPr lang="en-US" sz="1600" dirty="0">
                <a:effectLst/>
              </a:rPr>
              <a:t>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A701191-F691-77AD-4B68-E6EB39AC975E}"/>
              </a:ext>
            </a:extLst>
          </p:cNvPr>
          <p:cNvSpPr/>
          <p:nvPr/>
        </p:nvSpPr>
        <p:spPr>
          <a:xfrm>
            <a:off x="517529" y="1104817"/>
            <a:ext cx="1135878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amplitude of the diurnal cycles is smaller over ocean than over land for both </a:t>
            </a:r>
            <a:r>
              <a:rPr lang="en-US" sz="1600" u="sng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high and low clouds</a:t>
            </a:r>
          </a:p>
        </p:txBody>
      </p:sp>
      <p:pic>
        <p:nvPicPr>
          <p:cNvPr id="6" name="Picture 5" descr="Chart, application, line chart&#10;&#10;Description automatically generated">
            <a:extLst>
              <a:ext uri="{FF2B5EF4-FFF2-40B4-BE49-F238E27FC236}">
                <a16:creationId xmlns:a16="http://schemas.microsoft.com/office/drawing/2014/main" id="{8F0E0ABD-0A48-C691-82BE-C4A07D8B229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" y="1530336"/>
            <a:ext cx="12081347" cy="445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8911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41F207E8-4A07-6765-60BC-01A89D49A88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99796" y="223142"/>
            <a:ext cx="3632916" cy="6555823"/>
          </a:xfrm>
          <a:prstGeom prst="rect">
            <a:avLst/>
          </a:prstGeom>
        </p:spPr>
      </p:pic>
      <p:pic>
        <p:nvPicPr>
          <p:cNvPr id="3" name="Picture 2" descr="A picture containing food&#10;&#10;Description automatically generated">
            <a:extLst>
              <a:ext uri="{FF2B5EF4-FFF2-40B4-BE49-F238E27FC236}">
                <a16:creationId xmlns:a16="http://schemas.microsoft.com/office/drawing/2014/main" id="{3D61D96C-0D15-90CC-86E3-6B7A80D4889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32962" y="223142"/>
            <a:ext cx="4009924" cy="2077564"/>
          </a:xfrm>
          <a:prstGeom prst="rect">
            <a:avLst/>
          </a:prstGeom>
        </p:spPr>
      </p:pic>
      <p:pic>
        <p:nvPicPr>
          <p:cNvPr id="4" name="Picture 3" descr="A picture containing food&#10;&#10;Description automatically generated">
            <a:extLst>
              <a:ext uri="{FF2B5EF4-FFF2-40B4-BE49-F238E27FC236}">
                <a16:creationId xmlns:a16="http://schemas.microsoft.com/office/drawing/2014/main" id="{6B366580-818F-EEC4-4352-E8A2E8579CB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32961" y="2350700"/>
            <a:ext cx="4009925" cy="2077564"/>
          </a:xfrm>
          <a:prstGeom prst="rect">
            <a:avLst/>
          </a:prstGeom>
        </p:spPr>
      </p:pic>
      <p:pic>
        <p:nvPicPr>
          <p:cNvPr id="5" name="Picture 4" descr="A picture containing food&#10;&#10;Description automatically generated">
            <a:extLst>
              <a:ext uri="{FF2B5EF4-FFF2-40B4-BE49-F238E27FC236}">
                <a16:creationId xmlns:a16="http://schemas.microsoft.com/office/drawing/2014/main" id="{27A761F2-7EAF-C819-A9B5-11073020B88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142"/>
          <a:stretch/>
        </p:blipFill>
        <p:spPr>
          <a:xfrm>
            <a:off x="3332960" y="4625347"/>
            <a:ext cx="4009925" cy="233286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2718566-D264-0137-557E-6BA393C2D53A}"/>
              </a:ext>
            </a:extLst>
          </p:cNvPr>
          <p:cNvSpPr txBox="1"/>
          <p:nvPr/>
        </p:nvSpPr>
        <p:spPr>
          <a:xfrm>
            <a:off x="8142505" y="248194"/>
            <a:ext cx="24003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Cloud Height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1ECE5F-1C99-BCD4-D6AD-8F5FB43ECD9F}"/>
              </a:ext>
            </a:extLst>
          </p:cNvPr>
          <p:cNvSpPr txBox="1"/>
          <p:nvPr/>
        </p:nvSpPr>
        <p:spPr>
          <a:xfrm>
            <a:off x="230362" y="223142"/>
            <a:ext cx="2743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Cloud Fraction and </a:t>
            </a:r>
          </a:p>
          <a:p>
            <a:r>
              <a:rPr lang="en-US" b="1" dirty="0"/>
              <a:t>Cloud Height</a:t>
            </a:r>
          </a:p>
          <a:p>
            <a:endParaRPr lang="en-US" b="1" dirty="0"/>
          </a:p>
          <a:p>
            <a:endParaRPr lang="en-US" b="1" dirty="0"/>
          </a:p>
          <a:p>
            <a:r>
              <a:rPr lang="en-US" b="1" dirty="0"/>
              <a:t>Liquid clouds for MAM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8135441-328D-76A7-92BB-BFE824CD8A54}"/>
              </a:ext>
            </a:extLst>
          </p:cNvPr>
          <p:cNvSpPr txBox="1"/>
          <p:nvPr/>
        </p:nvSpPr>
        <p:spPr>
          <a:xfrm>
            <a:off x="4292205" y="4428154"/>
            <a:ext cx="20965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CF from 16:00 to 17:00</a:t>
            </a:r>
          </a:p>
        </p:txBody>
      </p:sp>
    </p:spTree>
    <p:extLst>
      <p:ext uri="{BB962C8B-B14F-4D97-AF65-F5344CB8AC3E}">
        <p14:creationId xmlns:p14="http://schemas.microsoft.com/office/powerpoint/2010/main" val="9257913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7EA9C58F-78DE-9766-8B29-61D10F2947AD}"/>
              </a:ext>
            </a:extLst>
          </p:cNvPr>
          <p:cNvGrpSpPr/>
          <p:nvPr/>
        </p:nvGrpSpPr>
        <p:grpSpPr>
          <a:xfrm>
            <a:off x="5135673" y="989555"/>
            <a:ext cx="7056328" cy="4903525"/>
            <a:chOff x="167833" y="80791"/>
            <a:chExt cx="10860911" cy="6777209"/>
          </a:xfrm>
        </p:grpSpPr>
        <p:pic>
          <p:nvPicPr>
            <p:cNvPr id="2" name="Picture 1" descr="Map&#10;&#10;Description automatically generated">
              <a:extLst>
                <a:ext uri="{FF2B5EF4-FFF2-40B4-BE49-F238E27FC236}">
                  <a16:creationId xmlns:a16="http://schemas.microsoft.com/office/drawing/2014/main" id="{6C3B7798-C5C1-F16E-DFD4-C6FB171D8B3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7833" y="80791"/>
              <a:ext cx="10860911" cy="6777209"/>
            </a:xfrm>
            <a:prstGeom prst="rect">
              <a:avLst/>
            </a:prstGeom>
          </p:spPr>
        </p:pic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DF9BB525-4B92-9E89-A5A5-22E069AE8F03}"/>
                </a:ext>
              </a:extLst>
            </p:cNvPr>
            <p:cNvCxnSpPr>
              <a:cxnSpLocks/>
            </p:cNvCxnSpPr>
            <p:nvPr/>
          </p:nvCxnSpPr>
          <p:spPr>
            <a:xfrm>
              <a:off x="613459" y="5185458"/>
              <a:ext cx="10324618" cy="0"/>
            </a:xfrm>
            <a:prstGeom prst="line">
              <a:avLst/>
            </a:prstGeom>
            <a:ln w="3810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D1D37028-924F-393F-C1B4-C7BDCAA90B15}"/>
                </a:ext>
              </a:extLst>
            </p:cNvPr>
            <p:cNvCxnSpPr>
              <a:cxnSpLocks/>
            </p:cNvCxnSpPr>
            <p:nvPr/>
          </p:nvCxnSpPr>
          <p:spPr>
            <a:xfrm>
              <a:off x="613459" y="4678101"/>
              <a:ext cx="10324618" cy="0"/>
            </a:xfrm>
            <a:prstGeom prst="line">
              <a:avLst/>
            </a:prstGeom>
            <a:ln w="3810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5CBC90A9-87B4-8633-EB2A-99F9D73EB95F}"/>
                </a:ext>
              </a:extLst>
            </p:cNvPr>
            <p:cNvCxnSpPr>
              <a:cxnSpLocks/>
            </p:cNvCxnSpPr>
            <p:nvPr/>
          </p:nvCxnSpPr>
          <p:spPr>
            <a:xfrm>
              <a:off x="613459" y="4157241"/>
              <a:ext cx="10324618" cy="0"/>
            </a:xfrm>
            <a:prstGeom prst="line">
              <a:avLst/>
            </a:prstGeom>
            <a:ln w="3810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44D0CD1F-0D03-78D1-6E84-666A6777C584}"/>
                </a:ext>
              </a:extLst>
            </p:cNvPr>
            <p:cNvCxnSpPr>
              <a:cxnSpLocks/>
            </p:cNvCxnSpPr>
            <p:nvPr/>
          </p:nvCxnSpPr>
          <p:spPr>
            <a:xfrm>
              <a:off x="613459" y="3694253"/>
              <a:ext cx="10324618" cy="0"/>
            </a:xfrm>
            <a:prstGeom prst="line">
              <a:avLst/>
            </a:prstGeom>
            <a:ln w="3810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3421FA58-35DB-5D06-8A28-FBF20FC1789B}"/>
                </a:ext>
              </a:extLst>
            </p:cNvPr>
            <p:cNvCxnSpPr>
              <a:cxnSpLocks/>
            </p:cNvCxnSpPr>
            <p:nvPr/>
          </p:nvCxnSpPr>
          <p:spPr>
            <a:xfrm>
              <a:off x="613459" y="2629383"/>
              <a:ext cx="10324618" cy="0"/>
            </a:xfrm>
            <a:prstGeom prst="line">
              <a:avLst/>
            </a:prstGeom>
            <a:ln w="3810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D537B138-B25A-AA4C-9C98-CD245BB55928}"/>
                </a:ext>
              </a:extLst>
            </p:cNvPr>
            <p:cNvCxnSpPr>
              <a:cxnSpLocks/>
            </p:cNvCxnSpPr>
            <p:nvPr/>
          </p:nvCxnSpPr>
          <p:spPr>
            <a:xfrm>
              <a:off x="613459" y="2122026"/>
              <a:ext cx="10324618" cy="0"/>
            </a:xfrm>
            <a:prstGeom prst="line">
              <a:avLst/>
            </a:prstGeom>
            <a:ln w="3810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A64B6AB0-643D-4C21-9AC0-9081A923BFA8}"/>
                </a:ext>
              </a:extLst>
            </p:cNvPr>
            <p:cNvCxnSpPr>
              <a:cxnSpLocks/>
            </p:cNvCxnSpPr>
            <p:nvPr/>
          </p:nvCxnSpPr>
          <p:spPr>
            <a:xfrm>
              <a:off x="613459" y="1601166"/>
              <a:ext cx="10324618" cy="0"/>
            </a:xfrm>
            <a:prstGeom prst="line">
              <a:avLst/>
            </a:prstGeom>
            <a:ln w="3810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7808F0E0-0084-0982-EDE4-CEF3D9571195}"/>
                </a:ext>
              </a:extLst>
            </p:cNvPr>
            <p:cNvCxnSpPr>
              <a:cxnSpLocks/>
            </p:cNvCxnSpPr>
            <p:nvPr/>
          </p:nvCxnSpPr>
          <p:spPr>
            <a:xfrm>
              <a:off x="613459" y="1138178"/>
              <a:ext cx="10324618" cy="0"/>
            </a:xfrm>
            <a:prstGeom prst="line">
              <a:avLst/>
            </a:prstGeom>
            <a:ln w="3810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3151774C-469B-2F0A-C720-2715ABE57854}"/>
                </a:ext>
              </a:extLst>
            </p:cNvPr>
            <p:cNvSpPr/>
            <p:nvPr/>
          </p:nvSpPr>
          <p:spPr>
            <a:xfrm>
              <a:off x="613459" y="162048"/>
              <a:ext cx="10324618" cy="976130"/>
            </a:xfrm>
            <a:prstGeom prst="roundRect">
              <a:avLst/>
            </a:prstGeom>
            <a:solidFill>
              <a:schemeClr val="accent4">
                <a:alpha val="82179"/>
              </a:schemeClr>
            </a:solidFill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ounded Rectangle 19">
              <a:extLst>
                <a:ext uri="{FF2B5EF4-FFF2-40B4-BE49-F238E27FC236}">
                  <a16:creationId xmlns:a16="http://schemas.microsoft.com/office/drawing/2014/main" id="{9A8F3C24-57E0-DE49-DD2B-86062AA0BC1B}"/>
                </a:ext>
              </a:extLst>
            </p:cNvPr>
            <p:cNvSpPr/>
            <p:nvPr/>
          </p:nvSpPr>
          <p:spPr>
            <a:xfrm>
              <a:off x="613459" y="5185458"/>
              <a:ext cx="10324618" cy="976130"/>
            </a:xfrm>
            <a:prstGeom prst="roundRect">
              <a:avLst/>
            </a:prstGeom>
            <a:solidFill>
              <a:schemeClr val="accent4">
                <a:alpha val="82179"/>
              </a:schemeClr>
            </a:solidFill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0AE7AD6D-8180-5E59-9FB7-41FB1F09B9A7}"/>
              </a:ext>
            </a:extLst>
          </p:cNvPr>
          <p:cNvSpPr txBox="1"/>
          <p:nvPr/>
        </p:nvSpPr>
        <p:spPr>
          <a:xfrm>
            <a:off x="651354" y="563669"/>
            <a:ext cx="4484318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Cloud Optical Thickness</a:t>
            </a:r>
          </a:p>
          <a:p>
            <a:endParaRPr lang="en-US" dirty="0"/>
          </a:p>
          <a:p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/>
              <a:t>Retrieved using a single-channel approach (680 nm over land and 780 nm over ocean)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/>
              <a:t>Dismissed latitudes over ±60°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/>
              <a:t>Zonal analysis of 15°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81422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292</TotalTime>
  <Words>886</Words>
  <Application>Microsoft Office PowerPoint</Application>
  <PresentationFormat>Widescreen</PresentationFormat>
  <Paragraphs>196</Paragraphs>
  <Slides>31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Delgado Bonal, Alfonso (GSFC-613.0)[UNIVERSITY OF MARYLAND BALTIMORE CO]</dc:creator>
  <cp:lastModifiedBy>Delgado Bonal, Alfonso (GSFC-613.0)[UNIVERSITY OF MARYLAND BALTIMORE CO]</cp:lastModifiedBy>
  <cp:revision>20</cp:revision>
  <dcterms:created xsi:type="dcterms:W3CDTF">2022-09-28T11:44:58Z</dcterms:created>
  <dcterms:modified xsi:type="dcterms:W3CDTF">2022-10-04T14:12:25Z</dcterms:modified>
</cp:coreProperties>
</file>