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7" r:id="rId2"/>
    <p:sldId id="424" r:id="rId3"/>
    <p:sldId id="437" r:id="rId4"/>
    <p:sldId id="439" r:id="rId5"/>
    <p:sldId id="440" r:id="rId6"/>
    <p:sldId id="438" r:id="rId7"/>
    <p:sldId id="441" r:id="rId8"/>
    <p:sldId id="446" r:id="rId9"/>
    <p:sldId id="445" r:id="rId10"/>
    <p:sldId id="444" r:id="rId11"/>
    <p:sldId id="435" r:id="rId12"/>
    <p:sldId id="417" r:id="rId13"/>
    <p:sldId id="413"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zfuli, Amin (GSFC-610.1)[SCIENCE SYSTEMS AND APPLICATIONS INC]" initials="DA(SAAI"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D46FD"/>
    <a:srgbClr val="B67602"/>
    <a:srgbClr val="009999"/>
    <a:srgbClr val="00A1DA"/>
    <a:srgbClr val="2895A0"/>
    <a:srgbClr val="00A249"/>
    <a:srgbClr val="AA6E02"/>
    <a:srgbClr val="ED8137"/>
    <a:srgbClr val="FCDC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291" autoAdjust="0"/>
  </p:normalViewPr>
  <p:slideViewPr>
    <p:cSldViewPr snapToGrid="0" snapToObjects="1">
      <p:cViewPr varScale="1">
        <p:scale>
          <a:sx n="114" d="100"/>
          <a:sy n="114" d="100"/>
        </p:scale>
        <p:origin x="392" y="18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95" d="100"/>
          <a:sy n="95" d="100"/>
        </p:scale>
        <p:origin x="250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B61DB13-6C33-480E-B409-A636E74D1F5F}" type="datetimeFigureOut">
              <a:rPr lang="en-US" smtClean="0"/>
              <a:t>9/28/21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6B7431B-A616-4AC1-B073-34373346F14C}" type="slidenum">
              <a:rPr lang="en-US" smtClean="0"/>
              <a:t>‹#›</a:t>
            </a:fld>
            <a:endParaRPr lang="en-US"/>
          </a:p>
        </p:txBody>
      </p:sp>
    </p:spTree>
    <p:extLst>
      <p:ext uri="{BB962C8B-B14F-4D97-AF65-F5344CB8AC3E}">
        <p14:creationId xmlns:p14="http://schemas.microsoft.com/office/powerpoint/2010/main" val="2008798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DBE87B-38EC-5F42-B4DC-C4A057027F4C}" type="datetimeFigureOut">
              <a:rPr lang="en-US" smtClean="0"/>
              <a:t>9/28/21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6BEC583-F4B1-834B-9486-C22126F4F188}" type="slidenum">
              <a:rPr lang="en-US" smtClean="0"/>
              <a:t>‹#›</a:t>
            </a:fld>
            <a:endParaRPr lang="en-US"/>
          </a:p>
        </p:txBody>
      </p:sp>
    </p:spTree>
    <p:extLst>
      <p:ext uri="{BB962C8B-B14F-4D97-AF65-F5344CB8AC3E}">
        <p14:creationId xmlns:p14="http://schemas.microsoft.com/office/powerpoint/2010/main" val="29880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2</a:t>
            </a:fld>
            <a:endParaRPr lang="en-US"/>
          </a:p>
        </p:txBody>
      </p:sp>
    </p:spTree>
    <p:extLst>
      <p:ext uri="{BB962C8B-B14F-4D97-AF65-F5344CB8AC3E}">
        <p14:creationId xmlns:p14="http://schemas.microsoft.com/office/powerpoint/2010/main" val="1511251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11</a:t>
            </a:fld>
            <a:endParaRPr lang="en-US"/>
          </a:p>
        </p:txBody>
      </p:sp>
    </p:spTree>
    <p:extLst>
      <p:ext uri="{BB962C8B-B14F-4D97-AF65-F5344CB8AC3E}">
        <p14:creationId xmlns:p14="http://schemas.microsoft.com/office/powerpoint/2010/main" val="916199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12</a:t>
            </a:fld>
            <a:endParaRPr lang="en-US"/>
          </a:p>
        </p:txBody>
      </p:sp>
    </p:spTree>
    <p:extLst>
      <p:ext uri="{BB962C8B-B14F-4D97-AF65-F5344CB8AC3E}">
        <p14:creationId xmlns:p14="http://schemas.microsoft.com/office/powerpoint/2010/main" val="1514965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13</a:t>
            </a:fld>
            <a:endParaRPr lang="en-US"/>
          </a:p>
        </p:txBody>
      </p:sp>
    </p:spTree>
    <p:extLst>
      <p:ext uri="{BB962C8B-B14F-4D97-AF65-F5344CB8AC3E}">
        <p14:creationId xmlns:p14="http://schemas.microsoft.com/office/powerpoint/2010/main" val="100001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3</a:t>
            </a:fld>
            <a:endParaRPr lang="en-US"/>
          </a:p>
        </p:txBody>
      </p:sp>
    </p:spTree>
    <p:extLst>
      <p:ext uri="{BB962C8B-B14F-4D97-AF65-F5344CB8AC3E}">
        <p14:creationId xmlns:p14="http://schemas.microsoft.com/office/powerpoint/2010/main" val="415959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4</a:t>
            </a:fld>
            <a:endParaRPr lang="en-US"/>
          </a:p>
        </p:txBody>
      </p:sp>
    </p:spTree>
    <p:extLst>
      <p:ext uri="{BB962C8B-B14F-4D97-AF65-F5344CB8AC3E}">
        <p14:creationId xmlns:p14="http://schemas.microsoft.com/office/powerpoint/2010/main" val="420926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5</a:t>
            </a:fld>
            <a:endParaRPr lang="en-US"/>
          </a:p>
        </p:txBody>
      </p:sp>
    </p:spTree>
    <p:extLst>
      <p:ext uri="{BB962C8B-B14F-4D97-AF65-F5344CB8AC3E}">
        <p14:creationId xmlns:p14="http://schemas.microsoft.com/office/powerpoint/2010/main" val="312823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6</a:t>
            </a:fld>
            <a:endParaRPr lang="en-US"/>
          </a:p>
        </p:txBody>
      </p:sp>
    </p:spTree>
    <p:extLst>
      <p:ext uri="{BB962C8B-B14F-4D97-AF65-F5344CB8AC3E}">
        <p14:creationId xmlns:p14="http://schemas.microsoft.com/office/powerpoint/2010/main" val="403565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7</a:t>
            </a:fld>
            <a:endParaRPr lang="en-US"/>
          </a:p>
        </p:txBody>
      </p:sp>
    </p:spTree>
    <p:extLst>
      <p:ext uri="{BB962C8B-B14F-4D97-AF65-F5344CB8AC3E}">
        <p14:creationId xmlns:p14="http://schemas.microsoft.com/office/powerpoint/2010/main" val="3467109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8</a:t>
            </a:fld>
            <a:endParaRPr lang="en-US"/>
          </a:p>
        </p:txBody>
      </p:sp>
    </p:spTree>
    <p:extLst>
      <p:ext uri="{BB962C8B-B14F-4D97-AF65-F5344CB8AC3E}">
        <p14:creationId xmlns:p14="http://schemas.microsoft.com/office/powerpoint/2010/main" val="3087663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9</a:t>
            </a:fld>
            <a:endParaRPr lang="en-US"/>
          </a:p>
        </p:txBody>
      </p:sp>
    </p:spTree>
    <p:extLst>
      <p:ext uri="{BB962C8B-B14F-4D97-AF65-F5344CB8AC3E}">
        <p14:creationId xmlns:p14="http://schemas.microsoft.com/office/powerpoint/2010/main" val="248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10</a:t>
            </a:fld>
            <a:endParaRPr lang="en-US"/>
          </a:p>
        </p:txBody>
      </p:sp>
    </p:spTree>
    <p:extLst>
      <p:ext uri="{BB962C8B-B14F-4D97-AF65-F5344CB8AC3E}">
        <p14:creationId xmlns:p14="http://schemas.microsoft.com/office/powerpoint/2010/main" val="68651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Date Placeholder 2"/>
          <p:cNvSpPr>
            <a:spLocks noGrp="1"/>
          </p:cNvSpPr>
          <p:nvPr>
            <p:ph type="dt" sz="half" idx="10"/>
          </p:nvPr>
        </p:nvSpPr>
        <p:spPr/>
        <p:txBody>
          <a:bodyPr/>
          <a:lstStyle/>
          <a:p>
            <a:fld id="{F50BA2DC-C2CF-4DDA-BC75-84E6400EC99B}" type="datetime1">
              <a:rPr lang="en-US" smtClean="0"/>
              <a:t>9/28/21</a:t>
            </a:fld>
            <a:endParaRPr lang="en-US"/>
          </a:p>
        </p:txBody>
      </p:sp>
      <p:sp>
        <p:nvSpPr>
          <p:cNvPr id="5" name="Slide Number Placeholder 4"/>
          <p:cNvSpPr>
            <a:spLocks noGrp="1"/>
          </p:cNvSpPr>
          <p:nvPr>
            <p:ph type="sldNum" sz="quarter" idx="12"/>
          </p:nvPr>
        </p:nvSpPr>
        <p:spPr/>
        <p:txBody>
          <a:bodyPr/>
          <a:lstStyle/>
          <a:p>
            <a:fld id="{BDB8D1E3-1DAE-664E-B350-75CA63E753F0}" type="slidenum">
              <a:rPr lang="en-US" smtClean="0"/>
              <a:t>‹#›</a:t>
            </a:fld>
            <a:endParaRPr lang="en-US"/>
          </a:p>
        </p:txBody>
      </p:sp>
      <p:sp>
        <p:nvSpPr>
          <p:cNvPr id="7" name="Text Placeholder 6"/>
          <p:cNvSpPr>
            <a:spLocks noGrp="1"/>
          </p:cNvSpPr>
          <p:nvPr>
            <p:ph type="body" sz="quarter" idx="13" hasCustomPrompt="1"/>
          </p:nvPr>
        </p:nvSpPr>
        <p:spPr>
          <a:xfrm>
            <a:off x="838200" y="1403973"/>
            <a:ext cx="10515600" cy="4697412"/>
          </a:xfrm>
        </p:spPr>
        <p:txBody>
          <a:bodyPr/>
          <a:lstStyle>
            <a:lvl1pPr marL="0" indent="0">
              <a:buNone/>
              <a:defRPr/>
            </a:lvl1pPr>
          </a:lstStyle>
          <a:p>
            <a:pPr lvl="0"/>
            <a:r>
              <a:rPr lang="en-US" dirty="0"/>
              <a:t>Click to edit text</a:t>
            </a:r>
          </a:p>
        </p:txBody>
      </p:sp>
    </p:spTree>
    <p:extLst>
      <p:ext uri="{BB962C8B-B14F-4D97-AF65-F5344CB8AC3E}">
        <p14:creationId xmlns:p14="http://schemas.microsoft.com/office/powerpoint/2010/main" val="70500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Slide Number Placeholder 2"/>
          <p:cNvSpPr>
            <a:spLocks noGrp="1"/>
          </p:cNvSpPr>
          <p:nvPr>
            <p:ph type="sldNum" sz="quarter" idx="10"/>
          </p:nvPr>
        </p:nvSpPr>
        <p:spPr/>
        <p:txBody>
          <a:bodyPr/>
          <a:lstStyle/>
          <a:p>
            <a:fld id="{BDB8D1E3-1DAE-664E-B350-75CA63E753F0}" type="slidenum">
              <a:rPr lang="en-US" smtClean="0"/>
              <a:t>‹#›</a:t>
            </a:fld>
            <a:endParaRPr lang="en-US"/>
          </a:p>
        </p:txBody>
      </p:sp>
      <p:sp>
        <p:nvSpPr>
          <p:cNvPr id="4" name="Date Placeholder 3"/>
          <p:cNvSpPr>
            <a:spLocks noGrp="1"/>
          </p:cNvSpPr>
          <p:nvPr>
            <p:ph type="dt" sz="half" idx="11"/>
          </p:nvPr>
        </p:nvSpPr>
        <p:spPr/>
        <p:txBody>
          <a:bodyPr/>
          <a:lstStyle/>
          <a:p>
            <a:fld id="{F929876B-6250-4A1E-A0F8-2FCFDB0437FE}" type="datetime1">
              <a:rPr lang="en-US" smtClean="0"/>
              <a:t>9/28/21</a:t>
            </a:fld>
            <a:endParaRPr lang="en-US" dirty="0"/>
          </a:p>
        </p:txBody>
      </p:sp>
    </p:spTree>
    <p:extLst>
      <p:ext uri="{BB962C8B-B14F-4D97-AF65-F5344CB8AC3E}">
        <p14:creationId xmlns:p14="http://schemas.microsoft.com/office/powerpoint/2010/main" val="127513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5877A-0B38-45F0-91B8-C7FA38B58029}" type="datetime1">
              <a:rPr lang="en-US" smtClean="0"/>
              <a:t>9/28/21</a:t>
            </a:fld>
            <a:endParaRPr lang="en-US"/>
          </a:p>
        </p:txBody>
      </p:sp>
      <p:sp>
        <p:nvSpPr>
          <p:cNvPr id="4" name="Slide Number Placeholder 3"/>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38143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nchorCtr="0">
            <a:normAutofit/>
          </a:bodyPr>
          <a:lstStyle>
            <a:lvl1pPr algn="ctr">
              <a:defRPr sz="4800"/>
            </a:lvl1pPr>
          </a:lstStyle>
          <a:p>
            <a:r>
              <a:rPr lang="en-US" dirty="0"/>
              <a:t>Click to Edit 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4" name="Date Placeholder 3"/>
          <p:cNvSpPr>
            <a:spLocks noGrp="1"/>
          </p:cNvSpPr>
          <p:nvPr>
            <p:ph type="dt" sz="half" idx="10"/>
          </p:nvPr>
        </p:nvSpPr>
        <p:spPr/>
        <p:txBody>
          <a:bodyPr/>
          <a:lstStyle/>
          <a:p>
            <a:fld id="{0B4743F8-482D-45AB-993C-6DC06C84D7BC}" type="datetime1">
              <a:rPr lang="en-US" smtClean="0"/>
              <a:t>9/28/21</a:t>
            </a:fld>
            <a:endParaRPr lang="en-US"/>
          </a:p>
        </p:txBody>
      </p:sp>
      <p:sp>
        <p:nvSpPr>
          <p:cNvPr id="6" name="Slide Number Placeholder 5"/>
          <p:cNvSpPr>
            <a:spLocks noGrp="1"/>
          </p:cNvSpPr>
          <p:nvPr>
            <p:ph type="sldNum" sz="quarter" idx="12"/>
          </p:nvPr>
        </p:nvSpPr>
        <p:spPr/>
        <p:txBody>
          <a:bodyPr/>
          <a:lstStyle/>
          <a:p>
            <a:fld id="{BDB8D1E3-1DAE-664E-B350-75CA63E753F0}" type="slidenum">
              <a:rPr lang="en-US" smtClean="0"/>
              <a:t>‹#›</a:t>
            </a:fld>
            <a:endParaRPr lang="en-US" dirty="0"/>
          </a:p>
        </p:txBody>
      </p:sp>
    </p:spTree>
    <p:extLst>
      <p:ext uri="{BB962C8B-B14F-4D97-AF65-F5344CB8AC3E}">
        <p14:creationId xmlns:p14="http://schemas.microsoft.com/office/powerpoint/2010/main" val="114311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Text and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hasCustomPrompt="1"/>
          </p:nvPr>
        </p:nvSpPr>
        <p:spPr/>
        <p:txBody>
          <a:bodyPr/>
          <a:lstStyle>
            <a:lvl1pPr marL="0" indent="0">
              <a:buNone/>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40188-ED11-493B-B812-2925EBFEEEC1}" type="datetime1">
              <a:rPr lang="en-US" smtClean="0"/>
              <a:t>9/28/21</a:t>
            </a:fld>
            <a:endParaRPr lang="en-US"/>
          </a:p>
        </p:txBody>
      </p:sp>
      <p:sp>
        <p:nvSpPr>
          <p:cNvPr id="6" name="Slide Number Placeholder 5"/>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00446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23151" y="733777"/>
            <a:ext cx="3932237" cy="1133856"/>
          </a:xfrm>
        </p:spPr>
        <p:txBody>
          <a:bodyPr anchor="t" anchorCtr="0">
            <a:normAutofit/>
          </a:bodyPr>
          <a:lstStyle>
            <a:lvl1pPr algn="l">
              <a:defRPr sz="2000"/>
            </a:lvl1pPr>
          </a:lstStyle>
          <a:p>
            <a:r>
              <a:rPr lang="en-US" dirty="0"/>
              <a:t>Click to Edit Title</a:t>
            </a:r>
          </a:p>
        </p:txBody>
      </p:sp>
      <p:sp>
        <p:nvSpPr>
          <p:cNvPr id="3" name="Picture Placeholder 2"/>
          <p:cNvSpPr>
            <a:spLocks noGrp="1"/>
          </p:cNvSpPr>
          <p:nvPr>
            <p:ph type="pic" idx="1" hasCustomPrompt="1"/>
          </p:nvPr>
        </p:nvSpPr>
        <p:spPr>
          <a:xfrm>
            <a:off x="675919" y="733778"/>
            <a:ext cx="6172200" cy="51352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a:t>
            </a:r>
          </a:p>
        </p:txBody>
      </p:sp>
      <p:sp>
        <p:nvSpPr>
          <p:cNvPr id="4" name="Text Placeholder 3"/>
          <p:cNvSpPr>
            <a:spLocks noGrp="1"/>
          </p:cNvSpPr>
          <p:nvPr>
            <p:ph type="body" sz="half" idx="2" hasCustomPrompt="1"/>
          </p:nvPr>
        </p:nvSpPr>
        <p:spPr>
          <a:xfrm>
            <a:off x="7423151" y="1960474"/>
            <a:ext cx="3932237" cy="390851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5" name="Date Placeholder 4"/>
          <p:cNvSpPr>
            <a:spLocks noGrp="1"/>
          </p:cNvSpPr>
          <p:nvPr>
            <p:ph type="dt" sz="half" idx="10"/>
          </p:nvPr>
        </p:nvSpPr>
        <p:spPr/>
        <p:txBody>
          <a:bodyPr/>
          <a:lstStyle/>
          <a:p>
            <a:fld id="{6FFA1283-C31D-45E2-A80C-810F514F9FD5}" type="datetime1">
              <a:rPr lang="en-US" smtClean="0"/>
              <a:t>9/28/21</a:t>
            </a:fld>
            <a:endParaRPr lang="en-US"/>
          </a:p>
        </p:txBody>
      </p:sp>
      <p:sp>
        <p:nvSpPr>
          <p:cNvPr id="7" name="Slide Number Placeholder 6"/>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23074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838200" y="1825625"/>
            <a:ext cx="5181600" cy="4351338"/>
          </a:xfrm>
        </p:spPr>
        <p:txBody>
          <a:bodyPr/>
          <a:lstStyle>
            <a:lvl1pPr marL="0" indent="0">
              <a:buNone/>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825625"/>
            <a:ext cx="5181600" cy="4351338"/>
          </a:xfrm>
        </p:spPr>
        <p:txBody>
          <a:bodyPr/>
          <a:lstStyle>
            <a:lvl1pPr marL="0" indent="0">
              <a:buNone/>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0BC755F-4884-46C5-A4F5-AE189DE39EC2}" type="datetime1">
              <a:rPr lang="en-US" smtClean="0"/>
              <a:t>9/28/21</a:t>
            </a:fld>
            <a:endParaRPr lang="en-US"/>
          </a:p>
        </p:txBody>
      </p:sp>
      <p:sp>
        <p:nvSpPr>
          <p:cNvPr id="7" name="Slide Number Placeholder 6"/>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45808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bwMode="auto">
          <a:xfrm>
            <a:off x="0" y="0"/>
            <a:ext cx="12192000" cy="890337"/>
          </a:xfrm>
          <a:prstGeom prst="rect">
            <a:avLst/>
          </a:prstGeom>
          <a:gradFill flip="none" rotWithShape="1">
            <a:gsLst>
              <a:gs pos="100000">
                <a:schemeClr val="bg1"/>
              </a:gs>
              <a:gs pos="0">
                <a:schemeClr val="bg1"/>
              </a:gs>
              <a:gs pos="50000">
                <a:schemeClr val="tx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a:spcBef>
                <a:spcPct val="0"/>
              </a:spcBef>
              <a:buFontTx/>
              <a:buNone/>
            </a:pPr>
            <a:endParaRPr lang="en-US" altLang="en-US" sz="1800">
              <a:solidFill>
                <a:srgbClr val="FFFFFF"/>
              </a:solidFill>
            </a:endParaRPr>
          </a:p>
        </p:txBody>
      </p:sp>
      <p:sp>
        <p:nvSpPr>
          <p:cNvPr id="2" name="Title Placeholder 1"/>
          <p:cNvSpPr>
            <a:spLocks noGrp="1"/>
          </p:cNvSpPr>
          <p:nvPr>
            <p:ph type="title"/>
          </p:nvPr>
        </p:nvSpPr>
        <p:spPr>
          <a:xfrm>
            <a:off x="838200" y="449786"/>
            <a:ext cx="10515600" cy="8202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06555"/>
            <a:ext cx="10515600" cy="4602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388947"/>
            <a:ext cx="12192000" cy="469076"/>
          </a:xfrm>
          <a:prstGeom prst="rect">
            <a:avLst/>
          </a:prstGeom>
          <a:solidFill>
            <a:schemeClr val="tx1">
              <a:lumMod val="5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2400"/>
          </a:p>
        </p:txBody>
      </p:sp>
      <p:sp>
        <p:nvSpPr>
          <p:cNvPr id="9" name="TextBox 8"/>
          <p:cNvSpPr txBox="1"/>
          <p:nvPr userDrawn="1"/>
        </p:nvSpPr>
        <p:spPr>
          <a:xfrm>
            <a:off x="1353099" y="6464945"/>
            <a:ext cx="2581079" cy="235449"/>
          </a:xfrm>
          <a:prstGeom prst="rect">
            <a:avLst/>
          </a:prstGeom>
          <a:noFill/>
        </p:spPr>
        <p:txBody>
          <a:bodyPr wrap="square" lIns="0" tIns="0" rIns="0" bIns="0" rtlCol="0">
            <a:spAutoFit/>
          </a:bodyPr>
          <a:lstStyle/>
          <a:p>
            <a:pPr algn="l">
              <a:lnSpc>
                <a:spcPct val="90000"/>
              </a:lnSpc>
            </a:pPr>
            <a:r>
              <a:rPr lang="en-US" sz="900" b="1" i="0" dirty="0">
                <a:solidFill>
                  <a:schemeClr val="tx1">
                    <a:lumMod val="95000"/>
                  </a:schemeClr>
                </a:solidFill>
                <a:ea typeface="Arial Regular" charset="0"/>
              </a:rPr>
              <a:t>Global Modeling</a:t>
            </a:r>
            <a:r>
              <a:rPr lang="en-US" sz="900" b="1" i="0" baseline="0" dirty="0">
                <a:solidFill>
                  <a:schemeClr val="tx1">
                    <a:lumMod val="95000"/>
                  </a:schemeClr>
                </a:solidFill>
                <a:ea typeface="Arial Regular" charset="0"/>
              </a:rPr>
              <a:t> </a:t>
            </a:r>
            <a:r>
              <a:rPr lang="en-US" sz="900" b="1" i="0" dirty="0">
                <a:solidFill>
                  <a:schemeClr val="tx1">
                    <a:lumMod val="95000"/>
                  </a:schemeClr>
                </a:solidFill>
                <a:ea typeface="Arial Regular" charset="0"/>
              </a:rPr>
              <a:t>and</a:t>
            </a:r>
            <a:r>
              <a:rPr lang="en-US" sz="900" b="1" i="0" baseline="0" dirty="0">
                <a:solidFill>
                  <a:schemeClr val="tx1">
                    <a:lumMod val="95000"/>
                  </a:schemeClr>
                </a:solidFill>
                <a:ea typeface="Arial Regular" charset="0"/>
              </a:rPr>
              <a:t> </a:t>
            </a:r>
            <a:r>
              <a:rPr lang="en-US" sz="900" b="1" i="0" dirty="0">
                <a:solidFill>
                  <a:schemeClr val="tx1">
                    <a:lumMod val="95000"/>
                  </a:schemeClr>
                </a:solidFill>
                <a:ea typeface="Arial Regular" charset="0"/>
              </a:rPr>
              <a:t>Assimilation Office</a:t>
            </a:r>
          </a:p>
          <a:p>
            <a:pPr marL="0" marR="0" indent="0" algn="l" defTabSz="914400" rtl="0" eaLnBrk="1" fontAlgn="auto" latinLnBrk="0" hangingPunct="1">
              <a:lnSpc>
                <a:spcPct val="90000"/>
              </a:lnSpc>
              <a:spcBef>
                <a:spcPts val="0"/>
              </a:spcBef>
              <a:spcAft>
                <a:spcPts val="0"/>
              </a:spcAft>
              <a:buClrTx/>
              <a:buSzTx/>
              <a:buFontTx/>
              <a:buNone/>
              <a:tabLst/>
              <a:defRPr/>
            </a:pPr>
            <a:r>
              <a:rPr lang="en-US" sz="800" b="0" i="0" dirty="0">
                <a:solidFill>
                  <a:schemeClr val="tx1">
                    <a:lumMod val="95000"/>
                  </a:schemeClr>
                </a:solidFill>
                <a:ea typeface="Arial Regular" charset="0"/>
              </a:rPr>
              <a:t>gmao.gsfc.nasa.gov</a:t>
            </a:r>
          </a:p>
        </p:txBody>
      </p:sp>
      <p:sp>
        <p:nvSpPr>
          <p:cNvPr id="10" name="TextBox 9"/>
          <p:cNvSpPr txBox="1"/>
          <p:nvPr userDrawn="1"/>
        </p:nvSpPr>
        <p:spPr>
          <a:xfrm>
            <a:off x="206226" y="6449580"/>
            <a:ext cx="1052957" cy="311817"/>
          </a:xfrm>
          <a:prstGeom prst="rect">
            <a:avLst/>
          </a:prstGeom>
          <a:noFill/>
          <a:ln w="6350">
            <a:solidFill>
              <a:schemeClr val="tx1">
                <a:lumMod val="95000"/>
              </a:schemeClr>
            </a:solidFill>
          </a:ln>
        </p:spPr>
        <p:txBody>
          <a:bodyPr wrap="square" lIns="0" tIns="0" rIns="0" bIns="0" rtlCol="0" anchor="ctr" anchorCtr="0">
            <a:spAutoFit/>
          </a:bodyPr>
          <a:lstStyle/>
          <a:p>
            <a:pPr algn="ctr">
              <a:lnSpc>
                <a:spcPct val="95000"/>
              </a:lnSpc>
            </a:pPr>
            <a:r>
              <a:rPr lang="en-US" sz="2133" b="1" i="0" dirty="0">
                <a:solidFill>
                  <a:schemeClr val="tx1">
                    <a:lumMod val="95000"/>
                  </a:schemeClr>
                </a:solidFill>
                <a:latin typeface="Arial" charset="0"/>
                <a:ea typeface="Arial" charset="0"/>
                <a:cs typeface="Arial" charset="0"/>
              </a:rPr>
              <a:t>GMAO</a:t>
            </a:r>
          </a:p>
        </p:txBody>
      </p:sp>
      <p:sp>
        <p:nvSpPr>
          <p:cNvPr id="6" name="Slide Number Placeholder 5"/>
          <p:cNvSpPr>
            <a:spLocks noGrp="1"/>
          </p:cNvSpPr>
          <p:nvPr>
            <p:ph type="sldNum" sz="quarter" idx="4"/>
          </p:nvPr>
        </p:nvSpPr>
        <p:spPr>
          <a:xfrm>
            <a:off x="11550700" y="6440922"/>
            <a:ext cx="53123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B8D1E3-1DAE-664E-B350-75CA63E753F0}" type="slidenum">
              <a:rPr lang="en-US" smtClean="0"/>
              <a:pPr/>
              <a:t>‹#›</a:t>
            </a:fld>
            <a:endParaRPr lang="en-US" dirty="0"/>
          </a:p>
        </p:txBody>
      </p:sp>
      <p:sp>
        <p:nvSpPr>
          <p:cNvPr id="4" name="Date Placeholder 3"/>
          <p:cNvSpPr>
            <a:spLocks noGrp="1"/>
          </p:cNvSpPr>
          <p:nvPr>
            <p:ph type="dt" sz="half" idx="2"/>
          </p:nvPr>
        </p:nvSpPr>
        <p:spPr>
          <a:xfrm>
            <a:off x="10014695" y="6449580"/>
            <a:ext cx="148284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C47C8B-C1C6-407D-A7E7-5FB3D3C19978}" type="datetime1">
              <a:rPr lang="en-US" smtClean="0"/>
              <a:t>9/28/21</a:t>
            </a:fld>
            <a:endParaRPr lang="en-US" dirty="0"/>
          </a:p>
        </p:txBody>
      </p:sp>
      <p:sp>
        <p:nvSpPr>
          <p:cNvPr id="11" name="Rectangle 10"/>
          <p:cNvSpPr>
            <a:spLocks noChangeArrowheads="1"/>
          </p:cNvSpPr>
          <p:nvPr userDrawn="1"/>
        </p:nvSpPr>
        <p:spPr bwMode="auto">
          <a:xfrm>
            <a:off x="143107" y="127916"/>
            <a:ext cx="3571124" cy="3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5844" tIns="67921" rIns="135844" bIns="67921"/>
          <a:lstStyle>
            <a:lvl1pPr defTabSz="1019175">
              <a:defRPr sz="4000">
                <a:solidFill>
                  <a:srgbClr val="939BA8"/>
                </a:solidFill>
                <a:latin typeface="Arial" charset="0"/>
              </a:defRPr>
            </a:lvl1pPr>
            <a:lvl2pPr defTabSz="1019175">
              <a:defRPr sz="4000">
                <a:solidFill>
                  <a:srgbClr val="939BA8"/>
                </a:solidFill>
                <a:latin typeface="Arial" charset="0"/>
              </a:defRPr>
            </a:lvl2pPr>
            <a:lvl3pPr defTabSz="1019175">
              <a:defRPr sz="4000">
                <a:solidFill>
                  <a:srgbClr val="939BA8"/>
                </a:solidFill>
                <a:latin typeface="Arial" charset="0"/>
              </a:defRPr>
            </a:lvl3pPr>
            <a:lvl4pPr defTabSz="1019175">
              <a:defRPr sz="4000">
                <a:solidFill>
                  <a:srgbClr val="939BA8"/>
                </a:solidFill>
                <a:latin typeface="Arial" charset="0"/>
              </a:defRPr>
            </a:lvl4pPr>
            <a:lvl5pPr defTabSz="1019175">
              <a:defRPr sz="4000">
                <a:solidFill>
                  <a:srgbClr val="939BA8"/>
                </a:solidFill>
                <a:latin typeface="Arial" charset="0"/>
              </a:defRPr>
            </a:lvl5pPr>
            <a:lvl6pPr marL="457200" defTabSz="1019175" fontAlgn="base">
              <a:spcBef>
                <a:spcPct val="0"/>
              </a:spcBef>
              <a:spcAft>
                <a:spcPct val="0"/>
              </a:spcAft>
              <a:defRPr sz="4000">
                <a:solidFill>
                  <a:srgbClr val="939BA8"/>
                </a:solidFill>
                <a:latin typeface="Arial" charset="0"/>
              </a:defRPr>
            </a:lvl6pPr>
            <a:lvl7pPr marL="914400" defTabSz="1019175" fontAlgn="base">
              <a:spcBef>
                <a:spcPct val="0"/>
              </a:spcBef>
              <a:spcAft>
                <a:spcPct val="0"/>
              </a:spcAft>
              <a:defRPr sz="4000">
                <a:solidFill>
                  <a:srgbClr val="939BA8"/>
                </a:solidFill>
                <a:latin typeface="Arial" charset="0"/>
              </a:defRPr>
            </a:lvl7pPr>
            <a:lvl8pPr marL="1371600" defTabSz="1019175" fontAlgn="base">
              <a:spcBef>
                <a:spcPct val="0"/>
              </a:spcBef>
              <a:spcAft>
                <a:spcPct val="0"/>
              </a:spcAft>
              <a:defRPr sz="4000">
                <a:solidFill>
                  <a:srgbClr val="939BA8"/>
                </a:solidFill>
                <a:latin typeface="Arial" charset="0"/>
              </a:defRPr>
            </a:lvl8pPr>
            <a:lvl9pPr marL="1828800" defTabSz="1019175" fontAlgn="base">
              <a:spcBef>
                <a:spcPct val="0"/>
              </a:spcBef>
              <a:spcAft>
                <a:spcPct val="0"/>
              </a:spcAft>
              <a:defRPr sz="4000">
                <a:solidFill>
                  <a:srgbClr val="939BA8"/>
                </a:solidFill>
                <a:latin typeface="Arial" charset="0"/>
              </a:defRPr>
            </a:lvl9pPr>
          </a:lstStyle>
          <a:p>
            <a:pPr eaLnBrk="1" hangingPunct="1"/>
            <a:r>
              <a:rPr lang="en-US" altLang="en-US" sz="933" b="0" i="0" dirty="0">
                <a:solidFill>
                  <a:schemeClr val="bg2">
                    <a:lumMod val="50000"/>
                  </a:schemeClr>
                </a:solidFill>
                <a:ea typeface="Arial Regular" charset="0"/>
              </a:rPr>
              <a:t>National Aeronautics and Space Administration</a:t>
            </a:r>
          </a:p>
        </p:txBody>
      </p:sp>
      <p:pic>
        <p:nvPicPr>
          <p:cNvPr id="12" name="Picture 25" descr="NASA insigniaCMYK"/>
          <p:cNvPicPr preferRelativeResize="0">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11458222" y="127916"/>
            <a:ext cx="575446" cy="48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515587"/>
      </p:ext>
    </p:extLst>
  </p:cSld>
  <p:clrMap bg1="lt1" tx1="dk1" bg2="lt2" tx2="dk2" accent1="accent1" accent2="accent2" accent3="accent3" accent4="accent4" accent5="accent5" accent6="accent6" hlink="hlink" folHlink="folHlink"/>
  <p:sldLayoutIdLst>
    <p:sldLayoutId id="2147483654" r:id="rId1"/>
    <p:sldLayoutId id="2147483658" r:id="rId2"/>
    <p:sldLayoutId id="2147483655" r:id="rId3"/>
    <p:sldLayoutId id="2147483649" r:id="rId4"/>
    <p:sldLayoutId id="2147483650" r:id="rId5"/>
    <p:sldLayoutId id="2147483657" r:id="rId6"/>
    <p:sldLayoutId id="2147483652" r:id="rId7"/>
  </p:sldLayoutIdLst>
  <p:hf hdr="0" ftr="0" dt="0"/>
  <p:txStyles>
    <p:titleStyle>
      <a:lvl1pPr algn="ctr" defTabSz="914400" rtl="0" eaLnBrk="1" latinLnBrk="0" hangingPunct="1">
        <a:lnSpc>
          <a:spcPct val="90000"/>
        </a:lnSpc>
        <a:spcBef>
          <a:spcPct val="0"/>
        </a:spcBef>
        <a:buNone/>
        <a:defRPr sz="2800" b="1" kern="1200">
          <a:solidFill>
            <a:srgbClr val="0070C0"/>
          </a:solidFill>
          <a:latin typeface="+mj-lt"/>
          <a:ea typeface="+mj-ea"/>
          <a:cs typeface="+mj-cs"/>
        </a:defRPr>
      </a:lvl1pPr>
    </p:titleStyle>
    <p:bodyStyle>
      <a:lvl1pPr marL="0" indent="0" algn="ctr" defTabSz="914400" rtl="0" eaLnBrk="1" latinLnBrk="0" hangingPunct="1">
        <a:lnSpc>
          <a:spcPct val="90000"/>
        </a:lnSpc>
        <a:spcBef>
          <a:spcPts val="1000"/>
        </a:spcBef>
        <a:buFont typeface="Arial"/>
        <a:buNone/>
        <a:defRPr sz="2000" kern="1200">
          <a:solidFill>
            <a:schemeClr val="bg2">
              <a:lumMod val="10000"/>
            </a:schemeClr>
          </a:solidFill>
          <a:latin typeface="+mn-lt"/>
          <a:ea typeface="+mn-ea"/>
          <a:cs typeface="+mn-cs"/>
        </a:defRPr>
      </a:lvl1pPr>
      <a:lvl2pPr marL="274320" indent="-194310" algn="ctr" defTabSz="914400" rtl="0" eaLnBrk="1" latinLnBrk="0" hangingPunct="1">
        <a:lnSpc>
          <a:spcPct val="90000"/>
        </a:lnSpc>
        <a:spcBef>
          <a:spcPts val="500"/>
        </a:spcBef>
        <a:buFont typeface="Arial" charset="0"/>
        <a:buChar char="•"/>
        <a:defRPr sz="1800" kern="1200">
          <a:solidFill>
            <a:schemeClr val="bg2">
              <a:lumMod val="10000"/>
            </a:schemeClr>
          </a:solidFill>
          <a:latin typeface="+mn-lt"/>
          <a:ea typeface="+mn-ea"/>
          <a:cs typeface="+mn-cs"/>
        </a:defRPr>
      </a:lvl2pPr>
      <a:lvl3pPr marL="651510" indent="-194310" algn="ctr" defTabSz="914400" rtl="0" eaLnBrk="1" latinLnBrk="0" hangingPunct="1">
        <a:lnSpc>
          <a:spcPct val="90000"/>
        </a:lnSpc>
        <a:spcBef>
          <a:spcPts val="500"/>
        </a:spcBef>
        <a:buFont typeface="Arial" charset="0"/>
        <a:buChar char="•"/>
        <a:defRPr sz="1600" kern="1200">
          <a:solidFill>
            <a:schemeClr val="bg2">
              <a:lumMod val="10000"/>
            </a:schemeClr>
          </a:solidFill>
          <a:latin typeface="+mn-lt"/>
          <a:ea typeface="+mn-ea"/>
          <a:cs typeface="+mn-cs"/>
        </a:defRPr>
      </a:lvl3pPr>
      <a:lvl4pPr marL="1291590" indent="-194310" algn="ctr" defTabSz="914400" rtl="0" eaLnBrk="1" latinLnBrk="0" hangingPunct="1">
        <a:lnSpc>
          <a:spcPct val="90000"/>
        </a:lnSpc>
        <a:spcBef>
          <a:spcPts val="500"/>
        </a:spcBef>
        <a:buFont typeface="Arial" charset="0"/>
        <a:buChar char="•"/>
        <a:defRPr sz="1400" kern="1200">
          <a:solidFill>
            <a:schemeClr val="bg2">
              <a:lumMod val="10000"/>
            </a:schemeClr>
          </a:solidFill>
          <a:latin typeface="+mn-lt"/>
          <a:ea typeface="+mn-ea"/>
          <a:cs typeface="+mn-cs"/>
        </a:defRPr>
      </a:lvl4pPr>
      <a:lvl5pPr marL="1634490" indent="-171450" algn="ctr" defTabSz="914400" rtl="0" eaLnBrk="1" latinLnBrk="0" hangingPunct="1">
        <a:lnSpc>
          <a:spcPct val="90000"/>
        </a:lnSpc>
        <a:spcBef>
          <a:spcPts val="500"/>
        </a:spcBef>
        <a:buFont typeface="Arial"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0E34114E-44A2-4BF3-B9DA-7733E34E9616}"/>
              </a:ext>
            </a:extLst>
          </p:cNvPr>
          <p:cNvSpPr txBox="1">
            <a:spLocks/>
          </p:cNvSpPr>
          <p:nvPr/>
        </p:nvSpPr>
        <p:spPr>
          <a:xfrm>
            <a:off x="484909" y="2589810"/>
            <a:ext cx="11194473" cy="421177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2000" kern="1200">
                <a:solidFill>
                  <a:schemeClr val="bg2">
                    <a:lumMod val="10000"/>
                  </a:schemeClr>
                </a:solidFill>
                <a:latin typeface="+mn-lt"/>
                <a:ea typeface="+mn-ea"/>
                <a:cs typeface="+mn-cs"/>
              </a:defRPr>
            </a:lvl1pPr>
            <a:lvl2pPr marL="274320" indent="-194310" algn="ctr" defTabSz="914400" rtl="0" eaLnBrk="1" latinLnBrk="0" hangingPunct="1">
              <a:lnSpc>
                <a:spcPct val="90000"/>
              </a:lnSpc>
              <a:spcBef>
                <a:spcPts val="500"/>
              </a:spcBef>
              <a:buFont typeface="Arial" charset="0"/>
              <a:buChar char="•"/>
              <a:defRPr sz="1800" kern="1200">
                <a:solidFill>
                  <a:schemeClr val="bg2">
                    <a:lumMod val="10000"/>
                  </a:schemeClr>
                </a:solidFill>
                <a:latin typeface="+mn-lt"/>
                <a:ea typeface="+mn-ea"/>
                <a:cs typeface="+mn-cs"/>
              </a:defRPr>
            </a:lvl2pPr>
            <a:lvl3pPr marL="651510" indent="-194310" algn="ctr" defTabSz="914400" rtl="0" eaLnBrk="1" latinLnBrk="0" hangingPunct="1">
              <a:lnSpc>
                <a:spcPct val="90000"/>
              </a:lnSpc>
              <a:spcBef>
                <a:spcPts val="500"/>
              </a:spcBef>
              <a:buFont typeface="Arial" charset="0"/>
              <a:buChar char="•"/>
              <a:defRPr sz="1600" kern="1200">
                <a:solidFill>
                  <a:schemeClr val="bg2">
                    <a:lumMod val="10000"/>
                  </a:schemeClr>
                </a:solidFill>
                <a:latin typeface="+mn-lt"/>
                <a:ea typeface="+mn-ea"/>
                <a:cs typeface="+mn-cs"/>
              </a:defRPr>
            </a:lvl3pPr>
            <a:lvl4pPr marL="1291590" indent="-194310" algn="ctr" defTabSz="914400" rtl="0" eaLnBrk="1" latinLnBrk="0" hangingPunct="1">
              <a:lnSpc>
                <a:spcPct val="90000"/>
              </a:lnSpc>
              <a:spcBef>
                <a:spcPts val="500"/>
              </a:spcBef>
              <a:buFont typeface="Arial" charset="0"/>
              <a:buChar char="•"/>
              <a:defRPr sz="1400" kern="1200">
                <a:solidFill>
                  <a:schemeClr val="bg2">
                    <a:lumMod val="10000"/>
                  </a:schemeClr>
                </a:solidFill>
                <a:latin typeface="+mn-lt"/>
                <a:ea typeface="+mn-ea"/>
                <a:cs typeface="+mn-cs"/>
              </a:defRPr>
            </a:lvl4pPr>
            <a:lvl5pPr marL="1634490" indent="-171450" algn="ctr" defTabSz="914400" rtl="0" eaLnBrk="1" latinLnBrk="0" hangingPunct="1">
              <a:lnSpc>
                <a:spcPct val="90000"/>
              </a:lnSpc>
              <a:spcBef>
                <a:spcPts val="500"/>
              </a:spcBef>
              <a:buFont typeface="Arial"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Young-Kwon Lim</a:t>
            </a:r>
            <a:r>
              <a:rPr lang="en-US" sz="2800" baseline="30000" dirty="0"/>
              <a:t>1,2</a:t>
            </a:r>
            <a:r>
              <a:rPr lang="en-US" sz="2800" dirty="0"/>
              <a:t>, Kyu-Myong Kim</a:t>
            </a:r>
            <a:r>
              <a:rPr lang="en-US" sz="2800" baseline="30000" dirty="0"/>
              <a:t>3</a:t>
            </a:r>
            <a:r>
              <a:rPr lang="en-US" sz="2800" dirty="0"/>
              <a:t>, Dong Wu</a:t>
            </a:r>
            <a:r>
              <a:rPr lang="en-US" sz="2800" baseline="30000" dirty="0"/>
              <a:t>3</a:t>
            </a:r>
            <a:r>
              <a:rPr lang="en-US" sz="2800" dirty="0"/>
              <a:t> and Jae N. Lee</a:t>
            </a:r>
            <a:r>
              <a:rPr lang="en-US" sz="2800" baseline="30000" dirty="0"/>
              <a:t>3,4</a:t>
            </a:r>
          </a:p>
          <a:p>
            <a:endParaRPr lang="en-US" sz="2800" dirty="0"/>
          </a:p>
          <a:p>
            <a:pPr>
              <a:spcBef>
                <a:spcPts val="0"/>
              </a:spcBef>
            </a:pPr>
            <a:r>
              <a:rPr lang="en-US" sz="2800" baseline="30000" dirty="0"/>
              <a:t>1</a:t>
            </a:r>
            <a:r>
              <a:rPr lang="en-US" sz="2800" dirty="0"/>
              <a:t>Universities Space Research Association,</a:t>
            </a:r>
          </a:p>
          <a:p>
            <a:pPr>
              <a:spcBef>
                <a:spcPts val="0"/>
              </a:spcBef>
            </a:pPr>
            <a:r>
              <a:rPr lang="en-US" sz="2800" baseline="30000" dirty="0"/>
              <a:t>2</a:t>
            </a:r>
            <a:r>
              <a:rPr lang="en-US" sz="2800" dirty="0"/>
              <a:t>NASA GSFC / Global Modeling and Assimilation Office (GMAO),</a:t>
            </a:r>
          </a:p>
          <a:p>
            <a:pPr>
              <a:spcBef>
                <a:spcPts val="0"/>
              </a:spcBef>
            </a:pPr>
            <a:r>
              <a:rPr lang="en-US" sz="2800" baseline="30000" dirty="0"/>
              <a:t>3</a:t>
            </a:r>
            <a:r>
              <a:rPr lang="en-US" sz="2800" dirty="0"/>
              <a:t>NASA GSFC / Climate and Radiation Laboratory,</a:t>
            </a:r>
          </a:p>
          <a:p>
            <a:pPr>
              <a:spcBef>
                <a:spcPts val="0"/>
              </a:spcBef>
            </a:pPr>
            <a:r>
              <a:rPr lang="en-US" sz="2800" baseline="30000" dirty="0"/>
              <a:t>4</a:t>
            </a:r>
            <a:r>
              <a:rPr lang="en-US" sz="2800" dirty="0"/>
              <a:t>University of Maryland, Baltimore County</a:t>
            </a:r>
          </a:p>
          <a:p>
            <a:endParaRPr lang="en-US" dirty="0"/>
          </a:p>
        </p:txBody>
      </p:sp>
      <p:sp>
        <p:nvSpPr>
          <p:cNvPr id="2" name="Rectangle 2"/>
          <p:cNvSpPr>
            <a:spLocks/>
          </p:cNvSpPr>
          <p:nvPr/>
        </p:nvSpPr>
        <p:spPr bwMode="auto">
          <a:xfrm>
            <a:off x="795129" y="1111702"/>
            <a:ext cx="10416209" cy="1045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spcBef>
                <a:spcPts val="1600"/>
              </a:spcBef>
              <a:defRPr/>
            </a:pPr>
            <a:r>
              <a:rPr lang="en-US" sz="3200" b="1" dirty="0">
                <a:solidFill>
                  <a:srgbClr val="0070C0"/>
                </a:solidFill>
              </a:rPr>
              <a:t>An investigation on seasonal and diurnal cycles of TOA shortwave radiation from DSCOVR/EPIC, CERES, MERRA-2 and ERA5</a:t>
            </a:r>
            <a:endParaRPr lang="en-US" sz="3200" b="1" dirty="0">
              <a:solidFill>
                <a:srgbClr val="0070C0"/>
              </a:solidFill>
              <a:sym typeface="Arial Bold" charset="0"/>
            </a:endParaRPr>
          </a:p>
        </p:txBody>
      </p:sp>
      <p:sp>
        <p:nvSpPr>
          <p:cNvPr id="3" name="Slide Number Placeholder 2">
            <a:extLst>
              <a:ext uri="{FF2B5EF4-FFF2-40B4-BE49-F238E27FC236}">
                <a16:creationId xmlns:a16="http://schemas.microsoft.com/office/drawing/2014/main" id="{9D469A20-2BC2-4D08-B6D0-4558F1A71684}"/>
              </a:ext>
            </a:extLst>
          </p:cNvPr>
          <p:cNvSpPr>
            <a:spLocks noGrp="1"/>
          </p:cNvSpPr>
          <p:nvPr>
            <p:ph type="sldNum" sz="quarter" idx="12"/>
          </p:nvPr>
        </p:nvSpPr>
        <p:spPr/>
        <p:txBody>
          <a:bodyPr/>
          <a:lstStyle/>
          <a:p>
            <a:fld id="{BDB8D1E3-1DAE-664E-B350-75CA63E753F0}" type="slidenum">
              <a:rPr lang="en-US" smtClean="0"/>
              <a:t>1</a:t>
            </a:fld>
            <a:endParaRPr lang="en-US"/>
          </a:p>
        </p:txBody>
      </p:sp>
    </p:spTree>
    <p:extLst>
      <p:ext uri="{BB962C8B-B14F-4D97-AF65-F5344CB8AC3E}">
        <p14:creationId xmlns:p14="http://schemas.microsoft.com/office/powerpoint/2010/main" val="1293639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a:spLocks/>
          </p:cNvSpPr>
          <p:nvPr/>
        </p:nvSpPr>
        <p:spPr bwMode="auto">
          <a:xfrm>
            <a:off x="1" y="394155"/>
            <a:ext cx="11550699" cy="532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spcBef>
                <a:spcPts val="1600"/>
              </a:spcBef>
              <a:defRPr/>
            </a:pPr>
            <a:r>
              <a:rPr lang="en-US" sz="2800" b="1" dirty="0">
                <a:solidFill>
                  <a:srgbClr val="0070C0"/>
                </a:solidFill>
                <a:latin typeface="Calibri" charset="0"/>
                <a:ea typeface="Calibri" charset="0"/>
                <a:cs typeface="Calibri" charset="0"/>
                <a:sym typeface="Arial Bold" charset="0"/>
              </a:rPr>
              <a:t>Mean absolute values of differences (MAVD) in percentage</a:t>
            </a:r>
          </a:p>
        </p:txBody>
      </p:sp>
      <p:sp>
        <p:nvSpPr>
          <p:cNvPr id="2" name="Slide Number Placeholder 1">
            <a:extLst>
              <a:ext uri="{FF2B5EF4-FFF2-40B4-BE49-F238E27FC236}">
                <a16:creationId xmlns:a16="http://schemas.microsoft.com/office/drawing/2014/main" id="{237E5D91-94ED-48C2-AA3C-E77340C83DB3}"/>
              </a:ext>
            </a:extLst>
          </p:cNvPr>
          <p:cNvSpPr>
            <a:spLocks noGrp="1"/>
          </p:cNvSpPr>
          <p:nvPr>
            <p:ph type="sldNum" sz="quarter" idx="12"/>
          </p:nvPr>
        </p:nvSpPr>
        <p:spPr/>
        <p:txBody>
          <a:bodyPr/>
          <a:lstStyle/>
          <a:p>
            <a:fld id="{BDB8D1E3-1DAE-664E-B350-75CA63E753F0}" type="slidenum">
              <a:rPr lang="en-US" smtClean="0"/>
              <a:t>10</a:t>
            </a:fld>
            <a:endParaRPr lang="en-US"/>
          </a:p>
        </p:txBody>
      </p:sp>
      <p:sp>
        <p:nvSpPr>
          <p:cNvPr id="4" name="TextBox 3">
            <a:extLst>
              <a:ext uri="{FF2B5EF4-FFF2-40B4-BE49-F238E27FC236}">
                <a16:creationId xmlns:a16="http://schemas.microsoft.com/office/drawing/2014/main" id="{30C1A913-EA5F-456E-8232-EBCE8A4F21D5}"/>
              </a:ext>
            </a:extLst>
          </p:cNvPr>
          <p:cNvSpPr txBox="1"/>
          <p:nvPr/>
        </p:nvSpPr>
        <p:spPr>
          <a:xfrm>
            <a:off x="237068" y="5397550"/>
            <a:ext cx="11729155" cy="707886"/>
          </a:xfrm>
          <a:prstGeom prst="rect">
            <a:avLst/>
          </a:prstGeom>
          <a:noFill/>
        </p:spPr>
        <p:txBody>
          <a:bodyPr wrap="square" rtlCol="0">
            <a:spAutoFit/>
          </a:bodyPr>
          <a:lstStyle/>
          <a:p>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MAVD between CERES and EPIC are 2-3% in four seasons. </a:t>
            </a:r>
            <a:r>
              <a:rPr lang="en-US" sz="20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Reanalyses</a:t>
            </a:r>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have the differences in the range of 7-15%, with respect to EPIC, with the maximum in boreal summer. MERRA-2 shows larger differences than ERA5.</a:t>
            </a:r>
            <a:endParaRPr lang="en-US" sz="2000" dirty="0">
              <a:effectLst/>
              <a:latin typeface="Calibri" panose="020F0502020204030204" pitchFamily="34" charset="0"/>
              <a:ea typeface="Malgun Gothic" panose="020B0503020000020004" pitchFamily="34" charset="-127"/>
              <a:cs typeface="Times New Roman" panose="02020603050405020304" pitchFamily="18" charset="0"/>
            </a:endParaRPr>
          </a:p>
        </p:txBody>
      </p:sp>
      <p:graphicFrame>
        <p:nvGraphicFramePr>
          <p:cNvPr id="3" name="Table 5">
            <a:extLst>
              <a:ext uri="{FF2B5EF4-FFF2-40B4-BE49-F238E27FC236}">
                <a16:creationId xmlns:a16="http://schemas.microsoft.com/office/drawing/2014/main" id="{DF0C6B4A-95CD-454B-A8EB-6B1E81ECC524}"/>
              </a:ext>
            </a:extLst>
          </p:cNvPr>
          <p:cNvGraphicFramePr>
            <a:graphicFrameLocks noGrp="1"/>
          </p:cNvGraphicFramePr>
          <p:nvPr>
            <p:extLst>
              <p:ext uri="{D42A27DB-BD31-4B8C-83A1-F6EECF244321}">
                <p14:modId xmlns:p14="http://schemas.microsoft.com/office/powerpoint/2010/main" val="3520122648"/>
              </p:ext>
            </p:extLst>
          </p:nvPr>
        </p:nvGraphicFramePr>
        <p:xfrm>
          <a:off x="1049865" y="2446877"/>
          <a:ext cx="9810045" cy="2360505"/>
        </p:xfrm>
        <a:graphic>
          <a:graphicData uri="http://schemas.openxmlformats.org/drawingml/2006/table">
            <a:tbl>
              <a:tblPr firstRow="1" bandRow="1">
                <a:tableStyleId>{00A15C55-8517-42AA-B614-E9B94910E393}</a:tableStyleId>
              </a:tblPr>
              <a:tblGrid>
                <a:gridCol w="1962009">
                  <a:extLst>
                    <a:ext uri="{9D8B030D-6E8A-4147-A177-3AD203B41FA5}">
                      <a16:colId xmlns:a16="http://schemas.microsoft.com/office/drawing/2014/main" val="3744706272"/>
                    </a:ext>
                  </a:extLst>
                </a:gridCol>
                <a:gridCol w="1962009">
                  <a:extLst>
                    <a:ext uri="{9D8B030D-6E8A-4147-A177-3AD203B41FA5}">
                      <a16:colId xmlns:a16="http://schemas.microsoft.com/office/drawing/2014/main" val="324540911"/>
                    </a:ext>
                  </a:extLst>
                </a:gridCol>
                <a:gridCol w="1962009">
                  <a:extLst>
                    <a:ext uri="{9D8B030D-6E8A-4147-A177-3AD203B41FA5}">
                      <a16:colId xmlns:a16="http://schemas.microsoft.com/office/drawing/2014/main" val="1272262691"/>
                    </a:ext>
                  </a:extLst>
                </a:gridCol>
                <a:gridCol w="1962009">
                  <a:extLst>
                    <a:ext uri="{9D8B030D-6E8A-4147-A177-3AD203B41FA5}">
                      <a16:colId xmlns:a16="http://schemas.microsoft.com/office/drawing/2014/main" val="4287855776"/>
                    </a:ext>
                  </a:extLst>
                </a:gridCol>
                <a:gridCol w="1962009">
                  <a:extLst>
                    <a:ext uri="{9D8B030D-6E8A-4147-A177-3AD203B41FA5}">
                      <a16:colId xmlns:a16="http://schemas.microsoft.com/office/drawing/2014/main" val="3635751543"/>
                    </a:ext>
                  </a:extLst>
                </a:gridCol>
              </a:tblGrid>
              <a:tr h="553156">
                <a:tc>
                  <a:txBody>
                    <a:bodyPr/>
                    <a:lstStyle/>
                    <a:p>
                      <a:pPr algn="ctr"/>
                      <a:endParaRPr lang="en-US" sz="2000" dirty="0">
                        <a:solidFill>
                          <a:srgbClr val="000000"/>
                        </a:solidFill>
                        <a:latin typeface="Calibri" panose="020F0502020204030204" pitchFamily="34" charset="0"/>
                        <a:cs typeface="Calibri" panose="020F0502020204030204" pitchFamily="34" charset="0"/>
                      </a:endParaRPr>
                    </a:p>
                  </a:txBody>
                  <a:tcPr anchor="ctr">
                    <a:solidFill>
                      <a:srgbClr val="FFFF00"/>
                    </a:solidFill>
                  </a:tcPr>
                </a:tc>
                <a:tc>
                  <a:txBody>
                    <a:bodyPr/>
                    <a:lstStyle/>
                    <a:p>
                      <a:pPr algn="ctr"/>
                      <a:r>
                        <a:rPr lang="en-US" sz="2000" dirty="0">
                          <a:solidFill>
                            <a:srgbClr val="000000"/>
                          </a:solidFill>
                        </a:rPr>
                        <a:t>DJF</a:t>
                      </a:r>
                    </a:p>
                    <a:p>
                      <a:pPr algn="ctr"/>
                      <a:r>
                        <a:rPr lang="en-US" sz="2000" dirty="0">
                          <a:solidFill>
                            <a:srgbClr val="000000"/>
                          </a:solidFill>
                          <a:latin typeface="Calibri" panose="020F0502020204030204" pitchFamily="34" charset="0"/>
                          <a:cs typeface="Calibri" panose="020F0502020204030204" pitchFamily="34" charset="0"/>
                        </a:rPr>
                        <a:t>(0-360, 50S-0)</a:t>
                      </a:r>
                    </a:p>
                  </a:txBody>
                  <a:tcPr anchor="ctr">
                    <a:solidFill>
                      <a:srgbClr val="FFFF00"/>
                    </a:solidFill>
                  </a:tcPr>
                </a:tc>
                <a:tc>
                  <a:txBody>
                    <a:bodyPr/>
                    <a:lstStyle/>
                    <a:p>
                      <a:pPr algn="ctr"/>
                      <a:r>
                        <a:rPr lang="en-US" sz="2000" dirty="0">
                          <a:solidFill>
                            <a:srgbClr val="000000"/>
                          </a:solidFill>
                        </a:rPr>
                        <a:t>MAM</a:t>
                      </a:r>
                    </a:p>
                    <a:p>
                      <a:pPr algn="ctr"/>
                      <a:r>
                        <a:rPr lang="en-US" sz="2000" dirty="0">
                          <a:solidFill>
                            <a:srgbClr val="000000"/>
                          </a:solidFill>
                          <a:latin typeface="Calibri" panose="020F0502020204030204" pitchFamily="34" charset="0"/>
                          <a:cs typeface="Calibri" panose="020F0502020204030204" pitchFamily="34" charset="0"/>
                        </a:rPr>
                        <a:t>(0-360, 15S-50N)</a:t>
                      </a:r>
                    </a:p>
                  </a:txBody>
                  <a:tcPr anchor="ctr">
                    <a:solidFill>
                      <a:srgbClr val="FFFF00"/>
                    </a:solidFill>
                  </a:tcPr>
                </a:tc>
                <a:tc>
                  <a:txBody>
                    <a:bodyPr/>
                    <a:lstStyle/>
                    <a:p>
                      <a:pPr algn="ctr"/>
                      <a:r>
                        <a:rPr lang="en-US" sz="2000" dirty="0">
                          <a:solidFill>
                            <a:srgbClr val="000000"/>
                          </a:solidFill>
                        </a:rPr>
                        <a:t>JJA</a:t>
                      </a:r>
                    </a:p>
                    <a:p>
                      <a:pPr algn="ctr"/>
                      <a:r>
                        <a:rPr lang="en-US" sz="2000" dirty="0">
                          <a:solidFill>
                            <a:srgbClr val="000000"/>
                          </a:solidFill>
                          <a:latin typeface="Calibri" panose="020F0502020204030204" pitchFamily="34" charset="0"/>
                          <a:cs typeface="Calibri" panose="020F0502020204030204" pitchFamily="34" charset="0"/>
                        </a:rPr>
                        <a:t>(0-360, 0-50N)</a:t>
                      </a:r>
                    </a:p>
                  </a:txBody>
                  <a:tcPr anchor="ctr">
                    <a:solidFill>
                      <a:srgbClr val="FFFF00"/>
                    </a:solidFill>
                  </a:tcPr>
                </a:tc>
                <a:tc>
                  <a:txBody>
                    <a:bodyPr/>
                    <a:lstStyle/>
                    <a:p>
                      <a:pPr algn="ctr"/>
                      <a:r>
                        <a:rPr lang="en-US" sz="2000" dirty="0">
                          <a:solidFill>
                            <a:srgbClr val="000000"/>
                          </a:solidFill>
                        </a:rPr>
                        <a:t>SON</a:t>
                      </a:r>
                    </a:p>
                    <a:p>
                      <a:pPr algn="ctr"/>
                      <a:r>
                        <a:rPr lang="en-US" sz="2000" dirty="0">
                          <a:solidFill>
                            <a:srgbClr val="000000"/>
                          </a:solidFill>
                          <a:latin typeface="Calibri" panose="020F0502020204030204" pitchFamily="34" charset="0"/>
                          <a:cs typeface="Calibri" panose="020F0502020204030204" pitchFamily="34" charset="0"/>
                        </a:rPr>
                        <a:t>(0-360, 50S-30N)</a:t>
                      </a:r>
                    </a:p>
                  </a:txBody>
                  <a:tcPr anchor="ctr">
                    <a:solidFill>
                      <a:srgbClr val="FFFF00"/>
                    </a:solidFill>
                  </a:tcPr>
                </a:tc>
                <a:extLst>
                  <a:ext uri="{0D108BD9-81ED-4DB2-BD59-A6C34878D82A}">
                    <a16:rowId xmlns:a16="http://schemas.microsoft.com/office/drawing/2014/main" val="1534108226"/>
                  </a:ext>
                </a:extLst>
              </a:tr>
              <a:tr h="553155">
                <a:tc>
                  <a:txBody>
                    <a:bodyPr/>
                    <a:lstStyle/>
                    <a:p>
                      <a:pPr algn="ctr"/>
                      <a:r>
                        <a:rPr lang="en-US" sz="2000" dirty="0">
                          <a:solidFill>
                            <a:srgbClr val="000000"/>
                          </a:solidFill>
                        </a:rPr>
                        <a:t>CERES</a:t>
                      </a:r>
                      <a:endParaRPr lang="en-US" sz="2000" dirty="0">
                        <a:solidFill>
                          <a:srgbClr val="000000"/>
                        </a:solidFill>
                        <a:latin typeface="Calibri" panose="020F0502020204030204" pitchFamily="34" charset="0"/>
                        <a:cs typeface="Calibri" panose="020F0502020204030204" pitchFamily="34" charset="0"/>
                      </a:endParaRPr>
                    </a:p>
                  </a:txBody>
                  <a:tcPr anchor="ctr"/>
                </a:tc>
                <a:tc>
                  <a:txBody>
                    <a:bodyPr/>
                    <a:lstStyle/>
                    <a:p>
                      <a:pPr algn="ctr"/>
                      <a:r>
                        <a:rPr lang="en-US" sz="2000" dirty="0">
                          <a:solidFill>
                            <a:srgbClr val="000000"/>
                          </a:solidFill>
                        </a:rPr>
                        <a:t>2.1</a:t>
                      </a:r>
                      <a:endParaRPr lang="en-US" sz="2000" dirty="0">
                        <a:solidFill>
                          <a:srgbClr val="000000"/>
                        </a:solidFill>
                        <a:latin typeface="Calibri" panose="020F0502020204030204" pitchFamily="34" charset="0"/>
                        <a:cs typeface="Calibri" panose="020F0502020204030204" pitchFamily="34" charset="0"/>
                      </a:endParaRPr>
                    </a:p>
                  </a:txBody>
                  <a:tcPr anchor="ctr"/>
                </a:tc>
                <a:tc>
                  <a:txBody>
                    <a:bodyPr/>
                    <a:lstStyle/>
                    <a:p>
                      <a:pPr algn="ctr"/>
                      <a:r>
                        <a:rPr lang="en-US" sz="2000" dirty="0">
                          <a:solidFill>
                            <a:srgbClr val="000000"/>
                          </a:solidFill>
                        </a:rPr>
                        <a:t>2.4</a:t>
                      </a:r>
                      <a:endParaRPr lang="en-US" sz="2000" dirty="0">
                        <a:solidFill>
                          <a:srgbClr val="000000"/>
                        </a:solidFill>
                        <a:latin typeface="Calibri" panose="020F0502020204030204" pitchFamily="34" charset="0"/>
                        <a:cs typeface="Calibri" panose="020F0502020204030204" pitchFamily="34" charset="0"/>
                      </a:endParaRPr>
                    </a:p>
                  </a:txBody>
                  <a:tcPr anchor="ctr"/>
                </a:tc>
                <a:tc>
                  <a:txBody>
                    <a:bodyPr/>
                    <a:lstStyle/>
                    <a:p>
                      <a:pPr algn="ctr"/>
                      <a:r>
                        <a:rPr lang="en-US" sz="2000" dirty="0">
                          <a:solidFill>
                            <a:srgbClr val="000000"/>
                          </a:solidFill>
                        </a:rPr>
                        <a:t>2.6</a:t>
                      </a:r>
                      <a:endParaRPr lang="en-US" sz="2000" dirty="0">
                        <a:solidFill>
                          <a:srgbClr val="000000"/>
                        </a:solidFill>
                        <a:latin typeface="Calibri" panose="020F0502020204030204" pitchFamily="34" charset="0"/>
                        <a:cs typeface="Calibri" panose="020F0502020204030204" pitchFamily="34" charset="0"/>
                      </a:endParaRPr>
                    </a:p>
                  </a:txBody>
                  <a:tcPr anchor="ctr"/>
                </a:tc>
                <a:tc>
                  <a:txBody>
                    <a:bodyPr/>
                    <a:lstStyle/>
                    <a:p>
                      <a:pPr algn="ctr"/>
                      <a:r>
                        <a:rPr lang="en-US" sz="2000" dirty="0">
                          <a:solidFill>
                            <a:srgbClr val="000000"/>
                          </a:solidFill>
                        </a:rPr>
                        <a:t>2.5</a:t>
                      </a:r>
                      <a:endParaRPr lang="en-US" sz="2000" dirty="0">
                        <a:solidFill>
                          <a:srgbClr val="000000"/>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851762933"/>
                  </a:ext>
                </a:extLst>
              </a:tr>
              <a:tr h="553155">
                <a:tc>
                  <a:txBody>
                    <a:bodyPr/>
                    <a:lstStyle/>
                    <a:p>
                      <a:pPr algn="ctr"/>
                      <a:r>
                        <a:rPr lang="en-US" sz="2000" dirty="0">
                          <a:solidFill>
                            <a:srgbClr val="000000"/>
                          </a:solidFill>
                        </a:rPr>
                        <a:t>MERRA-2</a:t>
                      </a:r>
                      <a:endParaRPr lang="en-US" sz="2000" dirty="0">
                        <a:solidFill>
                          <a:srgbClr val="000000"/>
                        </a:solidFill>
                        <a:latin typeface="Calibri" panose="020F0502020204030204" pitchFamily="34" charset="0"/>
                        <a:cs typeface="Calibri" panose="020F0502020204030204" pitchFamily="34" charset="0"/>
                      </a:endParaRPr>
                    </a:p>
                  </a:txBody>
                  <a:tcPr anchor="ctr"/>
                </a:tc>
                <a:tc>
                  <a:txBody>
                    <a:bodyPr/>
                    <a:lstStyle/>
                    <a:p>
                      <a:pPr algn="ctr"/>
                      <a:r>
                        <a:rPr lang="en-US" sz="2000" dirty="0">
                          <a:solidFill>
                            <a:srgbClr val="000000"/>
                          </a:solidFill>
                        </a:rPr>
                        <a:t>9.7</a:t>
                      </a:r>
                      <a:endParaRPr lang="en-US" sz="2000" dirty="0">
                        <a:solidFill>
                          <a:srgbClr val="000000"/>
                        </a:solidFill>
                        <a:latin typeface="Calibri" panose="020F0502020204030204" pitchFamily="34" charset="0"/>
                        <a:cs typeface="Calibri" panose="020F0502020204030204" pitchFamily="34" charset="0"/>
                      </a:endParaRPr>
                    </a:p>
                  </a:txBody>
                  <a:tcPr anchor="ctr"/>
                </a:tc>
                <a:tc>
                  <a:txBody>
                    <a:bodyPr/>
                    <a:lstStyle/>
                    <a:p>
                      <a:pPr algn="ctr"/>
                      <a:r>
                        <a:rPr lang="en-US" sz="2000" dirty="0">
                          <a:solidFill>
                            <a:srgbClr val="000000"/>
                          </a:solidFill>
                        </a:rPr>
                        <a:t>11.6</a:t>
                      </a:r>
                      <a:endParaRPr lang="en-US" sz="2000" dirty="0">
                        <a:solidFill>
                          <a:srgbClr val="000000"/>
                        </a:solidFill>
                        <a:latin typeface="Calibri" panose="020F0502020204030204" pitchFamily="34" charset="0"/>
                        <a:cs typeface="Calibri" panose="020F0502020204030204" pitchFamily="34" charset="0"/>
                      </a:endParaRPr>
                    </a:p>
                  </a:txBody>
                  <a:tcPr anchor="ctr"/>
                </a:tc>
                <a:tc>
                  <a:txBody>
                    <a:bodyPr/>
                    <a:lstStyle/>
                    <a:p>
                      <a:pPr algn="ctr"/>
                      <a:r>
                        <a:rPr lang="en-US" sz="2000" dirty="0">
                          <a:solidFill>
                            <a:srgbClr val="000000"/>
                          </a:solidFill>
                        </a:rPr>
                        <a:t>15.5</a:t>
                      </a:r>
                      <a:endParaRPr lang="en-US" sz="2000" dirty="0">
                        <a:solidFill>
                          <a:srgbClr val="000000"/>
                        </a:solidFill>
                        <a:latin typeface="Calibri" panose="020F0502020204030204" pitchFamily="34" charset="0"/>
                        <a:cs typeface="Calibri" panose="020F0502020204030204" pitchFamily="34" charset="0"/>
                      </a:endParaRPr>
                    </a:p>
                  </a:txBody>
                  <a:tcPr anchor="ctr"/>
                </a:tc>
                <a:tc>
                  <a:txBody>
                    <a:bodyPr/>
                    <a:lstStyle/>
                    <a:p>
                      <a:pPr algn="ctr"/>
                      <a:r>
                        <a:rPr lang="en-US" sz="2000" dirty="0">
                          <a:solidFill>
                            <a:srgbClr val="000000"/>
                          </a:solidFill>
                        </a:rPr>
                        <a:t>13.3</a:t>
                      </a:r>
                      <a:endParaRPr lang="en-US" sz="2000" dirty="0">
                        <a:solidFill>
                          <a:srgbClr val="000000"/>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058796224"/>
                  </a:ext>
                </a:extLst>
              </a:tr>
              <a:tr h="553155">
                <a:tc>
                  <a:txBody>
                    <a:bodyPr/>
                    <a:lstStyle/>
                    <a:p>
                      <a:pPr algn="ctr"/>
                      <a:r>
                        <a:rPr lang="en-US" sz="2000" dirty="0">
                          <a:solidFill>
                            <a:srgbClr val="000000"/>
                          </a:solidFill>
                        </a:rPr>
                        <a:t>ERA5</a:t>
                      </a:r>
                      <a:endParaRPr lang="en-US" sz="2000" dirty="0">
                        <a:solidFill>
                          <a:srgbClr val="000000"/>
                        </a:solidFill>
                        <a:latin typeface="Calibri" panose="020F0502020204030204" pitchFamily="34" charset="0"/>
                        <a:cs typeface="Calibri" panose="020F0502020204030204" pitchFamily="34" charset="0"/>
                      </a:endParaRPr>
                    </a:p>
                  </a:txBody>
                  <a:tcPr anchor="ctr"/>
                </a:tc>
                <a:tc>
                  <a:txBody>
                    <a:bodyPr/>
                    <a:lstStyle/>
                    <a:p>
                      <a:pPr algn="ctr"/>
                      <a:r>
                        <a:rPr lang="en-US" sz="2000" dirty="0">
                          <a:solidFill>
                            <a:srgbClr val="000000"/>
                          </a:solidFill>
                        </a:rPr>
                        <a:t>7.4</a:t>
                      </a:r>
                      <a:endParaRPr lang="en-US" sz="2000" dirty="0">
                        <a:solidFill>
                          <a:srgbClr val="000000"/>
                        </a:solidFill>
                        <a:latin typeface="Calibri" panose="020F0502020204030204" pitchFamily="34" charset="0"/>
                        <a:cs typeface="Calibri" panose="020F0502020204030204" pitchFamily="34" charset="0"/>
                      </a:endParaRPr>
                    </a:p>
                  </a:txBody>
                  <a:tcPr anchor="ctr"/>
                </a:tc>
                <a:tc>
                  <a:txBody>
                    <a:bodyPr/>
                    <a:lstStyle/>
                    <a:p>
                      <a:pPr algn="ctr"/>
                      <a:r>
                        <a:rPr lang="en-US" sz="2000" dirty="0">
                          <a:solidFill>
                            <a:srgbClr val="000000"/>
                          </a:solidFill>
                        </a:rPr>
                        <a:t>7.8</a:t>
                      </a:r>
                      <a:endParaRPr lang="en-US" sz="2000" dirty="0">
                        <a:solidFill>
                          <a:srgbClr val="000000"/>
                        </a:solidFill>
                        <a:latin typeface="Calibri" panose="020F0502020204030204" pitchFamily="34" charset="0"/>
                        <a:cs typeface="Calibri" panose="020F0502020204030204" pitchFamily="34" charset="0"/>
                      </a:endParaRPr>
                    </a:p>
                  </a:txBody>
                  <a:tcPr anchor="ctr"/>
                </a:tc>
                <a:tc>
                  <a:txBody>
                    <a:bodyPr/>
                    <a:lstStyle/>
                    <a:p>
                      <a:pPr algn="ctr"/>
                      <a:r>
                        <a:rPr lang="en-US" sz="2000" dirty="0">
                          <a:solidFill>
                            <a:srgbClr val="000000"/>
                          </a:solidFill>
                        </a:rPr>
                        <a:t>8.2</a:t>
                      </a:r>
                      <a:endParaRPr lang="en-US" sz="2000" dirty="0">
                        <a:solidFill>
                          <a:srgbClr val="000000"/>
                        </a:solidFill>
                        <a:latin typeface="Calibri" panose="020F0502020204030204" pitchFamily="34" charset="0"/>
                        <a:cs typeface="Calibri" panose="020F0502020204030204" pitchFamily="34" charset="0"/>
                      </a:endParaRPr>
                    </a:p>
                  </a:txBody>
                  <a:tcPr anchor="ctr"/>
                </a:tc>
                <a:tc>
                  <a:txBody>
                    <a:bodyPr/>
                    <a:lstStyle/>
                    <a:p>
                      <a:pPr algn="ctr"/>
                      <a:r>
                        <a:rPr lang="en-US" sz="2000" dirty="0">
                          <a:solidFill>
                            <a:srgbClr val="000000"/>
                          </a:solidFill>
                        </a:rPr>
                        <a:t>8.1</a:t>
                      </a:r>
                      <a:endParaRPr lang="en-US" sz="2000" dirty="0">
                        <a:solidFill>
                          <a:srgbClr val="000000"/>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669517480"/>
                  </a:ext>
                </a:extLst>
              </a:tr>
            </a:tbl>
          </a:graphicData>
        </a:graphic>
      </p:graphicFrame>
      <p:sp>
        <p:nvSpPr>
          <p:cNvPr id="7" name="TextBox 6">
            <a:extLst>
              <a:ext uri="{FF2B5EF4-FFF2-40B4-BE49-F238E27FC236}">
                <a16:creationId xmlns:a16="http://schemas.microsoft.com/office/drawing/2014/main" id="{F9402061-2119-4930-B617-5304026E3F5C}"/>
              </a:ext>
            </a:extLst>
          </p:cNvPr>
          <p:cNvSpPr txBox="1"/>
          <p:nvPr/>
        </p:nvSpPr>
        <p:spPr>
          <a:xfrm>
            <a:off x="2032000" y="887633"/>
            <a:ext cx="7721600" cy="1631216"/>
          </a:xfrm>
          <a:prstGeom prst="rect">
            <a:avLst/>
          </a:prstGeom>
          <a:noFill/>
        </p:spPr>
        <p:txBody>
          <a:bodyPr wrap="square" rtlCol="0">
            <a:spAutoFit/>
          </a:bodyPr>
          <a:lstStyle/>
          <a:p>
            <a:endParaRPr lang="en-US" sz="20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000" dirty="0">
                <a:solidFill>
                  <a:srgbClr val="00000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MAVD=</a:t>
            </a:r>
            <a:r>
              <a:rPr lang="en-US" sz="20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Ʃ [</a:t>
            </a:r>
            <a:r>
              <a:rPr lang="en-US" sz="2000" dirty="0">
                <a:solidFill>
                  <a:srgbClr val="00000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abs (A – regressed EPIC) / regressed EPIC ]</a:t>
            </a:r>
          </a:p>
          <a:p>
            <a:pPr algn="ctr"/>
            <a:endPar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algn="ctr"/>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 = radiance from CERES, MERRA-2, or ERA5 at each location</a:t>
            </a:r>
          </a:p>
          <a:p>
            <a:pPr algn="ctr"/>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endParaRPr lang="en-US"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343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A67B106-F44B-41CD-B0F7-F0E36172060E}"/>
              </a:ext>
            </a:extLst>
          </p:cNvPr>
          <p:cNvSpPr txBox="1"/>
          <p:nvPr/>
        </p:nvSpPr>
        <p:spPr>
          <a:xfrm>
            <a:off x="157226" y="4516845"/>
            <a:ext cx="11969291" cy="1938992"/>
          </a:xfrm>
          <a:prstGeom prst="rect">
            <a:avLst/>
          </a:prstGeom>
          <a:noFill/>
        </p:spPr>
        <p:txBody>
          <a:bodyPr wrap="square" rtlCol="0">
            <a:spAutoFit/>
          </a:bodyPr>
          <a:lstStyle/>
          <a:p>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CERES is quite close to EPIC, but two </a:t>
            </a:r>
            <a:r>
              <a:rPr lang="en-US" sz="20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reanalyses</a:t>
            </a:r>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lag the maximum peak by an hour. The exaggeration of diurnal amplitude lasts through afternoon: ratio &gt; 1 in the afternoon more clearly for MERRA-2 (lower panel).</a:t>
            </a:r>
          </a:p>
          <a:p>
            <a:endParaRPr lang="en-US" sz="2000" dirty="0">
              <a:solidFill>
                <a:srgbClr val="000000"/>
              </a:solidFill>
              <a:highlight>
                <a:srgbClr val="FFFFFF"/>
              </a:highlight>
              <a:latin typeface="Calibri" panose="020F0502020204030204" pitchFamily="34" charset="0"/>
              <a:cs typeface="Calibri" panose="020F0502020204030204" pitchFamily="34" charset="0"/>
            </a:endParaRPr>
          </a:p>
          <a:p>
            <a:r>
              <a:rPr lang="en-US" sz="2000" dirty="0">
                <a:solidFill>
                  <a:srgbClr val="000000"/>
                </a:solidFill>
                <a:highlight>
                  <a:srgbClr val="FFFFFF"/>
                </a:highlight>
                <a:latin typeface="Calibri" panose="020F0502020204030204" pitchFamily="34" charset="0"/>
                <a:cs typeface="Calibri" panose="020F0502020204030204" pitchFamily="34" charset="0"/>
              </a:rPr>
              <a:t>The ratio increases with time for </a:t>
            </a:r>
            <a:r>
              <a:rPr lang="en-US" sz="2000" dirty="0" err="1">
                <a:solidFill>
                  <a:srgbClr val="000000"/>
                </a:solidFill>
                <a:highlight>
                  <a:srgbClr val="FFFFFF"/>
                </a:highlight>
                <a:latin typeface="Calibri" panose="020F0502020204030204" pitchFamily="34" charset="0"/>
                <a:cs typeface="Calibri" panose="020F0502020204030204" pitchFamily="34" charset="0"/>
              </a:rPr>
              <a:t>reanalyses</a:t>
            </a:r>
            <a:r>
              <a:rPr lang="en-US" sz="2000" dirty="0">
                <a:solidFill>
                  <a:srgbClr val="000000"/>
                </a:solidFill>
                <a:highlight>
                  <a:srgbClr val="FFFFFF"/>
                </a:highlight>
                <a:latin typeface="Calibri" panose="020F0502020204030204" pitchFamily="34" charset="0"/>
                <a:cs typeface="Calibri" panose="020F0502020204030204" pitchFamily="34" charset="0"/>
              </a:rPr>
              <a:t> while it decreases with time for CERES. T</a:t>
            </a:r>
            <a:r>
              <a:rPr lang="en-US" sz="2000" dirty="0">
                <a:solidFill>
                  <a:srgbClr val="000000"/>
                </a:solidFill>
                <a:effectLst/>
                <a:highlight>
                  <a:srgbClr val="FFFFFF"/>
                </a:highlight>
                <a:latin typeface="Calibri" panose="020F0502020204030204" pitchFamily="34" charset="0"/>
                <a:ea typeface="Gungsuh" panose="02030600000101010101" pitchFamily="18" charset="-127"/>
                <a:cs typeface="Calibri" panose="020F0502020204030204" pitchFamily="34" charset="0"/>
              </a:rPr>
              <a:t>he ratio from CERES is closer to 1 from ~10am through 2pm, possibly due to two CERES measurements that occur at 10:30am and 1:30pm local time every day. Consistency of CERES irradiance with EPIC is relatively low beyond this 10am-2pm time range. </a:t>
            </a:r>
            <a:endParaRPr lang="en-US" sz="2000" dirty="0">
              <a:solidFill>
                <a:srgbClr val="00000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DC3E51A-F9C1-49BA-B17A-0328469B2B93}"/>
              </a:ext>
            </a:extLst>
          </p:cNvPr>
          <p:cNvPicPr>
            <a:picLocks noChangeAspect="1"/>
          </p:cNvPicPr>
          <p:nvPr/>
        </p:nvPicPr>
        <p:blipFill>
          <a:blip r:embed="rId3"/>
          <a:stretch>
            <a:fillRect/>
          </a:stretch>
        </p:blipFill>
        <p:spPr>
          <a:xfrm>
            <a:off x="122662" y="946795"/>
            <a:ext cx="8619470" cy="3413245"/>
          </a:xfrm>
          <a:prstGeom prst="rect">
            <a:avLst/>
          </a:prstGeom>
        </p:spPr>
      </p:pic>
      <p:sp>
        <p:nvSpPr>
          <p:cNvPr id="51" name="Rectangle 2"/>
          <p:cNvSpPr>
            <a:spLocks/>
          </p:cNvSpPr>
          <p:nvPr/>
        </p:nvSpPr>
        <p:spPr bwMode="auto">
          <a:xfrm>
            <a:off x="1" y="394155"/>
            <a:ext cx="11550699" cy="532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spcBef>
                <a:spcPts val="1600"/>
              </a:spcBef>
              <a:defRPr/>
            </a:pPr>
            <a:r>
              <a:rPr lang="en-US" sz="2800" b="1" dirty="0">
                <a:solidFill>
                  <a:srgbClr val="0070C0"/>
                </a:solidFill>
                <a:latin typeface="Calibri" charset="0"/>
                <a:ea typeface="Calibri" charset="0"/>
                <a:cs typeface="Calibri" charset="0"/>
                <a:sym typeface="Arial Bold" charset="0"/>
              </a:rPr>
              <a:t>Diurnal cycle of Earth’s irradiance from EPIC, CERES, MERRA-2, and ERA5 </a:t>
            </a:r>
          </a:p>
        </p:txBody>
      </p:sp>
      <p:sp>
        <p:nvSpPr>
          <p:cNvPr id="2" name="Slide Number Placeholder 1">
            <a:extLst>
              <a:ext uri="{FF2B5EF4-FFF2-40B4-BE49-F238E27FC236}">
                <a16:creationId xmlns:a16="http://schemas.microsoft.com/office/drawing/2014/main" id="{237E5D91-94ED-48C2-AA3C-E77340C83DB3}"/>
              </a:ext>
            </a:extLst>
          </p:cNvPr>
          <p:cNvSpPr>
            <a:spLocks noGrp="1"/>
          </p:cNvSpPr>
          <p:nvPr>
            <p:ph type="sldNum" sz="quarter" idx="12"/>
          </p:nvPr>
        </p:nvSpPr>
        <p:spPr/>
        <p:txBody>
          <a:bodyPr/>
          <a:lstStyle/>
          <a:p>
            <a:fld id="{BDB8D1E3-1DAE-664E-B350-75CA63E753F0}" type="slidenum">
              <a:rPr lang="en-US" smtClean="0"/>
              <a:t>11</a:t>
            </a:fld>
            <a:endParaRPr lang="en-US"/>
          </a:p>
        </p:txBody>
      </p:sp>
      <p:sp>
        <p:nvSpPr>
          <p:cNvPr id="3" name="TextBox 2">
            <a:extLst>
              <a:ext uri="{FF2B5EF4-FFF2-40B4-BE49-F238E27FC236}">
                <a16:creationId xmlns:a16="http://schemas.microsoft.com/office/drawing/2014/main" id="{7970D9A6-0CE0-4803-A1BA-D934A81F94A9}"/>
              </a:ext>
            </a:extLst>
          </p:cNvPr>
          <p:cNvSpPr txBox="1"/>
          <p:nvPr/>
        </p:nvSpPr>
        <p:spPr>
          <a:xfrm>
            <a:off x="490625" y="1535771"/>
            <a:ext cx="1636643" cy="400110"/>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January</a:t>
            </a:r>
          </a:p>
        </p:txBody>
      </p:sp>
      <p:sp>
        <p:nvSpPr>
          <p:cNvPr id="4" name="TextBox 3">
            <a:extLst>
              <a:ext uri="{FF2B5EF4-FFF2-40B4-BE49-F238E27FC236}">
                <a16:creationId xmlns:a16="http://schemas.microsoft.com/office/drawing/2014/main" id="{30C1A913-EA5F-456E-8232-EBCE8A4F21D5}"/>
              </a:ext>
            </a:extLst>
          </p:cNvPr>
          <p:cNvSpPr txBox="1"/>
          <p:nvPr/>
        </p:nvSpPr>
        <p:spPr>
          <a:xfrm>
            <a:off x="8681157" y="1491598"/>
            <a:ext cx="3494556" cy="2554545"/>
          </a:xfrm>
          <a:prstGeom prst="rect">
            <a:avLst/>
          </a:prstGeom>
          <a:noFill/>
        </p:spPr>
        <p:txBody>
          <a:bodyPr wrap="square" rtlCol="0">
            <a:spAutoFit/>
          </a:bodyPr>
          <a:lstStyle/>
          <a:p>
            <a:r>
              <a:rPr lang="en-US" sz="2000" dirty="0">
                <a:solidFill>
                  <a:schemeClr val="tx2"/>
                </a:solidFill>
                <a:latin typeface="Calibri" panose="020F0502020204030204" pitchFamily="34" charset="0"/>
                <a:cs typeface="Calibri" panose="020F0502020204030204" pitchFamily="34" charset="0"/>
              </a:rPr>
              <a:t>CERES: black, MERRA-2: blue,</a:t>
            </a:r>
          </a:p>
          <a:p>
            <a:r>
              <a:rPr lang="en-US" sz="2000" dirty="0">
                <a:solidFill>
                  <a:schemeClr val="tx2"/>
                </a:solidFill>
                <a:latin typeface="Calibri" panose="020F0502020204030204" pitchFamily="34" charset="0"/>
                <a:cs typeface="Calibri" panose="020F0502020204030204" pitchFamily="34" charset="0"/>
              </a:rPr>
              <a:t>ERA5: red, EPIC: green</a:t>
            </a:r>
          </a:p>
          <a:p>
            <a:endParaRPr lang="en-US" sz="2000" dirty="0">
              <a:solidFill>
                <a:schemeClr val="tx2"/>
              </a:solidFill>
              <a:latin typeface="Calibri" panose="020F0502020204030204" pitchFamily="34" charset="0"/>
              <a:cs typeface="Calibri" panose="020F0502020204030204" pitchFamily="34" charset="0"/>
            </a:endParaRPr>
          </a:p>
          <a:p>
            <a:r>
              <a:rPr lang="en-US" sz="2000" dirty="0">
                <a:solidFill>
                  <a:schemeClr val="tx2"/>
                </a:solidFill>
                <a:latin typeface="Calibri" panose="020F0502020204030204" pitchFamily="34" charset="0"/>
                <a:cs typeface="Calibri" panose="020F0502020204030204" pitchFamily="34" charset="0"/>
              </a:rPr>
              <a:t>X-axis: local time, </a:t>
            </a:r>
          </a:p>
          <a:p>
            <a:r>
              <a:rPr lang="en-US" sz="2000" dirty="0">
                <a:solidFill>
                  <a:schemeClr val="tx2"/>
                </a:solidFill>
                <a:latin typeface="Calibri" panose="020F0502020204030204" pitchFamily="34" charset="0"/>
                <a:cs typeface="Calibri" panose="020F0502020204030204" pitchFamily="34" charset="0"/>
              </a:rPr>
              <a:t>y-axis: Irradiance (upper panel), ratio (lower panel): irradiance from CERES and </a:t>
            </a:r>
            <a:r>
              <a:rPr lang="en-US" sz="2000" dirty="0" err="1">
                <a:solidFill>
                  <a:schemeClr val="tx2"/>
                </a:solidFill>
                <a:latin typeface="Calibri" panose="020F0502020204030204" pitchFamily="34" charset="0"/>
                <a:cs typeface="Calibri" panose="020F0502020204030204" pitchFamily="34" charset="0"/>
              </a:rPr>
              <a:t>reanalyses</a:t>
            </a:r>
            <a:r>
              <a:rPr lang="en-US" sz="2000" dirty="0">
                <a:solidFill>
                  <a:schemeClr val="tx2"/>
                </a:solidFill>
                <a:latin typeface="Calibri" panose="020F0502020204030204" pitchFamily="34" charset="0"/>
                <a:cs typeface="Calibri" panose="020F0502020204030204" pitchFamily="34" charset="0"/>
              </a:rPr>
              <a:t> to the EPIC irradiance</a:t>
            </a:r>
          </a:p>
        </p:txBody>
      </p:sp>
      <p:sp>
        <p:nvSpPr>
          <p:cNvPr id="15" name="TextBox 14">
            <a:extLst>
              <a:ext uri="{FF2B5EF4-FFF2-40B4-BE49-F238E27FC236}">
                <a16:creationId xmlns:a16="http://schemas.microsoft.com/office/drawing/2014/main" id="{D509110D-48F6-4D31-8DD7-D4FDE298DC6D}"/>
              </a:ext>
            </a:extLst>
          </p:cNvPr>
          <p:cNvSpPr txBox="1"/>
          <p:nvPr/>
        </p:nvSpPr>
        <p:spPr>
          <a:xfrm>
            <a:off x="7535148" y="1529178"/>
            <a:ext cx="1636643" cy="400110"/>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July</a:t>
            </a:r>
          </a:p>
        </p:txBody>
      </p:sp>
    </p:spTree>
    <p:extLst>
      <p:ext uri="{BB962C8B-B14F-4D97-AF65-F5344CB8AC3E}">
        <p14:creationId xmlns:p14="http://schemas.microsoft.com/office/powerpoint/2010/main" val="2142801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6C421A-CB47-4619-91C9-DA8B3157710B}"/>
              </a:ext>
            </a:extLst>
          </p:cNvPr>
          <p:cNvPicPr>
            <a:picLocks noChangeAspect="1"/>
          </p:cNvPicPr>
          <p:nvPr/>
        </p:nvPicPr>
        <p:blipFill>
          <a:blip r:embed="rId3"/>
          <a:stretch>
            <a:fillRect/>
          </a:stretch>
        </p:blipFill>
        <p:spPr>
          <a:xfrm>
            <a:off x="40377" y="1229771"/>
            <a:ext cx="6823267" cy="4441577"/>
          </a:xfrm>
          <a:prstGeom prst="rect">
            <a:avLst/>
          </a:prstGeom>
        </p:spPr>
      </p:pic>
      <p:sp>
        <p:nvSpPr>
          <p:cNvPr id="8" name="TextBox 7">
            <a:extLst>
              <a:ext uri="{FF2B5EF4-FFF2-40B4-BE49-F238E27FC236}">
                <a16:creationId xmlns:a16="http://schemas.microsoft.com/office/drawing/2014/main" id="{08A8BEDE-0EE2-4FFE-82E9-D992FB1B3556}"/>
              </a:ext>
            </a:extLst>
          </p:cNvPr>
          <p:cNvSpPr txBox="1"/>
          <p:nvPr/>
        </p:nvSpPr>
        <p:spPr>
          <a:xfrm>
            <a:off x="7046140" y="1128564"/>
            <a:ext cx="5046779" cy="5016758"/>
          </a:xfrm>
          <a:prstGeom prst="rect">
            <a:avLst/>
          </a:prstGeom>
          <a:noFill/>
        </p:spPr>
        <p:txBody>
          <a:bodyPr wrap="square" rtlCol="0">
            <a:spAutoFit/>
          </a:bodyPr>
          <a:lstStyle/>
          <a:p>
            <a:pPr algn="just"/>
            <a:r>
              <a:rPr lang="en-US" sz="2000" dirty="0">
                <a:solidFill>
                  <a:srgbClr val="000000"/>
                </a:solidFill>
                <a:latin typeface="Calibri" panose="020F0502020204030204" pitchFamily="34" charset="0"/>
                <a:cs typeface="Calibri" panose="020F0502020204030204" pitchFamily="34" charset="0"/>
              </a:rPr>
              <a:t>Solid: MERRA-2, Dashed: ERA5, </a:t>
            </a:r>
          </a:p>
          <a:p>
            <a:pPr algn="just"/>
            <a:r>
              <a:rPr lang="en-US" sz="2000" dirty="0">
                <a:solidFill>
                  <a:srgbClr val="000000"/>
                </a:solidFill>
                <a:latin typeface="Calibri" panose="020F0502020204030204" pitchFamily="34" charset="0"/>
                <a:cs typeface="Calibri" panose="020F0502020204030204" pitchFamily="34" charset="0"/>
              </a:rPr>
              <a:t>Ice water: aqua, liquid water: blue</a:t>
            </a:r>
          </a:p>
          <a:p>
            <a:pPr algn="just"/>
            <a:endParaRPr lang="en-US" sz="2000" dirty="0">
              <a:solidFill>
                <a:srgbClr val="000000"/>
              </a:solidFill>
              <a:latin typeface="Calibri" panose="020F0502020204030204" pitchFamily="34" charset="0"/>
              <a:cs typeface="Calibri" panose="020F0502020204030204" pitchFamily="34" charset="0"/>
            </a:endParaRPr>
          </a:p>
          <a:p>
            <a:pPr algn="just"/>
            <a:endParaRPr lang="en-US" sz="2000" dirty="0">
              <a:solidFill>
                <a:srgbClr val="000000"/>
              </a:solidFill>
              <a:latin typeface="Calibri" panose="020F0502020204030204" pitchFamily="34" charset="0"/>
              <a:cs typeface="Calibri" panose="020F0502020204030204" pitchFamily="34" charset="0"/>
            </a:endParaRPr>
          </a:p>
          <a:p>
            <a:pPr algn="just"/>
            <a:r>
              <a:rPr lang="en-US" sz="2000" dirty="0">
                <a:solidFill>
                  <a:srgbClr val="000000"/>
                </a:solidFill>
                <a:latin typeface="Calibri" panose="020F0502020204030204" pitchFamily="34" charset="0"/>
                <a:cs typeface="Calibri" panose="020F0502020204030204" pitchFamily="34" charset="0"/>
              </a:rPr>
              <a:t>Tropical W Pacific: MERRA-2 &gt; ERA5</a:t>
            </a:r>
          </a:p>
          <a:p>
            <a:pPr algn="just"/>
            <a:r>
              <a:rPr lang="en-US" sz="2000" dirty="0">
                <a:solidFill>
                  <a:srgbClr val="000000"/>
                </a:solidFill>
                <a:latin typeface="Calibri" panose="020F0502020204030204" pitchFamily="34" charset="0"/>
                <a:cs typeface="Calibri" panose="020F0502020204030204" pitchFamily="34" charset="0"/>
              </a:rPr>
              <a:t>Off the W coast of US/Mexico: MERRA-2 &lt; ERA5 at lower troposphere</a:t>
            </a:r>
          </a:p>
          <a:p>
            <a:pPr algn="just"/>
            <a:r>
              <a:rPr lang="en-US" sz="2000" dirty="0">
                <a:solidFill>
                  <a:srgbClr val="000000"/>
                </a:solidFill>
                <a:latin typeface="Calibri" panose="020F0502020204030204" pitchFamily="34" charset="0"/>
                <a:cs typeface="Calibri" panose="020F0502020204030204" pitchFamily="34" charset="0"/>
              </a:rPr>
              <a:t>Himalaya/Tibetan Plateau: MERRA-2 &lt;&lt; ERA5</a:t>
            </a:r>
          </a:p>
          <a:p>
            <a:pPr algn="just"/>
            <a:r>
              <a:rPr lang="en-US" sz="2000" dirty="0">
                <a:solidFill>
                  <a:srgbClr val="000000"/>
                </a:solidFill>
                <a:latin typeface="Calibri" panose="020F0502020204030204" pitchFamily="34" charset="0"/>
                <a:cs typeface="Calibri" panose="020F0502020204030204" pitchFamily="34" charset="0"/>
              </a:rPr>
              <a:t>Sothern Ocean and SH storm track: MERRA-2 &gt; ERA5 at lower troposphere</a:t>
            </a:r>
          </a:p>
          <a:p>
            <a:pPr algn="just"/>
            <a:endParaRPr lang="en-US" sz="2000" dirty="0">
              <a:solidFill>
                <a:srgbClr val="000000"/>
              </a:solidFill>
              <a:latin typeface="Calibri" panose="020F0502020204030204" pitchFamily="34" charset="0"/>
              <a:cs typeface="Calibri" panose="020F0502020204030204" pitchFamily="34" charset="0"/>
            </a:endParaRPr>
          </a:p>
          <a:p>
            <a:pPr algn="just"/>
            <a:endParaRPr lang="en-US" sz="2000" dirty="0">
              <a:solidFill>
                <a:srgbClr val="000000"/>
              </a:solidFill>
              <a:latin typeface="Calibri" panose="020F0502020204030204" pitchFamily="34" charset="0"/>
              <a:cs typeface="Calibri" panose="020F0502020204030204" pitchFamily="34" charset="0"/>
            </a:endParaRPr>
          </a:p>
          <a:p>
            <a:pPr algn="just"/>
            <a:r>
              <a:rPr lang="en-US" sz="2000" dirty="0">
                <a:solidFill>
                  <a:srgbClr val="000000"/>
                </a:solidFill>
                <a:latin typeface="Calibri" panose="020F0502020204030204" pitchFamily="34" charset="0"/>
                <a:cs typeface="Calibri" panose="020F0502020204030204" pitchFamily="34" charset="0"/>
              </a:rPr>
              <a:t>These relative differences in water contents between two </a:t>
            </a:r>
            <a:r>
              <a:rPr lang="en-US" sz="2000" dirty="0" err="1">
                <a:solidFill>
                  <a:srgbClr val="000000"/>
                </a:solidFill>
                <a:latin typeface="Calibri" panose="020F0502020204030204" pitchFamily="34" charset="0"/>
                <a:cs typeface="Calibri" panose="020F0502020204030204" pitchFamily="34" charset="0"/>
              </a:rPr>
              <a:t>reanalyses</a:t>
            </a:r>
            <a:r>
              <a:rPr lang="en-US" sz="2000" dirty="0">
                <a:solidFill>
                  <a:srgbClr val="000000"/>
                </a:solidFill>
                <a:latin typeface="Calibri" panose="020F0502020204030204" pitchFamily="34" charset="0"/>
                <a:cs typeface="Calibri" panose="020F0502020204030204" pitchFamily="34" charset="0"/>
              </a:rPr>
              <a:t> are consistent with the pattern of their radiance errors, in terms of sign, in those four regions.  </a:t>
            </a:r>
          </a:p>
        </p:txBody>
      </p:sp>
      <p:sp>
        <p:nvSpPr>
          <p:cNvPr id="2" name="Slide Number Placeholder 1">
            <a:extLst>
              <a:ext uri="{FF2B5EF4-FFF2-40B4-BE49-F238E27FC236}">
                <a16:creationId xmlns:a16="http://schemas.microsoft.com/office/drawing/2014/main" id="{237E5D91-94ED-48C2-AA3C-E77340C83DB3}"/>
              </a:ext>
            </a:extLst>
          </p:cNvPr>
          <p:cNvSpPr>
            <a:spLocks noGrp="1"/>
          </p:cNvSpPr>
          <p:nvPr>
            <p:ph type="sldNum" sz="quarter" idx="12"/>
          </p:nvPr>
        </p:nvSpPr>
        <p:spPr/>
        <p:txBody>
          <a:bodyPr/>
          <a:lstStyle/>
          <a:p>
            <a:fld id="{BDB8D1E3-1DAE-664E-B350-75CA63E753F0}" type="slidenum">
              <a:rPr lang="en-US" smtClean="0"/>
              <a:t>12</a:t>
            </a:fld>
            <a:endParaRPr lang="en-US"/>
          </a:p>
        </p:txBody>
      </p:sp>
      <p:sp>
        <p:nvSpPr>
          <p:cNvPr id="24" name="TextBox 23">
            <a:extLst>
              <a:ext uri="{FF2B5EF4-FFF2-40B4-BE49-F238E27FC236}">
                <a16:creationId xmlns:a16="http://schemas.microsoft.com/office/drawing/2014/main" id="{CED7CE25-3ED2-402D-87A6-5C02CC1B1801}"/>
              </a:ext>
            </a:extLst>
          </p:cNvPr>
          <p:cNvSpPr txBox="1"/>
          <p:nvPr/>
        </p:nvSpPr>
        <p:spPr>
          <a:xfrm>
            <a:off x="5361139" y="1153189"/>
            <a:ext cx="1773437" cy="369332"/>
          </a:xfrm>
          <a:prstGeom prst="rect">
            <a:avLst/>
          </a:prstGeom>
          <a:noFill/>
        </p:spPr>
        <p:txBody>
          <a:bodyPr wrap="square" rtlCol="0">
            <a:spAutoFit/>
          </a:bodyPr>
          <a:lstStyle/>
          <a:p>
            <a:pPr algn="ctr"/>
            <a:r>
              <a:rPr lang="en-US" dirty="0">
                <a:solidFill>
                  <a:schemeClr val="tx2"/>
                </a:solidFill>
                <a:latin typeface="Calibri" panose="020F0502020204030204" pitchFamily="34" charset="0"/>
                <a:cs typeface="Calibri" panose="020F0502020204030204" pitchFamily="34" charset="0"/>
              </a:rPr>
              <a:t>Unit:10</a:t>
            </a:r>
            <a:r>
              <a:rPr lang="en-US" baseline="30000" dirty="0">
                <a:solidFill>
                  <a:schemeClr val="tx2"/>
                </a:solidFill>
                <a:latin typeface="Calibri" panose="020F0502020204030204" pitchFamily="34" charset="0"/>
                <a:cs typeface="Calibri" panose="020F0502020204030204" pitchFamily="34" charset="0"/>
              </a:rPr>
              <a:t>-2</a:t>
            </a:r>
            <a:r>
              <a:rPr lang="en-US" dirty="0">
                <a:solidFill>
                  <a:schemeClr val="tx2"/>
                </a:solidFill>
                <a:latin typeface="Calibri" panose="020F0502020204030204" pitchFamily="34" charset="0"/>
                <a:cs typeface="Calibri" panose="020F0502020204030204" pitchFamily="34" charset="0"/>
              </a:rPr>
              <a:t> g kg</a:t>
            </a:r>
            <a:r>
              <a:rPr lang="en-US" baseline="30000" dirty="0">
                <a:solidFill>
                  <a:schemeClr val="tx2"/>
                </a:solidFill>
                <a:latin typeface="Calibri" panose="020F0502020204030204" pitchFamily="34" charset="0"/>
                <a:cs typeface="Calibri" panose="020F0502020204030204" pitchFamily="34" charset="0"/>
              </a:rPr>
              <a:t>-1</a:t>
            </a:r>
          </a:p>
        </p:txBody>
      </p:sp>
      <p:sp>
        <p:nvSpPr>
          <p:cNvPr id="9" name="Rectangle 2">
            <a:extLst>
              <a:ext uri="{FF2B5EF4-FFF2-40B4-BE49-F238E27FC236}">
                <a16:creationId xmlns:a16="http://schemas.microsoft.com/office/drawing/2014/main" id="{ECF0121D-359F-43C3-A6D1-CDA3FC4376A8}"/>
              </a:ext>
            </a:extLst>
          </p:cNvPr>
          <p:cNvSpPr>
            <a:spLocks/>
          </p:cNvSpPr>
          <p:nvPr/>
        </p:nvSpPr>
        <p:spPr bwMode="auto">
          <a:xfrm>
            <a:off x="70473" y="340162"/>
            <a:ext cx="11678062" cy="532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spcBef>
                <a:spcPts val="1600"/>
              </a:spcBef>
              <a:defRPr/>
            </a:pPr>
            <a:r>
              <a:rPr lang="en-US" sz="2800" b="1" dirty="0">
                <a:solidFill>
                  <a:srgbClr val="0070C0"/>
                </a:solidFill>
                <a:latin typeface="Calibri" charset="0"/>
                <a:ea typeface="Calibri" charset="0"/>
                <a:cs typeface="Calibri" charset="0"/>
                <a:sym typeface="Arial Bold" charset="0"/>
              </a:rPr>
              <a:t>Vertical structure of ice/liquid water contents from </a:t>
            </a:r>
            <a:r>
              <a:rPr lang="en-US" sz="2800" b="1" dirty="0" err="1">
                <a:solidFill>
                  <a:srgbClr val="0070C0"/>
                </a:solidFill>
                <a:latin typeface="Calibri" charset="0"/>
                <a:ea typeface="Calibri" charset="0"/>
                <a:cs typeface="Calibri" charset="0"/>
                <a:sym typeface="Arial Bold" charset="0"/>
              </a:rPr>
              <a:t>reanalyses</a:t>
            </a:r>
            <a:r>
              <a:rPr lang="en-US" sz="2800" b="1" dirty="0">
                <a:solidFill>
                  <a:srgbClr val="0070C0"/>
                </a:solidFill>
                <a:latin typeface="Calibri" charset="0"/>
                <a:ea typeface="Calibri" charset="0"/>
                <a:cs typeface="Calibri" charset="0"/>
                <a:sym typeface="Arial Bold" charset="0"/>
              </a:rPr>
              <a:t> </a:t>
            </a:r>
          </a:p>
        </p:txBody>
      </p:sp>
      <p:sp>
        <p:nvSpPr>
          <p:cNvPr id="16" name="TextBox 15">
            <a:extLst>
              <a:ext uri="{FF2B5EF4-FFF2-40B4-BE49-F238E27FC236}">
                <a16:creationId xmlns:a16="http://schemas.microsoft.com/office/drawing/2014/main" id="{3714A958-3B61-4E3D-8550-9C97249D349A}"/>
              </a:ext>
            </a:extLst>
          </p:cNvPr>
          <p:cNvSpPr txBox="1"/>
          <p:nvPr/>
        </p:nvSpPr>
        <p:spPr>
          <a:xfrm>
            <a:off x="284429" y="5591693"/>
            <a:ext cx="1636643" cy="707886"/>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Tropical W Pacific</a:t>
            </a:r>
          </a:p>
        </p:txBody>
      </p:sp>
      <p:sp>
        <p:nvSpPr>
          <p:cNvPr id="17" name="TextBox 16">
            <a:extLst>
              <a:ext uri="{FF2B5EF4-FFF2-40B4-BE49-F238E27FC236}">
                <a16:creationId xmlns:a16="http://schemas.microsoft.com/office/drawing/2014/main" id="{8B77449F-8D95-4316-9CAD-08270F27306D}"/>
              </a:ext>
            </a:extLst>
          </p:cNvPr>
          <p:cNvSpPr txBox="1"/>
          <p:nvPr/>
        </p:nvSpPr>
        <p:spPr>
          <a:xfrm>
            <a:off x="1870519" y="5586047"/>
            <a:ext cx="1636643" cy="707886"/>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W coast of US/Mexico</a:t>
            </a:r>
          </a:p>
        </p:txBody>
      </p:sp>
      <p:sp>
        <p:nvSpPr>
          <p:cNvPr id="18" name="TextBox 17">
            <a:extLst>
              <a:ext uri="{FF2B5EF4-FFF2-40B4-BE49-F238E27FC236}">
                <a16:creationId xmlns:a16="http://schemas.microsoft.com/office/drawing/2014/main" id="{E087A987-1042-4A57-B72E-0843A98EDDAE}"/>
              </a:ext>
            </a:extLst>
          </p:cNvPr>
          <p:cNvSpPr txBox="1"/>
          <p:nvPr/>
        </p:nvSpPr>
        <p:spPr>
          <a:xfrm>
            <a:off x="3535631" y="5591690"/>
            <a:ext cx="1636643" cy="707886"/>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Himalaya / Tibetan</a:t>
            </a:r>
          </a:p>
        </p:txBody>
      </p:sp>
      <p:sp>
        <p:nvSpPr>
          <p:cNvPr id="19" name="TextBox 18">
            <a:extLst>
              <a:ext uri="{FF2B5EF4-FFF2-40B4-BE49-F238E27FC236}">
                <a16:creationId xmlns:a16="http://schemas.microsoft.com/office/drawing/2014/main" id="{ED8C1D54-CC05-490C-A3DA-17357881D9FF}"/>
              </a:ext>
            </a:extLst>
          </p:cNvPr>
          <p:cNvSpPr txBox="1"/>
          <p:nvPr/>
        </p:nvSpPr>
        <p:spPr>
          <a:xfrm>
            <a:off x="5076565" y="5586044"/>
            <a:ext cx="1636643" cy="707886"/>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SO &amp; SH storm track</a:t>
            </a:r>
          </a:p>
        </p:txBody>
      </p:sp>
    </p:spTree>
    <p:extLst>
      <p:ext uri="{BB962C8B-B14F-4D97-AF65-F5344CB8AC3E}">
        <p14:creationId xmlns:p14="http://schemas.microsoft.com/office/powerpoint/2010/main" val="254007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a:spLocks/>
          </p:cNvSpPr>
          <p:nvPr/>
        </p:nvSpPr>
        <p:spPr bwMode="auto">
          <a:xfrm>
            <a:off x="1191237" y="381392"/>
            <a:ext cx="9773174" cy="532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spcBef>
                <a:spcPts val="1600"/>
              </a:spcBef>
              <a:defRPr/>
            </a:pPr>
            <a:r>
              <a:rPr lang="en-US" sz="2800" b="1" dirty="0">
                <a:solidFill>
                  <a:srgbClr val="0070C0"/>
                </a:solidFill>
                <a:latin typeface="Calibri" charset="0"/>
                <a:ea typeface="Calibri" charset="0"/>
                <a:cs typeface="Calibri" charset="0"/>
                <a:sym typeface="Arial Bold" charset="0"/>
              </a:rPr>
              <a:t>Conclusions</a:t>
            </a:r>
          </a:p>
        </p:txBody>
      </p:sp>
      <p:sp>
        <p:nvSpPr>
          <p:cNvPr id="6" name="TextBox 5">
            <a:extLst>
              <a:ext uri="{FF2B5EF4-FFF2-40B4-BE49-F238E27FC236}">
                <a16:creationId xmlns:a16="http://schemas.microsoft.com/office/drawing/2014/main" id="{EF0EF365-CB31-4AE4-A4B8-A254928241BD}"/>
              </a:ext>
            </a:extLst>
          </p:cNvPr>
          <p:cNvSpPr txBox="1"/>
          <p:nvPr/>
        </p:nvSpPr>
        <p:spPr>
          <a:xfrm>
            <a:off x="331304" y="1062612"/>
            <a:ext cx="11449879"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0000"/>
                </a:solidFill>
                <a:latin typeface="Calibri" panose="020F0502020204030204" pitchFamily="34" charset="0"/>
                <a:cs typeface="Calibri" panose="020F0502020204030204" pitchFamily="34" charset="0"/>
              </a:rPr>
              <a:t>As the independent two observations (CERES vs. DSCOVR EPIC), the reflected SW radiances in each season from CERES matches well with the broadband DSCOVR EPIC radiances, with 2-3% mean absolute error over the tropical-midlatitudes. </a:t>
            </a:r>
          </a:p>
          <a:p>
            <a:pPr marL="342900" indent="-342900">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rgbClr val="000000"/>
                </a:solidFill>
                <a:latin typeface="Calibri" panose="020F0502020204030204" pitchFamily="34" charset="0"/>
                <a:cs typeface="Calibri" panose="020F0502020204030204" pitchFamily="34" charset="0"/>
              </a:rPr>
              <a:t>Comparison between </a:t>
            </a:r>
            <a:r>
              <a:rPr lang="en-US" sz="2000" dirty="0" err="1">
                <a:solidFill>
                  <a:srgbClr val="000000"/>
                </a:solidFill>
                <a:latin typeface="Calibri" panose="020F0502020204030204" pitchFamily="34" charset="0"/>
                <a:cs typeface="Calibri" panose="020F0502020204030204" pitchFamily="34" charset="0"/>
              </a:rPr>
              <a:t>reanalyses</a:t>
            </a:r>
            <a:r>
              <a:rPr lang="en-US" sz="2000" dirty="0">
                <a:solidFill>
                  <a:srgbClr val="000000"/>
                </a:solidFill>
                <a:latin typeface="Calibri" panose="020F0502020204030204" pitchFamily="34" charset="0"/>
                <a:cs typeface="Calibri" panose="020F0502020204030204" pitchFamily="34" charset="0"/>
              </a:rPr>
              <a:t> and DSCOVR EPIC reveals that the SW radiance error in </a:t>
            </a:r>
            <a:r>
              <a:rPr lang="en-US" sz="2000" dirty="0" err="1">
                <a:solidFill>
                  <a:srgbClr val="000000"/>
                </a:solidFill>
                <a:latin typeface="Calibri" panose="020F0502020204030204" pitchFamily="34" charset="0"/>
                <a:cs typeface="Calibri" panose="020F0502020204030204" pitchFamily="34" charset="0"/>
              </a:rPr>
              <a:t>reanalyses</a:t>
            </a:r>
            <a:r>
              <a:rPr lang="en-US" sz="2000" dirty="0">
                <a:solidFill>
                  <a:srgbClr val="000000"/>
                </a:solidFill>
                <a:latin typeface="Calibri" panose="020F0502020204030204" pitchFamily="34" charset="0"/>
                <a:cs typeface="Calibri" panose="020F0502020204030204" pitchFamily="34" charset="0"/>
              </a:rPr>
              <a:t> is largest in boreal summer (smallest in winter). Relatively poor performance over the tropical western Pacific and low-cloud region over off the W coast of US in summer is responsible for that larger error.</a:t>
            </a:r>
          </a:p>
          <a:p>
            <a:pPr marL="342900" indent="-342900">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rgbClr val="000000"/>
                </a:solidFill>
                <a:latin typeface="Calibri" panose="020F0502020204030204" pitchFamily="34" charset="0"/>
                <a:cs typeface="Calibri" panose="020F0502020204030204" pitchFamily="34" charset="0"/>
              </a:rPr>
              <a:t>Vertical structure of ice/liquid water contents needed for cloud formation explain well the SW radiance errors in </a:t>
            </a:r>
            <a:r>
              <a:rPr lang="en-US" sz="2000" dirty="0" err="1">
                <a:solidFill>
                  <a:srgbClr val="000000"/>
                </a:solidFill>
                <a:latin typeface="Calibri" panose="020F0502020204030204" pitchFamily="34" charset="0"/>
                <a:cs typeface="Calibri" panose="020F0502020204030204" pitchFamily="34" charset="0"/>
              </a:rPr>
              <a:t>reanalyses</a:t>
            </a:r>
            <a:r>
              <a:rPr lang="en-US" sz="2000" dirty="0">
                <a:solidFill>
                  <a:srgbClr val="000000"/>
                </a:solidFill>
                <a:latin typeface="Calibri" panose="020F0502020204030204" pitchFamily="34" charset="0"/>
                <a:cs typeface="Calibri" panose="020F0502020204030204" pitchFamily="34" charset="0"/>
              </a:rPr>
              <a:t>, emphasizing the cloud problem in </a:t>
            </a:r>
            <a:r>
              <a:rPr lang="en-US" sz="2000" dirty="0" err="1">
                <a:solidFill>
                  <a:srgbClr val="000000"/>
                </a:solidFill>
                <a:latin typeface="Calibri" panose="020F0502020204030204" pitchFamily="34" charset="0"/>
                <a:cs typeface="Calibri" panose="020F0502020204030204" pitchFamily="34" charset="0"/>
              </a:rPr>
              <a:t>reanalyses</a:t>
            </a:r>
            <a:r>
              <a:rPr lang="en-US" sz="2000" dirty="0">
                <a:solidFill>
                  <a:srgbClr val="000000"/>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rgbClr val="000000"/>
                </a:solidFill>
                <a:latin typeface="Calibri" panose="020F0502020204030204" pitchFamily="34" charset="0"/>
                <a:cs typeface="Calibri" panose="020F0502020204030204" pitchFamily="34" charset="0"/>
              </a:rPr>
              <a:t>Comparison of the diurnal cycle (as a function of local time) of Earth irradiance from CERES, MERRA-2 and ERA5 with that from EPIC demonstrates that the irradiance from CERES is nearly identical to EPIC from ~10AM through ~2PM, when the CERES measurements (10:30AM and 1:30PM) occur, but the ratio of CERES to EPIC is larger than 1 in the early morning and smaller in the late afternoon, while the opposite is true for </a:t>
            </a:r>
            <a:r>
              <a:rPr lang="en-US" sz="2000" dirty="0" err="1">
                <a:solidFill>
                  <a:srgbClr val="000000"/>
                </a:solidFill>
                <a:latin typeface="Calibri" panose="020F0502020204030204" pitchFamily="34" charset="0"/>
                <a:cs typeface="Calibri" panose="020F0502020204030204" pitchFamily="34" charset="0"/>
              </a:rPr>
              <a:t>reanalyses</a:t>
            </a:r>
            <a:r>
              <a:rPr lang="en-US" sz="2000" dirty="0">
                <a:solidFill>
                  <a:srgbClr val="000000"/>
                </a:solidFill>
                <a:latin typeface="Calibri" panose="020F0502020204030204" pitchFamily="34" charset="0"/>
                <a:cs typeface="Calibri" panose="020F0502020204030204" pitchFamily="34" charset="0"/>
              </a:rPr>
              <a:t>. </a:t>
            </a:r>
          </a:p>
        </p:txBody>
      </p:sp>
      <p:sp>
        <p:nvSpPr>
          <p:cNvPr id="2" name="Slide Number Placeholder 1">
            <a:extLst>
              <a:ext uri="{FF2B5EF4-FFF2-40B4-BE49-F238E27FC236}">
                <a16:creationId xmlns:a16="http://schemas.microsoft.com/office/drawing/2014/main" id="{85B2B102-D62C-42F8-B59A-8C2950164887}"/>
              </a:ext>
            </a:extLst>
          </p:cNvPr>
          <p:cNvSpPr>
            <a:spLocks noGrp="1"/>
          </p:cNvSpPr>
          <p:nvPr>
            <p:ph type="sldNum" sz="quarter" idx="12"/>
          </p:nvPr>
        </p:nvSpPr>
        <p:spPr/>
        <p:txBody>
          <a:bodyPr/>
          <a:lstStyle/>
          <a:p>
            <a:fld id="{BDB8D1E3-1DAE-664E-B350-75CA63E753F0}" type="slidenum">
              <a:rPr lang="en-US" smtClean="0"/>
              <a:t>13</a:t>
            </a:fld>
            <a:endParaRPr lang="en-US"/>
          </a:p>
        </p:txBody>
      </p:sp>
    </p:spTree>
    <p:extLst>
      <p:ext uri="{BB962C8B-B14F-4D97-AF65-F5344CB8AC3E}">
        <p14:creationId xmlns:p14="http://schemas.microsoft.com/office/powerpoint/2010/main" val="262211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a:spLocks/>
          </p:cNvSpPr>
          <p:nvPr/>
        </p:nvSpPr>
        <p:spPr bwMode="auto">
          <a:xfrm>
            <a:off x="1191237" y="313658"/>
            <a:ext cx="9773174" cy="532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spcBef>
                <a:spcPts val="1600"/>
              </a:spcBef>
              <a:defRPr/>
            </a:pPr>
            <a:r>
              <a:rPr lang="en-US" sz="2800" b="1" dirty="0">
                <a:solidFill>
                  <a:srgbClr val="0070C0"/>
                </a:solidFill>
                <a:latin typeface="Calibri" charset="0"/>
                <a:ea typeface="Calibri" charset="0"/>
                <a:cs typeface="Calibri" charset="0"/>
                <a:sym typeface="Arial Bold" charset="0"/>
              </a:rPr>
              <a:t>Introduction </a:t>
            </a:r>
          </a:p>
        </p:txBody>
      </p:sp>
      <p:sp>
        <p:nvSpPr>
          <p:cNvPr id="2" name="TextBox 1">
            <a:extLst>
              <a:ext uri="{FF2B5EF4-FFF2-40B4-BE49-F238E27FC236}">
                <a16:creationId xmlns:a16="http://schemas.microsoft.com/office/drawing/2014/main" id="{23FE3E93-97C9-429E-8FC0-12BBB68B8387}"/>
              </a:ext>
            </a:extLst>
          </p:cNvPr>
          <p:cNvSpPr txBox="1"/>
          <p:nvPr/>
        </p:nvSpPr>
        <p:spPr>
          <a:xfrm>
            <a:off x="10151166" y="718838"/>
            <a:ext cx="889354" cy="369332"/>
          </a:xfrm>
          <a:prstGeom prst="rect">
            <a:avLst/>
          </a:prstGeom>
          <a:solidFill>
            <a:schemeClr val="bg1"/>
          </a:solidFill>
        </p:spPr>
        <p:txBody>
          <a:bodyPr wrap="square" rtlCol="0">
            <a:spAutoFit/>
          </a:bodyPr>
          <a:lstStyle/>
          <a:p>
            <a:endParaRPr lang="en-US" dirty="0"/>
          </a:p>
        </p:txBody>
      </p:sp>
      <p:sp>
        <p:nvSpPr>
          <p:cNvPr id="9" name="Slide Number Placeholder 8">
            <a:extLst>
              <a:ext uri="{FF2B5EF4-FFF2-40B4-BE49-F238E27FC236}">
                <a16:creationId xmlns:a16="http://schemas.microsoft.com/office/drawing/2014/main" id="{A9FEF655-D07C-4068-9857-3EEDAE067261}"/>
              </a:ext>
            </a:extLst>
          </p:cNvPr>
          <p:cNvSpPr>
            <a:spLocks noGrp="1"/>
          </p:cNvSpPr>
          <p:nvPr>
            <p:ph type="sldNum" sz="quarter" idx="12"/>
          </p:nvPr>
        </p:nvSpPr>
        <p:spPr/>
        <p:txBody>
          <a:bodyPr/>
          <a:lstStyle/>
          <a:p>
            <a:fld id="{BDB8D1E3-1DAE-664E-B350-75CA63E753F0}" type="slidenum">
              <a:rPr lang="en-US" smtClean="0"/>
              <a:t>2</a:t>
            </a:fld>
            <a:endParaRPr lang="en-US"/>
          </a:p>
        </p:txBody>
      </p:sp>
      <p:sp>
        <p:nvSpPr>
          <p:cNvPr id="7" name="TextBox 6">
            <a:extLst>
              <a:ext uri="{FF2B5EF4-FFF2-40B4-BE49-F238E27FC236}">
                <a16:creationId xmlns:a16="http://schemas.microsoft.com/office/drawing/2014/main" id="{C38AEFFF-91CE-7E44-8E83-46089B3464F2}"/>
              </a:ext>
            </a:extLst>
          </p:cNvPr>
          <p:cNvSpPr txBox="1"/>
          <p:nvPr/>
        </p:nvSpPr>
        <p:spPr>
          <a:xfrm>
            <a:off x="110067" y="819539"/>
            <a:ext cx="7126111" cy="5632311"/>
          </a:xfrm>
          <a:prstGeom prst="rect">
            <a:avLst/>
          </a:prstGeom>
          <a:noFill/>
        </p:spPr>
        <p:txBody>
          <a:bodyPr wrap="square" rtlCol="0">
            <a:spAutoFit/>
          </a:bodyPr>
          <a:lstStyle/>
          <a:p>
            <a:r>
              <a:rPr lang="en-US" dirty="0">
                <a:solidFill>
                  <a:schemeClr val="bg2">
                    <a:lumMod val="10000"/>
                  </a:schemeClr>
                </a:solidFill>
                <a:latin typeface="Calibri" panose="020F0502020204030204" pitchFamily="34" charset="0"/>
                <a:cs typeface="Calibri" panose="020F0502020204030204" pitchFamily="34" charset="0"/>
              </a:rPr>
              <a:t>Absorption and reflection of solar radiation are key factors in determining the Earth’s energy budget. It is important to identify how accurately they are represented currently in the observations and reanalysis models.</a:t>
            </a:r>
          </a:p>
          <a:p>
            <a:endParaRPr lang="en-US" dirty="0">
              <a:solidFill>
                <a:srgbClr val="00B050"/>
              </a:solidFill>
              <a:latin typeface="Calibri" panose="020F0502020204030204" pitchFamily="34" charset="0"/>
              <a:cs typeface="Calibri" panose="020F0502020204030204" pitchFamily="34" charset="0"/>
            </a:endParaRPr>
          </a:p>
          <a:p>
            <a:endParaRPr lang="en-US" dirty="0">
              <a:solidFill>
                <a:srgbClr val="00B050"/>
              </a:solidFill>
              <a:latin typeface="Calibri" panose="020F0502020204030204" pitchFamily="34" charset="0"/>
              <a:cs typeface="Calibri" panose="020F0502020204030204" pitchFamily="34" charset="0"/>
            </a:endParaRPr>
          </a:p>
          <a:p>
            <a:r>
              <a:rPr lang="en-US" dirty="0">
                <a:solidFill>
                  <a:srgbClr val="00B050"/>
                </a:solidFill>
                <a:latin typeface="Calibri" panose="020F0502020204030204" pitchFamily="34" charset="0"/>
                <a:cs typeface="Calibri" panose="020F0502020204030204" pitchFamily="34" charset="0"/>
              </a:rPr>
              <a:t>CERES</a:t>
            </a:r>
            <a:r>
              <a:rPr lang="en-US" dirty="0">
                <a:solidFill>
                  <a:schemeClr val="bg2">
                    <a:lumMod val="10000"/>
                  </a:schemeClr>
                </a:solidFill>
                <a:latin typeface="Calibri" panose="020F0502020204030204" pitchFamily="34" charset="0"/>
                <a:cs typeface="Calibri" panose="020F0502020204030204" pitchFamily="34" charset="0"/>
              </a:rPr>
              <a:t> SW flux has uncertainties that can be caused by changes in accompanying imager and errors in cloud properties (</a:t>
            </a:r>
            <a:r>
              <a:rPr lang="en-US" dirty="0" err="1">
                <a:solidFill>
                  <a:schemeClr val="bg2">
                    <a:lumMod val="10000"/>
                  </a:schemeClr>
                </a:solidFill>
                <a:latin typeface="Calibri" panose="020F0502020204030204" pitchFamily="34" charset="0"/>
                <a:cs typeface="Calibri" panose="020F0502020204030204" pitchFamily="34" charset="0"/>
              </a:rPr>
              <a:t>Hinkelman</a:t>
            </a:r>
            <a:r>
              <a:rPr lang="en-US" dirty="0">
                <a:solidFill>
                  <a:schemeClr val="bg2">
                    <a:lumMod val="10000"/>
                  </a:schemeClr>
                </a:solidFill>
                <a:latin typeface="Calibri" panose="020F0502020204030204" pitchFamily="34" charset="0"/>
                <a:cs typeface="Calibri" panose="020F0502020204030204" pitchFamily="34" charset="0"/>
              </a:rPr>
              <a:t> and Marchand 2020; </a:t>
            </a:r>
            <a:r>
              <a:rPr lang="en-US" dirty="0" err="1">
                <a:solidFill>
                  <a:schemeClr val="bg2">
                    <a:lumMod val="10000"/>
                  </a:schemeClr>
                </a:solidFill>
                <a:latin typeface="Calibri" panose="020F0502020204030204" pitchFamily="34" charset="0"/>
                <a:cs typeface="Calibri" panose="020F0502020204030204" pitchFamily="34" charset="0"/>
              </a:rPr>
              <a:t>Su</a:t>
            </a:r>
            <a:r>
              <a:rPr lang="en-US" dirty="0">
                <a:solidFill>
                  <a:schemeClr val="bg2">
                    <a:lumMod val="10000"/>
                  </a:schemeClr>
                </a:solidFill>
                <a:latin typeface="Calibri" panose="020F0502020204030204" pitchFamily="34" charset="0"/>
                <a:cs typeface="Calibri" panose="020F0502020204030204" pitchFamily="34" charset="0"/>
              </a:rPr>
              <a:t> et al. 2020), aerosol optical depths (</a:t>
            </a:r>
            <a:r>
              <a:rPr lang="en-US" dirty="0" err="1">
                <a:solidFill>
                  <a:schemeClr val="bg2">
                    <a:lumMod val="10000"/>
                  </a:schemeClr>
                </a:solidFill>
                <a:latin typeface="Calibri" panose="020F0502020204030204" pitchFamily="34" charset="0"/>
                <a:cs typeface="Calibri" panose="020F0502020204030204" pitchFamily="34" charset="0"/>
              </a:rPr>
              <a:t>Su</a:t>
            </a:r>
            <a:r>
              <a:rPr lang="en-US" dirty="0">
                <a:solidFill>
                  <a:schemeClr val="bg2">
                    <a:lumMod val="10000"/>
                  </a:schemeClr>
                </a:solidFill>
                <a:latin typeface="Calibri" panose="020F0502020204030204" pitchFamily="34" charset="0"/>
                <a:cs typeface="Calibri" panose="020F0502020204030204" pitchFamily="34" charset="0"/>
              </a:rPr>
              <a:t> et al. 2021), and limited number of daytime measurements. </a:t>
            </a:r>
          </a:p>
          <a:p>
            <a:endParaRPr lang="en-US" dirty="0">
              <a:solidFill>
                <a:schemeClr val="bg2">
                  <a:lumMod val="10000"/>
                </a:schemeClr>
              </a:solidFill>
              <a:latin typeface="Calibri" panose="020F0502020204030204" pitchFamily="34" charset="0"/>
              <a:cs typeface="Calibri" panose="020F0502020204030204" pitchFamily="34" charset="0"/>
            </a:endParaRPr>
          </a:p>
          <a:p>
            <a:endParaRPr lang="en-US" dirty="0">
              <a:solidFill>
                <a:schemeClr val="bg2">
                  <a:lumMod val="10000"/>
                </a:schemeClr>
              </a:solidFill>
              <a:latin typeface="Calibri" panose="020F0502020204030204" pitchFamily="34" charset="0"/>
              <a:cs typeface="Calibri" panose="020F0502020204030204" pitchFamily="34" charset="0"/>
            </a:endParaRPr>
          </a:p>
          <a:p>
            <a:r>
              <a:rPr lang="en-US" dirty="0">
                <a:solidFill>
                  <a:srgbClr val="00B050"/>
                </a:solidFill>
                <a:latin typeface="Calibri" panose="020F0502020204030204" pitchFamily="34" charset="0"/>
                <a:cs typeface="Calibri" panose="020F0502020204030204" pitchFamily="34" charset="0"/>
              </a:rPr>
              <a:t>MERRA-2</a:t>
            </a:r>
            <a:r>
              <a:rPr lang="en-US" dirty="0">
                <a:solidFill>
                  <a:schemeClr val="bg2">
                    <a:lumMod val="10000"/>
                  </a:schemeClr>
                </a:solidFill>
                <a:latin typeface="Calibri" panose="020F0502020204030204" pitchFamily="34" charset="0"/>
                <a:cs typeface="Calibri" panose="020F0502020204030204" pitchFamily="34" charset="0"/>
              </a:rPr>
              <a:t> reduced the bias of the net TOA radiative energy through improvement in OLR, but little improvement was made for the reflected SW energy due to overestimation of SW cloud forcing </a:t>
            </a:r>
            <a:r>
              <a:rPr lang="en-US" dirty="0">
                <a:solidFill>
                  <a:schemeClr val="bg2">
                    <a:lumMod val="10000"/>
                  </a:schemeClr>
                </a:solidFill>
                <a:latin typeface="Times New Roman" panose="02020603050405020304" pitchFamily="18" charset="0"/>
                <a:cs typeface="Times New Roman" panose="02020603050405020304" pitchFamily="18" charset="0"/>
              </a:rPr>
              <a:t>→</a:t>
            </a:r>
            <a:r>
              <a:rPr lang="en-US" dirty="0">
                <a:solidFill>
                  <a:schemeClr val="bg2">
                    <a:lumMod val="10000"/>
                  </a:schemeClr>
                </a:solidFill>
                <a:latin typeface="Calibri" panose="020F0502020204030204" pitchFamily="34" charset="0"/>
                <a:cs typeface="Calibri" panose="020F0502020204030204" pitchFamily="34" charset="0"/>
              </a:rPr>
              <a:t> more global-mean energy leaving the Earth than observed (</a:t>
            </a:r>
            <a:r>
              <a:rPr lang="en-US" dirty="0" err="1">
                <a:solidFill>
                  <a:schemeClr val="bg2">
                    <a:lumMod val="10000"/>
                  </a:schemeClr>
                </a:solidFill>
                <a:latin typeface="Calibri" panose="020F0502020204030204" pitchFamily="34" charset="0"/>
                <a:cs typeface="Calibri" panose="020F0502020204030204" pitchFamily="34" charset="0"/>
              </a:rPr>
              <a:t>Bosilovich</a:t>
            </a:r>
            <a:r>
              <a:rPr lang="en-US" dirty="0">
                <a:solidFill>
                  <a:schemeClr val="bg2">
                    <a:lumMod val="10000"/>
                  </a:schemeClr>
                </a:solidFill>
                <a:latin typeface="Calibri" panose="020F0502020204030204" pitchFamily="34" charset="0"/>
                <a:cs typeface="Calibri" panose="020F0502020204030204" pitchFamily="34" charset="0"/>
              </a:rPr>
              <a:t> et al. 2015). </a:t>
            </a:r>
          </a:p>
          <a:p>
            <a:endParaRPr lang="en-US" dirty="0">
              <a:solidFill>
                <a:schemeClr val="bg2">
                  <a:lumMod val="10000"/>
                </a:schemeClr>
              </a:solidFill>
              <a:latin typeface="Calibri" panose="020F0502020204030204" pitchFamily="34" charset="0"/>
              <a:cs typeface="Calibri" panose="020F0502020204030204" pitchFamily="34" charset="0"/>
            </a:endParaRPr>
          </a:p>
          <a:p>
            <a:endParaRPr lang="en-US" dirty="0">
              <a:solidFill>
                <a:schemeClr val="bg2">
                  <a:lumMod val="10000"/>
                </a:schemeClr>
              </a:solidFill>
              <a:latin typeface="Calibri" panose="020F0502020204030204" pitchFamily="34" charset="0"/>
              <a:cs typeface="Calibri" panose="020F0502020204030204" pitchFamily="34" charset="0"/>
            </a:endParaRPr>
          </a:p>
          <a:p>
            <a:r>
              <a:rPr lang="en-US" dirty="0">
                <a:solidFill>
                  <a:srgbClr val="00B050"/>
                </a:solidFill>
                <a:latin typeface="Calibri" panose="020F0502020204030204" pitchFamily="34" charset="0"/>
                <a:cs typeface="Calibri" panose="020F0502020204030204" pitchFamily="34" charset="0"/>
              </a:rPr>
              <a:t>ERA5</a:t>
            </a:r>
            <a:r>
              <a:rPr lang="en-US" dirty="0">
                <a:solidFill>
                  <a:schemeClr val="bg2">
                    <a:lumMod val="10000"/>
                  </a:schemeClr>
                </a:solidFill>
                <a:latin typeface="Calibri" panose="020F0502020204030204" pitchFamily="34" charset="0"/>
                <a:cs typeface="Calibri" panose="020F0502020204030204" pitchFamily="34" charset="0"/>
              </a:rPr>
              <a:t> still shows underestimated annual mean TOA net radiation and net energy loss of the atmosphere, although the global mean energy budgets are improved over ERA-Interim (</a:t>
            </a:r>
            <a:r>
              <a:rPr lang="en-US" dirty="0" err="1">
                <a:solidFill>
                  <a:schemeClr val="bg2">
                    <a:lumMod val="10000"/>
                  </a:schemeClr>
                </a:solidFill>
                <a:latin typeface="Calibri" panose="020F0502020204030204" pitchFamily="34" charset="0"/>
                <a:cs typeface="Calibri" panose="020F0502020204030204" pitchFamily="34" charset="0"/>
              </a:rPr>
              <a:t>Hersbach</a:t>
            </a:r>
            <a:r>
              <a:rPr lang="en-US" dirty="0">
                <a:solidFill>
                  <a:schemeClr val="bg2">
                    <a:lumMod val="10000"/>
                  </a:schemeClr>
                </a:solidFill>
                <a:latin typeface="Calibri" panose="020F0502020204030204" pitchFamily="34" charset="0"/>
                <a:cs typeface="Calibri" panose="020F0502020204030204" pitchFamily="34" charset="0"/>
              </a:rPr>
              <a:t> et al. 2020).</a:t>
            </a:r>
          </a:p>
        </p:txBody>
      </p:sp>
      <p:pic>
        <p:nvPicPr>
          <p:cNvPr id="4" name="Picture 3">
            <a:extLst>
              <a:ext uri="{FF2B5EF4-FFF2-40B4-BE49-F238E27FC236}">
                <a16:creationId xmlns:a16="http://schemas.microsoft.com/office/drawing/2014/main" id="{6F34A717-1B59-47C7-9FFE-39DD5FFB6E17}"/>
              </a:ext>
            </a:extLst>
          </p:cNvPr>
          <p:cNvPicPr>
            <a:picLocks noChangeAspect="1"/>
          </p:cNvPicPr>
          <p:nvPr/>
        </p:nvPicPr>
        <p:blipFill>
          <a:blip r:embed="rId3"/>
          <a:stretch>
            <a:fillRect/>
          </a:stretch>
        </p:blipFill>
        <p:spPr>
          <a:xfrm>
            <a:off x="7269622" y="808251"/>
            <a:ext cx="4911267" cy="2686955"/>
          </a:xfrm>
          <a:prstGeom prst="rect">
            <a:avLst/>
          </a:prstGeom>
        </p:spPr>
      </p:pic>
      <p:pic>
        <p:nvPicPr>
          <p:cNvPr id="5" name="Picture 4">
            <a:extLst>
              <a:ext uri="{FF2B5EF4-FFF2-40B4-BE49-F238E27FC236}">
                <a16:creationId xmlns:a16="http://schemas.microsoft.com/office/drawing/2014/main" id="{E7E07878-E91C-47F9-9893-4852D9ECEF5D}"/>
              </a:ext>
            </a:extLst>
          </p:cNvPr>
          <p:cNvPicPr>
            <a:picLocks noChangeAspect="1"/>
          </p:cNvPicPr>
          <p:nvPr/>
        </p:nvPicPr>
        <p:blipFill>
          <a:blip r:embed="rId4"/>
          <a:stretch>
            <a:fillRect/>
          </a:stretch>
        </p:blipFill>
        <p:spPr>
          <a:xfrm>
            <a:off x="7303488" y="3495207"/>
            <a:ext cx="4827639" cy="2796700"/>
          </a:xfrm>
          <a:prstGeom prst="rect">
            <a:avLst/>
          </a:prstGeom>
        </p:spPr>
      </p:pic>
      <p:sp>
        <p:nvSpPr>
          <p:cNvPr id="6" name="Oval 5">
            <a:extLst>
              <a:ext uri="{FF2B5EF4-FFF2-40B4-BE49-F238E27FC236}">
                <a16:creationId xmlns:a16="http://schemas.microsoft.com/office/drawing/2014/main" id="{0C4902C9-A2AF-4457-AD3B-2CD744D3304B}"/>
              </a:ext>
            </a:extLst>
          </p:cNvPr>
          <p:cNvSpPr/>
          <p:nvPr/>
        </p:nvSpPr>
        <p:spPr>
          <a:xfrm>
            <a:off x="8308623" y="4651023"/>
            <a:ext cx="1264355" cy="507999"/>
          </a:xfrm>
          <a:prstGeom prst="ellipse">
            <a:avLst/>
          </a:pr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39689243-7527-4115-8D06-FF25DB4D96ED}"/>
              </a:ext>
            </a:extLst>
          </p:cNvPr>
          <p:cNvCxnSpPr>
            <a:cxnSpLocks/>
          </p:cNvCxnSpPr>
          <p:nvPr/>
        </p:nvCxnSpPr>
        <p:spPr>
          <a:xfrm>
            <a:off x="6705600" y="4741333"/>
            <a:ext cx="2257778" cy="180623"/>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61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a:spLocks/>
          </p:cNvSpPr>
          <p:nvPr/>
        </p:nvSpPr>
        <p:spPr bwMode="auto">
          <a:xfrm>
            <a:off x="1191237" y="313658"/>
            <a:ext cx="9773174" cy="532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spcBef>
                <a:spcPts val="1600"/>
              </a:spcBef>
              <a:defRPr/>
            </a:pPr>
            <a:r>
              <a:rPr lang="en-US" sz="2800" b="1" dirty="0">
                <a:solidFill>
                  <a:srgbClr val="0070C0"/>
                </a:solidFill>
                <a:latin typeface="Calibri" charset="0"/>
                <a:ea typeface="Calibri" charset="0"/>
                <a:cs typeface="Calibri" charset="0"/>
                <a:sym typeface="Arial Bold" charset="0"/>
              </a:rPr>
              <a:t>DSCOVR EPIC SW radiances </a:t>
            </a:r>
          </a:p>
        </p:txBody>
      </p:sp>
      <p:sp>
        <p:nvSpPr>
          <p:cNvPr id="2" name="TextBox 1">
            <a:extLst>
              <a:ext uri="{FF2B5EF4-FFF2-40B4-BE49-F238E27FC236}">
                <a16:creationId xmlns:a16="http://schemas.microsoft.com/office/drawing/2014/main" id="{23FE3E93-97C9-429E-8FC0-12BBB68B8387}"/>
              </a:ext>
            </a:extLst>
          </p:cNvPr>
          <p:cNvSpPr txBox="1"/>
          <p:nvPr/>
        </p:nvSpPr>
        <p:spPr>
          <a:xfrm>
            <a:off x="10151166" y="718838"/>
            <a:ext cx="889354" cy="369332"/>
          </a:xfrm>
          <a:prstGeom prst="rect">
            <a:avLst/>
          </a:prstGeom>
          <a:solidFill>
            <a:schemeClr val="bg1"/>
          </a:solidFill>
        </p:spPr>
        <p:txBody>
          <a:bodyPr wrap="square" rtlCol="0">
            <a:spAutoFit/>
          </a:bodyPr>
          <a:lstStyle/>
          <a:p>
            <a:endParaRPr lang="en-US" dirty="0"/>
          </a:p>
        </p:txBody>
      </p:sp>
      <p:sp>
        <p:nvSpPr>
          <p:cNvPr id="9" name="Slide Number Placeholder 8">
            <a:extLst>
              <a:ext uri="{FF2B5EF4-FFF2-40B4-BE49-F238E27FC236}">
                <a16:creationId xmlns:a16="http://schemas.microsoft.com/office/drawing/2014/main" id="{A9FEF655-D07C-4068-9857-3EEDAE067261}"/>
              </a:ext>
            </a:extLst>
          </p:cNvPr>
          <p:cNvSpPr>
            <a:spLocks noGrp="1"/>
          </p:cNvSpPr>
          <p:nvPr>
            <p:ph type="sldNum" sz="quarter" idx="12"/>
          </p:nvPr>
        </p:nvSpPr>
        <p:spPr/>
        <p:txBody>
          <a:bodyPr/>
          <a:lstStyle/>
          <a:p>
            <a:fld id="{BDB8D1E3-1DAE-664E-B350-75CA63E753F0}" type="slidenum">
              <a:rPr lang="en-US" smtClean="0"/>
              <a:t>3</a:t>
            </a:fld>
            <a:endParaRPr lang="en-US"/>
          </a:p>
        </p:txBody>
      </p:sp>
      <p:sp>
        <p:nvSpPr>
          <p:cNvPr id="7" name="TextBox 6">
            <a:extLst>
              <a:ext uri="{FF2B5EF4-FFF2-40B4-BE49-F238E27FC236}">
                <a16:creationId xmlns:a16="http://schemas.microsoft.com/office/drawing/2014/main" id="{C38AEFFF-91CE-7E44-8E83-46089B3464F2}"/>
              </a:ext>
            </a:extLst>
          </p:cNvPr>
          <p:cNvSpPr txBox="1"/>
          <p:nvPr/>
        </p:nvSpPr>
        <p:spPr>
          <a:xfrm>
            <a:off x="327377" y="1056608"/>
            <a:ext cx="11503379" cy="1015663"/>
          </a:xfrm>
          <a:prstGeom prst="rect">
            <a:avLst/>
          </a:prstGeom>
          <a:noFill/>
        </p:spPr>
        <p:txBody>
          <a:bodyPr wrap="square" rtlCol="0">
            <a:spAutoFit/>
          </a:bodyPr>
          <a:lstStyle/>
          <a:p>
            <a:r>
              <a:rPr lang="en-US" sz="2000" dirty="0">
                <a:solidFill>
                  <a:schemeClr val="bg2">
                    <a:lumMod val="10000"/>
                  </a:schemeClr>
                </a:solidFill>
                <a:latin typeface="Calibri" panose="020F0502020204030204" pitchFamily="34" charset="0"/>
                <a:cs typeface="Calibri" panose="020F0502020204030204" pitchFamily="34" charset="0"/>
              </a:rPr>
              <a:t>In this study, we utilize the observed SW radiances from DSCOVR EPIC to quantify the spatial and temporal (seasonal and diurnal cycle time scale) variations of the SW radiances estimated from CERES, MERRA-2, and ERA5.</a:t>
            </a:r>
          </a:p>
        </p:txBody>
      </p:sp>
      <p:pic>
        <p:nvPicPr>
          <p:cNvPr id="4" name="Picture 3">
            <a:extLst>
              <a:ext uri="{FF2B5EF4-FFF2-40B4-BE49-F238E27FC236}">
                <a16:creationId xmlns:a16="http://schemas.microsoft.com/office/drawing/2014/main" id="{66DD7D0B-06F8-4B36-9391-1445370EDA14}"/>
              </a:ext>
            </a:extLst>
          </p:cNvPr>
          <p:cNvPicPr>
            <a:picLocks noChangeAspect="1"/>
          </p:cNvPicPr>
          <p:nvPr/>
        </p:nvPicPr>
        <p:blipFill>
          <a:blip r:embed="rId3"/>
          <a:stretch>
            <a:fillRect/>
          </a:stretch>
        </p:blipFill>
        <p:spPr>
          <a:xfrm>
            <a:off x="411602" y="2111023"/>
            <a:ext cx="7671517" cy="4233334"/>
          </a:xfrm>
          <a:prstGeom prst="rect">
            <a:avLst/>
          </a:prstGeom>
        </p:spPr>
      </p:pic>
      <p:sp>
        <p:nvSpPr>
          <p:cNvPr id="8" name="TextBox 7">
            <a:extLst>
              <a:ext uri="{FF2B5EF4-FFF2-40B4-BE49-F238E27FC236}">
                <a16:creationId xmlns:a16="http://schemas.microsoft.com/office/drawing/2014/main" id="{904B5FD1-5C36-490B-88AB-C84107D0782A}"/>
              </a:ext>
            </a:extLst>
          </p:cNvPr>
          <p:cNvSpPr txBox="1"/>
          <p:nvPr/>
        </p:nvSpPr>
        <p:spPr>
          <a:xfrm>
            <a:off x="7936084" y="3387766"/>
            <a:ext cx="3951116" cy="1631216"/>
          </a:xfrm>
          <a:prstGeom prst="rect">
            <a:avLst/>
          </a:prstGeom>
          <a:noFill/>
        </p:spPr>
        <p:txBody>
          <a:bodyPr wrap="square" rtlCol="0">
            <a:spAutoFit/>
          </a:bodyPr>
          <a:lstStyle/>
          <a:p>
            <a:r>
              <a:rPr lang="en-US" sz="20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Spectral solar irradiance at TOA as a function of wavelength. Yellow rectangles indicate the wavelength of the peak spectral response functions in each ten EPIC channels. </a:t>
            </a:r>
            <a:endParaRPr lang="en-US" sz="2000" dirty="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460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a:spLocks/>
          </p:cNvSpPr>
          <p:nvPr/>
        </p:nvSpPr>
        <p:spPr bwMode="auto">
          <a:xfrm>
            <a:off x="92596" y="313658"/>
            <a:ext cx="11586259" cy="532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spcBef>
                <a:spcPts val="1600"/>
              </a:spcBef>
              <a:defRPr/>
            </a:pPr>
            <a:r>
              <a:rPr lang="en-US" sz="2800" b="1" dirty="0">
                <a:solidFill>
                  <a:srgbClr val="0070C0"/>
                </a:solidFill>
                <a:latin typeface="Calibri" charset="0"/>
                <a:ea typeface="Calibri" charset="0"/>
                <a:cs typeface="Calibri" charset="0"/>
                <a:sym typeface="Arial Bold" charset="0"/>
              </a:rPr>
              <a:t>Construction of broadband DSCOVR EPIC SW radiances from ten channels </a:t>
            </a:r>
          </a:p>
        </p:txBody>
      </p:sp>
      <p:sp>
        <p:nvSpPr>
          <p:cNvPr id="2" name="TextBox 1">
            <a:extLst>
              <a:ext uri="{FF2B5EF4-FFF2-40B4-BE49-F238E27FC236}">
                <a16:creationId xmlns:a16="http://schemas.microsoft.com/office/drawing/2014/main" id="{23FE3E93-97C9-429E-8FC0-12BBB68B8387}"/>
              </a:ext>
            </a:extLst>
          </p:cNvPr>
          <p:cNvSpPr txBox="1"/>
          <p:nvPr/>
        </p:nvSpPr>
        <p:spPr>
          <a:xfrm>
            <a:off x="10151166" y="718838"/>
            <a:ext cx="889354" cy="369332"/>
          </a:xfrm>
          <a:prstGeom prst="rect">
            <a:avLst/>
          </a:prstGeom>
          <a:solidFill>
            <a:schemeClr val="bg1"/>
          </a:solidFill>
        </p:spPr>
        <p:txBody>
          <a:bodyPr wrap="square" rtlCol="0">
            <a:spAutoFit/>
          </a:bodyPr>
          <a:lstStyle/>
          <a:p>
            <a:endParaRPr lang="en-US" dirty="0"/>
          </a:p>
        </p:txBody>
      </p:sp>
      <p:sp>
        <p:nvSpPr>
          <p:cNvPr id="9" name="Slide Number Placeholder 8">
            <a:extLst>
              <a:ext uri="{FF2B5EF4-FFF2-40B4-BE49-F238E27FC236}">
                <a16:creationId xmlns:a16="http://schemas.microsoft.com/office/drawing/2014/main" id="{A9FEF655-D07C-4068-9857-3EEDAE067261}"/>
              </a:ext>
            </a:extLst>
          </p:cNvPr>
          <p:cNvSpPr>
            <a:spLocks noGrp="1"/>
          </p:cNvSpPr>
          <p:nvPr>
            <p:ph type="sldNum" sz="quarter" idx="12"/>
          </p:nvPr>
        </p:nvSpPr>
        <p:spPr/>
        <p:txBody>
          <a:bodyPr/>
          <a:lstStyle/>
          <a:p>
            <a:fld id="{BDB8D1E3-1DAE-664E-B350-75CA63E753F0}" type="slidenum">
              <a:rPr lang="en-US" smtClean="0"/>
              <a:t>4</a:t>
            </a:fld>
            <a:endParaRPr lang="en-US"/>
          </a:p>
        </p:txBody>
      </p:sp>
      <p:sp>
        <p:nvSpPr>
          <p:cNvPr id="7" name="TextBox 6">
            <a:extLst>
              <a:ext uri="{FF2B5EF4-FFF2-40B4-BE49-F238E27FC236}">
                <a16:creationId xmlns:a16="http://schemas.microsoft.com/office/drawing/2014/main" id="{C38AEFFF-91CE-7E44-8E83-46089B3464F2}"/>
              </a:ext>
            </a:extLst>
          </p:cNvPr>
          <p:cNvSpPr txBox="1"/>
          <p:nvPr/>
        </p:nvSpPr>
        <p:spPr>
          <a:xfrm>
            <a:off x="327377" y="887273"/>
            <a:ext cx="11503379" cy="707886"/>
          </a:xfrm>
          <a:prstGeom prst="rect">
            <a:avLst/>
          </a:prstGeom>
          <a:noFill/>
        </p:spPr>
        <p:txBody>
          <a:bodyPr wrap="square" rtlCol="0">
            <a:spAutoFit/>
          </a:bodyPr>
          <a:lstStyle/>
          <a:p>
            <a:r>
              <a:rPr lang="en-US" sz="2000" dirty="0">
                <a:solidFill>
                  <a:schemeClr val="bg2">
                    <a:lumMod val="10000"/>
                  </a:schemeClr>
                </a:solidFill>
                <a:latin typeface="Calibri" panose="020F0502020204030204" pitchFamily="34" charset="0"/>
                <a:cs typeface="Calibri" panose="020F0502020204030204" pitchFamily="34" charset="0"/>
              </a:rPr>
              <a:t>The EPIC measures the Earth’s radiances in 10 spectral narrowband channels. We construct the broadband SW radiances by regression using 10 channels.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75F2451-A88B-440E-8485-EC0BFA70FA34}"/>
                  </a:ext>
                </a:extLst>
              </p:cNvPr>
              <p:cNvSpPr txBox="1"/>
              <p:nvPr/>
            </p:nvSpPr>
            <p:spPr>
              <a:xfrm>
                <a:off x="445058" y="1856854"/>
                <a:ext cx="11221392" cy="1323439"/>
              </a:xfrm>
              <a:prstGeom prst="rect">
                <a:avLst/>
              </a:prstGeom>
              <a:noFill/>
            </p:spPr>
            <p:txBody>
              <a:bodyPr wrap="square">
                <a:spAutoFit/>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smtClean="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𝐼</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𝑠𝑤</m:t>
                          </m:r>
                        </m:sub>
                      </m:s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𝑟</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0</m:t>
                          </m:r>
                        </m:sub>
                      </m:s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𝑟</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1</m:t>
                          </m:r>
                        </m:sub>
                      </m:sSub>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𝐸𝐼</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1</m:t>
                          </m:r>
                        </m:sub>
                      </m:s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𝑟</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2</m:t>
                          </m:r>
                        </m:sub>
                      </m:sSub>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𝐸𝐼</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2</m:t>
                          </m:r>
                        </m:sub>
                      </m:s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𝑟</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3</m:t>
                          </m:r>
                        </m:sub>
                      </m:sSub>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𝐸𝐼</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3</m:t>
                          </m:r>
                        </m:sub>
                      </m:s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𝑟</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10</m:t>
                          </m:r>
                        </m:sub>
                      </m:sSub>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𝐸𝐼</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10</m:t>
                          </m:r>
                        </m:sub>
                      </m:s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oMath>
                  </m:oMathPara>
                </a14:m>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where </a:t>
                </a:r>
                <a14:m>
                  <m:oMath xmlns:m="http://schemas.openxmlformats.org/officeDocument/2006/math">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𝑟</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0</m:t>
                        </m:r>
                      </m:sub>
                    </m:sSub>
                  </m:oMath>
                </a14:m>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 interception and </a:t>
                </a:r>
                <a14:m>
                  <m:oMath xmlns:m="http://schemas.openxmlformats.org/officeDocument/2006/math">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𝑟</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1</m:t>
                        </m:r>
                      </m:sub>
                    </m:s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 </m:t>
                    </m:r>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𝑟</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10</m:t>
                        </m:r>
                      </m:sub>
                    </m:sSub>
                  </m:oMath>
                </a14:m>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are regression coefficients from EPIC radiances for each channel. Predictor: EPIC from individual 10 channels, P</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redictand (</a:t>
                </a:r>
                <a14:m>
                  <m:oMath xmlns:m="http://schemas.openxmlformats.org/officeDocument/2006/math">
                    <m:sSub>
                      <m:sSubPr>
                        <m:ctrlPr>
                          <a:rPr lang="en-US" sz="2000" i="1" smtClean="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𝐼</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𝑠𝑤</m:t>
                        </m:r>
                      </m:sub>
                    </m:s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radiance from CERES, MERRA-2, or ERA5</a:t>
                </a:r>
                <a:endParaRPr lang="en-US" sz="2000" dirty="0">
                  <a:latin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C75F2451-A88B-440E-8485-EC0BFA70FA34}"/>
                  </a:ext>
                </a:extLst>
              </p:cNvPr>
              <p:cNvSpPr txBox="1">
                <a:spLocks noRot="1" noChangeAspect="1" noMove="1" noResize="1" noEditPoints="1" noAdjustHandles="1" noChangeArrowheads="1" noChangeShapeType="1" noTextEdit="1"/>
              </p:cNvSpPr>
              <p:nvPr/>
            </p:nvSpPr>
            <p:spPr>
              <a:xfrm>
                <a:off x="445058" y="1856854"/>
                <a:ext cx="11221392" cy="1323439"/>
              </a:xfrm>
              <a:prstGeom prst="rect">
                <a:avLst/>
              </a:prstGeom>
              <a:blipFill>
                <a:blip r:embed="rId3"/>
                <a:stretch>
                  <a:fillRect l="-543" b="-737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BFBFF2CE-4A79-4183-ADDF-B51129875755}"/>
              </a:ext>
            </a:extLst>
          </p:cNvPr>
          <p:cNvSpPr txBox="1"/>
          <p:nvPr/>
        </p:nvSpPr>
        <p:spPr>
          <a:xfrm>
            <a:off x="306158" y="3748148"/>
            <a:ext cx="11503379" cy="707886"/>
          </a:xfrm>
          <a:prstGeom prst="rect">
            <a:avLst/>
          </a:prstGeom>
          <a:noFill/>
        </p:spPr>
        <p:txBody>
          <a:bodyPr wrap="square" rtlCol="0">
            <a:spAutoFit/>
          </a:bodyPr>
          <a:lstStyle/>
          <a:p>
            <a:r>
              <a:rPr lang="en-US" sz="2000" dirty="0">
                <a:solidFill>
                  <a:schemeClr val="bg2">
                    <a:lumMod val="10000"/>
                  </a:schemeClr>
                </a:solidFill>
                <a:latin typeface="Calibri" panose="020F0502020204030204" pitchFamily="34" charset="0"/>
                <a:cs typeface="Calibri" panose="020F0502020204030204" pitchFamily="34" charset="0"/>
              </a:rPr>
              <a:t>Note: The radiances from three channels could well represent the CERES SW flux and its variabilities (e.g., </a:t>
            </a:r>
            <a:r>
              <a:rPr lang="en-US" sz="2000" dirty="0" err="1">
                <a:solidFill>
                  <a:schemeClr val="bg2">
                    <a:lumMod val="10000"/>
                  </a:schemeClr>
                </a:solidFill>
                <a:latin typeface="Calibri" panose="020F0502020204030204" pitchFamily="34" charset="0"/>
                <a:cs typeface="Calibri" panose="020F0502020204030204" pitchFamily="34" charset="0"/>
              </a:rPr>
              <a:t>Su</a:t>
            </a:r>
            <a:r>
              <a:rPr lang="en-US" sz="2000" dirty="0">
                <a:solidFill>
                  <a:schemeClr val="bg2">
                    <a:lumMod val="10000"/>
                  </a:schemeClr>
                </a:solidFill>
                <a:latin typeface="Calibri" panose="020F0502020204030204" pitchFamily="34" charset="0"/>
                <a:cs typeface="Calibri" panose="020F0502020204030204" pitchFamily="34" charset="0"/>
              </a:rPr>
              <a:t> et al. 2020). But we use the entire 10 channels for regression in this study. </a:t>
            </a:r>
          </a:p>
        </p:txBody>
      </p:sp>
      <p:sp>
        <p:nvSpPr>
          <p:cNvPr id="12" name="TextBox 11">
            <a:extLst>
              <a:ext uri="{FF2B5EF4-FFF2-40B4-BE49-F238E27FC236}">
                <a16:creationId xmlns:a16="http://schemas.microsoft.com/office/drawing/2014/main" id="{D073909A-EDB9-41DD-801F-B07EB7083B74}"/>
              </a:ext>
            </a:extLst>
          </p:cNvPr>
          <p:cNvSpPr txBox="1"/>
          <p:nvPr/>
        </p:nvSpPr>
        <p:spPr>
          <a:xfrm>
            <a:off x="370888" y="4864675"/>
            <a:ext cx="11307967" cy="1323439"/>
          </a:xfrm>
          <a:prstGeom prst="rect">
            <a:avLst/>
          </a:prstGeom>
          <a:noFill/>
        </p:spPr>
        <p:txBody>
          <a:bodyPr wrap="square">
            <a:spAutoFit/>
          </a:bodyPr>
          <a:lstStyle/>
          <a:p>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Fitting with smaller residual (regression error) indicates a more consistent spatial distribution between EPIC and </a:t>
            </a: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predictand dataset</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Difference (regression error) between EPIC and CERES may be viewed as the observation uncertainty, whereas the differences between EPIC and MERRA-2/ERA5 may be considered as the observation-model differences. </a:t>
            </a:r>
            <a:endParaRPr lang="en-US" sz="20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40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a:spLocks/>
          </p:cNvSpPr>
          <p:nvPr/>
        </p:nvSpPr>
        <p:spPr bwMode="auto">
          <a:xfrm>
            <a:off x="92596" y="313658"/>
            <a:ext cx="11586259" cy="532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spcBef>
                <a:spcPts val="1600"/>
              </a:spcBef>
              <a:defRPr/>
            </a:pPr>
            <a:r>
              <a:rPr lang="en-US" sz="2800" b="1" dirty="0">
                <a:solidFill>
                  <a:srgbClr val="0070C0"/>
                </a:solidFill>
                <a:latin typeface="Calibri" charset="0"/>
                <a:ea typeface="Calibri" charset="0"/>
                <a:cs typeface="Calibri" charset="0"/>
                <a:sym typeface="Arial Bold" charset="0"/>
              </a:rPr>
              <a:t>Conversion of the SW flux (CERES, MERRA-2, ERA5) to Earth’s radiance </a:t>
            </a:r>
          </a:p>
        </p:txBody>
      </p:sp>
      <p:sp>
        <p:nvSpPr>
          <p:cNvPr id="2" name="TextBox 1">
            <a:extLst>
              <a:ext uri="{FF2B5EF4-FFF2-40B4-BE49-F238E27FC236}">
                <a16:creationId xmlns:a16="http://schemas.microsoft.com/office/drawing/2014/main" id="{23FE3E93-97C9-429E-8FC0-12BBB68B8387}"/>
              </a:ext>
            </a:extLst>
          </p:cNvPr>
          <p:cNvSpPr txBox="1"/>
          <p:nvPr/>
        </p:nvSpPr>
        <p:spPr>
          <a:xfrm>
            <a:off x="10151166" y="718838"/>
            <a:ext cx="889354" cy="369332"/>
          </a:xfrm>
          <a:prstGeom prst="rect">
            <a:avLst/>
          </a:prstGeom>
          <a:solidFill>
            <a:schemeClr val="bg1"/>
          </a:solidFill>
        </p:spPr>
        <p:txBody>
          <a:bodyPr wrap="square" rtlCol="0">
            <a:spAutoFit/>
          </a:bodyPr>
          <a:lstStyle/>
          <a:p>
            <a:endParaRPr lang="en-US" dirty="0"/>
          </a:p>
        </p:txBody>
      </p:sp>
      <p:sp>
        <p:nvSpPr>
          <p:cNvPr id="9" name="Slide Number Placeholder 8">
            <a:extLst>
              <a:ext uri="{FF2B5EF4-FFF2-40B4-BE49-F238E27FC236}">
                <a16:creationId xmlns:a16="http://schemas.microsoft.com/office/drawing/2014/main" id="{A9FEF655-D07C-4068-9857-3EEDAE067261}"/>
              </a:ext>
            </a:extLst>
          </p:cNvPr>
          <p:cNvSpPr>
            <a:spLocks noGrp="1"/>
          </p:cNvSpPr>
          <p:nvPr>
            <p:ph type="sldNum" sz="quarter" idx="12"/>
          </p:nvPr>
        </p:nvSpPr>
        <p:spPr/>
        <p:txBody>
          <a:bodyPr/>
          <a:lstStyle/>
          <a:p>
            <a:fld id="{BDB8D1E3-1DAE-664E-B350-75CA63E753F0}" type="slidenum">
              <a:rPr lang="en-US" smtClean="0"/>
              <a:t>5</a:t>
            </a:fld>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260486B-40B0-48E8-AAC6-E761793C25EE}"/>
                  </a:ext>
                </a:extLst>
              </p:cNvPr>
              <p:cNvSpPr txBox="1"/>
              <p:nvPr/>
            </p:nvSpPr>
            <p:spPr>
              <a:xfrm>
                <a:off x="361244" y="1162963"/>
                <a:ext cx="6434667" cy="5088381"/>
              </a:xfrm>
              <a:prstGeom prst="rect">
                <a:avLst/>
              </a:prstGeom>
              <a:noFill/>
            </p:spPr>
            <p:txBody>
              <a:bodyPr wrap="square">
                <a:spAutoFit/>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Assuming the Lambertian reflection for Earth’s surfaces and clouds, the radiance observed by a radiometer (</a:t>
                </a:r>
                <a:r>
                  <a:rPr lang="en-US" sz="2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2000" i="1" baseline="-25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sw</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the L-1 point (e.g., DSCOVR) is given by</a:t>
                </a:r>
              </a:p>
              <a:p>
                <a:pPr marL="0" marR="0">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𝐼</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𝑠𝑤</m:t>
                          </m:r>
                        </m:sub>
                      </m:sSub>
                      <m:d>
                        <m:d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d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e>
                      </m:d>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f>
                            <m:f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fPr>
                            <m:num>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𝐹</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𝑠𝑤</m:t>
                                  </m:r>
                                </m:sub>
                              </m:sSub>
                              <m:d>
                                <m:d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d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e>
                              </m:d>
                            </m:num>
                            <m:den>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𝜋</m:t>
                              </m:r>
                            </m:den>
                          </m:f>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 </m:t>
                          </m:r>
                        </m:sub>
                      </m:s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𝑐𝑜𝑠</m:t>
                      </m:r>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𝜃</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sub>
                      </m:s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𝛿</m:t>
                      </m:r>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𝜔</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sub>
                      </m:sSub>
                    </m:oMath>
                  </m:oMathPara>
                </a14:m>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i="1">
                          <a:solidFill>
                            <a:srgbClr val="000000"/>
                          </a:solidFill>
                          <a:effectLst/>
                          <a:latin typeface="Cambria Math" panose="02040503050406030204" pitchFamily="18" charset="0"/>
                          <a:ea typeface="Calibri" panose="020F0502020204030204" pitchFamily="34" charset="0"/>
                        </a:rPr>
                        <m:t>𝛿</m:t>
                      </m:r>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libri" panose="020F0502020204030204" pitchFamily="34" charset="0"/>
                            </a:rPr>
                            <m:t>𝜔</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sub>
                      </m:s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f>
                        <m:f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fPr>
                        <m:num>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𝑑</m:t>
                          </m:r>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𝐴</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sub>
                          </m:s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𝑐𝑜𝑠</m:t>
                          </m:r>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𝜃</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sub>
                          </m:sSub>
                        </m:num>
                        <m:den>
                          <m:sSubSup>
                            <m:sSubSup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Sup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𝐷</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sub>
                            <m:sup>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2</m:t>
                              </m:r>
                            </m:sup>
                          </m:sSubSup>
                        </m:den>
                      </m:f>
                    </m:oMath>
                  </m:oMathPara>
                </a14:m>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endPar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area of radiation on Earth to radiometer, </a:t>
                </a:r>
                <a:endParaRPr lang="en-US" sz="2000" i="1" dirty="0">
                  <a:solidFill>
                    <a:srgbClr val="000000"/>
                  </a:solidFill>
                  <a:effectLst/>
                  <a:latin typeface="Cambria Math" panose="02040503050406030204" pitchFamily="18" charset="0"/>
                  <a:ea typeface="Calibri" panose="020F0502020204030204" pitchFamily="34" charset="0"/>
                </a:endParaRPr>
              </a:p>
              <a:p>
                <a:pPr marL="0" marR="0" algn="just">
                  <a:spcBef>
                    <a:spcPts val="0"/>
                  </a:spcBef>
                  <a:spcAft>
                    <a:spcPts val="0"/>
                  </a:spcAft>
                </a:pPr>
                <a14:m>
                  <m:oMath xmlns:m="http://schemas.openxmlformats.org/officeDocument/2006/math">
                    <m:r>
                      <a:rPr lang="en-US" sz="2000" i="1">
                        <a:solidFill>
                          <a:srgbClr val="000000"/>
                        </a:solidFill>
                        <a:effectLst/>
                        <a:latin typeface="Cambria Math" panose="02040503050406030204" pitchFamily="18" charset="0"/>
                        <a:ea typeface="Calibri" panose="020F0502020204030204" pitchFamily="34" charset="0"/>
                      </a:rPr>
                      <m:t>𝛿</m:t>
                    </m:r>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libri" panose="020F0502020204030204" pitchFamily="34" charset="0"/>
                          </a:rPr>
                          <m:t>𝜔</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sub>
                    </m:sSub>
                  </m:oMath>
                </a14:m>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solid angle of </a:t>
                </a:r>
                <a:r>
                  <a:rPr lang="en-US" sz="2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a:t>
                </a:r>
                <a:r>
                  <a:rPr lang="en-US" sz="2000" i="1" baseline="-25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radiometer, </a:t>
                </a:r>
              </a:p>
              <a:p>
                <a:pPr marL="0" marR="0" algn="just">
                  <a:spcBef>
                    <a:spcPts val="0"/>
                  </a:spcBef>
                  <a:spcAft>
                    <a:spcPts val="0"/>
                  </a:spcAft>
                </a:pP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Θ</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angle between radiometer and Earth’s surface normal, </a:t>
                </a:r>
                <a:r>
                  <a:rPr lang="en-US" sz="2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r>
                  <a:rPr lang="en-US" sz="2000" i="1" baseline="-25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sw</a:t>
                </a:r>
                <a:r>
                  <a:rPr lang="en-US" sz="2000" i="1"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TOA upward SW flux at location (</a:t>
                </a:r>
                <a:r>
                  <a:rPr lang="en-US" sz="2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0" marR="0" algn="just">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2000" i="1" baseline="-25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sw</a:t>
                </a:r>
                <a:r>
                  <a:rPr lang="en-US" sz="2000" i="1"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Earth’s broadband radiance at location (</a:t>
                </a:r>
                <a:r>
                  <a:rPr lang="en-US" sz="2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[W/m</a:t>
                </a:r>
                <a:r>
                  <a:rPr lang="en-US" sz="20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sr</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0" marR="0" algn="just">
                  <a:spcBef>
                    <a:spcPts val="0"/>
                  </a:spcBef>
                  <a:spcAft>
                    <a:spcPts val="0"/>
                  </a:spcAft>
                </a:pP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r>
                  <a:rPr lang="en-US" sz="2000" i="1"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distance of </a:t>
                </a:r>
                <a:r>
                  <a:rPr lang="en-US" sz="2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a:t>
                </a:r>
                <a:r>
                  <a:rPr lang="en-US" sz="2000" i="1" baseline="-25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radiometer (DSCOVR EPIC)</a:t>
                </a:r>
              </a:p>
              <a:p>
                <a:pPr marL="0" marR="0" algn="just">
                  <a:spcBef>
                    <a:spcPts val="0"/>
                  </a:spcBef>
                  <a:spcAft>
                    <a:spcPts val="0"/>
                  </a:spcAft>
                </a:pPr>
                <a:endPar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14" name="TextBox 13">
                <a:extLst>
                  <a:ext uri="{FF2B5EF4-FFF2-40B4-BE49-F238E27FC236}">
                    <a16:creationId xmlns:a16="http://schemas.microsoft.com/office/drawing/2014/main" id="{2260486B-40B0-48E8-AAC6-E761793C25EE}"/>
                  </a:ext>
                </a:extLst>
              </p:cNvPr>
              <p:cNvSpPr txBox="1">
                <a:spLocks noRot="1" noChangeAspect="1" noMove="1" noResize="1" noEditPoints="1" noAdjustHandles="1" noChangeArrowheads="1" noChangeShapeType="1" noTextEdit="1"/>
              </p:cNvSpPr>
              <p:nvPr/>
            </p:nvSpPr>
            <p:spPr>
              <a:xfrm>
                <a:off x="361244" y="1162963"/>
                <a:ext cx="6434667" cy="5088381"/>
              </a:xfrm>
              <a:prstGeom prst="rect">
                <a:avLst/>
              </a:prstGeom>
              <a:blipFill>
                <a:blip r:embed="rId3"/>
                <a:stretch>
                  <a:fillRect l="-947" t="-719" r="-161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08A53BF-70E4-4FE7-AF74-567C9FDD85AB}"/>
              </a:ext>
            </a:extLst>
          </p:cNvPr>
          <p:cNvPicPr>
            <a:picLocks noChangeAspect="1"/>
          </p:cNvPicPr>
          <p:nvPr/>
        </p:nvPicPr>
        <p:blipFill>
          <a:blip r:embed="rId4"/>
          <a:stretch>
            <a:fillRect/>
          </a:stretch>
        </p:blipFill>
        <p:spPr>
          <a:xfrm>
            <a:off x="6841068" y="841724"/>
            <a:ext cx="5192888" cy="4915005"/>
          </a:xfrm>
          <a:prstGeom prst="rect">
            <a:avLst/>
          </a:prstGeom>
        </p:spPr>
      </p:pic>
      <p:sp>
        <p:nvSpPr>
          <p:cNvPr id="8" name="TextBox 7">
            <a:extLst>
              <a:ext uri="{FF2B5EF4-FFF2-40B4-BE49-F238E27FC236}">
                <a16:creationId xmlns:a16="http://schemas.microsoft.com/office/drawing/2014/main" id="{AF793E59-5011-4FCA-BDD5-493C170DC07A}"/>
              </a:ext>
            </a:extLst>
          </p:cNvPr>
          <p:cNvSpPr txBox="1"/>
          <p:nvPr/>
        </p:nvSpPr>
        <p:spPr>
          <a:xfrm>
            <a:off x="7095279" y="5684376"/>
            <a:ext cx="5074640" cy="707886"/>
          </a:xfrm>
          <a:prstGeom prst="rect">
            <a:avLst/>
          </a:prstGeom>
          <a:noFill/>
        </p:spPr>
        <p:txBody>
          <a:bodyPr wrap="square">
            <a:spAutoFit/>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Diagram that illustrates how the radiance (</a:t>
            </a:r>
            <a:r>
              <a:rPr lang="en-US" sz="2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2000" i="1" baseline="-25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sw</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 related to the upward flux (</a:t>
            </a:r>
            <a:r>
              <a:rPr lang="en-US" sz="2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r>
              <a:rPr lang="en-US" sz="2000" i="1" baseline="-25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sw</a:t>
            </a:r>
            <a:r>
              <a:rPr lang="en-US" sz="2000" i="1"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7423BF7-419A-441E-B119-45D84C95D6D7}"/>
              </a:ext>
            </a:extLst>
          </p:cNvPr>
          <p:cNvSpPr txBox="1"/>
          <p:nvPr/>
        </p:nvSpPr>
        <p:spPr>
          <a:xfrm>
            <a:off x="10203143" y="795466"/>
            <a:ext cx="1875970" cy="400110"/>
          </a:xfrm>
          <a:prstGeom prst="rect">
            <a:avLst/>
          </a:prstGeom>
          <a:noFill/>
        </p:spPr>
        <p:txBody>
          <a:bodyPr wrap="square">
            <a:spAutoFit/>
          </a:bodyPr>
          <a:lstStyle/>
          <a:p>
            <a:pPr marL="0" marR="0" algn="just">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(DSCOVR EPIC)</a:t>
            </a:r>
            <a:endPar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73743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a:spLocks/>
          </p:cNvSpPr>
          <p:nvPr/>
        </p:nvSpPr>
        <p:spPr bwMode="auto">
          <a:xfrm>
            <a:off x="92596" y="313658"/>
            <a:ext cx="11586259" cy="532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spcBef>
                <a:spcPts val="1600"/>
              </a:spcBef>
              <a:defRPr/>
            </a:pPr>
            <a:r>
              <a:rPr lang="en-US" sz="2800" b="1" dirty="0">
                <a:solidFill>
                  <a:srgbClr val="0070C0"/>
                </a:solidFill>
                <a:latin typeface="Calibri" charset="0"/>
                <a:ea typeface="Calibri" charset="0"/>
                <a:cs typeface="Calibri" charset="0"/>
                <a:sym typeface="Arial Bold" charset="0"/>
              </a:rPr>
              <a:t>Earth’s radiance to irradiance </a:t>
            </a:r>
          </a:p>
        </p:txBody>
      </p:sp>
      <p:sp>
        <p:nvSpPr>
          <p:cNvPr id="2" name="TextBox 1">
            <a:extLst>
              <a:ext uri="{FF2B5EF4-FFF2-40B4-BE49-F238E27FC236}">
                <a16:creationId xmlns:a16="http://schemas.microsoft.com/office/drawing/2014/main" id="{23FE3E93-97C9-429E-8FC0-12BBB68B8387}"/>
              </a:ext>
            </a:extLst>
          </p:cNvPr>
          <p:cNvSpPr txBox="1"/>
          <p:nvPr/>
        </p:nvSpPr>
        <p:spPr>
          <a:xfrm>
            <a:off x="10151166" y="718838"/>
            <a:ext cx="889354" cy="369332"/>
          </a:xfrm>
          <a:prstGeom prst="rect">
            <a:avLst/>
          </a:prstGeom>
          <a:solidFill>
            <a:schemeClr val="bg1"/>
          </a:solidFill>
        </p:spPr>
        <p:txBody>
          <a:bodyPr wrap="square" rtlCol="0">
            <a:spAutoFit/>
          </a:bodyPr>
          <a:lstStyle/>
          <a:p>
            <a:endParaRPr lang="en-US" dirty="0"/>
          </a:p>
        </p:txBody>
      </p:sp>
      <p:sp>
        <p:nvSpPr>
          <p:cNvPr id="9" name="Slide Number Placeholder 8">
            <a:extLst>
              <a:ext uri="{FF2B5EF4-FFF2-40B4-BE49-F238E27FC236}">
                <a16:creationId xmlns:a16="http://schemas.microsoft.com/office/drawing/2014/main" id="{A9FEF655-D07C-4068-9857-3EEDAE067261}"/>
              </a:ext>
            </a:extLst>
          </p:cNvPr>
          <p:cNvSpPr>
            <a:spLocks noGrp="1"/>
          </p:cNvSpPr>
          <p:nvPr>
            <p:ph type="sldNum" sz="quarter" idx="12"/>
          </p:nvPr>
        </p:nvSpPr>
        <p:spPr/>
        <p:txBody>
          <a:bodyPr/>
          <a:lstStyle/>
          <a:p>
            <a:fld id="{BDB8D1E3-1DAE-664E-B350-75CA63E753F0}" type="slidenum">
              <a:rPr lang="en-US" smtClean="0"/>
              <a:t>6</a:t>
            </a:fld>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260486B-40B0-48E8-AAC6-E761793C25EE}"/>
                  </a:ext>
                </a:extLst>
              </p:cNvPr>
              <p:cNvSpPr txBox="1"/>
              <p:nvPr/>
            </p:nvSpPr>
            <p:spPr>
              <a:xfrm>
                <a:off x="361244" y="1881305"/>
                <a:ext cx="11459868" cy="2449966"/>
              </a:xfrm>
              <a:prstGeom prst="rect">
                <a:avLst/>
              </a:prstGeom>
              <a:noFill/>
            </p:spPr>
            <p:txBody>
              <a:bodyPr wrap="square">
                <a:spAutoFit/>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Earth’s radiances at each location (</a:t>
                </a:r>
                <a:r>
                  <a:rPr lang="en-US" sz="2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provide horizontal distribution, one needs to integrate all the radiances at each location (</a:t>
                </a:r>
                <a:r>
                  <a:rPr lang="en-US" sz="20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over the globe to obtain the Earth irradiance. [W m</a:t>
                </a:r>
                <a:r>
                  <a:rPr lang="en-US" sz="20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0" marR="0">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𝐼</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𝑠𝑤</m:t>
                        </m:r>
                      </m:sub>
                    </m:s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nary>
                      <m:naryPr>
                        <m:chr m:val="∑"/>
                        <m:limLoc m:val="subSup"/>
                        <m:supHide m:val="on"/>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naryPr>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sub>
                      <m:sup/>
                      <m:e>
                        <m:f>
                          <m:f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fPr>
                          <m:num>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𝐹</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𝑠𝑤</m:t>
                                </m:r>
                              </m:sub>
                            </m:s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num>
                          <m:den>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𝜋</m:t>
                            </m:r>
                            <m:sSubSup>
                              <m:sSubSup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Sup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𝐷</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sub>
                              <m:sup>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2</m:t>
                                </m:r>
                              </m:sup>
                            </m:sSubSup>
                          </m:den>
                        </m:f>
                      </m:e>
                    </m:nary>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𝑐𝑜</m:t>
                    </m:r>
                    <m:sSup>
                      <m:sSup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𝑠</m:t>
                        </m:r>
                      </m:e>
                      <m:sup>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2</m:t>
                        </m:r>
                      </m:sup>
                    </m:sSup>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𝜃</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sub>
                    </m:s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𝑑</m:t>
                    </m:r>
                    <m:sSub>
                      <m:sSub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𝐴</m:t>
                        </m:r>
                      </m:e>
                      <m:sub>
                        <m: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𝑖</m:t>
                        </m:r>
                      </m:sub>
                    </m:sSub>
                  </m:oMath>
                </a14:m>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 conversion of the upward SW fluxes from CERES and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reanalyses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the TOA radiances, we estimate the broadband EPIC’s radiance by regression described earlier.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4" name="TextBox 13">
                <a:extLst>
                  <a:ext uri="{FF2B5EF4-FFF2-40B4-BE49-F238E27FC236}">
                    <a16:creationId xmlns:a16="http://schemas.microsoft.com/office/drawing/2014/main" id="{2260486B-40B0-48E8-AAC6-E761793C25EE}"/>
                  </a:ext>
                </a:extLst>
              </p:cNvPr>
              <p:cNvSpPr txBox="1">
                <a:spLocks noRot="1" noChangeAspect="1" noMove="1" noResize="1" noEditPoints="1" noAdjustHandles="1" noChangeArrowheads="1" noChangeShapeType="1" noTextEdit="1"/>
              </p:cNvSpPr>
              <p:nvPr/>
            </p:nvSpPr>
            <p:spPr>
              <a:xfrm>
                <a:off x="361244" y="1881305"/>
                <a:ext cx="11459868" cy="2449966"/>
              </a:xfrm>
              <a:prstGeom prst="rect">
                <a:avLst/>
              </a:prstGeom>
              <a:blipFill>
                <a:blip r:embed="rId3"/>
                <a:stretch>
                  <a:fillRect l="-532" t="-1493" b="-3483"/>
                </a:stretch>
              </a:blipFill>
            </p:spPr>
            <p:txBody>
              <a:bodyPr/>
              <a:lstStyle/>
              <a:p>
                <a:r>
                  <a:rPr lang="en-US">
                    <a:noFill/>
                  </a:rPr>
                  <a:t> </a:t>
                </a:r>
              </a:p>
            </p:txBody>
          </p:sp>
        </mc:Fallback>
      </mc:AlternateContent>
    </p:spTree>
    <p:extLst>
      <p:ext uri="{BB962C8B-B14F-4D97-AF65-F5344CB8AC3E}">
        <p14:creationId xmlns:p14="http://schemas.microsoft.com/office/powerpoint/2010/main" val="325115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a:spLocks/>
          </p:cNvSpPr>
          <p:nvPr/>
        </p:nvSpPr>
        <p:spPr bwMode="auto">
          <a:xfrm>
            <a:off x="1" y="394155"/>
            <a:ext cx="11550699" cy="532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spcBef>
                <a:spcPts val="1600"/>
              </a:spcBef>
              <a:defRPr/>
            </a:pPr>
            <a:r>
              <a:rPr lang="en-US" sz="2800" b="1" dirty="0">
                <a:solidFill>
                  <a:srgbClr val="0070C0"/>
                </a:solidFill>
                <a:latin typeface="Calibri" charset="0"/>
                <a:ea typeface="Calibri" charset="0"/>
                <a:cs typeface="Calibri" charset="0"/>
                <a:sym typeface="Arial Bold" charset="0"/>
              </a:rPr>
              <a:t>Broadband EPIC SW radiances by regression onto CERES radiance (2017) </a:t>
            </a:r>
          </a:p>
        </p:txBody>
      </p:sp>
      <p:sp>
        <p:nvSpPr>
          <p:cNvPr id="2" name="Slide Number Placeholder 1">
            <a:extLst>
              <a:ext uri="{FF2B5EF4-FFF2-40B4-BE49-F238E27FC236}">
                <a16:creationId xmlns:a16="http://schemas.microsoft.com/office/drawing/2014/main" id="{237E5D91-94ED-48C2-AA3C-E77340C83DB3}"/>
              </a:ext>
            </a:extLst>
          </p:cNvPr>
          <p:cNvSpPr>
            <a:spLocks noGrp="1"/>
          </p:cNvSpPr>
          <p:nvPr>
            <p:ph type="sldNum" sz="quarter" idx="12"/>
          </p:nvPr>
        </p:nvSpPr>
        <p:spPr/>
        <p:txBody>
          <a:bodyPr/>
          <a:lstStyle/>
          <a:p>
            <a:fld id="{BDB8D1E3-1DAE-664E-B350-75CA63E753F0}" type="slidenum">
              <a:rPr lang="en-US" smtClean="0"/>
              <a:t>7</a:t>
            </a:fld>
            <a:endParaRPr lang="en-US"/>
          </a:p>
        </p:txBody>
      </p:sp>
      <p:sp>
        <p:nvSpPr>
          <p:cNvPr id="4" name="TextBox 3">
            <a:extLst>
              <a:ext uri="{FF2B5EF4-FFF2-40B4-BE49-F238E27FC236}">
                <a16:creationId xmlns:a16="http://schemas.microsoft.com/office/drawing/2014/main" id="{30C1A913-EA5F-456E-8232-EBCE8A4F21D5}"/>
              </a:ext>
            </a:extLst>
          </p:cNvPr>
          <p:cNvSpPr txBox="1"/>
          <p:nvPr/>
        </p:nvSpPr>
        <p:spPr>
          <a:xfrm>
            <a:off x="304802" y="5420129"/>
            <a:ext cx="11729155" cy="1015663"/>
          </a:xfrm>
          <a:prstGeom prst="rect">
            <a:avLst/>
          </a:prstGeom>
          <a:noFill/>
        </p:spPr>
        <p:txBody>
          <a:bodyPr wrap="square" rtlCol="0">
            <a:spAutoFit/>
          </a:bodyPr>
          <a:lstStyle/>
          <a:p>
            <a:r>
              <a:rPr lang="en-US" sz="2000" dirty="0">
                <a:solidFill>
                  <a:srgbClr val="000000"/>
                </a:solidFill>
                <a:latin typeface="Calibri" panose="020F0502020204030204" pitchFamily="34" charset="0"/>
                <a:cs typeface="Calibri" panose="020F0502020204030204" pitchFamily="34" charset="0"/>
              </a:rPr>
              <a:t>Seasonal change in the reflected SW radiance is produced.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the residuals between target field (CERES) and regressed field (EPIC), we assess the consistency of CERES in representing the spatial distribution of the TOA EPIC radiances. Error examination in the next slide.</a:t>
            </a:r>
            <a:r>
              <a:rPr lang="en-US" sz="2000" dirty="0">
                <a:solidFill>
                  <a:srgbClr val="000000"/>
                </a:solidFill>
                <a:latin typeface="Calibri" panose="020F0502020204030204" pitchFamily="34" charset="0"/>
                <a:cs typeface="Calibri" panose="020F0502020204030204" pitchFamily="34" charset="0"/>
              </a:rPr>
              <a:t> </a:t>
            </a:r>
          </a:p>
        </p:txBody>
      </p:sp>
      <p:grpSp>
        <p:nvGrpSpPr>
          <p:cNvPr id="21" name="Group 20">
            <a:extLst>
              <a:ext uri="{FF2B5EF4-FFF2-40B4-BE49-F238E27FC236}">
                <a16:creationId xmlns:a16="http://schemas.microsoft.com/office/drawing/2014/main" id="{B4818C3F-18FD-479F-AB66-AE3F56E514B0}"/>
              </a:ext>
            </a:extLst>
          </p:cNvPr>
          <p:cNvGrpSpPr/>
          <p:nvPr/>
        </p:nvGrpSpPr>
        <p:grpSpPr>
          <a:xfrm>
            <a:off x="618063" y="1079224"/>
            <a:ext cx="10472590" cy="4351287"/>
            <a:chOff x="618063" y="1079224"/>
            <a:chExt cx="10472590" cy="4351287"/>
          </a:xfrm>
        </p:grpSpPr>
        <p:grpSp>
          <p:nvGrpSpPr>
            <p:cNvPr id="20" name="Group 19">
              <a:extLst>
                <a:ext uri="{FF2B5EF4-FFF2-40B4-BE49-F238E27FC236}">
                  <a16:creationId xmlns:a16="http://schemas.microsoft.com/office/drawing/2014/main" id="{246C9CCF-954F-412C-9D8F-79EC529F1CDC}"/>
                </a:ext>
              </a:extLst>
            </p:cNvPr>
            <p:cNvGrpSpPr/>
            <p:nvPr/>
          </p:nvGrpSpPr>
          <p:grpSpPr>
            <a:xfrm>
              <a:off x="618063" y="1079224"/>
              <a:ext cx="10410500" cy="4351287"/>
              <a:chOff x="1114779" y="1463050"/>
              <a:chExt cx="10410500" cy="4351287"/>
            </a:xfrm>
          </p:grpSpPr>
          <p:sp>
            <p:nvSpPr>
              <p:cNvPr id="3" name="TextBox 2">
                <a:extLst>
                  <a:ext uri="{FF2B5EF4-FFF2-40B4-BE49-F238E27FC236}">
                    <a16:creationId xmlns:a16="http://schemas.microsoft.com/office/drawing/2014/main" id="{7970D9A6-0CE0-4803-A1BA-D934A81F94A9}"/>
                  </a:ext>
                </a:extLst>
              </p:cNvPr>
              <p:cNvSpPr txBox="1"/>
              <p:nvPr/>
            </p:nvSpPr>
            <p:spPr>
              <a:xfrm>
                <a:off x="1156677" y="2253908"/>
                <a:ext cx="1636643" cy="400110"/>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DJF</a:t>
                </a:r>
              </a:p>
            </p:txBody>
          </p:sp>
          <p:sp>
            <p:nvSpPr>
              <p:cNvPr id="15" name="TextBox 14">
                <a:extLst>
                  <a:ext uri="{FF2B5EF4-FFF2-40B4-BE49-F238E27FC236}">
                    <a16:creationId xmlns:a16="http://schemas.microsoft.com/office/drawing/2014/main" id="{D509110D-48F6-4D31-8DD7-D4FDE298DC6D}"/>
                  </a:ext>
                </a:extLst>
              </p:cNvPr>
              <p:cNvSpPr txBox="1"/>
              <p:nvPr/>
            </p:nvSpPr>
            <p:spPr>
              <a:xfrm>
                <a:off x="1122809" y="4331101"/>
                <a:ext cx="1636643" cy="400110"/>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MAM</a:t>
                </a:r>
              </a:p>
            </p:txBody>
          </p:sp>
          <p:pic>
            <p:nvPicPr>
              <p:cNvPr id="6" name="Picture 5">
                <a:extLst>
                  <a:ext uri="{FF2B5EF4-FFF2-40B4-BE49-F238E27FC236}">
                    <a16:creationId xmlns:a16="http://schemas.microsoft.com/office/drawing/2014/main" id="{D60F96C4-0FAA-41E0-81C4-4BCD8A08AB99}"/>
                  </a:ext>
                </a:extLst>
              </p:cNvPr>
              <p:cNvPicPr>
                <a:picLocks noChangeAspect="1"/>
              </p:cNvPicPr>
              <p:nvPr/>
            </p:nvPicPr>
            <p:blipFill>
              <a:blip r:embed="rId3"/>
              <a:stretch>
                <a:fillRect/>
              </a:stretch>
            </p:blipFill>
            <p:spPr>
              <a:xfrm>
                <a:off x="2304520" y="1482278"/>
                <a:ext cx="3791479" cy="1943371"/>
              </a:xfrm>
              <a:prstGeom prst="rect">
                <a:avLst/>
              </a:prstGeom>
            </p:spPr>
          </p:pic>
          <p:pic>
            <p:nvPicPr>
              <p:cNvPr id="8" name="Picture 7">
                <a:extLst>
                  <a:ext uri="{FF2B5EF4-FFF2-40B4-BE49-F238E27FC236}">
                    <a16:creationId xmlns:a16="http://schemas.microsoft.com/office/drawing/2014/main" id="{6B329711-CD0C-4CBD-9415-0B52675E32D8}"/>
                  </a:ext>
                </a:extLst>
              </p:cNvPr>
              <p:cNvPicPr>
                <a:picLocks noChangeAspect="1"/>
              </p:cNvPicPr>
              <p:nvPr/>
            </p:nvPicPr>
            <p:blipFill>
              <a:blip r:embed="rId4"/>
              <a:stretch>
                <a:fillRect/>
              </a:stretch>
            </p:blipFill>
            <p:spPr>
              <a:xfrm>
                <a:off x="2304519" y="3473781"/>
                <a:ext cx="3791479" cy="1943371"/>
              </a:xfrm>
              <a:prstGeom prst="rect">
                <a:avLst/>
              </a:prstGeom>
            </p:spPr>
          </p:pic>
          <p:pic>
            <p:nvPicPr>
              <p:cNvPr id="12" name="Picture 11">
                <a:extLst>
                  <a:ext uri="{FF2B5EF4-FFF2-40B4-BE49-F238E27FC236}">
                    <a16:creationId xmlns:a16="http://schemas.microsoft.com/office/drawing/2014/main" id="{BB1D00FB-6176-4A1C-93F1-D9B8B8A20994}"/>
                  </a:ext>
                </a:extLst>
              </p:cNvPr>
              <p:cNvPicPr>
                <a:picLocks noChangeAspect="1"/>
              </p:cNvPicPr>
              <p:nvPr/>
            </p:nvPicPr>
            <p:blipFill>
              <a:blip r:embed="rId5"/>
              <a:stretch>
                <a:fillRect/>
              </a:stretch>
            </p:blipFill>
            <p:spPr>
              <a:xfrm>
                <a:off x="6329690" y="1463050"/>
                <a:ext cx="3848637" cy="1943371"/>
              </a:xfrm>
              <a:prstGeom prst="rect">
                <a:avLst/>
              </a:prstGeom>
            </p:spPr>
          </p:pic>
          <p:pic>
            <p:nvPicPr>
              <p:cNvPr id="14" name="Picture 13">
                <a:extLst>
                  <a:ext uri="{FF2B5EF4-FFF2-40B4-BE49-F238E27FC236}">
                    <a16:creationId xmlns:a16="http://schemas.microsoft.com/office/drawing/2014/main" id="{29F8175A-3421-4035-9230-4F0899F6038D}"/>
                  </a:ext>
                </a:extLst>
              </p:cNvPr>
              <p:cNvPicPr>
                <a:picLocks noChangeAspect="1"/>
              </p:cNvPicPr>
              <p:nvPr/>
            </p:nvPicPr>
            <p:blipFill>
              <a:blip r:embed="rId6"/>
              <a:stretch>
                <a:fillRect/>
              </a:stretch>
            </p:blipFill>
            <p:spPr>
              <a:xfrm>
                <a:off x="6358268" y="3462491"/>
                <a:ext cx="3791479" cy="1943371"/>
              </a:xfrm>
              <a:prstGeom prst="rect">
                <a:avLst/>
              </a:prstGeom>
            </p:spPr>
          </p:pic>
          <p:sp>
            <p:nvSpPr>
              <p:cNvPr id="17" name="TextBox 16">
                <a:extLst>
                  <a:ext uri="{FF2B5EF4-FFF2-40B4-BE49-F238E27FC236}">
                    <a16:creationId xmlns:a16="http://schemas.microsoft.com/office/drawing/2014/main" id="{86447025-27F8-43FD-BE48-5B13083C569E}"/>
                  </a:ext>
                </a:extLst>
              </p:cNvPr>
              <p:cNvSpPr txBox="1"/>
              <p:nvPr/>
            </p:nvSpPr>
            <p:spPr>
              <a:xfrm>
                <a:off x="9888636" y="2259585"/>
                <a:ext cx="1636643" cy="400110"/>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JJA</a:t>
                </a:r>
              </a:p>
            </p:txBody>
          </p:sp>
          <p:sp>
            <p:nvSpPr>
              <p:cNvPr id="18" name="TextBox 17">
                <a:extLst>
                  <a:ext uri="{FF2B5EF4-FFF2-40B4-BE49-F238E27FC236}">
                    <a16:creationId xmlns:a16="http://schemas.microsoft.com/office/drawing/2014/main" id="{183E9E46-D907-4840-A644-80C668CC77F0}"/>
                  </a:ext>
                </a:extLst>
              </p:cNvPr>
              <p:cNvSpPr txBox="1"/>
              <p:nvPr/>
            </p:nvSpPr>
            <p:spPr>
              <a:xfrm>
                <a:off x="9798326" y="4336744"/>
                <a:ext cx="1636643" cy="400110"/>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SON</a:t>
                </a:r>
              </a:p>
            </p:txBody>
          </p:sp>
          <p:pic>
            <p:nvPicPr>
              <p:cNvPr id="19" name="Picture 18">
                <a:extLst>
                  <a:ext uri="{FF2B5EF4-FFF2-40B4-BE49-F238E27FC236}">
                    <a16:creationId xmlns:a16="http://schemas.microsoft.com/office/drawing/2014/main" id="{776B261E-7D0A-4E4A-BF6A-010BDA804550}"/>
                  </a:ext>
                </a:extLst>
              </p:cNvPr>
              <p:cNvPicPr>
                <a:picLocks noChangeAspect="1"/>
              </p:cNvPicPr>
              <p:nvPr/>
            </p:nvPicPr>
            <p:blipFill>
              <a:blip r:embed="rId7"/>
              <a:stretch>
                <a:fillRect/>
              </a:stretch>
            </p:blipFill>
            <p:spPr>
              <a:xfrm>
                <a:off x="1114779" y="5423757"/>
                <a:ext cx="10097909" cy="390580"/>
              </a:xfrm>
              <a:prstGeom prst="rect">
                <a:avLst/>
              </a:prstGeom>
            </p:spPr>
          </p:pic>
        </p:grpSp>
        <p:sp>
          <p:nvSpPr>
            <p:cNvPr id="22" name="TextBox 21">
              <a:extLst>
                <a:ext uri="{FF2B5EF4-FFF2-40B4-BE49-F238E27FC236}">
                  <a16:creationId xmlns:a16="http://schemas.microsoft.com/office/drawing/2014/main" id="{D3C93FE4-F5C6-43B8-BB42-B686D9FD1258}"/>
                </a:ext>
              </a:extLst>
            </p:cNvPr>
            <p:cNvSpPr txBox="1"/>
            <p:nvPr/>
          </p:nvSpPr>
          <p:spPr>
            <a:xfrm>
              <a:off x="9454010" y="4760080"/>
              <a:ext cx="1636643" cy="307777"/>
            </a:xfrm>
            <a:prstGeom prst="rect">
              <a:avLst/>
            </a:prstGeom>
            <a:noFill/>
          </p:spPr>
          <p:txBody>
            <a:bodyPr wrap="square" rtlCol="0">
              <a:spAutoFit/>
            </a:bodyPr>
            <a:lstStyle/>
            <a:p>
              <a:pPr algn="ctr"/>
              <a:r>
                <a:rPr lang="en-US" sz="1400" b="1" dirty="0">
                  <a:solidFill>
                    <a:srgbClr val="000000"/>
                  </a:solidFill>
                  <a:latin typeface="Calibri" panose="020F0502020204030204" pitchFamily="34" charset="0"/>
                  <a:cs typeface="Calibri" panose="020F0502020204030204" pitchFamily="34" charset="0"/>
                </a:rPr>
                <a:t>10</a:t>
              </a:r>
              <a:r>
                <a:rPr lang="en-US" sz="1400" b="1" baseline="30000" dirty="0">
                  <a:solidFill>
                    <a:srgbClr val="000000"/>
                  </a:solidFill>
                  <a:latin typeface="Calibri" panose="020F0502020204030204" pitchFamily="34" charset="0"/>
                  <a:cs typeface="Calibri" panose="020F0502020204030204" pitchFamily="34" charset="0"/>
                </a:rPr>
                <a:t>-8 </a:t>
              </a:r>
              <a:r>
                <a:rPr lang="en-US" sz="1400" b="1" dirty="0">
                  <a:solidFill>
                    <a:srgbClr val="000000"/>
                  </a:solidFill>
                  <a:latin typeface="Calibri" panose="020F0502020204030204" pitchFamily="34" charset="0"/>
                  <a:cs typeface="Calibri" panose="020F0502020204030204" pitchFamily="34" charset="0"/>
                </a:rPr>
                <a:t>W/m</a:t>
              </a:r>
              <a:r>
                <a:rPr lang="en-US" sz="1400" b="1" baseline="30000" dirty="0">
                  <a:solidFill>
                    <a:srgbClr val="000000"/>
                  </a:solidFill>
                  <a:latin typeface="Calibri" panose="020F0502020204030204" pitchFamily="34" charset="0"/>
                  <a:cs typeface="Calibri" panose="020F0502020204030204" pitchFamily="34" charset="0"/>
                </a:rPr>
                <a:t>2</a:t>
              </a:r>
              <a:r>
                <a:rPr lang="en-US" sz="1400" b="1" dirty="0">
                  <a:solidFill>
                    <a:srgbClr val="000000"/>
                  </a:solidFill>
                  <a:latin typeface="Calibri" panose="020F0502020204030204" pitchFamily="34" charset="0"/>
                  <a:cs typeface="Calibri" panose="020F0502020204030204" pitchFamily="34" charset="0"/>
                </a:rPr>
                <a:t>/Sr</a:t>
              </a:r>
            </a:p>
          </p:txBody>
        </p:sp>
      </p:grpSp>
    </p:spTree>
    <p:extLst>
      <p:ext uri="{BB962C8B-B14F-4D97-AF65-F5344CB8AC3E}">
        <p14:creationId xmlns:p14="http://schemas.microsoft.com/office/powerpoint/2010/main" val="2180824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a:spLocks/>
          </p:cNvSpPr>
          <p:nvPr/>
        </p:nvSpPr>
        <p:spPr bwMode="auto">
          <a:xfrm>
            <a:off x="1" y="394155"/>
            <a:ext cx="11550699" cy="532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spcBef>
                <a:spcPts val="1600"/>
              </a:spcBef>
              <a:defRPr/>
            </a:pPr>
            <a:r>
              <a:rPr lang="en-US" sz="2800" b="1" dirty="0">
                <a:solidFill>
                  <a:srgbClr val="0070C0"/>
                </a:solidFill>
                <a:latin typeface="Calibri" charset="0"/>
                <a:ea typeface="Calibri" charset="0"/>
                <a:cs typeface="Calibri" charset="0"/>
                <a:sym typeface="Arial Bold" charset="0"/>
              </a:rPr>
              <a:t>Distributions of radiance differences (DJF, 2017)</a:t>
            </a:r>
          </a:p>
        </p:txBody>
      </p:sp>
      <p:sp>
        <p:nvSpPr>
          <p:cNvPr id="2" name="Slide Number Placeholder 1">
            <a:extLst>
              <a:ext uri="{FF2B5EF4-FFF2-40B4-BE49-F238E27FC236}">
                <a16:creationId xmlns:a16="http://schemas.microsoft.com/office/drawing/2014/main" id="{237E5D91-94ED-48C2-AA3C-E77340C83DB3}"/>
              </a:ext>
            </a:extLst>
          </p:cNvPr>
          <p:cNvSpPr>
            <a:spLocks noGrp="1"/>
          </p:cNvSpPr>
          <p:nvPr>
            <p:ph type="sldNum" sz="quarter" idx="12"/>
          </p:nvPr>
        </p:nvSpPr>
        <p:spPr/>
        <p:txBody>
          <a:bodyPr/>
          <a:lstStyle/>
          <a:p>
            <a:fld id="{BDB8D1E3-1DAE-664E-B350-75CA63E753F0}" type="slidenum">
              <a:rPr lang="en-US" smtClean="0"/>
              <a:t>8</a:t>
            </a:fld>
            <a:endParaRPr lang="en-US"/>
          </a:p>
        </p:txBody>
      </p:sp>
      <p:sp>
        <p:nvSpPr>
          <p:cNvPr id="4" name="TextBox 3">
            <a:extLst>
              <a:ext uri="{FF2B5EF4-FFF2-40B4-BE49-F238E27FC236}">
                <a16:creationId xmlns:a16="http://schemas.microsoft.com/office/drawing/2014/main" id="{30C1A913-EA5F-456E-8232-EBCE8A4F21D5}"/>
              </a:ext>
            </a:extLst>
          </p:cNvPr>
          <p:cNvSpPr txBox="1"/>
          <p:nvPr/>
        </p:nvSpPr>
        <p:spPr>
          <a:xfrm>
            <a:off x="438102" y="4099320"/>
            <a:ext cx="11392653" cy="2554545"/>
          </a:xfrm>
          <a:prstGeom prst="rect">
            <a:avLst/>
          </a:prstGeom>
          <a:noFill/>
        </p:spPr>
        <p:txBody>
          <a:bodyPr wrap="square" rtlCol="0">
            <a:spAutoFit/>
          </a:bodyPr>
          <a:lstStyle/>
          <a:p>
            <a:pPr marL="0" marR="0">
              <a:spcBef>
                <a:spcPts val="0"/>
              </a:spcBef>
              <a:spcAft>
                <a:spcPts val="0"/>
              </a:spcAft>
            </a:pPr>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The differences between CERES </a:t>
            </a:r>
            <a:r>
              <a:rPr lang="en-US" sz="2000" dirty="0">
                <a:solidFill>
                  <a:srgbClr val="00000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and regressed EPIC</a:t>
            </a:r>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are apparently smaller than the </a:t>
            </a:r>
            <a:r>
              <a:rPr lang="en-US" sz="2000" dirty="0">
                <a:solidFill>
                  <a:srgbClr val="00000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case for “</a:t>
            </a:r>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MERRA-2 vs. EPIC” and “ERA5 vs. EPIC”. For MERRA-2 and </a:t>
            </a:r>
            <a:r>
              <a:rPr lang="en-US" sz="2000" dirty="0">
                <a:solidFill>
                  <a:srgbClr val="00000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ERA5, t</a:t>
            </a:r>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he positive differences are prevalent over SH including the SPCZ and the maximum rainfall regions over land.</a:t>
            </a:r>
          </a:p>
          <a:p>
            <a:pPr marL="0" marR="0">
              <a:spcBef>
                <a:spcPts val="0"/>
              </a:spcBef>
              <a:spcAft>
                <a:spcPts val="0"/>
              </a:spcAft>
            </a:pPr>
            <a:endPar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Quantitatively, the spatial average of the absolute values of differences between CERES and EPIC over 0°−360°E and 50°S−0°, where the major distribution of radiances is seen, is 2.1% of the EPIC radiance. The results for MERRA-2 and ERA5 are found to be 9.7% and 7.4%.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endParaRPr lang="en-US" sz="2000" dirty="0">
              <a:solidFill>
                <a:srgbClr val="00000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EE18A95-E94E-4DEB-855A-9DAA3B10957F}"/>
              </a:ext>
            </a:extLst>
          </p:cNvPr>
          <p:cNvPicPr>
            <a:picLocks noChangeAspect="1"/>
          </p:cNvPicPr>
          <p:nvPr/>
        </p:nvPicPr>
        <p:blipFill>
          <a:blip r:embed="rId3"/>
          <a:stretch>
            <a:fillRect/>
          </a:stretch>
        </p:blipFill>
        <p:spPr>
          <a:xfrm>
            <a:off x="1185331" y="1357703"/>
            <a:ext cx="9606847" cy="2607703"/>
          </a:xfrm>
          <a:prstGeom prst="rect">
            <a:avLst/>
          </a:prstGeom>
        </p:spPr>
      </p:pic>
    </p:spTree>
    <p:extLst>
      <p:ext uri="{BB962C8B-B14F-4D97-AF65-F5344CB8AC3E}">
        <p14:creationId xmlns:p14="http://schemas.microsoft.com/office/powerpoint/2010/main" val="1316742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a:spLocks/>
          </p:cNvSpPr>
          <p:nvPr/>
        </p:nvSpPr>
        <p:spPr bwMode="auto">
          <a:xfrm>
            <a:off x="1" y="394155"/>
            <a:ext cx="11550699" cy="532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spcBef>
                <a:spcPts val="1600"/>
              </a:spcBef>
              <a:defRPr/>
            </a:pPr>
            <a:r>
              <a:rPr lang="en-US" sz="2800" b="1" dirty="0">
                <a:solidFill>
                  <a:srgbClr val="0070C0"/>
                </a:solidFill>
                <a:latin typeface="Calibri" charset="0"/>
                <a:ea typeface="Calibri" charset="0"/>
                <a:cs typeface="Calibri" charset="0"/>
                <a:sym typeface="Arial Bold" charset="0"/>
              </a:rPr>
              <a:t>Distributions of radiance differences (JJA, 2017)</a:t>
            </a:r>
          </a:p>
        </p:txBody>
      </p:sp>
      <p:sp>
        <p:nvSpPr>
          <p:cNvPr id="2" name="Slide Number Placeholder 1">
            <a:extLst>
              <a:ext uri="{FF2B5EF4-FFF2-40B4-BE49-F238E27FC236}">
                <a16:creationId xmlns:a16="http://schemas.microsoft.com/office/drawing/2014/main" id="{237E5D91-94ED-48C2-AA3C-E77340C83DB3}"/>
              </a:ext>
            </a:extLst>
          </p:cNvPr>
          <p:cNvSpPr>
            <a:spLocks noGrp="1"/>
          </p:cNvSpPr>
          <p:nvPr>
            <p:ph type="sldNum" sz="quarter" idx="12"/>
          </p:nvPr>
        </p:nvSpPr>
        <p:spPr/>
        <p:txBody>
          <a:bodyPr/>
          <a:lstStyle/>
          <a:p>
            <a:fld id="{BDB8D1E3-1DAE-664E-B350-75CA63E753F0}" type="slidenum">
              <a:rPr lang="en-US" smtClean="0"/>
              <a:t>9</a:t>
            </a:fld>
            <a:endParaRPr lang="en-US"/>
          </a:p>
        </p:txBody>
      </p:sp>
      <p:sp>
        <p:nvSpPr>
          <p:cNvPr id="4" name="TextBox 3">
            <a:extLst>
              <a:ext uri="{FF2B5EF4-FFF2-40B4-BE49-F238E27FC236}">
                <a16:creationId xmlns:a16="http://schemas.microsoft.com/office/drawing/2014/main" id="{30C1A913-EA5F-456E-8232-EBCE8A4F21D5}"/>
              </a:ext>
            </a:extLst>
          </p:cNvPr>
          <p:cNvSpPr txBox="1"/>
          <p:nvPr/>
        </p:nvSpPr>
        <p:spPr>
          <a:xfrm>
            <a:off x="460681" y="3753222"/>
            <a:ext cx="11223320" cy="2554545"/>
          </a:xfrm>
          <a:prstGeom prst="rect">
            <a:avLst/>
          </a:prstGeom>
          <a:noFill/>
        </p:spPr>
        <p:txBody>
          <a:bodyPr wrap="square" rtlCol="0">
            <a:spAutoFit/>
          </a:bodyPr>
          <a:lstStyle/>
          <a:p>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The largest positive differences for MERRA-2, with respect to regressed EPIC, are found over the tropical western Pacific. MERRA-2 and ERA5 show opposite signs of differences over Himalaya/Tibetan Plateau and south of 45°S in SH. Across the Western Hemisphere, the largest magnitude of negative differences is present over the west of the US from both </a:t>
            </a:r>
            <a:r>
              <a:rPr lang="en-US" sz="20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reanalyses</a:t>
            </a:r>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p>
          <a:p>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The spatial average of the absolute values of differences (three products vs. EPIC)</a:t>
            </a:r>
            <a:r>
              <a:rPr lang="en-US" sz="2000" dirty="0">
                <a:solidFill>
                  <a:srgbClr val="00000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over 0°−360°E and 0°−50°N are, respectively, 2.6%, 15.5%, and 8.2% of the spatial average of the EPIC radiance. (</a:t>
            </a:r>
            <a:r>
              <a:rPr lang="en-US" sz="2000" dirty="0">
                <a:solidFill>
                  <a:srgbClr val="00000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Performance of three products is </a:t>
            </a:r>
            <a:r>
              <a:rPr lang="en-US"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not better than winter)  </a:t>
            </a:r>
            <a:endParaRPr lang="en-US" sz="2000" dirty="0">
              <a:solidFill>
                <a:srgbClr val="0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050187A-F2E3-4A93-8124-2BECA6040229}"/>
              </a:ext>
            </a:extLst>
          </p:cNvPr>
          <p:cNvPicPr>
            <a:picLocks noChangeAspect="1"/>
          </p:cNvPicPr>
          <p:nvPr/>
        </p:nvPicPr>
        <p:blipFill>
          <a:blip r:embed="rId3"/>
          <a:stretch>
            <a:fillRect/>
          </a:stretch>
        </p:blipFill>
        <p:spPr>
          <a:xfrm>
            <a:off x="1207911" y="1156244"/>
            <a:ext cx="9663289" cy="2605830"/>
          </a:xfrm>
          <a:prstGeom prst="rect">
            <a:avLst/>
          </a:prstGeom>
        </p:spPr>
      </p:pic>
    </p:spTree>
    <p:extLst>
      <p:ext uri="{BB962C8B-B14F-4D97-AF65-F5344CB8AC3E}">
        <p14:creationId xmlns:p14="http://schemas.microsoft.com/office/powerpoint/2010/main" val="2221848064"/>
      </p:ext>
    </p:extLst>
  </p:cSld>
  <p:clrMapOvr>
    <a:masterClrMapping/>
  </p:clrMapOvr>
</p:sld>
</file>

<file path=ppt/theme/theme1.xml><?xml version="1.0" encoding="utf-8"?>
<a:theme xmlns:a="http://schemas.openxmlformats.org/drawingml/2006/main" name="Office Theme">
  <a:themeElements>
    <a:clrScheme name="Custom 1">
      <a:dk1>
        <a:srgbClr val="FFFF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78967</TotalTime>
  <Words>1697</Words>
  <Application>Microsoft Macintosh PowerPoint</Application>
  <PresentationFormat>Widescreen</PresentationFormat>
  <Paragraphs>154</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Sterling Spangler</dc:creator>
  <cp:lastModifiedBy>Lim, Young-Kwon (GSFC-610.1)[UNIVERSITIES SPACE RESEARCH ASSOCIATION]</cp:lastModifiedBy>
  <cp:revision>970</cp:revision>
  <cp:lastPrinted>2019-03-19T18:06:16Z</cp:lastPrinted>
  <dcterms:created xsi:type="dcterms:W3CDTF">2017-09-25T14:06:05Z</dcterms:created>
  <dcterms:modified xsi:type="dcterms:W3CDTF">2021-09-28T20:17:26Z</dcterms:modified>
</cp:coreProperties>
</file>