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1"/>
  </p:notesMasterIdLst>
  <p:handoutMasterIdLst>
    <p:handoutMasterId r:id="rId22"/>
  </p:handoutMasterIdLst>
  <p:sldIdLst>
    <p:sldId id="268" r:id="rId2"/>
    <p:sldId id="272" r:id="rId3"/>
    <p:sldId id="296" r:id="rId4"/>
    <p:sldId id="273" r:id="rId5"/>
    <p:sldId id="297" r:id="rId6"/>
    <p:sldId id="277" r:id="rId7"/>
    <p:sldId id="275" r:id="rId8"/>
    <p:sldId id="282" r:id="rId9"/>
    <p:sldId id="280" r:id="rId10"/>
    <p:sldId id="285" r:id="rId11"/>
    <p:sldId id="286" r:id="rId12"/>
    <p:sldId id="287" r:id="rId13"/>
    <p:sldId id="298" r:id="rId14"/>
    <p:sldId id="299" r:id="rId15"/>
    <p:sldId id="300" r:id="rId16"/>
    <p:sldId id="301" r:id="rId17"/>
    <p:sldId id="302" r:id="rId18"/>
    <p:sldId id="295" r:id="rId19"/>
    <p:sldId id="284" r:id="rId20"/>
  </p:sldIdLst>
  <p:sldSz cx="12192000" cy="6858000"/>
  <p:notesSz cx="9928225" cy="679767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759239"/>
    <a:srgbClr val="E6E6E6"/>
    <a:srgbClr val="BFBF00"/>
    <a:srgbClr val="C5E25C"/>
    <a:srgbClr val="AEC6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66" autoAdjust="0"/>
    <p:restoredTop sz="89250" autoAdjust="0"/>
  </p:normalViewPr>
  <p:slideViewPr>
    <p:cSldViewPr snapToGrid="0">
      <p:cViewPr varScale="1">
        <p:scale>
          <a:sx n="114" d="100"/>
          <a:sy n="114" d="100"/>
        </p:scale>
        <p:origin x="192" y="400"/>
      </p:cViewPr>
      <p:guideLst>
        <p:guide orient="horz" pos="2160"/>
        <p:guide pos="3840"/>
        <p:guide orient="horz" pos="12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3412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622594" y="0"/>
            <a:ext cx="4303313" cy="3412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FCCF6B-A8FA-4BA6-B868-FCCF148839B2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456378"/>
            <a:ext cx="4303313" cy="3412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622594" y="6456378"/>
            <a:ext cx="4303313" cy="3412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C073B-7CC0-4DC2-93CB-912D0E0002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876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3698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B0ECC-9C4A-48DC-90A8-C1A4E1045116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3698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3F804-3E91-4BC0-B512-C6FB4DD7A9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784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3F804-3E91-4BC0-B512-C6FB4DD7A9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873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3F804-3E91-4BC0-B512-C6FB4DD7A9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332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3F804-3E91-4BC0-B512-C6FB4DD7A9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39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3F804-3E91-4BC0-B512-C6FB4DD7A9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880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3F804-3E91-4BC0-B512-C6FB4DD7A9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224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3F804-3E91-4BC0-B512-C6FB4DD7A9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36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3F804-3E91-4BC0-B512-C6FB4DD7A9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686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3F804-3E91-4BC0-B512-C6FB4DD7A9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2704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3F804-3E91-4BC0-B512-C6FB4DD7A9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0267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3F804-3E91-4BC0-B512-C6FB4DD7A9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1948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3F804-3E91-4BC0-B512-C6FB4DD7A9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172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3F804-3E91-4BC0-B512-C6FB4DD7A9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438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3F804-3E91-4BC0-B512-C6FB4DD7A9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25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3F804-3E91-4BC0-B512-C6FB4DD7A9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8210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3F804-3E91-4BC0-B512-C6FB4DD7A9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97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3F804-3E91-4BC0-B512-C6FB4DD7A9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461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3F804-3E91-4BC0-B512-C6FB4DD7A9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671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3F804-3E91-4BC0-B512-C6FB4DD7A9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707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3F804-3E91-4BC0-B512-C6FB4DD7A9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299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8918-7F76-4444-A79B-9271A9934556}" type="datetime1">
              <a:rPr lang="en-US" altLang="zh-CN" smtClean="0"/>
              <a:t>9/27/21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5E07C-E669-4185-9294-1ED1EEAF41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350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1FA2F-703E-344D-AA3B-511793390195}" type="datetime1">
              <a:rPr lang="en-US" altLang="zh-CN" smtClean="0"/>
              <a:t>9/27/21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5E07C-E669-4185-9294-1ED1EEAF41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384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F8AC-F310-F348-9DFF-92F74333BBA7}" type="datetime1">
              <a:rPr lang="en-US" altLang="zh-CN" smtClean="0"/>
              <a:t>9/27/21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5E07C-E669-4185-9294-1ED1EEAF41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770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C3AF1-F23E-0F45-8AE6-C5C2F39A5C32}" type="datetime1">
              <a:rPr lang="en-US" altLang="zh-CN" smtClean="0"/>
              <a:t>9/27/21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5E07C-E669-4185-9294-1ED1EEAF41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06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B4B51-D6B1-044D-BA0E-22BB0E65CB15}" type="datetime1">
              <a:rPr lang="en-US" altLang="zh-CN" smtClean="0"/>
              <a:t>9/27/21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5E07C-E669-4185-9294-1ED1EEAF41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483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A1E0A-ED8E-3E4B-A536-BF0F41F604CF}" type="datetime1">
              <a:rPr lang="en-US" altLang="zh-CN" smtClean="0"/>
              <a:t>9/27/21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5E07C-E669-4185-9294-1ED1EEAF41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48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8828-DC10-5741-9E28-9D3A6988F21D}" type="datetime1">
              <a:rPr lang="en-US" altLang="zh-CN" smtClean="0"/>
              <a:t>9/27/21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5E07C-E669-4185-9294-1ED1EEAF41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406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A2EE6-F144-3D48-943E-6CC1AC9A313C}" type="datetime1">
              <a:rPr lang="en-US" altLang="zh-CN" smtClean="0"/>
              <a:t>9/27/21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5E07C-E669-4185-9294-1ED1EEAF41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738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E4B4-DC25-B443-B0FE-C9D31967E2DA}" type="datetime1">
              <a:rPr lang="en-US" altLang="zh-CN" smtClean="0"/>
              <a:t>9/27/21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5E07C-E669-4185-9294-1ED1EEAF41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507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E182-0B20-3E42-BCCB-0D317C18E9D4}" type="datetime1">
              <a:rPr lang="en-US" altLang="zh-CN" smtClean="0"/>
              <a:t>9/27/21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5E07C-E669-4185-9294-1ED1EEAF41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446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E0C-CF0A-8441-9E7C-85C14C036E60}" type="datetime1">
              <a:rPr lang="en-US" altLang="zh-CN" smtClean="0"/>
              <a:t>9/27/21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5E07C-E669-4185-9294-1ED1EEAF41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54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4026C-CD9A-BC48-B411-91E173440CAD}" type="datetime1">
              <a:rPr lang="en-US" altLang="zh-CN" smtClean="0"/>
              <a:t>9/27/21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5E07C-E669-4185-9294-1ED1EEAF41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384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emf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emf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"/><Relationship Id="rId5" Type="http://schemas.openxmlformats.org/officeDocument/2006/relationships/image" Target="../media/image13.tiff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tiff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27" y="95900"/>
            <a:ext cx="1649612" cy="104179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82593" y="1363546"/>
            <a:ext cx="106268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Update on</a:t>
            </a:r>
          </a:p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Vegetation Hot Spot Signatures from Synergy of EPIC/DSCOVR and EOS/SUOMI Sensors to Monitor Changes in Global Forests </a:t>
            </a:r>
          </a:p>
        </p:txBody>
      </p:sp>
      <p:sp>
        <p:nvSpPr>
          <p:cNvPr id="9" name="矩形 8"/>
          <p:cNvSpPr/>
          <p:nvPr/>
        </p:nvSpPr>
        <p:spPr>
          <a:xfrm>
            <a:off x="2213775" y="3753716"/>
            <a:ext cx="77644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R.B. Myneni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Y. Knyazikhin, Y. Sun and X. Ni</a:t>
            </a:r>
          </a:p>
          <a:p>
            <a:pPr algn="ctr"/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rmyneni@bu.edu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Earth and Environment</a:t>
            </a:r>
          </a:p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Boston University, Boston, MA, USA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414088" y="6190584"/>
            <a:ext cx="561591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DSCOVR EPIC and NISTAR STM</a:t>
            </a: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 28-30, 2021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Summer Program: Boston University: Research in Science &amp; Engineering (RISE)  Program: Practicum Track on TeenLife">
            <a:extLst>
              <a:ext uri="{FF2B5EF4-FFF2-40B4-BE49-F238E27FC236}">
                <a16:creationId xmlns:a16="http://schemas.microsoft.com/office/drawing/2014/main" id="{83DBAB05-41E2-444D-95D3-933C44E73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726" y="6059092"/>
            <a:ext cx="1651819" cy="74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6DA0A-A3EB-9F42-BB18-6D85C192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3074" y="6348279"/>
            <a:ext cx="2743200" cy="365125"/>
          </a:xfrm>
        </p:spPr>
        <p:txBody>
          <a:bodyPr/>
          <a:lstStyle/>
          <a:p>
            <a:fld id="{3945E07C-E669-4185-9294-1ED1EEAF4182}" type="slidenum">
              <a:rPr lang="zh-CN" altLang="en-US" smtClean="0"/>
              <a:t>1</a:t>
            </a:fld>
            <a:endParaRPr lang="zh-CN" alt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018849-4B39-2F46-95B2-4F5B34F70CFF}"/>
              </a:ext>
            </a:extLst>
          </p:cNvPr>
          <p:cNvCxnSpPr/>
          <p:nvPr/>
        </p:nvCxnSpPr>
        <p:spPr>
          <a:xfrm>
            <a:off x="12855" y="1137692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B07E646-B608-2F47-A8A1-60C2E3C6A6C4}"/>
              </a:ext>
            </a:extLst>
          </p:cNvPr>
          <p:cNvCxnSpPr/>
          <p:nvPr/>
        </p:nvCxnSpPr>
        <p:spPr>
          <a:xfrm>
            <a:off x="12855" y="5964729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621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27" y="95900"/>
            <a:ext cx="1649612" cy="1041792"/>
          </a:xfrm>
          <a:prstGeom prst="rect">
            <a:avLst/>
          </a:prstGeom>
        </p:spPr>
      </p:pic>
      <p:pic>
        <p:nvPicPr>
          <p:cNvPr id="2052" name="Picture 4" descr="Summer Program: Boston University: Research in Science &amp; Engineering (RISE)  Program: Practicum Track on TeenLife">
            <a:extLst>
              <a:ext uri="{FF2B5EF4-FFF2-40B4-BE49-F238E27FC236}">
                <a16:creationId xmlns:a16="http://schemas.microsoft.com/office/drawing/2014/main" id="{83DBAB05-41E2-444D-95D3-933C44E73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726" y="6059092"/>
            <a:ext cx="1651819" cy="74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6DA0A-A3EB-9F42-BB18-6D85C192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3074" y="6348279"/>
            <a:ext cx="2743200" cy="365125"/>
          </a:xfrm>
        </p:spPr>
        <p:txBody>
          <a:bodyPr/>
          <a:lstStyle/>
          <a:p>
            <a:fld id="{3945E07C-E669-4185-9294-1ED1EEAF4182}" type="slidenum">
              <a:rPr lang="zh-CN" altLang="en-US" smtClean="0"/>
              <a:t>10</a:t>
            </a:fld>
            <a:endParaRPr lang="zh-CN" alt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018849-4B39-2F46-95B2-4F5B34F70CFF}"/>
              </a:ext>
            </a:extLst>
          </p:cNvPr>
          <p:cNvCxnSpPr/>
          <p:nvPr/>
        </p:nvCxnSpPr>
        <p:spPr>
          <a:xfrm>
            <a:off x="12855" y="1137692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B07E646-B608-2F47-A8A1-60C2E3C6A6C4}"/>
              </a:ext>
            </a:extLst>
          </p:cNvPr>
          <p:cNvCxnSpPr/>
          <p:nvPr/>
        </p:nvCxnSpPr>
        <p:spPr>
          <a:xfrm>
            <a:off x="12855" y="5964729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E571D1-9CE5-DA4E-A545-B28D163128BE}"/>
              </a:ext>
            </a:extLst>
          </p:cNvPr>
          <p:cNvSpPr txBox="1"/>
          <p:nvPr/>
        </p:nvSpPr>
        <p:spPr>
          <a:xfrm>
            <a:off x="1859989" y="299963"/>
            <a:ext cx="3515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Angular Signatures</a:t>
            </a:r>
          </a:p>
        </p:txBody>
      </p:sp>
      <p:sp>
        <p:nvSpPr>
          <p:cNvPr id="18" name="文本框 11">
            <a:extLst>
              <a:ext uri="{FF2B5EF4-FFF2-40B4-BE49-F238E27FC236}">
                <a16:creationId xmlns:a16="http://schemas.microsoft.com/office/drawing/2014/main" id="{8BE0B401-A8FC-E440-9BAA-6AE7D02A2E81}"/>
              </a:ext>
            </a:extLst>
          </p:cNvPr>
          <p:cNvSpPr txBox="1"/>
          <p:nvPr/>
        </p:nvSpPr>
        <p:spPr>
          <a:xfrm flipH="1">
            <a:off x="183210" y="1264600"/>
            <a:ext cx="116691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Powerful tools to argue for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changes in vegetation structure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underlying seasonal and long-term changes in leaf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 simultaneous, or near-simultaneous,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multi-directional spectral reflectance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the physics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underlying these signatures helps unpack the embedded information content</a:t>
            </a:r>
          </a:p>
        </p:txBody>
      </p:sp>
      <p:pic>
        <p:nvPicPr>
          <p:cNvPr id="14" name="图片 1">
            <a:extLst>
              <a:ext uri="{FF2B5EF4-FFF2-40B4-BE49-F238E27FC236}">
                <a16:creationId xmlns:a16="http://schemas.microsoft.com/office/drawing/2014/main" id="{E77E97F2-A4EF-C34D-8279-AC73F7086094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3" b="2459"/>
          <a:stretch/>
        </p:blipFill>
        <p:spPr bwMode="auto">
          <a:xfrm>
            <a:off x="2837815" y="3078669"/>
            <a:ext cx="4477385" cy="26416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156F12-A46B-FD41-9B07-77036155C48D}"/>
              </a:ext>
            </a:extLst>
          </p:cNvPr>
          <p:cNvSpPr txBox="1"/>
          <p:nvPr/>
        </p:nvSpPr>
        <p:spPr>
          <a:xfrm>
            <a:off x="53627" y="3078669"/>
            <a:ext cx="1524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 of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Spectral BRFs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28059F-ED25-A344-8EC6-C72700532B0D}"/>
              </a:ext>
            </a:extLst>
          </p:cNvPr>
          <p:cNvSpPr txBox="1"/>
          <p:nvPr/>
        </p:nvSpPr>
        <p:spPr>
          <a:xfrm>
            <a:off x="0" y="5108161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Angle between solar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View directions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E134080-F495-2B49-A2CD-8A0DE9D49D82}"/>
              </a:ext>
            </a:extLst>
          </p:cNvPr>
          <p:cNvCxnSpPr>
            <a:cxnSpLocks/>
          </p:cNvCxnSpPr>
          <p:nvPr/>
        </p:nvCxnSpPr>
        <p:spPr>
          <a:xfrm>
            <a:off x="1492622" y="3620212"/>
            <a:ext cx="1300976" cy="46234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A0FF8C3-549A-A34A-B77D-7F54EF566FF3}"/>
              </a:ext>
            </a:extLst>
          </p:cNvPr>
          <p:cNvCxnSpPr/>
          <p:nvPr/>
        </p:nvCxnSpPr>
        <p:spPr>
          <a:xfrm>
            <a:off x="1818563" y="5548795"/>
            <a:ext cx="3046940" cy="8921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96EC85B3-D221-6E44-9BBE-B6A223E3A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899" y="2835272"/>
            <a:ext cx="4325505" cy="27216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1AC39C-0C11-5A4C-B289-673A6325759A}"/>
              </a:ext>
            </a:extLst>
          </p:cNvPr>
          <p:cNvSpPr txBox="1"/>
          <p:nvPr/>
        </p:nvSpPr>
        <p:spPr>
          <a:xfrm>
            <a:off x="8742094" y="2753595"/>
            <a:ext cx="249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Amazonian Rainforests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7012B7-042F-754F-BD95-D750EB6C1621}"/>
              </a:ext>
            </a:extLst>
          </p:cNvPr>
          <p:cNvSpPr txBox="1"/>
          <p:nvPr/>
        </p:nvSpPr>
        <p:spPr>
          <a:xfrm>
            <a:off x="4037431" y="2799641"/>
            <a:ext cx="2379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Congolian Rainforests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C6990D-A134-B341-BF22-A505842862BE}"/>
              </a:ext>
            </a:extLst>
          </p:cNvPr>
          <p:cNvSpPr txBox="1"/>
          <p:nvPr/>
        </p:nvSpPr>
        <p:spPr>
          <a:xfrm>
            <a:off x="8742094" y="4499264"/>
            <a:ext cx="1224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Wet season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3499D4-DF9D-F94E-AC96-7D57DAF4C766}"/>
              </a:ext>
            </a:extLst>
          </p:cNvPr>
          <p:cNvSpPr txBox="1"/>
          <p:nvPr/>
        </p:nvSpPr>
        <p:spPr>
          <a:xfrm>
            <a:off x="8742094" y="3863083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Dry season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6033ED-1F27-E642-94C6-63C30BEB04F0}"/>
              </a:ext>
            </a:extLst>
          </p:cNvPr>
          <p:cNvSpPr txBox="1"/>
          <p:nvPr/>
        </p:nvSpPr>
        <p:spPr>
          <a:xfrm>
            <a:off x="3632483" y="4493408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Dry season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A428AE-C5DD-B74C-B3AB-03B667501C6C}"/>
              </a:ext>
            </a:extLst>
          </p:cNvPr>
          <p:cNvSpPr txBox="1"/>
          <p:nvPr/>
        </p:nvSpPr>
        <p:spPr>
          <a:xfrm>
            <a:off x="3425340" y="3861318"/>
            <a:ext cx="1224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Wet season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143A3C-3445-B149-B5B5-0FA5870E01C9}"/>
              </a:ext>
            </a:extLst>
          </p:cNvPr>
          <p:cNvSpPr txBox="1"/>
          <p:nvPr/>
        </p:nvSpPr>
        <p:spPr>
          <a:xfrm>
            <a:off x="9135472" y="5485199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 et al., ERL, 2015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94B172-B50A-A149-A172-08D4261F5382}"/>
              </a:ext>
            </a:extLst>
          </p:cNvPr>
          <p:cNvSpPr txBox="1"/>
          <p:nvPr/>
        </p:nvSpPr>
        <p:spPr>
          <a:xfrm>
            <a:off x="5934679" y="3376936"/>
            <a:ext cx="1321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MISR+DSCOVR</a:t>
            </a:r>
          </a:p>
        </p:txBody>
      </p:sp>
      <p:sp>
        <p:nvSpPr>
          <p:cNvPr id="25" name="Text Box 8">
            <a:extLst>
              <a:ext uri="{FF2B5EF4-FFF2-40B4-BE49-F238E27FC236}">
                <a16:creationId xmlns:a16="http://schemas.microsoft.com/office/drawing/2014/main" id="{20109F05-5AAF-5A48-B7AF-8D8E69132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088" y="6190584"/>
            <a:ext cx="561591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DSCOVR EPIC and NISTAR STM</a:t>
            </a: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 28-30, 2021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344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27" y="95900"/>
            <a:ext cx="1649612" cy="1041792"/>
          </a:xfrm>
          <a:prstGeom prst="rect">
            <a:avLst/>
          </a:prstGeom>
        </p:spPr>
      </p:pic>
      <p:pic>
        <p:nvPicPr>
          <p:cNvPr id="2052" name="Picture 4" descr="Summer Program: Boston University: Research in Science &amp; Engineering (RISE)  Program: Practicum Track on TeenLife">
            <a:extLst>
              <a:ext uri="{FF2B5EF4-FFF2-40B4-BE49-F238E27FC236}">
                <a16:creationId xmlns:a16="http://schemas.microsoft.com/office/drawing/2014/main" id="{83DBAB05-41E2-444D-95D3-933C44E73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726" y="6059092"/>
            <a:ext cx="1651819" cy="74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6DA0A-A3EB-9F42-BB18-6D85C192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3074" y="6348279"/>
            <a:ext cx="2743200" cy="365125"/>
          </a:xfrm>
        </p:spPr>
        <p:txBody>
          <a:bodyPr/>
          <a:lstStyle/>
          <a:p>
            <a:fld id="{3945E07C-E669-4185-9294-1ED1EEAF4182}" type="slidenum">
              <a:rPr lang="zh-CN" altLang="en-US" smtClean="0"/>
              <a:t>11</a:t>
            </a:fld>
            <a:endParaRPr lang="zh-CN" alt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018849-4B39-2F46-95B2-4F5B34F70CFF}"/>
              </a:ext>
            </a:extLst>
          </p:cNvPr>
          <p:cNvCxnSpPr/>
          <p:nvPr/>
        </p:nvCxnSpPr>
        <p:spPr>
          <a:xfrm>
            <a:off x="12855" y="1137692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B07E646-B608-2F47-A8A1-60C2E3C6A6C4}"/>
              </a:ext>
            </a:extLst>
          </p:cNvPr>
          <p:cNvCxnSpPr/>
          <p:nvPr/>
        </p:nvCxnSpPr>
        <p:spPr>
          <a:xfrm>
            <a:off x="12855" y="5964729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E571D1-9CE5-DA4E-A545-B28D163128BE}"/>
              </a:ext>
            </a:extLst>
          </p:cNvPr>
          <p:cNvSpPr txBox="1"/>
          <p:nvPr/>
        </p:nvSpPr>
        <p:spPr>
          <a:xfrm>
            <a:off x="1859989" y="299963"/>
            <a:ext cx="4996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2.A. DASF from Measurements</a:t>
            </a:r>
          </a:p>
        </p:txBody>
      </p:sp>
      <p:pic>
        <p:nvPicPr>
          <p:cNvPr id="14" name="图片 1">
            <a:extLst>
              <a:ext uri="{FF2B5EF4-FFF2-40B4-BE49-F238E27FC236}">
                <a16:creationId xmlns:a16="http://schemas.microsoft.com/office/drawing/2014/main" id="{E77E97F2-A4EF-C34D-8279-AC73F7086094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3" b="2459"/>
          <a:stretch/>
        </p:blipFill>
        <p:spPr bwMode="auto">
          <a:xfrm>
            <a:off x="6820411" y="2253306"/>
            <a:ext cx="4905325" cy="30015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3E8E199D-82E4-C347-96FE-7BEB7EFDC3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9074" y="1363545"/>
                <a:ext cx="11887200" cy="4506817"/>
              </a:xfrm>
            </p:spPr>
            <p:txBody>
              <a:bodyPr>
                <a:normAutofit lnSpcReduction="10000"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lang="en-US" altLang="zh-CN" sz="18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𝐃𝐀𝐒𝐅</m:t>
                    </m:r>
                  </m:oMath>
                </a14:m>
                <a:r>
                  <a:rPr lang="en-US" altLang="zh-CN" sz="1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Directional Area Scattering Function, defined as the BRF of a vegetation canopy with non-absorbing leaves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n-US" altLang="zh-CN" sz="1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zh-CN" sz="1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bounded underneath by a non-reflecting surface </a:t>
                </a:r>
              </a:p>
              <a:p>
                <a:pPr lvl="0"/>
                <a:endParaRPr lang="en-US" altLang="zh-CN" sz="1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DASF can be </a:t>
                </a:r>
                <a:r>
                  <a:rPr lang="en-US" sz="1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approximated from EPIC or MISR measurements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as:</a:t>
                </a:r>
              </a:p>
              <a:p>
                <a:pPr marL="0" indent="0">
                  <a:buNone/>
                </a:pPr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𝐷𝐴𝑆𝐹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𝐵𝑅𝐹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green</m:t>
                            </m:r>
                          </m:sub>
                        </m:sSub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𝐵𝑅𝐹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NIR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𝐵𝑅𝐹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green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𝐵𝑅𝐹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NIR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𝐵𝑅𝐹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green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NIR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green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/(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NIR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green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NIR</m:t>
                        </m:r>
                      </m:sub>
                    </m:sSub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green</m:t>
                        </m:r>
                      </m:sub>
                    </m:sSub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represent leaf albedo of the brightest leaf at NIR and green spectral </a:t>
                </a:r>
              </a:p>
              <a:p>
                <a:pPr marL="0" indent="0">
                  <a:buNone/>
                </a:pP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bands integrated over bandwidth. Its values 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555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=0.461</m:t>
                    </m:r>
                  </m:oMath>
                </a14:m>
                <a:r>
                  <a:rPr 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sz="1800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865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=0.978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=0.0196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for MISR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551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=0.490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779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=0.966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=0.035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for EPIC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3E8E199D-82E4-C347-96FE-7BEB7EFDC3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9074" y="1363545"/>
                <a:ext cx="11887200" cy="4506817"/>
              </a:xfrm>
              <a:blipFill>
                <a:blip r:embed="rId6"/>
                <a:stretch>
                  <a:fillRect l="-320" t="-1685" r="-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76E2CEE1-A614-5B41-B14C-30D55FF949B7}"/>
              </a:ext>
            </a:extLst>
          </p:cNvPr>
          <p:cNvSpPr/>
          <p:nvPr/>
        </p:nvSpPr>
        <p:spPr>
          <a:xfrm>
            <a:off x="354232" y="3151883"/>
            <a:ext cx="4460835" cy="79865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08C04E5A-1CC4-824A-806E-2CBEDA565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088" y="6190584"/>
            <a:ext cx="561591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DSCOVR EPIC and NISTAR STM</a:t>
            </a: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 28-30, 2021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77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27" y="95900"/>
            <a:ext cx="1649612" cy="1041792"/>
          </a:xfrm>
          <a:prstGeom prst="rect">
            <a:avLst/>
          </a:prstGeom>
        </p:spPr>
      </p:pic>
      <p:pic>
        <p:nvPicPr>
          <p:cNvPr id="2052" name="Picture 4" descr="Summer Program: Boston University: Research in Science &amp; Engineering (RISE)  Program: Practicum Track on TeenLife">
            <a:extLst>
              <a:ext uri="{FF2B5EF4-FFF2-40B4-BE49-F238E27FC236}">
                <a16:creationId xmlns:a16="http://schemas.microsoft.com/office/drawing/2014/main" id="{83DBAB05-41E2-444D-95D3-933C44E73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726" y="6059092"/>
            <a:ext cx="1651819" cy="74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6DA0A-A3EB-9F42-BB18-6D85C192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3074" y="6348279"/>
            <a:ext cx="2743200" cy="365125"/>
          </a:xfrm>
        </p:spPr>
        <p:txBody>
          <a:bodyPr/>
          <a:lstStyle/>
          <a:p>
            <a:fld id="{3945E07C-E669-4185-9294-1ED1EEAF4182}" type="slidenum">
              <a:rPr lang="zh-CN" altLang="en-US" smtClean="0"/>
              <a:t>12</a:t>
            </a:fld>
            <a:endParaRPr lang="zh-CN" alt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018849-4B39-2F46-95B2-4F5B34F70CFF}"/>
              </a:ext>
            </a:extLst>
          </p:cNvPr>
          <p:cNvCxnSpPr/>
          <p:nvPr/>
        </p:nvCxnSpPr>
        <p:spPr>
          <a:xfrm>
            <a:off x="12855" y="1137692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B07E646-B608-2F47-A8A1-60C2E3C6A6C4}"/>
              </a:ext>
            </a:extLst>
          </p:cNvPr>
          <p:cNvCxnSpPr/>
          <p:nvPr/>
        </p:nvCxnSpPr>
        <p:spPr>
          <a:xfrm>
            <a:off x="12855" y="5964729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E571D1-9CE5-DA4E-A545-B28D163128BE}"/>
              </a:ext>
            </a:extLst>
          </p:cNvPr>
          <p:cNvSpPr txBox="1"/>
          <p:nvPr/>
        </p:nvSpPr>
        <p:spPr>
          <a:xfrm>
            <a:off x="1859989" y="299963"/>
            <a:ext cx="3866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2.A. DASF from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内容占位符 2">
                <a:extLst>
                  <a:ext uri="{FF2B5EF4-FFF2-40B4-BE49-F238E27FC236}">
                    <a16:creationId xmlns:a16="http://schemas.microsoft.com/office/drawing/2014/main" id="{3D10F340-3895-B046-9276-48FAC96FA3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3938" y="1375541"/>
                <a:ext cx="11624123" cy="4351338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Knyazikhin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proposed a simple formulation for DASF following </a:t>
                </a:r>
                <a:r>
                  <a:rPr 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Radiative Transfer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(RT) theory for vegetation canopies:</a:t>
                </a:r>
              </a:p>
              <a:p>
                <a:pPr marL="0" indent="0">
                  <a:buNone/>
                </a:pP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𝐷𝐴𝑆𝐹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𝑗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𝜇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p>
                        </m:sSup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𝜓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model depends on two parameters</a:t>
                </a:r>
              </a:p>
              <a:p>
                <a:pPr lvl="1"/>
                <a:r>
                  <a:rPr 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hot spot parameter 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that appears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𝜘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𝐻𝑆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𝜘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𝐻𝑆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pPr lvl="1"/>
                <a:r>
                  <a:rPr 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effective extinction coefficient 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former determines the </a:t>
                </a:r>
                <a:r>
                  <a:rPr 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shape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DASF, while the latter controls its </a:t>
                </a:r>
                <a:r>
                  <a:rPr 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magnitude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model has two inputs; they are </a:t>
                </a:r>
                <a:r>
                  <a:rPr lang="en-US" sz="2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sun position 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sky,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~(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</a:t>
                </a:r>
                <a:r>
                  <a:rPr lang="en-US" sz="2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MODIS LAI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details are presented in the paper (</a:t>
                </a:r>
                <a:r>
                  <a:rPr 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available upon request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endPara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内容占位符 2">
                <a:extLst>
                  <a:ext uri="{FF2B5EF4-FFF2-40B4-BE49-F238E27FC236}">
                    <a16:creationId xmlns:a16="http://schemas.microsoft.com/office/drawing/2014/main" id="{3D10F340-3895-B046-9276-48FAC96FA3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3938" y="1375541"/>
                <a:ext cx="11624123" cy="4351338"/>
              </a:xfrm>
              <a:blipFill>
                <a:blip r:embed="rId5"/>
                <a:stretch>
                  <a:fillRect l="-655" t="-2041" r="-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93668E43-71E6-3F40-9C26-EF166776DB77}"/>
              </a:ext>
            </a:extLst>
          </p:cNvPr>
          <p:cNvSpPr/>
          <p:nvPr/>
        </p:nvSpPr>
        <p:spPr>
          <a:xfrm>
            <a:off x="557560" y="2224088"/>
            <a:ext cx="2856527" cy="79865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65E5E55D-7AE9-734D-9A80-5107731B0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088" y="6190584"/>
            <a:ext cx="561591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DSCOVR EPIC and NISTAR STM</a:t>
            </a: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 28-30, 2021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003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27" y="95900"/>
            <a:ext cx="1649612" cy="1041792"/>
          </a:xfrm>
          <a:prstGeom prst="rect">
            <a:avLst/>
          </a:prstGeom>
        </p:spPr>
      </p:pic>
      <p:pic>
        <p:nvPicPr>
          <p:cNvPr id="2052" name="Picture 4" descr="Summer Program: Boston University: Research in Science &amp; Engineering (RISE)  Program: Practicum Track on TeenLife">
            <a:extLst>
              <a:ext uri="{FF2B5EF4-FFF2-40B4-BE49-F238E27FC236}">
                <a16:creationId xmlns:a16="http://schemas.microsoft.com/office/drawing/2014/main" id="{83DBAB05-41E2-444D-95D3-933C44E73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726" y="6059092"/>
            <a:ext cx="1651819" cy="74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6DA0A-A3EB-9F42-BB18-6D85C192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3074" y="6348279"/>
            <a:ext cx="2743200" cy="365125"/>
          </a:xfrm>
        </p:spPr>
        <p:txBody>
          <a:bodyPr/>
          <a:lstStyle/>
          <a:p>
            <a:fld id="{3945E07C-E669-4185-9294-1ED1EEAF4182}" type="slidenum">
              <a:rPr lang="zh-CN" altLang="en-US" smtClean="0"/>
              <a:t>13</a:t>
            </a:fld>
            <a:endParaRPr lang="zh-CN" alt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018849-4B39-2F46-95B2-4F5B34F70CFF}"/>
              </a:ext>
            </a:extLst>
          </p:cNvPr>
          <p:cNvCxnSpPr/>
          <p:nvPr/>
        </p:nvCxnSpPr>
        <p:spPr>
          <a:xfrm>
            <a:off x="12855" y="1137692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B07E646-B608-2F47-A8A1-60C2E3C6A6C4}"/>
              </a:ext>
            </a:extLst>
          </p:cNvPr>
          <p:cNvCxnSpPr/>
          <p:nvPr/>
        </p:nvCxnSpPr>
        <p:spPr>
          <a:xfrm>
            <a:off x="12855" y="5964729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E571D1-9CE5-DA4E-A545-B28D163128BE}"/>
              </a:ext>
            </a:extLst>
          </p:cNvPr>
          <p:cNvSpPr txBox="1"/>
          <p:nvPr/>
        </p:nvSpPr>
        <p:spPr>
          <a:xfrm>
            <a:off x="1859989" y="299963"/>
            <a:ext cx="5302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2.A. DASF Parameter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内容占位符 2">
                <a:extLst>
                  <a:ext uri="{FF2B5EF4-FFF2-40B4-BE49-F238E27FC236}">
                    <a16:creationId xmlns:a16="http://schemas.microsoft.com/office/drawing/2014/main" id="{3D10F340-3895-B046-9276-48FAC96FA3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3938" y="1253330"/>
                <a:ext cx="11624123" cy="460321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 unknown parameters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the DASF model can </a:t>
                </a:r>
                <a:r>
                  <a:rPr 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 estimated by fitting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model to DASF values calculated from measurements:</a:t>
                </a: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𝑆𝑍𝐴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=−5.8986∙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𝑆𝑍𝐴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+5.9587, </m:t>
                    </m:r>
                    <m:r>
                      <m:rPr>
                        <m:nor/>
                      </m:rPr>
                      <a: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=2.9272∙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𝐿𝐴𝐼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𝑀𝑂𝐷𝐼𝑆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−8.525</m:t>
                    </m:r>
                  </m:oMath>
                </a14:m>
                <a:endParaRPr lang="en-US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内容占位符 2">
                <a:extLst>
                  <a:ext uri="{FF2B5EF4-FFF2-40B4-BE49-F238E27FC236}">
                    <a16:creationId xmlns:a16="http://schemas.microsoft.com/office/drawing/2014/main" id="{3D10F340-3895-B046-9276-48FAC96FA3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3938" y="1253330"/>
                <a:ext cx="11624123" cy="4603211"/>
              </a:xfrm>
              <a:blipFill>
                <a:blip r:embed="rId5"/>
                <a:stretch>
                  <a:fillRect l="-546" t="-1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93668E43-71E6-3F40-9C26-EF166776DB77}"/>
              </a:ext>
            </a:extLst>
          </p:cNvPr>
          <p:cNvSpPr/>
          <p:nvPr/>
        </p:nvSpPr>
        <p:spPr>
          <a:xfrm>
            <a:off x="568364" y="1880785"/>
            <a:ext cx="7885726" cy="46596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65E5E55D-7AE9-734D-9A80-5107731B0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088" y="6190584"/>
            <a:ext cx="561591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DSCOVR EPIC and NISTAR STM</a:t>
            </a: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 28-30, 2021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28460B-C93B-B64D-9DD4-4F5B3C0FD62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322109" y="2572600"/>
            <a:ext cx="6576564" cy="27433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29F747-2172-B44B-8400-51EC6CBF4F0F}"/>
              </a:ext>
            </a:extLst>
          </p:cNvPr>
          <p:cNvSpPr txBox="1"/>
          <p:nvPr/>
        </p:nvSpPr>
        <p:spPr>
          <a:xfrm>
            <a:off x="189571" y="5148663"/>
            <a:ext cx="118599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 panel</a:t>
            </a:r>
            <a:r>
              <a:rPr lang="en-US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Hot spot parameter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vs. cos(SZA).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 panel: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effective extinction coefficient vs MODIS LAI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derived from monthly MISR DASF for the period between 2017 and 2019. </a:t>
            </a:r>
          </a:p>
        </p:txBody>
      </p:sp>
    </p:spTree>
    <p:extLst>
      <p:ext uri="{BB962C8B-B14F-4D97-AF65-F5344CB8AC3E}">
        <p14:creationId xmlns:p14="http://schemas.microsoft.com/office/powerpoint/2010/main" val="4198487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27" y="95900"/>
            <a:ext cx="1649612" cy="1041792"/>
          </a:xfrm>
          <a:prstGeom prst="rect">
            <a:avLst/>
          </a:prstGeom>
        </p:spPr>
      </p:pic>
      <p:pic>
        <p:nvPicPr>
          <p:cNvPr id="2052" name="Picture 4" descr="Summer Program: Boston University: Research in Science &amp; Engineering (RISE)  Program: Practicum Track on TeenLife">
            <a:extLst>
              <a:ext uri="{FF2B5EF4-FFF2-40B4-BE49-F238E27FC236}">
                <a16:creationId xmlns:a16="http://schemas.microsoft.com/office/drawing/2014/main" id="{83DBAB05-41E2-444D-95D3-933C44E73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726" y="6059092"/>
            <a:ext cx="1651819" cy="74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6DA0A-A3EB-9F42-BB18-6D85C192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3074" y="6348279"/>
            <a:ext cx="2743200" cy="365125"/>
          </a:xfrm>
        </p:spPr>
        <p:txBody>
          <a:bodyPr/>
          <a:lstStyle/>
          <a:p>
            <a:fld id="{3945E07C-E669-4185-9294-1ED1EEAF4182}" type="slidenum">
              <a:rPr lang="zh-CN" altLang="en-US" smtClean="0"/>
              <a:t>14</a:t>
            </a:fld>
            <a:endParaRPr lang="zh-CN" alt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018849-4B39-2F46-95B2-4F5B34F70CFF}"/>
              </a:ext>
            </a:extLst>
          </p:cNvPr>
          <p:cNvCxnSpPr/>
          <p:nvPr/>
        </p:nvCxnSpPr>
        <p:spPr>
          <a:xfrm>
            <a:off x="12855" y="1137692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B07E646-B608-2F47-A8A1-60C2E3C6A6C4}"/>
              </a:ext>
            </a:extLst>
          </p:cNvPr>
          <p:cNvCxnSpPr/>
          <p:nvPr/>
        </p:nvCxnSpPr>
        <p:spPr>
          <a:xfrm>
            <a:off x="12855" y="5964729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E571D1-9CE5-DA4E-A545-B28D163128BE}"/>
              </a:ext>
            </a:extLst>
          </p:cNvPr>
          <p:cNvSpPr txBox="1"/>
          <p:nvPr/>
        </p:nvSpPr>
        <p:spPr>
          <a:xfrm>
            <a:off x="1859989" y="299963"/>
            <a:ext cx="4689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2.B. DASF Model Assessment</a:t>
            </a:r>
          </a:p>
        </p:txBody>
      </p: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3D10F340-3895-B046-9276-48FAC96FA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938" y="1375541"/>
            <a:ext cx="1162412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used MISR data from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to 2019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estimate the two parameters of the model. The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parameterized model is tested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comparing simulated DASF to measured DASF for year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endParaRPr lang="en-US" sz="2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65E5E55D-7AE9-734D-9A80-5107731B0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088" y="6190584"/>
            <a:ext cx="561591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DSCOVR EPIC and NISTAR STM</a:t>
            </a: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 28-30, 2021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29F747-2172-B44B-8400-51EC6CBF4F0F}"/>
              </a:ext>
            </a:extLst>
          </p:cNvPr>
          <p:cNvSpPr txBox="1"/>
          <p:nvPr/>
        </p:nvSpPr>
        <p:spPr>
          <a:xfrm>
            <a:off x="189571" y="5148663"/>
            <a:ext cx="11872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 panel</a:t>
            </a:r>
            <a:r>
              <a:rPr lang="en-US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MISR DASF of Amazonian forests in April-2016 (hollow circles) and its simulation. The dashed line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 polynomial fit to the modeled DASF.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 Panel: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MISR DASF vs. modeled DASF. NRMSE=4%. </a:t>
            </a:r>
          </a:p>
          <a:p>
            <a:endParaRPr lang="en-US" sz="2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4D6A16-9D87-B54C-A613-CB30E36E682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607914" y="2179485"/>
            <a:ext cx="7036179" cy="287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12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27" y="95900"/>
            <a:ext cx="1649612" cy="1041792"/>
          </a:xfrm>
          <a:prstGeom prst="rect">
            <a:avLst/>
          </a:prstGeom>
        </p:spPr>
      </p:pic>
      <p:pic>
        <p:nvPicPr>
          <p:cNvPr id="2052" name="Picture 4" descr="Summer Program: Boston University: Research in Science &amp; Engineering (RISE)  Program: Practicum Track on TeenLife">
            <a:extLst>
              <a:ext uri="{FF2B5EF4-FFF2-40B4-BE49-F238E27FC236}">
                <a16:creationId xmlns:a16="http://schemas.microsoft.com/office/drawing/2014/main" id="{83DBAB05-41E2-444D-95D3-933C44E73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726" y="6059092"/>
            <a:ext cx="1651819" cy="74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6DA0A-A3EB-9F42-BB18-6D85C192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3074" y="6348279"/>
            <a:ext cx="2743200" cy="365125"/>
          </a:xfrm>
        </p:spPr>
        <p:txBody>
          <a:bodyPr/>
          <a:lstStyle/>
          <a:p>
            <a:fld id="{3945E07C-E669-4185-9294-1ED1EEAF4182}" type="slidenum">
              <a:rPr lang="zh-CN" altLang="en-US" smtClean="0"/>
              <a:t>15</a:t>
            </a:fld>
            <a:endParaRPr lang="zh-CN" alt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018849-4B39-2F46-95B2-4F5B34F70CFF}"/>
              </a:ext>
            </a:extLst>
          </p:cNvPr>
          <p:cNvCxnSpPr/>
          <p:nvPr/>
        </p:nvCxnSpPr>
        <p:spPr>
          <a:xfrm>
            <a:off x="12855" y="1137692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B07E646-B608-2F47-A8A1-60C2E3C6A6C4}"/>
              </a:ext>
            </a:extLst>
          </p:cNvPr>
          <p:cNvCxnSpPr/>
          <p:nvPr/>
        </p:nvCxnSpPr>
        <p:spPr>
          <a:xfrm>
            <a:off x="12855" y="5964729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E571D1-9CE5-DA4E-A545-B28D163128BE}"/>
              </a:ext>
            </a:extLst>
          </p:cNvPr>
          <p:cNvSpPr txBox="1"/>
          <p:nvPr/>
        </p:nvSpPr>
        <p:spPr>
          <a:xfrm>
            <a:off x="1859989" y="299963"/>
            <a:ext cx="4689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2.B. DASF Model Assessment</a:t>
            </a:r>
          </a:p>
        </p:txBody>
      </p: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3D10F340-3895-B046-9276-48FAC96FA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86" y="1253330"/>
            <a:ext cx="11624123" cy="4639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the model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reproduce diurnal variations in measured DASF in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tropical forests</a:t>
            </a:r>
            <a:endParaRPr lang="en-US" sz="2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65E5E55D-7AE9-734D-9A80-5107731B0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088" y="6190584"/>
            <a:ext cx="561591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DSCOVR EPIC and NISTAR STM</a:t>
            </a: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 28-30, 2021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29F747-2172-B44B-8400-51EC6CBF4F0F}"/>
              </a:ext>
            </a:extLst>
          </p:cNvPr>
          <p:cNvSpPr txBox="1"/>
          <p:nvPr/>
        </p:nvSpPr>
        <p:spPr>
          <a:xfrm>
            <a:off x="283938" y="4692341"/>
            <a:ext cx="116108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 panel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Diurnal courses of measured monthly EPIC DASF, modeled DASF and SZA in three tropical forests. NRMSE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values for Southeast Asian, Congo and Amazonian forests are 3.9%, 3.6% and 16.3%, respectively.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 Panel: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Correlation between diurnal courses of modeled and EPIC DASFs over three tropical forests during the 2017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2019 period.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0D7AD9-3D08-1144-BAF5-3C3A703F3F4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058183" y="1760033"/>
            <a:ext cx="4711809" cy="28602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A7D941-AF49-0045-9CEF-9A8826001309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7147932" y="1738242"/>
            <a:ext cx="3189249" cy="290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72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27" y="95900"/>
            <a:ext cx="1649612" cy="1041792"/>
          </a:xfrm>
          <a:prstGeom prst="rect">
            <a:avLst/>
          </a:prstGeom>
        </p:spPr>
      </p:pic>
      <p:pic>
        <p:nvPicPr>
          <p:cNvPr id="2052" name="Picture 4" descr="Summer Program: Boston University: Research in Science &amp; Engineering (RISE)  Program: Practicum Track on TeenLife">
            <a:extLst>
              <a:ext uri="{FF2B5EF4-FFF2-40B4-BE49-F238E27FC236}">
                <a16:creationId xmlns:a16="http://schemas.microsoft.com/office/drawing/2014/main" id="{83DBAB05-41E2-444D-95D3-933C44E73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726" y="6059092"/>
            <a:ext cx="1651819" cy="74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6DA0A-A3EB-9F42-BB18-6D85C192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5254" y="6347123"/>
            <a:ext cx="2743200" cy="365125"/>
          </a:xfrm>
        </p:spPr>
        <p:txBody>
          <a:bodyPr/>
          <a:lstStyle/>
          <a:p>
            <a:fld id="{3945E07C-E669-4185-9294-1ED1EEAF4182}" type="slidenum">
              <a:rPr lang="zh-CN" altLang="en-US" smtClean="0"/>
              <a:t>16</a:t>
            </a:fld>
            <a:endParaRPr lang="zh-CN" alt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018849-4B39-2F46-95B2-4F5B34F70CFF}"/>
              </a:ext>
            </a:extLst>
          </p:cNvPr>
          <p:cNvCxnSpPr/>
          <p:nvPr/>
        </p:nvCxnSpPr>
        <p:spPr>
          <a:xfrm>
            <a:off x="12855" y="1137692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B07E646-B608-2F47-A8A1-60C2E3C6A6C4}"/>
              </a:ext>
            </a:extLst>
          </p:cNvPr>
          <p:cNvCxnSpPr/>
          <p:nvPr/>
        </p:nvCxnSpPr>
        <p:spPr>
          <a:xfrm>
            <a:off x="12855" y="5964729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E571D1-9CE5-DA4E-A545-B28D163128BE}"/>
              </a:ext>
            </a:extLst>
          </p:cNvPr>
          <p:cNvSpPr txBox="1"/>
          <p:nvPr/>
        </p:nvSpPr>
        <p:spPr>
          <a:xfrm>
            <a:off x="1859989" y="299963"/>
            <a:ext cx="8686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2.C. DASF Model Application –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Amazonian Rainforests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3D10F340-3895-B046-9276-48FAC96FA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28" y="1253330"/>
            <a:ext cx="12138372" cy="4639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Leaf Area Index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(LAI) increases during the light-rich dry season – is this an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artifact of measurement geometry?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is used to adjust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measurement geometry. The result show that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seasonal LAI changes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Amazonian rainforests are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light, rather than precipitation, driven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65E5E55D-7AE9-734D-9A80-5107731B0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088" y="6190584"/>
            <a:ext cx="561591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DSCOVR EPIC and NISTAR STM</a:t>
            </a: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 28-30, 2021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29F747-2172-B44B-8400-51EC6CBF4F0F}"/>
              </a:ext>
            </a:extLst>
          </p:cNvPr>
          <p:cNvSpPr txBox="1"/>
          <p:nvPr/>
        </p:nvSpPr>
        <p:spPr>
          <a:xfrm>
            <a:off x="-17527" y="5005369"/>
            <a:ext cx="12196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 panel: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Annual courses of precipitation and LAI over the central Amazonian rainforests (February 2000 to December 2019).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 panel: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Changes in MISR (circles) and EPIC (triangle) DASFs of Amazonian central rainforests. The EPIC DASF signature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June is transformed to sun-sensor geometry in October using the model.</a:t>
            </a: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78EC5603-62A1-2E4D-86DA-624724A147DA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94"/>
          <a:stretch/>
        </p:blipFill>
        <p:spPr bwMode="auto">
          <a:xfrm>
            <a:off x="825149" y="2168931"/>
            <a:ext cx="5042865" cy="2808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4781ED0C-54D5-7E45-BB5D-3DE7D82076F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22" y="2145026"/>
            <a:ext cx="3208352" cy="25768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1384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27" y="95900"/>
            <a:ext cx="1649612" cy="1041792"/>
          </a:xfrm>
          <a:prstGeom prst="rect">
            <a:avLst/>
          </a:prstGeom>
        </p:spPr>
      </p:pic>
      <p:pic>
        <p:nvPicPr>
          <p:cNvPr id="2052" name="Picture 4" descr="Summer Program: Boston University: Research in Science &amp; Engineering (RISE)  Program: Practicum Track on TeenLife">
            <a:extLst>
              <a:ext uri="{FF2B5EF4-FFF2-40B4-BE49-F238E27FC236}">
                <a16:creationId xmlns:a16="http://schemas.microsoft.com/office/drawing/2014/main" id="{83DBAB05-41E2-444D-95D3-933C44E73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726" y="6059092"/>
            <a:ext cx="1651819" cy="74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6DA0A-A3EB-9F42-BB18-6D85C192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3074" y="6348279"/>
            <a:ext cx="2743200" cy="365125"/>
          </a:xfrm>
        </p:spPr>
        <p:txBody>
          <a:bodyPr/>
          <a:lstStyle/>
          <a:p>
            <a:fld id="{3945E07C-E669-4185-9294-1ED1EEAF4182}" type="slidenum">
              <a:rPr lang="zh-CN" altLang="en-US" smtClean="0"/>
              <a:t>17</a:t>
            </a:fld>
            <a:endParaRPr lang="zh-CN" alt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018849-4B39-2F46-95B2-4F5B34F70CFF}"/>
              </a:ext>
            </a:extLst>
          </p:cNvPr>
          <p:cNvCxnSpPr/>
          <p:nvPr/>
        </p:nvCxnSpPr>
        <p:spPr>
          <a:xfrm>
            <a:off x="12855" y="1137692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B07E646-B608-2F47-A8A1-60C2E3C6A6C4}"/>
              </a:ext>
            </a:extLst>
          </p:cNvPr>
          <p:cNvCxnSpPr/>
          <p:nvPr/>
        </p:nvCxnSpPr>
        <p:spPr>
          <a:xfrm>
            <a:off x="12855" y="5964729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E571D1-9CE5-DA4E-A545-B28D163128BE}"/>
              </a:ext>
            </a:extLst>
          </p:cNvPr>
          <p:cNvSpPr txBox="1"/>
          <p:nvPr/>
        </p:nvSpPr>
        <p:spPr>
          <a:xfrm>
            <a:off x="1859989" y="299963"/>
            <a:ext cx="8527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2.C. DASF Model Application – Congolian Rainforests</a:t>
            </a:r>
          </a:p>
        </p:txBody>
      </p: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3D10F340-3895-B046-9276-48FAC96FA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28" y="1253330"/>
            <a:ext cx="12138372" cy="4639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Leaf Area Index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(LAI) displays a bi-modal variation over a 12-month period – is this an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artifact?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is used to adjust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measurement geometry. The result show that this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seasonal LAI variation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precipitation, driven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65E5E55D-7AE9-734D-9A80-5107731B0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088" y="6190584"/>
            <a:ext cx="561591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DSCOVR EPIC and NISTAR STM</a:t>
            </a: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 28-30, 2021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29F747-2172-B44B-8400-51EC6CBF4F0F}"/>
              </a:ext>
            </a:extLst>
          </p:cNvPr>
          <p:cNvSpPr txBox="1"/>
          <p:nvPr/>
        </p:nvSpPr>
        <p:spPr>
          <a:xfrm>
            <a:off x="-17527" y="5005369"/>
            <a:ext cx="120018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 panel: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Annual courses of precipitation and LAI over the Congolian rainforests (February 2000 to December 2019).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 panel: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series of LAI (circles), observed (diamonds) and transformed (dashed line) EPIC DASF at SZA=30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 from 2015 to 2018. </a:t>
            </a:r>
          </a:p>
        </p:txBody>
      </p:sp>
      <p:pic>
        <p:nvPicPr>
          <p:cNvPr id="15" name="图片 8">
            <a:extLst>
              <a:ext uri="{FF2B5EF4-FFF2-40B4-BE49-F238E27FC236}">
                <a16:creationId xmlns:a16="http://schemas.microsoft.com/office/drawing/2014/main" id="{06BD4228-3968-EF4E-AE1F-F5B84C3EDEAA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61"/>
          <a:stretch/>
        </p:blipFill>
        <p:spPr bwMode="auto">
          <a:xfrm>
            <a:off x="1117248" y="2135368"/>
            <a:ext cx="4532703" cy="26441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95642A-6FAF-094E-862F-59ADB2FA372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417842" y="2135368"/>
            <a:ext cx="4532703" cy="271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36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27" y="95900"/>
            <a:ext cx="1649612" cy="1041792"/>
          </a:xfrm>
          <a:prstGeom prst="rect">
            <a:avLst/>
          </a:prstGeom>
        </p:spPr>
      </p:pic>
      <p:pic>
        <p:nvPicPr>
          <p:cNvPr id="2052" name="Picture 4" descr="Summer Program: Boston University: Research in Science &amp; Engineering (RISE)  Program: Practicum Track on TeenLife">
            <a:extLst>
              <a:ext uri="{FF2B5EF4-FFF2-40B4-BE49-F238E27FC236}">
                <a16:creationId xmlns:a16="http://schemas.microsoft.com/office/drawing/2014/main" id="{83DBAB05-41E2-444D-95D3-933C44E73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726" y="6059092"/>
            <a:ext cx="1651819" cy="74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6DA0A-A3EB-9F42-BB18-6D85C192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3074" y="6348279"/>
            <a:ext cx="2743200" cy="365125"/>
          </a:xfrm>
        </p:spPr>
        <p:txBody>
          <a:bodyPr/>
          <a:lstStyle/>
          <a:p>
            <a:fld id="{3945E07C-E669-4185-9294-1ED1EEAF4182}" type="slidenum">
              <a:rPr lang="zh-CN" altLang="en-US" smtClean="0"/>
              <a:t>18</a:t>
            </a:fld>
            <a:endParaRPr lang="zh-CN" alt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018849-4B39-2F46-95B2-4F5B34F70CFF}"/>
              </a:ext>
            </a:extLst>
          </p:cNvPr>
          <p:cNvCxnSpPr/>
          <p:nvPr/>
        </p:nvCxnSpPr>
        <p:spPr>
          <a:xfrm>
            <a:off x="12855" y="1137692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B07E646-B608-2F47-A8A1-60C2E3C6A6C4}"/>
              </a:ext>
            </a:extLst>
          </p:cNvPr>
          <p:cNvCxnSpPr/>
          <p:nvPr/>
        </p:nvCxnSpPr>
        <p:spPr>
          <a:xfrm>
            <a:off x="12855" y="5964729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E571D1-9CE5-DA4E-A545-B28D163128BE}"/>
              </a:ext>
            </a:extLst>
          </p:cNvPr>
          <p:cNvSpPr txBox="1"/>
          <p:nvPr/>
        </p:nvSpPr>
        <p:spPr>
          <a:xfrm>
            <a:off x="1859989" y="299963"/>
            <a:ext cx="2728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2.E.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id="{95606F22-F7AF-5E40-A60A-B1E19E299161}"/>
              </a:ext>
            </a:extLst>
          </p:cNvPr>
          <p:cNvSpPr txBox="1"/>
          <p:nvPr/>
        </p:nvSpPr>
        <p:spPr>
          <a:xfrm flipH="1">
            <a:off x="632573" y="1571781"/>
            <a:ext cx="100121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Angular Signatures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Continuing progress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modelling angular signatures shows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to help attribute changes in angular signatures to changes in canopy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rigorous attribution will help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diagnose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ongoing changes in tropical forests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prognose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future changes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Guide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future field data sampling to test model generated hypotheses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CD5E398F-985C-D44F-B3BD-61C3684F7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088" y="6190584"/>
            <a:ext cx="561591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DSCOVR EPIC and NISTAR STM</a:t>
            </a: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 28-30, 2021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850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27" y="95900"/>
            <a:ext cx="1649612" cy="1041792"/>
          </a:xfrm>
          <a:prstGeom prst="rect">
            <a:avLst/>
          </a:prstGeom>
        </p:spPr>
      </p:pic>
      <p:pic>
        <p:nvPicPr>
          <p:cNvPr id="2052" name="Picture 4" descr="Summer Program: Boston University: Research in Science &amp; Engineering (RISE)  Program: Practicum Track on TeenLife">
            <a:extLst>
              <a:ext uri="{FF2B5EF4-FFF2-40B4-BE49-F238E27FC236}">
                <a16:creationId xmlns:a16="http://schemas.microsoft.com/office/drawing/2014/main" id="{83DBAB05-41E2-444D-95D3-933C44E73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726" y="6059092"/>
            <a:ext cx="1651819" cy="74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6DA0A-A3EB-9F42-BB18-6D85C192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3074" y="6348279"/>
            <a:ext cx="2743200" cy="365125"/>
          </a:xfrm>
        </p:spPr>
        <p:txBody>
          <a:bodyPr/>
          <a:lstStyle/>
          <a:p>
            <a:fld id="{3945E07C-E669-4185-9294-1ED1EEAF4182}" type="slidenum">
              <a:rPr lang="zh-CN" altLang="en-US" smtClean="0"/>
              <a:t>19</a:t>
            </a:fld>
            <a:endParaRPr lang="zh-CN" alt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018849-4B39-2F46-95B2-4F5B34F70CFF}"/>
              </a:ext>
            </a:extLst>
          </p:cNvPr>
          <p:cNvCxnSpPr/>
          <p:nvPr/>
        </p:nvCxnSpPr>
        <p:spPr>
          <a:xfrm>
            <a:off x="12855" y="1137692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B07E646-B608-2F47-A8A1-60C2E3C6A6C4}"/>
              </a:ext>
            </a:extLst>
          </p:cNvPr>
          <p:cNvCxnSpPr/>
          <p:nvPr/>
        </p:nvCxnSpPr>
        <p:spPr>
          <a:xfrm>
            <a:off x="12855" y="5964729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63A574B-F99C-304F-9A01-00FF42B6F01E}"/>
              </a:ext>
            </a:extLst>
          </p:cNvPr>
          <p:cNvSpPr txBox="1"/>
          <p:nvPr/>
        </p:nvSpPr>
        <p:spPr>
          <a:xfrm>
            <a:off x="1859989" y="299963"/>
            <a:ext cx="2680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 of Papers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50E1FB-A6F7-214F-B449-828F53898AD1}"/>
              </a:ext>
            </a:extLst>
          </p:cNvPr>
          <p:cNvSpPr txBox="1"/>
          <p:nvPr/>
        </p:nvSpPr>
        <p:spPr>
          <a:xfrm>
            <a:off x="303902" y="1864975"/>
            <a:ext cx="115841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papers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status as of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September 2021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Sun, Knyazikhin, Myneni et al., Seasonal and long-term variations in leaf area of Congolian forests inferred from NASA’s Earth observation satellites,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Remote Sensing of Environment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2</a:t>
            </a:r>
            <a:r>
              <a:rPr lang="en-US" sz="20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round of revision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Ni, Knyazikhin, Myneni et al., Modeling angular signatures of tropical forests with data from EPIC-DSCOVR and MISR sensors,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Frontiers in Remote Sensing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(special issue),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accepted for publication after minor revisions, Sep 2021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8ECB1B38-52B1-9D48-8958-18FDC19F9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088" y="6190584"/>
            <a:ext cx="561591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DSCOVR EPIC and NISTAR STM</a:t>
            </a: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 28-30, 2021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954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27" y="95900"/>
            <a:ext cx="1649612" cy="1041792"/>
          </a:xfrm>
          <a:prstGeom prst="rect">
            <a:avLst/>
          </a:prstGeom>
        </p:spPr>
      </p:pic>
      <p:pic>
        <p:nvPicPr>
          <p:cNvPr id="2052" name="Picture 4" descr="Summer Program: Boston University: Research in Science &amp; Engineering (RISE)  Program: Practicum Track on TeenLife">
            <a:extLst>
              <a:ext uri="{FF2B5EF4-FFF2-40B4-BE49-F238E27FC236}">
                <a16:creationId xmlns:a16="http://schemas.microsoft.com/office/drawing/2014/main" id="{83DBAB05-41E2-444D-95D3-933C44E73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726" y="6059092"/>
            <a:ext cx="1651819" cy="74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6DA0A-A3EB-9F42-BB18-6D85C192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3074" y="6348279"/>
            <a:ext cx="2743200" cy="365125"/>
          </a:xfrm>
        </p:spPr>
        <p:txBody>
          <a:bodyPr/>
          <a:lstStyle/>
          <a:p>
            <a:fld id="{3945E07C-E669-4185-9294-1ED1EEAF4182}" type="slidenum">
              <a:rPr lang="zh-CN" altLang="en-US" smtClean="0"/>
              <a:t>2</a:t>
            </a:fld>
            <a:endParaRPr lang="zh-CN" alt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018849-4B39-2F46-95B2-4F5B34F70CFF}"/>
              </a:ext>
            </a:extLst>
          </p:cNvPr>
          <p:cNvCxnSpPr/>
          <p:nvPr/>
        </p:nvCxnSpPr>
        <p:spPr>
          <a:xfrm>
            <a:off x="12855" y="1137692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B07E646-B608-2F47-A8A1-60C2E3C6A6C4}"/>
              </a:ext>
            </a:extLst>
          </p:cNvPr>
          <p:cNvCxnSpPr/>
          <p:nvPr/>
        </p:nvCxnSpPr>
        <p:spPr>
          <a:xfrm>
            <a:off x="12855" y="5964729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4">
            <a:extLst>
              <a:ext uri="{FF2B5EF4-FFF2-40B4-BE49-F238E27FC236}">
                <a16:creationId xmlns:a16="http://schemas.microsoft.com/office/drawing/2014/main" id="{D9FD4293-F52B-9541-8145-600F83A54485}"/>
              </a:ext>
            </a:extLst>
          </p:cNvPr>
          <p:cNvSpPr txBox="1"/>
          <p:nvPr/>
        </p:nvSpPr>
        <p:spPr>
          <a:xfrm flipH="1">
            <a:off x="2065975" y="1363547"/>
            <a:ext cx="45659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 and Objectives</a:t>
            </a:r>
          </a:p>
          <a:p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Congolian Rainforests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Seasonal variations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Long-term trends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Modeling Angular Signatures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description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assessment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applications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Status of Papers</a:t>
            </a:r>
          </a:p>
        </p:txBody>
      </p:sp>
      <p:sp>
        <p:nvSpPr>
          <p:cNvPr id="17" name="灯片编号占位符 1">
            <a:extLst>
              <a:ext uri="{FF2B5EF4-FFF2-40B4-BE49-F238E27FC236}">
                <a16:creationId xmlns:a16="http://schemas.microsoft.com/office/drawing/2014/main" id="{AAA0EAA8-9869-F04C-8246-456074FB382B}"/>
              </a:ext>
            </a:extLst>
          </p:cNvPr>
          <p:cNvSpPr txBox="1">
            <a:spLocks/>
          </p:cNvSpPr>
          <p:nvPr/>
        </p:nvSpPr>
        <p:spPr>
          <a:xfrm>
            <a:off x="8377335" y="59171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EC106D-2A03-4056-B831-B9CCF733BA51}" type="slidenum">
              <a:rPr lang="zh-CN" altLang="en-US" smtClean="0"/>
              <a:pPr/>
              <a:t>2</a:t>
            </a:fld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6D5962-15AC-AD49-A181-5164F7EF2E93}"/>
              </a:ext>
            </a:extLst>
          </p:cNvPr>
          <p:cNvSpPr txBox="1"/>
          <p:nvPr/>
        </p:nvSpPr>
        <p:spPr>
          <a:xfrm>
            <a:off x="1984474" y="329083"/>
            <a:ext cx="1342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B7D0BCB6-805F-6A45-AAB6-4F02F250F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088" y="6190584"/>
            <a:ext cx="561591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DSCOVR EPIC and NISTAR STM</a:t>
            </a: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 28-30, 2021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787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27" y="95900"/>
            <a:ext cx="1649612" cy="1041792"/>
          </a:xfrm>
          <a:prstGeom prst="rect">
            <a:avLst/>
          </a:prstGeom>
        </p:spPr>
      </p:pic>
      <p:pic>
        <p:nvPicPr>
          <p:cNvPr id="2052" name="Picture 4" descr="Summer Program: Boston University: Research in Science &amp; Engineering (RISE)  Program: Practicum Track on TeenLife">
            <a:extLst>
              <a:ext uri="{FF2B5EF4-FFF2-40B4-BE49-F238E27FC236}">
                <a16:creationId xmlns:a16="http://schemas.microsoft.com/office/drawing/2014/main" id="{83DBAB05-41E2-444D-95D3-933C44E73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726" y="6059092"/>
            <a:ext cx="1651819" cy="74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6DA0A-A3EB-9F42-BB18-6D85C192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3074" y="6348279"/>
            <a:ext cx="2743200" cy="365125"/>
          </a:xfrm>
        </p:spPr>
        <p:txBody>
          <a:bodyPr/>
          <a:lstStyle/>
          <a:p>
            <a:fld id="{3945E07C-E669-4185-9294-1ED1EEAF4182}" type="slidenum">
              <a:rPr lang="zh-CN" altLang="en-US" smtClean="0"/>
              <a:t>3</a:t>
            </a:fld>
            <a:endParaRPr lang="zh-CN" alt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018849-4B39-2F46-95B2-4F5B34F70CFF}"/>
              </a:ext>
            </a:extLst>
          </p:cNvPr>
          <p:cNvCxnSpPr/>
          <p:nvPr/>
        </p:nvCxnSpPr>
        <p:spPr>
          <a:xfrm>
            <a:off x="12855" y="1137692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B07E646-B608-2F47-A8A1-60C2E3C6A6C4}"/>
              </a:ext>
            </a:extLst>
          </p:cNvPr>
          <p:cNvCxnSpPr/>
          <p:nvPr/>
        </p:nvCxnSpPr>
        <p:spPr>
          <a:xfrm>
            <a:off x="12855" y="5964729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4">
            <a:extLst>
              <a:ext uri="{FF2B5EF4-FFF2-40B4-BE49-F238E27FC236}">
                <a16:creationId xmlns:a16="http://schemas.microsoft.com/office/drawing/2014/main" id="{D9FD4293-F52B-9541-8145-600F83A54485}"/>
              </a:ext>
            </a:extLst>
          </p:cNvPr>
          <p:cNvSpPr txBox="1"/>
          <p:nvPr/>
        </p:nvSpPr>
        <p:spPr>
          <a:xfrm flipH="1">
            <a:off x="374859" y="1679150"/>
            <a:ext cx="1144228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Tropical forests host significant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biodiversity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provide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habitat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animals, support to indigenous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play a prominent role in the terrestrial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 cycle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climate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study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focused on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Congolian Forests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goal of: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the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seasonal patterns of leaf area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Whether there are any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long-term trends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same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 study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focused on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modeling angular signatures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vegetation with the goal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the physical mechanisms behind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seasonal patterns of leaf area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灯片编号占位符 1">
            <a:extLst>
              <a:ext uri="{FF2B5EF4-FFF2-40B4-BE49-F238E27FC236}">
                <a16:creationId xmlns:a16="http://schemas.microsoft.com/office/drawing/2014/main" id="{AAA0EAA8-9869-F04C-8246-456074FB382B}"/>
              </a:ext>
            </a:extLst>
          </p:cNvPr>
          <p:cNvSpPr txBox="1">
            <a:spLocks/>
          </p:cNvSpPr>
          <p:nvPr/>
        </p:nvSpPr>
        <p:spPr>
          <a:xfrm>
            <a:off x="8377335" y="59171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EC106D-2A03-4056-B831-B9CCF733BA51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6D5962-15AC-AD49-A181-5164F7EF2E93}"/>
              </a:ext>
            </a:extLst>
          </p:cNvPr>
          <p:cNvSpPr txBox="1"/>
          <p:nvPr/>
        </p:nvSpPr>
        <p:spPr>
          <a:xfrm>
            <a:off x="1984474" y="329083"/>
            <a:ext cx="4254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 and Objectives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C422355F-59FB-8648-849F-6B2CE05EA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088" y="6190584"/>
            <a:ext cx="561591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DSCOVR EPIC and NISTAR STM</a:t>
            </a: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 28-30, 2021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206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27" y="95900"/>
            <a:ext cx="1649612" cy="1041792"/>
          </a:xfrm>
          <a:prstGeom prst="rect">
            <a:avLst/>
          </a:prstGeom>
        </p:spPr>
      </p:pic>
      <p:pic>
        <p:nvPicPr>
          <p:cNvPr id="2052" name="Picture 4" descr="Summer Program: Boston University: Research in Science &amp; Engineering (RISE)  Program: Practicum Track on TeenLife">
            <a:extLst>
              <a:ext uri="{FF2B5EF4-FFF2-40B4-BE49-F238E27FC236}">
                <a16:creationId xmlns:a16="http://schemas.microsoft.com/office/drawing/2014/main" id="{83DBAB05-41E2-444D-95D3-933C44E73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726" y="6059092"/>
            <a:ext cx="1651819" cy="74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6DA0A-A3EB-9F42-BB18-6D85C192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3074" y="6348279"/>
            <a:ext cx="2743200" cy="365125"/>
          </a:xfrm>
        </p:spPr>
        <p:txBody>
          <a:bodyPr/>
          <a:lstStyle/>
          <a:p>
            <a:fld id="{3945E07C-E669-4185-9294-1ED1EEAF4182}" type="slidenum">
              <a:rPr lang="zh-CN" altLang="en-US" smtClean="0"/>
              <a:t>4</a:t>
            </a:fld>
            <a:endParaRPr lang="zh-CN" alt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018849-4B39-2F46-95B2-4F5B34F70CFF}"/>
              </a:ext>
            </a:extLst>
          </p:cNvPr>
          <p:cNvCxnSpPr/>
          <p:nvPr/>
        </p:nvCxnSpPr>
        <p:spPr>
          <a:xfrm>
            <a:off x="12855" y="1137692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B07E646-B608-2F47-A8A1-60C2E3C6A6C4}"/>
              </a:ext>
            </a:extLst>
          </p:cNvPr>
          <p:cNvCxnSpPr/>
          <p:nvPr/>
        </p:nvCxnSpPr>
        <p:spPr>
          <a:xfrm>
            <a:off x="12855" y="5964729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EEC85C7-2408-F040-BCAA-161BD63E51B9}"/>
              </a:ext>
            </a:extLst>
          </p:cNvPr>
          <p:cNvSpPr txBox="1"/>
          <p:nvPr/>
        </p:nvSpPr>
        <p:spPr>
          <a:xfrm>
            <a:off x="1984474" y="329083"/>
            <a:ext cx="661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Update on our Congo Rainforests study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09F65F4C-48F8-FC42-AF68-829555DA8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088" y="6190584"/>
            <a:ext cx="561591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DSCOVR EPIC and NISTAR STM</a:t>
            </a: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 28-30, 2021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528C39EA-BDC2-F144-AA3C-9544C17E6BDF}"/>
              </a:ext>
            </a:extLst>
          </p:cNvPr>
          <p:cNvSpPr txBox="1"/>
          <p:nvPr/>
        </p:nvSpPr>
        <p:spPr>
          <a:xfrm flipH="1">
            <a:off x="500906" y="1981549"/>
            <a:ext cx="114422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following paper reporting results of our analyses has been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submitted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publication to the journal “Remote Sensing of Environment”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Sun, Y., Knyazikhin, Y., Myneni R. et al., Seasonal and long-term variations in leaf area of Congolese rainforest, 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article is in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round two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reviews-revisions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Highlights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this article are briefly presented in the following slides</a:t>
            </a: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22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27" y="95900"/>
            <a:ext cx="1649612" cy="1041792"/>
          </a:xfrm>
          <a:prstGeom prst="rect">
            <a:avLst/>
          </a:prstGeom>
        </p:spPr>
      </p:pic>
      <p:pic>
        <p:nvPicPr>
          <p:cNvPr id="2052" name="Picture 4" descr="Summer Program: Boston University: Research in Science &amp; Engineering (RISE)  Program: Practicum Track on TeenLife">
            <a:extLst>
              <a:ext uri="{FF2B5EF4-FFF2-40B4-BE49-F238E27FC236}">
                <a16:creationId xmlns:a16="http://schemas.microsoft.com/office/drawing/2014/main" id="{83DBAB05-41E2-444D-95D3-933C44E73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726" y="6059092"/>
            <a:ext cx="1651819" cy="74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6DA0A-A3EB-9F42-BB18-6D85C192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3074" y="6348279"/>
            <a:ext cx="2743200" cy="365125"/>
          </a:xfrm>
        </p:spPr>
        <p:txBody>
          <a:bodyPr/>
          <a:lstStyle/>
          <a:p>
            <a:fld id="{3945E07C-E669-4185-9294-1ED1EEAF4182}" type="slidenum">
              <a:rPr lang="zh-CN" altLang="en-US" smtClean="0"/>
              <a:t>5</a:t>
            </a:fld>
            <a:endParaRPr lang="zh-CN" alt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018849-4B39-2F46-95B2-4F5B34F70CFF}"/>
              </a:ext>
            </a:extLst>
          </p:cNvPr>
          <p:cNvCxnSpPr/>
          <p:nvPr/>
        </p:nvCxnSpPr>
        <p:spPr>
          <a:xfrm>
            <a:off x="12855" y="1137692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B07E646-B608-2F47-A8A1-60C2E3C6A6C4}"/>
              </a:ext>
            </a:extLst>
          </p:cNvPr>
          <p:cNvCxnSpPr/>
          <p:nvPr/>
        </p:nvCxnSpPr>
        <p:spPr>
          <a:xfrm>
            <a:off x="12855" y="5964729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5">
            <a:extLst>
              <a:ext uri="{FF2B5EF4-FFF2-40B4-BE49-F238E27FC236}">
                <a16:creationId xmlns:a16="http://schemas.microsoft.com/office/drawing/2014/main" id="{37A5F179-B724-F144-8C8B-C71C9A06DBE9}"/>
              </a:ext>
            </a:extLst>
          </p:cNvPr>
          <p:cNvPicPr/>
          <p:nvPr/>
        </p:nvPicPr>
        <p:blipFill rotWithShape="1">
          <a:blip r:embed="rId5"/>
          <a:srcRect l="3634" t="16181" r="2141" b="15130"/>
          <a:stretch/>
        </p:blipFill>
        <p:spPr bwMode="auto">
          <a:xfrm>
            <a:off x="100940" y="3633634"/>
            <a:ext cx="3767067" cy="20593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DCBA94C3-253A-5347-A839-E439FE7D680F}"/>
              </a:ext>
            </a:extLst>
          </p:cNvPr>
          <p:cNvPicPr/>
          <p:nvPr/>
        </p:nvPicPr>
        <p:blipFill rotWithShape="1">
          <a:blip r:embed="rId6"/>
          <a:srcRect l="3857" t="10524" r="6005" b="7703"/>
          <a:stretch/>
        </p:blipFill>
        <p:spPr bwMode="auto">
          <a:xfrm>
            <a:off x="100940" y="1409399"/>
            <a:ext cx="3223648" cy="21720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矩形 7">
            <a:extLst>
              <a:ext uri="{FF2B5EF4-FFF2-40B4-BE49-F238E27FC236}">
                <a16:creationId xmlns:a16="http://schemas.microsoft.com/office/drawing/2014/main" id="{8F33BB52-5979-1D47-9836-C09708BA2462}"/>
              </a:ext>
            </a:extLst>
          </p:cNvPr>
          <p:cNvSpPr/>
          <p:nvPr/>
        </p:nvSpPr>
        <p:spPr>
          <a:xfrm>
            <a:off x="1181208" y="5636782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Landcover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94A2A2-72C0-F845-8680-265595E301B4}"/>
              </a:ext>
            </a:extLst>
          </p:cNvPr>
          <p:cNvSpPr txBox="1"/>
          <p:nvPr/>
        </p:nvSpPr>
        <p:spPr>
          <a:xfrm>
            <a:off x="3978420" y="1408218"/>
            <a:ext cx="803785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forests cover southeastern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Cameroon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Gabon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Republic of Congo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northern and central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Democratic Republic of the Congo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portions of southern and southwestern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 African Republic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north, south, and southwest, the forests transition to drier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forest-savanna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mosaic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east, the forests transition to the highland Albertine Rift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montane forests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 rift is a branch of the East African Rift system)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Second-largest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tropical forest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Contains a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quarter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world's remaining tropical forest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deforestation rate of any major tropical forest zone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cf.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Wikipedia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97E82DF8-FDC7-2243-9B82-77E4B26AA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088" y="6190584"/>
            <a:ext cx="561591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DSCOVR EPIC and NISTAR STM</a:t>
            </a: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 28-30, 2021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02418F-5DEF-D346-A613-03AB3840069D}"/>
              </a:ext>
            </a:extLst>
          </p:cNvPr>
          <p:cNvSpPr txBox="1"/>
          <p:nvPr/>
        </p:nvSpPr>
        <p:spPr>
          <a:xfrm>
            <a:off x="1984474" y="329083"/>
            <a:ext cx="6960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1.A. Update on our Congo Rainforests study</a:t>
            </a:r>
          </a:p>
        </p:txBody>
      </p:sp>
    </p:spTree>
    <p:extLst>
      <p:ext uri="{BB962C8B-B14F-4D97-AF65-F5344CB8AC3E}">
        <p14:creationId xmlns:p14="http://schemas.microsoft.com/office/powerpoint/2010/main" val="1252438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27" y="95900"/>
            <a:ext cx="1649612" cy="1041792"/>
          </a:xfrm>
          <a:prstGeom prst="rect">
            <a:avLst/>
          </a:prstGeom>
        </p:spPr>
      </p:pic>
      <p:pic>
        <p:nvPicPr>
          <p:cNvPr id="2052" name="Picture 4" descr="Summer Program: Boston University: Research in Science &amp; Engineering (RISE)  Program: Practicum Track on TeenLife">
            <a:extLst>
              <a:ext uri="{FF2B5EF4-FFF2-40B4-BE49-F238E27FC236}">
                <a16:creationId xmlns:a16="http://schemas.microsoft.com/office/drawing/2014/main" id="{83DBAB05-41E2-444D-95D3-933C44E73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726" y="6059092"/>
            <a:ext cx="1651819" cy="74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6DA0A-A3EB-9F42-BB18-6D85C192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3074" y="6348279"/>
            <a:ext cx="2743200" cy="365125"/>
          </a:xfrm>
        </p:spPr>
        <p:txBody>
          <a:bodyPr/>
          <a:lstStyle/>
          <a:p>
            <a:fld id="{3945E07C-E669-4185-9294-1ED1EEAF4182}" type="slidenum">
              <a:rPr lang="zh-CN" altLang="en-US" smtClean="0"/>
              <a:t>6</a:t>
            </a:fld>
            <a:endParaRPr lang="zh-CN" alt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018849-4B39-2F46-95B2-4F5B34F70CFF}"/>
              </a:ext>
            </a:extLst>
          </p:cNvPr>
          <p:cNvCxnSpPr/>
          <p:nvPr/>
        </p:nvCxnSpPr>
        <p:spPr>
          <a:xfrm>
            <a:off x="12855" y="1137692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B07E646-B608-2F47-A8A1-60C2E3C6A6C4}"/>
              </a:ext>
            </a:extLst>
          </p:cNvPr>
          <p:cNvCxnSpPr/>
          <p:nvPr/>
        </p:nvCxnSpPr>
        <p:spPr>
          <a:xfrm>
            <a:off x="12855" y="5964729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DD10908-921C-6C4F-8B4A-41C709166C82}"/>
              </a:ext>
            </a:extLst>
          </p:cNvPr>
          <p:cNvSpPr txBox="1"/>
          <p:nvPr/>
        </p:nvSpPr>
        <p:spPr>
          <a:xfrm>
            <a:off x="1984474" y="329083"/>
            <a:ext cx="4541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1.B. Bimodal Seasonal Cycle</a:t>
            </a:r>
          </a:p>
        </p:txBody>
      </p:sp>
      <p:sp>
        <p:nvSpPr>
          <p:cNvPr id="35" name="文本框 4">
            <a:extLst>
              <a:ext uri="{FF2B5EF4-FFF2-40B4-BE49-F238E27FC236}">
                <a16:creationId xmlns:a16="http://schemas.microsoft.com/office/drawing/2014/main" id="{32E7DC41-F90D-414D-96FC-4495D8827455}"/>
              </a:ext>
            </a:extLst>
          </p:cNvPr>
          <p:cNvSpPr txBox="1"/>
          <p:nvPr/>
        </p:nvSpPr>
        <p:spPr>
          <a:xfrm flipH="1">
            <a:off x="1984474" y="5064489"/>
            <a:ext cx="8453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Bimodal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seasonality of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 &amp; precipitation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generally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overlap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(i.e., large precipitation corresponds to large LAI)</a:t>
            </a:r>
          </a:p>
        </p:txBody>
      </p:sp>
      <p:pic>
        <p:nvPicPr>
          <p:cNvPr id="11" name="图片 216">
            <a:extLst>
              <a:ext uri="{FF2B5EF4-FFF2-40B4-BE49-F238E27FC236}">
                <a16:creationId xmlns:a16="http://schemas.microsoft.com/office/drawing/2014/main" id="{E034AFB3-4B84-6945-9BAE-E90EDBB4744A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9"/>
          <a:stretch/>
        </p:blipFill>
        <p:spPr bwMode="auto">
          <a:xfrm>
            <a:off x="1984474" y="1660489"/>
            <a:ext cx="7420742" cy="30433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47823336-FB13-DD41-8AF0-1607988E6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088" y="6190584"/>
            <a:ext cx="561591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DSCOVR EPIC and NISTAR STM</a:t>
            </a: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 28-30, 2021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658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27" y="95900"/>
            <a:ext cx="1649612" cy="1041792"/>
          </a:xfrm>
          <a:prstGeom prst="rect">
            <a:avLst/>
          </a:prstGeom>
        </p:spPr>
      </p:pic>
      <p:pic>
        <p:nvPicPr>
          <p:cNvPr id="2052" name="Picture 4" descr="Summer Program: Boston University: Research in Science &amp; Engineering (RISE)  Program: Practicum Track on TeenLife">
            <a:extLst>
              <a:ext uri="{FF2B5EF4-FFF2-40B4-BE49-F238E27FC236}">
                <a16:creationId xmlns:a16="http://schemas.microsoft.com/office/drawing/2014/main" id="{83DBAB05-41E2-444D-95D3-933C44E73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726" y="6059092"/>
            <a:ext cx="1651819" cy="74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6DA0A-A3EB-9F42-BB18-6D85C192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3074" y="6348279"/>
            <a:ext cx="2743200" cy="365125"/>
          </a:xfrm>
        </p:spPr>
        <p:txBody>
          <a:bodyPr/>
          <a:lstStyle/>
          <a:p>
            <a:fld id="{3945E07C-E669-4185-9294-1ED1EEAF4182}" type="slidenum">
              <a:rPr lang="zh-CN" altLang="en-US" smtClean="0"/>
              <a:t>7</a:t>
            </a:fld>
            <a:endParaRPr lang="zh-CN" alt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018849-4B39-2F46-95B2-4F5B34F70CFF}"/>
              </a:ext>
            </a:extLst>
          </p:cNvPr>
          <p:cNvCxnSpPr/>
          <p:nvPr/>
        </p:nvCxnSpPr>
        <p:spPr>
          <a:xfrm>
            <a:off x="12855" y="1137692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B07E646-B608-2F47-A8A1-60C2E3C6A6C4}"/>
              </a:ext>
            </a:extLst>
          </p:cNvPr>
          <p:cNvCxnSpPr/>
          <p:nvPr/>
        </p:nvCxnSpPr>
        <p:spPr>
          <a:xfrm>
            <a:off x="12855" y="5964729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E571D1-9CE5-DA4E-A545-B28D163128BE}"/>
              </a:ext>
            </a:extLst>
          </p:cNvPr>
          <p:cNvSpPr txBox="1"/>
          <p:nvPr/>
        </p:nvSpPr>
        <p:spPr>
          <a:xfrm>
            <a:off x="1859989" y="299963"/>
            <a:ext cx="8545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1.C. Seasonality confirmation with Angular Signatures</a:t>
            </a:r>
          </a:p>
        </p:txBody>
      </p:sp>
      <p:sp>
        <p:nvSpPr>
          <p:cNvPr id="18" name="文本框 11">
            <a:extLst>
              <a:ext uri="{FF2B5EF4-FFF2-40B4-BE49-F238E27FC236}">
                <a16:creationId xmlns:a16="http://schemas.microsoft.com/office/drawing/2014/main" id="{8BE0B401-A8FC-E440-9BAA-6AE7D02A2E81}"/>
              </a:ext>
            </a:extLst>
          </p:cNvPr>
          <p:cNvSpPr txBox="1"/>
          <p:nvPr/>
        </p:nvSpPr>
        <p:spPr>
          <a:xfrm flipH="1">
            <a:off x="261403" y="5218957"/>
            <a:ext cx="11669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MISR and EPIC NIR angular signatures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higher in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wet season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leaf area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than in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dry season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all 3 regions. </a:t>
            </a:r>
          </a:p>
        </p:txBody>
      </p:sp>
      <p:pic>
        <p:nvPicPr>
          <p:cNvPr id="14" name="图片 1">
            <a:extLst>
              <a:ext uri="{FF2B5EF4-FFF2-40B4-BE49-F238E27FC236}">
                <a16:creationId xmlns:a16="http://schemas.microsoft.com/office/drawing/2014/main" id="{E77E97F2-A4EF-C34D-8279-AC73F7086094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3" b="2459"/>
          <a:stretch/>
        </p:blipFill>
        <p:spPr bwMode="auto">
          <a:xfrm>
            <a:off x="3643930" y="1514133"/>
            <a:ext cx="4904140" cy="32392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08558D-CB6C-F049-A7F7-886EC48E1195}"/>
              </a:ext>
            </a:extLst>
          </p:cNvPr>
          <p:cNvSpPr txBox="1"/>
          <p:nvPr/>
        </p:nvSpPr>
        <p:spPr>
          <a:xfrm>
            <a:off x="6340337" y="2185275"/>
            <a:ext cx="5582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rgbClr val="759239"/>
                </a:solidFill>
              </a:rPr>
              <a:t>EPIC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C1F995F-3E39-294D-8DE3-E695FD3F77D9}"/>
              </a:ext>
            </a:extLst>
          </p:cNvPr>
          <p:cNvCxnSpPr/>
          <p:nvPr/>
        </p:nvCxnSpPr>
        <p:spPr>
          <a:xfrm flipH="1">
            <a:off x="6659141" y="2688128"/>
            <a:ext cx="681887" cy="406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5918941-11B5-E947-923F-1334AE0B785C}"/>
              </a:ext>
            </a:extLst>
          </p:cNvPr>
          <p:cNvSpPr txBox="1"/>
          <p:nvPr/>
        </p:nvSpPr>
        <p:spPr>
          <a:xfrm>
            <a:off x="7167372" y="2554310"/>
            <a:ext cx="5582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rgbClr val="759239"/>
                </a:solidFill>
              </a:rPr>
              <a:t>MISR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FE9478-F3C7-ED42-9125-A5B9E46B87BD}"/>
              </a:ext>
            </a:extLst>
          </p:cNvPr>
          <p:cNvCxnSpPr/>
          <p:nvPr/>
        </p:nvCxnSpPr>
        <p:spPr>
          <a:xfrm flipH="1">
            <a:off x="5842428" y="2462274"/>
            <a:ext cx="514226" cy="2258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1754D0B-667C-3042-B7E0-0363E5ABB732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5571997" y="2323775"/>
            <a:ext cx="768340" cy="311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8">
            <a:extLst>
              <a:ext uri="{FF2B5EF4-FFF2-40B4-BE49-F238E27FC236}">
                <a16:creationId xmlns:a16="http://schemas.microsoft.com/office/drawing/2014/main" id="{930C1DD7-0070-D140-A14C-C8E3E3C28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088" y="6190584"/>
            <a:ext cx="561591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DSCOVR EPIC and NISTAR STM</a:t>
            </a: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 28-30, 2021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779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27" y="95900"/>
            <a:ext cx="1649612" cy="1041792"/>
          </a:xfrm>
          <a:prstGeom prst="rect">
            <a:avLst/>
          </a:prstGeom>
        </p:spPr>
      </p:pic>
      <p:pic>
        <p:nvPicPr>
          <p:cNvPr id="2052" name="Picture 4" descr="Summer Program: Boston University: Research in Science &amp; Engineering (RISE)  Program: Practicum Track on TeenLife">
            <a:extLst>
              <a:ext uri="{FF2B5EF4-FFF2-40B4-BE49-F238E27FC236}">
                <a16:creationId xmlns:a16="http://schemas.microsoft.com/office/drawing/2014/main" id="{83DBAB05-41E2-444D-95D3-933C44E73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388" y="6077754"/>
            <a:ext cx="1651819" cy="74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6DA0A-A3EB-9F42-BB18-6D85C192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3074" y="6348279"/>
            <a:ext cx="2743200" cy="365125"/>
          </a:xfrm>
        </p:spPr>
        <p:txBody>
          <a:bodyPr/>
          <a:lstStyle/>
          <a:p>
            <a:fld id="{3945E07C-E669-4185-9294-1ED1EEAF4182}" type="slidenum">
              <a:rPr lang="zh-CN" altLang="en-US" smtClean="0"/>
              <a:t>8</a:t>
            </a:fld>
            <a:endParaRPr lang="zh-CN" alt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018849-4B39-2F46-95B2-4F5B34F70CFF}"/>
              </a:ext>
            </a:extLst>
          </p:cNvPr>
          <p:cNvCxnSpPr/>
          <p:nvPr/>
        </p:nvCxnSpPr>
        <p:spPr>
          <a:xfrm>
            <a:off x="12855" y="1137692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B07E646-B608-2F47-A8A1-60C2E3C6A6C4}"/>
              </a:ext>
            </a:extLst>
          </p:cNvPr>
          <p:cNvCxnSpPr/>
          <p:nvPr/>
        </p:nvCxnSpPr>
        <p:spPr>
          <a:xfrm>
            <a:off x="12855" y="5964729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E571D1-9CE5-DA4E-A545-B28D163128BE}"/>
              </a:ext>
            </a:extLst>
          </p:cNvPr>
          <p:cNvSpPr txBox="1"/>
          <p:nvPr/>
        </p:nvSpPr>
        <p:spPr>
          <a:xfrm>
            <a:off x="1859989" y="299963"/>
            <a:ext cx="4002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1.D. Long Term Decline?</a:t>
            </a: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F3FB2207-F1B0-7444-A9F8-17C60E676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7" y="1313110"/>
            <a:ext cx="3910767" cy="2687994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id="{4E7EADA7-570A-8144-A2A5-51A2CB218728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8" b="10187"/>
          <a:stretch/>
        </p:blipFill>
        <p:spPr bwMode="auto">
          <a:xfrm>
            <a:off x="4141676" y="1572639"/>
            <a:ext cx="3761353" cy="23541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F365330E-2DE6-1F47-98E3-514C075D2512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3" b="9917"/>
          <a:stretch/>
        </p:blipFill>
        <p:spPr bwMode="auto">
          <a:xfrm>
            <a:off x="8332238" y="1572640"/>
            <a:ext cx="3684036" cy="24284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8C99D0-6FA2-7B44-A13F-1801A8C340F4}"/>
              </a:ext>
            </a:extLst>
          </p:cNvPr>
          <p:cNvSpPr txBox="1"/>
          <p:nvPr/>
        </p:nvSpPr>
        <p:spPr>
          <a:xfrm>
            <a:off x="881748" y="3968349"/>
            <a:ext cx="17556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MODIS EVI C5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2003-2012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Zhou et al., 2014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F76BF4-529D-A140-AEF2-204E85C3B102}"/>
              </a:ext>
            </a:extLst>
          </p:cNvPr>
          <p:cNvSpPr txBox="1"/>
          <p:nvPr/>
        </p:nvSpPr>
        <p:spPr>
          <a:xfrm>
            <a:off x="5018851" y="3942287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MODIS EVI C6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2000-2012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EDD1C0-2FC9-E446-9A4B-785152F8A29A}"/>
              </a:ext>
            </a:extLst>
          </p:cNvPr>
          <p:cNvSpPr txBox="1"/>
          <p:nvPr/>
        </p:nvSpPr>
        <p:spPr>
          <a:xfrm>
            <a:off x="9249396" y="3997337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MODIS EVI C6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2000-2019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2D9040-9935-BE4C-98E1-DB9AC8E263FE}"/>
              </a:ext>
            </a:extLst>
          </p:cNvPr>
          <p:cNvSpPr txBox="1"/>
          <p:nvPr/>
        </p:nvSpPr>
        <p:spPr>
          <a:xfrm>
            <a:off x="2951440" y="4869522"/>
            <a:ext cx="65412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widespread decline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leaf area is observed with MODIS C6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Remarkable difference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exists between MODIS C5 and C6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Wet season (AMJ)</a:t>
            </a: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8681883C-BF55-B341-88A7-3DD309485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088" y="6190584"/>
            <a:ext cx="561591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DSCOVR EPIC and NISTAR STM</a:t>
            </a: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 28-30, 2021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539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27" y="95900"/>
            <a:ext cx="1649612" cy="1041792"/>
          </a:xfrm>
          <a:prstGeom prst="rect">
            <a:avLst/>
          </a:prstGeom>
        </p:spPr>
      </p:pic>
      <p:pic>
        <p:nvPicPr>
          <p:cNvPr id="2052" name="Picture 4" descr="Summer Program: Boston University: Research in Science &amp; Engineering (RISE)  Program: Practicum Track on TeenLife">
            <a:extLst>
              <a:ext uri="{FF2B5EF4-FFF2-40B4-BE49-F238E27FC236}">
                <a16:creationId xmlns:a16="http://schemas.microsoft.com/office/drawing/2014/main" id="{83DBAB05-41E2-444D-95D3-933C44E73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726" y="6059092"/>
            <a:ext cx="1651819" cy="74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6DA0A-A3EB-9F42-BB18-6D85C192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3074" y="6348279"/>
            <a:ext cx="2743200" cy="365125"/>
          </a:xfrm>
        </p:spPr>
        <p:txBody>
          <a:bodyPr/>
          <a:lstStyle/>
          <a:p>
            <a:fld id="{3945E07C-E669-4185-9294-1ED1EEAF4182}" type="slidenum">
              <a:rPr lang="zh-CN" altLang="en-US" smtClean="0"/>
              <a:t>9</a:t>
            </a:fld>
            <a:endParaRPr lang="zh-CN" alt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018849-4B39-2F46-95B2-4F5B34F70CFF}"/>
              </a:ext>
            </a:extLst>
          </p:cNvPr>
          <p:cNvCxnSpPr/>
          <p:nvPr/>
        </p:nvCxnSpPr>
        <p:spPr>
          <a:xfrm>
            <a:off x="12855" y="1137692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B07E646-B608-2F47-A8A1-60C2E3C6A6C4}"/>
              </a:ext>
            </a:extLst>
          </p:cNvPr>
          <p:cNvCxnSpPr/>
          <p:nvPr/>
        </p:nvCxnSpPr>
        <p:spPr>
          <a:xfrm>
            <a:off x="12855" y="5964729"/>
            <a:ext cx="12166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E571D1-9CE5-DA4E-A545-B28D163128BE}"/>
              </a:ext>
            </a:extLst>
          </p:cNvPr>
          <p:cNvSpPr txBox="1"/>
          <p:nvPr/>
        </p:nvSpPr>
        <p:spPr>
          <a:xfrm>
            <a:off x="1859989" y="299963"/>
            <a:ext cx="2728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1.E. Conclusions</a:t>
            </a: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id="{95606F22-F7AF-5E40-A60A-B1E19E299161}"/>
              </a:ext>
            </a:extLst>
          </p:cNvPr>
          <p:cNvSpPr txBox="1"/>
          <p:nvPr/>
        </p:nvSpPr>
        <p:spPr>
          <a:xfrm flipH="1">
            <a:off x="335902" y="1658384"/>
            <a:ext cx="116803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Congolian Forests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Seasonal Variations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Leaf area in Congolian forests exhibits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bimodal seasonality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Leaf area strongly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linked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precipitation patterns (larger LAI in wet season)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Bimodality gets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stronger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N to 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Seasonality of LAI in cycle 1 is mainly controlled by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precipitation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regions 1 and 2, and controlled by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radiation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region 3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Seasonality of LAI in cycle 2 is controlled by both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precipitation and radiation</a:t>
            </a:r>
            <a:endParaRPr lang="en-US" altLang="zh-CN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US" altLang="zh-CN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Term Trends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long-term trends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were observed in the latest version of multiple satellite products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405E8CAA-F474-7642-A441-0C6951A72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088" y="6190584"/>
            <a:ext cx="561591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DSCOVR EPIC and NISTAR STM</a:t>
            </a: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 28-30, 2021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21161</TotalTime>
  <Words>1681</Words>
  <Application>Microsoft Macintosh PowerPoint</Application>
  <PresentationFormat>Widescreen</PresentationFormat>
  <Paragraphs>245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等线</vt:lpstr>
      <vt:lpstr>Arial</vt:lpstr>
      <vt:lpstr>Calibri</vt:lpstr>
      <vt:lpstr>Calibri Light</vt:lpstr>
      <vt:lpstr>Cambria Math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isabel.sxj@gmail.com</dc:creator>
  <cp:lastModifiedBy>Myneni, Ranga B</cp:lastModifiedBy>
  <cp:revision>459</cp:revision>
  <cp:lastPrinted>2019-09-16T15:32:52Z</cp:lastPrinted>
  <dcterms:created xsi:type="dcterms:W3CDTF">2019-08-27T13:39:55Z</dcterms:created>
  <dcterms:modified xsi:type="dcterms:W3CDTF">2021-09-27T14:15:20Z</dcterms:modified>
</cp:coreProperties>
</file>