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71" r:id="rId3"/>
    <p:sldId id="270" r:id="rId4"/>
    <p:sldId id="269" r:id="rId5"/>
    <p:sldId id="263" r:id="rId6"/>
    <p:sldId id="268" r:id="rId7"/>
    <p:sldId id="266" r:id="rId8"/>
    <p:sldId id="272" r:id="rId9"/>
    <p:sldId id="257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8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3534C-22CF-44E2-A6D1-895239AABE63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89B0A-22E2-40FB-B4AB-3A311F2CA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495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9B0A-22E2-40FB-B4AB-3A311F2CACF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934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9B0A-22E2-40FB-B4AB-3A311F2CACF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934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9B0A-22E2-40FB-B4AB-3A311F2CACF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93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391F-E6E6-406D-A343-FD13B80744B5}" type="datetime1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FA98-75C6-437C-AED8-4634475C8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7E25-1E0E-4414-AAEF-7DF27CDC2058}" type="datetime1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FA98-75C6-437C-AED8-4634475C8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22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3CFB-EB4B-4048-ACE1-B1D26179CEDD}" type="datetime1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FA98-75C6-437C-AED8-4634475C8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69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97BA-0D27-40DF-A0EE-CCCDCA5642D4}" type="datetime1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FA98-75C6-437C-AED8-4634475C8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27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EF28-45CD-44D2-99BA-A8FE2C2A5ED5}" type="datetime1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FA98-75C6-437C-AED8-4634475C8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37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7D8B-684C-49EB-9BE7-33D6E53EB8A9}" type="datetime1">
              <a:rPr lang="en-GB" smtClean="0"/>
              <a:t>30/09/2021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FA98-75C6-437C-AED8-4634475C8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30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E032-0197-446F-978D-CC4A5263D242}" type="datetime1">
              <a:rPr lang="en-GB" smtClean="0"/>
              <a:t>30/09/2021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FA98-75C6-437C-AED8-4634475C8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65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DC12-4E39-4E88-B0BD-89723A1E8B81}" type="datetime1">
              <a:rPr lang="en-GB" smtClean="0"/>
              <a:t>30/09/2021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FA98-75C6-437C-AED8-4634475C8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06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0BBA-1568-4518-99AA-687FE9EA3433}" type="datetime1">
              <a:rPr lang="en-GB" smtClean="0"/>
              <a:t>30/09/2021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FA98-75C6-437C-AED8-4634475C8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08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A111-AE76-4345-B13B-6F032C0285DD}" type="datetime1">
              <a:rPr lang="en-GB" smtClean="0"/>
              <a:t>30/09/2021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FA98-75C6-437C-AED8-4634475C8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FA01-7AF2-44CA-8222-3E6BE6054B29}" type="datetime1">
              <a:rPr lang="en-GB" smtClean="0"/>
              <a:t>30/09/2021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FA98-75C6-437C-AED8-4634475C8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21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1EB13-43A4-4340-BA1B-2B08A404F019}" type="datetime1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8FA98-75C6-437C-AED8-4634475C8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34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ontiersin.org/articles/10.3389/frsen.2021.724074/ful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pic.gsfc.nasa.gov/?date=2018-02-1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pic.gsfc.nasa.gov/?date=2018-09-17" TargetMode="External"/><Relationship Id="rId4" Type="http://schemas.openxmlformats.org/officeDocument/2006/relationships/hyperlink" Target="https://epic.gsfc.nasa.gov/?date=2018-06-1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12190" y="2590800"/>
            <a:ext cx="409473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The </a:t>
            </a:r>
            <a:r>
              <a:rPr lang="en-GB" sz="1400" b="1" dirty="0" smtClean="0"/>
              <a:t>EPIC observes the entire Sun-illuminated </a:t>
            </a:r>
            <a:r>
              <a:rPr lang="en-GB" sz="1400" b="1" dirty="0"/>
              <a:t>Earth from the L1 Sun-Earth Lagrange </a:t>
            </a:r>
            <a:r>
              <a:rPr lang="en-GB" sz="1400" b="1" dirty="0" smtClean="0"/>
              <a:t>point. </a:t>
            </a:r>
            <a:r>
              <a:rPr lang="en-US" sz="1400" b="1" dirty="0"/>
              <a:t>EPIC has an aperture diameter of 30.5 cm, </a:t>
            </a:r>
            <a:r>
              <a:rPr lang="en-US" sz="1400" b="1" dirty="0" smtClean="0"/>
              <a:t>a </a:t>
            </a:r>
            <a:r>
              <a:rPr lang="en-US" sz="1400" b="1" dirty="0"/>
              <a:t>field of view of 0.61°, and </a:t>
            </a:r>
            <a:r>
              <a:rPr lang="en-GB" sz="1400" b="1" dirty="0"/>
              <a:t>a spatial resolution of ~10 km/pixel</a:t>
            </a:r>
            <a:r>
              <a:rPr lang="en-US" sz="1400" b="1" dirty="0"/>
              <a:t>. The camera produces 2048×2048 pixel images in 10 narrowband channels (317</a:t>
            </a:r>
            <a:r>
              <a:rPr lang="en-GB" sz="1400" b="1" dirty="0"/>
              <a:t>.5</a:t>
            </a:r>
            <a:r>
              <a:rPr lang="en-US" sz="1400" b="1" dirty="0"/>
              <a:t>, 325, 340, 388, 443, 55</a:t>
            </a:r>
            <a:r>
              <a:rPr lang="en-GB" sz="1400" b="1" dirty="0"/>
              <a:t>1</a:t>
            </a:r>
            <a:r>
              <a:rPr lang="en-US" sz="1400" b="1" dirty="0"/>
              <a:t>, 680, 688, 764, and 779.5 nm</a:t>
            </a:r>
            <a:r>
              <a:rPr lang="en-US" sz="1400" b="1" dirty="0" smtClean="0"/>
              <a:t>) (NASA). </a:t>
            </a:r>
            <a:endParaRPr lang="en-GB" sz="1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66999"/>
            <a:ext cx="3553801" cy="36408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615066" y="4293275"/>
            <a:ext cx="40717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The L1 location, however, restricts phase angles to ~2°-12° (a nearly backscattering direction), depriving the observer of any information on bidirectional surface reflectance factors (BRFs) or on cloud/aerosol phase functions. A compact, lightweight, autonomous EPIC-type camera on the Moon’s surface offers a unique opportunity to overcome these limitations and advance Earth science in novel and potentially unanticipated </a:t>
            </a:r>
            <a:r>
              <a:rPr lang="en-GB" sz="1400" dirty="0" smtClean="0"/>
              <a:t>ways.</a:t>
            </a:r>
            <a:endParaRPr lang="en-GB" sz="1400" dirty="0"/>
          </a:p>
        </p:txBody>
      </p:sp>
      <p:sp>
        <p:nvSpPr>
          <p:cNvPr id="27" name="Rectangle 26"/>
          <p:cNvSpPr/>
          <p:nvPr/>
        </p:nvSpPr>
        <p:spPr>
          <a:xfrm>
            <a:off x="546340" y="190244"/>
            <a:ext cx="84471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Earth imaging from the surface of the Moon 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r>
              <a:rPr lang="en-GB" sz="2800" b="1" dirty="0" smtClean="0">
                <a:solidFill>
                  <a:srgbClr val="FF0000"/>
                </a:solidFill>
              </a:rPr>
              <a:t>with </a:t>
            </a:r>
            <a:r>
              <a:rPr lang="en-GB" sz="2800" b="1" dirty="0">
                <a:solidFill>
                  <a:srgbClr val="FF0000"/>
                </a:solidFill>
              </a:rPr>
              <a:t>a DSCOVR/EPIC-type </a:t>
            </a:r>
            <a:r>
              <a:rPr lang="en-GB" sz="2800" b="1" dirty="0" smtClean="0">
                <a:solidFill>
                  <a:srgbClr val="FF0000"/>
                </a:solidFill>
              </a:rPr>
              <a:t>camera </a:t>
            </a:r>
            <a:r>
              <a:rPr lang="en-GB" sz="2800" dirty="0" smtClean="0">
                <a:solidFill>
                  <a:srgbClr val="FF0000"/>
                </a:solidFill>
              </a:rPr>
              <a:t>(for Artemis)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9600" y="1939500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In: “DSCOVR EPIC/NISTAR: 5 years of Observing Earth from the first </a:t>
            </a:r>
            <a:r>
              <a:rPr lang="en-GB" sz="1600" dirty="0" err="1" smtClean="0"/>
              <a:t>Lagrangian</a:t>
            </a:r>
            <a:r>
              <a:rPr lang="en-GB" sz="1600" dirty="0" smtClean="0"/>
              <a:t> Point”</a:t>
            </a:r>
          </a:p>
          <a:p>
            <a:r>
              <a:rPr lang="en-GB" sz="1600" dirty="0">
                <a:hlinkClick r:id="rId4"/>
              </a:rPr>
              <a:t>https://</a:t>
            </a:r>
            <a:r>
              <a:rPr lang="en-GB" sz="1600" dirty="0" smtClean="0">
                <a:hlinkClick r:id="rId4"/>
              </a:rPr>
              <a:t>www.frontiersin.org/articles/10.3389/frsen.2021.724074/full</a:t>
            </a:r>
            <a:endParaRPr lang="en-GB" sz="1600" dirty="0"/>
          </a:p>
        </p:txBody>
      </p:sp>
      <p:sp>
        <p:nvSpPr>
          <p:cNvPr id="29" name="Rectangle 28"/>
          <p:cNvSpPr/>
          <p:nvPr/>
        </p:nvSpPr>
        <p:spPr>
          <a:xfrm>
            <a:off x="603849" y="1143000"/>
            <a:ext cx="7988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Nick Gorkavyi, Simon </a:t>
            </a:r>
            <a:r>
              <a:rPr lang="en-GB" sz="2000" b="1" dirty="0" err="1"/>
              <a:t>Carn</a:t>
            </a:r>
            <a:r>
              <a:rPr lang="en-US" sz="2000" b="1" dirty="0"/>
              <a:t>,</a:t>
            </a:r>
            <a:r>
              <a:rPr lang="en-GB" sz="2000" b="1" dirty="0"/>
              <a:t> Matt </a:t>
            </a:r>
            <a:r>
              <a:rPr lang="en-GB" sz="2000" b="1" dirty="0" err="1"/>
              <a:t>DeLand</a:t>
            </a:r>
            <a:r>
              <a:rPr lang="en-GB" sz="2000" b="1" dirty="0"/>
              <a:t>, </a:t>
            </a:r>
            <a:r>
              <a:rPr lang="en-US" sz="2000" b="1" dirty="0"/>
              <a:t>Yuri</a:t>
            </a:r>
            <a:r>
              <a:rPr lang="en-GB" sz="2000" b="1" dirty="0"/>
              <a:t> </a:t>
            </a:r>
            <a:r>
              <a:rPr lang="en-GB" sz="2000" b="1" dirty="0" err="1"/>
              <a:t>Knyazikhin</a:t>
            </a:r>
            <a:r>
              <a:rPr lang="en-GB" sz="2000" b="1" dirty="0"/>
              <a:t>, </a:t>
            </a:r>
            <a:r>
              <a:rPr lang="en-GB" sz="2000" b="1" dirty="0" smtClean="0"/>
              <a:t>Nick </a:t>
            </a:r>
            <a:r>
              <a:rPr lang="en-GB" sz="2000" b="1" dirty="0" err="1"/>
              <a:t>Krotkov</a:t>
            </a:r>
            <a:r>
              <a:rPr lang="en-GB" sz="2000" b="1" dirty="0"/>
              <a:t>, Alexander </a:t>
            </a:r>
            <a:r>
              <a:rPr lang="en-GB" sz="2000" b="1" dirty="0" err="1"/>
              <a:t>Marshak</a:t>
            </a:r>
            <a:r>
              <a:rPr lang="en-GB" sz="2000" b="1" dirty="0"/>
              <a:t>, </a:t>
            </a:r>
            <a:r>
              <a:rPr lang="en-GB" sz="2000" b="1" dirty="0" err="1"/>
              <a:t>Ranga</a:t>
            </a:r>
            <a:r>
              <a:rPr lang="en-GB" sz="2000" b="1" dirty="0"/>
              <a:t> </a:t>
            </a:r>
            <a:r>
              <a:rPr lang="en-GB" sz="2000" b="1" dirty="0" err="1"/>
              <a:t>Myneni</a:t>
            </a:r>
            <a:r>
              <a:rPr lang="en-GB" sz="2000" b="1" baseline="30000" dirty="0"/>
              <a:t> </a:t>
            </a:r>
            <a:r>
              <a:rPr lang="en-GB" sz="2000" b="1" dirty="0"/>
              <a:t>and Alexander </a:t>
            </a:r>
            <a:r>
              <a:rPr lang="en-GB" sz="2000" b="1" dirty="0" smtClean="0"/>
              <a:t>Vasilkov</a:t>
            </a:r>
            <a:endParaRPr lang="en-GB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FA98-75C6-437C-AED8-4634475C8A0C}" type="slidenum">
              <a:rPr lang="en-GB" smtClean="0"/>
              <a:t>1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107681" y="6324600"/>
            <a:ext cx="5219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DSCOVR EPIC and NISTAR </a:t>
            </a:r>
            <a:r>
              <a:rPr lang="en-US" b="1" dirty="0" smtClean="0"/>
              <a:t>STM, September 29,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94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7772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 smtClean="0"/>
              <a:t>	</a:t>
            </a:r>
            <a:r>
              <a:rPr lang="en-GB" sz="4000" b="1" dirty="0" smtClean="0">
                <a:solidFill>
                  <a:srgbClr val="FF0000"/>
                </a:solidFill>
              </a:rPr>
              <a:t>	Conclusion</a:t>
            </a:r>
          </a:p>
          <a:p>
            <a:pPr lvl="0"/>
            <a:endParaRPr lang="en-GB" dirty="0"/>
          </a:p>
          <a:p>
            <a:r>
              <a:rPr lang="en-GB" dirty="0"/>
              <a:t>Deploying an </a:t>
            </a:r>
            <a:r>
              <a:rPr lang="en-GB" b="1" dirty="0" err="1"/>
              <a:t>analog</a:t>
            </a:r>
            <a:r>
              <a:rPr lang="en-GB" b="1" dirty="0"/>
              <a:t> of DSCOVR/EPIC on the Moon’s surface </a:t>
            </a:r>
            <a:r>
              <a:rPr lang="en-GB" dirty="0"/>
              <a:t>would offer a unique opportunity to image the full range of Earth phases, potentially advancing Earth science in many ways: 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1. observing </a:t>
            </a:r>
            <a:r>
              <a:rPr lang="en-GB" b="1" dirty="0"/>
              <a:t>ocean/cloud glint reflection </a:t>
            </a:r>
            <a:r>
              <a:rPr lang="en-GB" dirty="0"/>
              <a:t>for different phase angles; </a:t>
            </a:r>
          </a:p>
          <a:p>
            <a:endParaRPr lang="en-GB" dirty="0" smtClean="0"/>
          </a:p>
          <a:p>
            <a:r>
              <a:rPr lang="en-GB" dirty="0" smtClean="0"/>
              <a:t>2</a:t>
            </a:r>
            <a:r>
              <a:rPr lang="en-GB" dirty="0"/>
              <a:t>. comprehensive whole-globe monitoring of transient </a:t>
            </a:r>
            <a:r>
              <a:rPr lang="en-GB" b="1" dirty="0"/>
              <a:t>volcanic and aerosol clouds </a:t>
            </a:r>
            <a:r>
              <a:rPr lang="en-GB" dirty="0"/>
              <a:t>(smoke, dust), including the strategically important (for climate studies) polar regions not covered by GEO missions;</a:t>
            </a:r>
          </a:p>
          <a:p>
            <a:endParaRPr lang="en-GB" dirty="0" smtClean="0"/>
          </a:p>
          <a:p>
            <a:r>
              <a:rPr lang="en-GB" dirty="0" smtClean="0"/>
              <a:t>3</a:t>
            </a:r>
            <a:r>
              <a:rPr lang="en-GB" dirty="0"/>
              <a:t>. detecting of </a:t>
            </a:r>
            <a:r>
              <a:rPr lang="en-GB" b="1" dirty="0"/>
              <a:t>polar mesospheric and stratospheric clouds </a:t>
            </a:r>
            <a:r>
              <a:rPr lang="en-GB" dirty="0"/>
              <a:t>via whole-Earth limb imaging; </a:t>
            </a:r>
          </a:p>
          <a:p>
            <a:endParaRPr lang="en-GB" dirty="0" smtClean="0"/>
          </a:p>
          <a:p>
            <a:r>
              <a:rPr lang="en-GB" dirty="0" smtClean="0"/>
              <a:t>4</a:t>
            </a:r>
            <a:r>
              <a:rPr lang="en-GB" dirty="0"/>
              <a:t>. estimating surface BRF and full phase-angle integrated </a:t>
            </a:r>
            <a:r>
              <a:rPr lang="en-GB" b="1" dirty="0"/>
              <a:t>albedo</a:t>
            </a:r>
            <a:r>
              <a:rPr lang="en-GB" dirty="0"/>
              <a:t>; </a:t>
            </a:r>
          </a:p>
          <a:p>
            <a:endParaRPr lang="en-GB" dirty="0" smtClean="0"/>
          </a:p>
          <a:p>
            <a:r>
              <a:rPr lang="en-GB" dirty="0" smtClean="0"/>
              <a:t>5</a:t>
            </a:r>
            <a:r>
              <a:rPr lang="en-GB" dirty="0"/>
              <a:t>. monitoring and quantifying changes in </a:t>
            </a:r>
            <a:r>
              <a:rPr lang="en-GB" b="1" dirty="0"/>
              <a:t>vegetated land</a:t>
            </a:r>
            <a:r>
              <a:rPr lang="en-GB" dirty="0"/>
              <a:t>; </a:t>
            </a:r>
          </a:p>
          <a:p>
            <a:endParaRPr lang="en-GB" dirty="0" smtClean="0"/>
          </a:p>
          <a:p>
            <a:r>
              <a:rPr lang="en-GB" dirty="0" smtClean="0"/>
              <a:t>6</a:t>
            </a:r>
            <a:r>
              <a:rPr lang="en-GB" dirty="0"/>
              <a:t>. simultaneous imaging of the day and night parts (i.e., </a:t>
            </a:r>
            <a:r>
              <a:rPr lang="en-GB" b="1" dirty="0"/>
              <a:t>the twilight zone</a:t>
            </a:r>
            <a:r>
              <a:rPr lang="en-GB" dirty="0"/>
              <a:t>) during crescent phases of the Earth and shadowed parts illuminated by the Moon.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FA98-75C6-437C-AED8-4634475C8A0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17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4" y="611038"/>
            <a:ext cx="7696200" cy="617076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89451" y="1094475"/>
            <a:ext cx="20444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Sun-Earth-Vehicle (SEV) angle for any sunlit Earth object observed from the Moon during the first 3 months of 2021 </a:t>
            </a:r>
            <a:endParaRPr lang="en-GB" sz="16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014900" y="2514599"/>
            <a:ext cx="304800" cy="4572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127762" y="2145267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EPIC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52900" y="1066799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MOON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365842" y="1422104"/>
            <a:ext cx="304800" cy="4572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FA98-75C6-437C-AED8-4634475C8A0C}" type="slidenum">
              <a:rPr lang="en-GB" smtClean="0"/>
              <a:t>2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630223" y="154756"/>
            <a:ext cx="4664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00FF"/>
                </a:solidFill>
              </a:rPr>
              <a:t>Sun-Earth-Vehicle (SEV</a:t>
            </a:r>
            <a:r>
              <a:rPr lang="en-GB" sz="2800" b="1" dirty="0" smtClean="0">
                <a:solidFill>
                  <a:srgbClr val="0000FF"/>
                </a:solidFill>
              </a:rPr>
              <a:t>) angle </a:t>
            </a:r>
            <a:endParaRPr lang="en-GB" sz="2800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4" y="3505200"/>
            <a:ext cx="7065146" cy="3352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86600" y="3898789"/>
            <a:ext cx="1984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Distance </a:t>
            </a:r>
            <a:r>
              <a:rPr lang="en-GB" sz="1600" b="1" dirty="0" smtClean="0"/>
              <a:t>(thousand km) between </a:t>
            </a:r>
            <a:r>
              <a:rPr lang="en-GB" sz="1600" b="1" dirty="0"/>
              <a:t>the Moon and Earth during the same period </a:t>
            </a:r>
            <a:endParaRPr lang="en-GB" sz="1600" b="1" dirty="0" smtClean="0"/>
          </a:p>
          <a:p>
            <a:r>
              <a:rPr lang="en-US" sz="1600" b="1" dirty="0" smtClean="0"/>
              <a:t>(EPIC-Earth distance  ~1.5-1.4 million km)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32553" y="370749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657600" y="4572000"/>
            <a:ext cx="304800" cy="4572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70462" y="4202668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EPIC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634497" y="4996934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MOON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286000" y="5366266"/>
            <a:ext cx="208871" cy="1201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996" y="3641971"/>
            <a:ext cx="23461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86606" y="3602832"/>
            <a:ext cx="195194" cy="302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9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" y="430800"/>
            <a:ext cx="9123872" cy="6427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FA98-75C6-437C-AED8-4634475C8A0C}" type="slidenum">
              <a:rPr lang="en-GB" smtClean="0"/>
              <a:t>3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667000" y="381000"/>
            <a:ext cx="3414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EARTH FROM THE MOON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9600" y="1295400"/>
            <a:ext cx="457200" cy="297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803680" y="4281777"/>
            <a:ext cx="1414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Twilight zone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0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tree, outdoor, mammal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1" y="1600200"/>
            <a:ext cx="8533130" cy="228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4200769"/>
            <a:ext cx="6934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Three examples of glints captured by DSCOVR/EPIC in 2018.  The Solar-Earth-Vehicle (SEV) angle is around 9 </a:t>
            </a:r>
            <a:r>
              <a:rPr lang="en-US" sz="1600" b="1" dirty="0" smtClean="0"/>
              <a:t>degrees. (</a:t>
            </a:r>
            <a:r>
              <a:rPr lang="en-US" sz="1600" b="1" dirty="0"/>
              <a:t>left) Terrestrial glint over Australia from cloud ice crystals on February 13, 2018 (see </a:t>
            </a:r>
            <a:r>
              <a:rPr lang="en-US" sz="1600" b="1" u="sng" dirty="0">
                <a:hlinkClick r:id="rId3"/>
              </a:rPr>
              <a:t>https://epic.gsfc.nasa.gov/?date=2018-02-13</a:t>
            </a:r>
            <a:r>
              <a:rPr lang="en-US" sz="1600" b="1" dirty="0"/>
              <a:t>); (middle) Terrestrial glint over the Pacific Ocean from marine cloud ice crystals on June 15, 2018 (see </a:t>
            </a:r>
            <a:r>
              <a:rPr lang="en-US" sz="1600" b="1" u="sng" dirty="0">
                <a:hlinkClick r:id="rId4"/>
              </a:rPr>
              <a:t>https://epic.gsfc.nasa.gov/?date=2018-06-15</a:t>
            </a:r>
            <a:r>
              <a:rPr lang="en-US" sz="1600" b="1" dirty="0"/>
              <a:t>); (right) Ocean surface glint on September 17, 2018 (see </a:t>
            </a:r>
            <a:r>
              <a:rPr lang="en-US" sz="1600" b="1" u="sng" dirty="0">
                <a:hlinkClick r:id="rId5"/>
              </a:rPr>
              <a:t>https://epic.gsfc.nasa.gov/?date=2018-09-17</a:t>
            </a:r>
            <a:r>
              <a:rPr lang="en-US" sz="1600" b="1" dirty="0"/>
              <a:t>).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527538"/>
            <a:ext cx="2059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Solar glints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FA98-75C6-437C-AED8-4634475C8A0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02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chart, application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82101"/>
            <a:ext cx="4279900" cy="2505710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3800"/>
            <a:ext cx="4189730" cy="27343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05400" y="3977570"/>
            <a:ext cx="34983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(Bottom) </a:t>
            </a:r>
            <a:r>
              <a:rPr lang="en-GB" sz="1400" b="1" dirty="0"/>
              <a:t>EPIC SO</a:t>
            </a:r>
            <a:r>
              <a:rPr lang="en-GB" sz="1400" b="1" baseline="-25000" dirty="0"/>
              <a:t>2</a:t>
            </a:r>
            <a:r>
              <a:rPr lang="en-GB" sz="1400" b="1" dirty="0"/>
              <a:t> retrieval for the high-latitude </a:t>
            </a:r>
            <a:r>
              <a:rPr lang="en-GB" sz="1400" b="1" dirty="0" err="1"/>
              <a:t>Raikoke</a:t>
            </a:r>
            <a:r>
              <a:rPr lang="en-GB" sz="1400" b="1" dirty="0"/>
              <a:t> volcanic cloud on June 24 at 23:50 UTC. EPIC was able to capture this extensive, high-latitude volcanic cloud in single synoptic images with hourly cadence, whereas such latitudes are towards the edge of the geostationary (GEO) field-of-view and can only be covered by multiple overpasses of polar-orbiting (LEO) instruments (with inter-orbit gaps of ~100 minutes). </a:t>
            </a:r>
            <a:endParaRPr lang="en-GB" sz="1400" dirty="0"/>
          </a:p>
        </p:txBody>
      </p:sp>
      <p:sp>
        <p:nvSpPr>
          <p:cNvPr id="7" name="Rectangle 6"/>
          <p:cNvSpPr/>
          <p:nvPr/>
        </p:nvSpPr>
        <p:spPr>
          <a:xfrm>
            <a:off x="5070231" y="1227015"/>
            <a:ext cx="3733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(Top) EPIC SO</a:t>
            </a:r>
            <a:r>
              <a:rPr lang="en-GB" sz="1400" b="1" baseline="-25000" dirty="0" smtClean="0"/>
              <a:t>2</a:t>
            </a:r>
            <a:r>
              <a:rPr lang="en-GB" sz="1400" b="1" dirty="0" smtClean="0"/>
              <a:t> and UV Aerosol Index (UVAI; </a:t>
            </a:r>
            <a:r>
              <a:rPr lang="en-GB" sz="1400" b="1" i="1" dirty="0" smtClean="0"/>
              <a:t>green contours</a:t>
            </a:r>
            <a:r>
              <a:rPr lang="en-GB" sz="1400" b="1" dirty="0" smtClean="0"/>
              <a:t>) measurements during the eruption of </a:t>
            </a:r>
            <a:r>
              <a:rPr lang="en-GB" sz="1400" b="1" dirty="0" err="1" smtClean="0"/>
              <a:t>Raikoke</a:t>
            </a:r>
            <a:r>
              <a:rPr lang="en-GB" sz="1400" b="1" dirty="0" smtClean="0"/>
              <a:t> volcano (Kuril Islands, Russia) on June 22, 2019 at 02:56 UT. The UVAI is used to detect volcanic ash. Inset shows a time-series of volcanic SO</a:t>
            </a:r>
            <a:r>
              <a:rPr lang="en-GB" sz="1400" b="1" baseline="-25000" dirty="0" smtClean="0"/>
              <a:t>2</a:t>
            </a:r>
            <a:r>
              <a:rPr lang="en-GB" sz="1400" b="1" dirty="0" smtClean="0"/>
              <a:t> mass and UVAI derived from EPIC measurements with hourly cadence during the eruption.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0927" y="152400"/>
            <a:ext cx="486620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</a:rPr>
              <a:t>Volcanic </a:t>
            </a:r>
            <a:r>
              <a:rPr lang="en-US" sz="3200" b="1" dirty="0">
                <a:solidFill>
                  <a:srgbClr val="FF0000"/>
                </a:solidFill>
              </a:rPr>
              <a:t>and aerosol clouds</a:t>
            </a:r>
            <a:endParaRPr lang="en-GB" sz="3200" dirty="0">
              <a:solidFill>
                <a:srgbClr val="FF0000"/>
              </a:solidFill>
            </a:endParaRPr>
          </a:p>
          <a:p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FA98-75C6-437C-AED8-4634475C8A0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17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1584"/>
            <a:ext cx="9144000" cy="605641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4343400" y="3360924"/>
            <a:ext cx="76200" cy="2402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600200" y="1447800"/>
            <a:ext cx="2810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Internal waves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(move ~ 100 m/s  to ~East) 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05232" y="2184541"/>
            <a:ext cx="1154784" cy="1296517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484075" y="2792683"/>
            <a:ext cx="282760" cy="3978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00276" y="1438285"/>
            <a:ext cx="2031262" cy="646331"/>
          </a:xfrm>
          <a:prstGeom prst="rect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PMC (move quickly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 West)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766835" y="2016480"/>
            <a:ext cx="167365" cy="82271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443785" y="2229592"/>
            <a:ext cx="128585" cy="2476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70227" y="953675"/>
            <a:ext cx="2265557" cy="646331"/>
          </a:xfrm>
          <a:prstGeom prst="rect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Short waves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(move slowly to West)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754815" y="1600006"/>
            <a:ext cx="157165" cy="85239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990600" y="2184541"/>
            <a:ext cx="1447800" cy="807051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66835" y="4707461"/>
            <a:ext cx="2075505" cy="646331"/>
          </a:xfrm>
          <a:prstGeom prst="rect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Tropospheric clouds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(move to East)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794189" y="5353792"/>
            <a:ext cx="44370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0" y="860458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North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42558" y="6457208"/>
            <a:ext cx="503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Photo: Boris </a:t>
            </a:r>
            <a:r>
              <a:rPr lang="en-US" b="1" dirty="0" err="1" smtClean="0">
                <a:solidFill>
                  <a:schemeClr val="bg1"/>
                </a:solidFill>
              </a:rPr>
              <a:t>Nikashin</a:t>
            </a:r>
            <a:r>
              <a:rPr lang="en-US" b="1" dirty="0" smtClean="0">
                <a:solidFill>
                  <a:schemeClr val="bg1"/>
                </a:solidFill>
              </a:rPr>
              <a:t>, Local time July 30, 01:55 am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3637" y="127519"/>
            <a:ext cx="5448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POLAR MESOSPHERIC CLOUDS </a:t>
            </a:r>
          </a:p>
        </p:txBody>
      </p:sp>
      <p:sp>
        <p:nvSpPr>
          <p:cNvPr id="9" name="Rectangle 8"/>
          <p:cNvSpPr/>
          <p:nvPr/>
        </p:nvSpPr>
        <p:spPr>
          <a:xfrm>
            <a:off x="3276600" y="773668"/>
            <a:ext cx="2939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(80-85 km): on edge of space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FA98-75C6-437C-AED8-4634475C8A0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-7815" y="3294184"/>
            <a:ext cx="5447322" cy="35638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91200" y="3657600"/>
            <a:ext cx="274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Near-infrared </a:t>
            </a:r>
            <a:r>
              <a:rPr lang="en-US" sz="1600" b="1" dirty="0"/>
              <a:t>BRF of Amazonian forests confined between 0</a:t>
            </a:r>
            <a:r>
              <a:rPr lang="en-US" sz="1600" b="1" baseline="30000" dirty="0"/>
              <a:t>o</a:t>
            </a:r>
            <a:r>
              <a:rPr lang="en-US" sz="1600" b="1" dirty="0"/>
              <a:t> to 10</a:t>
            </a:r>
            <a:r>
              <a:rPr lang="en-US" sz="1600" b="1" baseline="30000" dirty="0"/>
              <a:t>o</a:t>
            </a:r>
            <a:r>
              <a:rPr lang="en-US" sz="1600" b="1" dirty="0"/>
              <a:t>S and 60</a:t>
            </a:r>
            <a:r>
              <a:rPr lang="en-US" sz="1600" b="1" baseline="30000" dirty="0"/>
              <a:t>o</a:t>
            </a:r>
            <a:r>
              <a:rPr lang="en-US" sz="1600" b="1" dirty="0"/>
              <a:t>W to 70</a:t>
            </a:r>
            <a:r>
              <a:rPr lang="en-US" sz="1600" b="1" baseline="30000" dirty="0"/>
              <a:t>o</a:t>
            </a:r>
            <a:r>
              <a:rPr lang="en-US" sz="1600" b="1" dirty="0"/>
              <a:t>W from Terra MISR, Terra MODIS and Aqua MODIS sensors for the period between June 25 and July 10 accumulated over a 7-year period from 2001 to 2008. 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5257800" y="745958"/>
            <a:ext cx="3532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</a:rPr>
              <a:t>Monitoring vegetation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41910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62200" y="2709819"/>
            <a:ext cx="225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Amazon forest (NASA)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FA98-75C6-437C-AED8-4634475C8A0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17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FA98-75C6-437C-AED8-4634475C8A0C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19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937" y="3945079"/>
            <a:ext cx="4164113" cy="29187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24073" y="3868879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</a:t>
            </a:r>
            <a:endParaRPr lang="en-GB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255" y="0"/>
            <a:ext cx="3677995" cy="375126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48400" y="348938"/>
            <a:ext cx="12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ZODI LIGHT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005" y="5697679"/>
            <a:ext cx="1303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DUST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EXOSPHERE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53400" y="71939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00976" cy="68731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200" y="118106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3152" y="1150387"/>
            <a:ext cx="1561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CLEMENTINE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0" y="2590800"/>
            <a:ext cx="1682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SOLAR CORONA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194" y="4724400"/>
            <a:ext cx="40571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Using </a:t>
            </a:r>
            <a:r>
              <a:rPr lang="en-GB" b="1" dirty="0">
                <a:solidFill>
                  <a:schemeClr val="bg1"/>
                </a:solidFill>
              </a:rPr>
              <a:t>the Moon to occult the Sun, the Clementine spacecraft (1994) used its </a:t>
            </a:r>
            <a:r>
              <a:rPr lang="en-GB" b="1" dirty="0">
                <a:solidFill>
                  <a:srgbClr val="FF0000"/>
                </a:solidFill>
              </a:rPr>
              <a:t>navigation cameras </a:t>
            </a:r>
            <a:r>
              <a:rPr lang="en-GB" b="1" dirty="0">
                <a:solidFill>
                  <a:schemeClr val="bg1"/>
                </a:solidFill>
              </a:rPr>
              <a:t>to map </a:t>
            </a:r>
            <a:r>
              <a:rPr lang="en-GB" b="1" dirty="0" smtClean="0">
                <a:solidFill>
                  <a:schemeClr val="bg1"/>
                </a:solidFill>
              </a:rPr>
              <a:t>(a) the solar corona (NASA / JPL / USGS) and (b) </a:t>
            </a:r>
            <a:r>
              <a:rPr lang="en-GB" b="1" dirty="0">
                <a:solidFill>
                  <a:schemeClr val="bg1"/>
                </a:solidFill>
              </a:rPr>
              <a:t>inner zodiacal light (Hahn et al, 2002</a:t>
            </a:r>
            <a:r>
              <a:rPr lang="en-GB" b="1" dirty="0" smtClean="0">
                <a:solidFill>
                  <a:schemeClr val="bg1"/>
                </a:solidFill>
              </a:rPr>
              <a:t>). (c) </a:t>
            </a:r>
            <a:r>
              <a:rPr lang="en-GB" b="1" dirty="0">
                <a:solidFill>
                  <a:schemeClr val="bg1"/>
                </a:solidFill>
              </a:rPr>
              <a:t>lunar dust exosphere according to LADEE data (</a:t>
            </a:r>
            <a:r>
              <a:rPr lang="en-GB" b="1" dirty="0" err="1">
                <a:solidFill>
                  <a:schemeClr val="bg1"/>
                </a:solidFill>
              </a:rPr>
              <a:t>Horányi</a:t>
            </a:r>
            <a:r>
              <a:rPr lang="en-GB" b="1" dirty="0">
                <a:solidFill>
                  <a:schemeClr val="bg1"/>
                </a:solidFill>
              </a:rPr>
              <a:t> et al, 2015 </a:t>
            </a:r>
            <a:r>
              <a:rPr lang="en-GB" b="1" dirty="0" smtClean="0">
                <a:solidFill>
                  <a:schemeClr val="bg1"/>
                </a:solidFill>
              </a:rPr>
              <a:t>).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78996" y="0"/>
            <a:ext cx="3031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srgbClr val="FF0000"/>
                </a:solidFill>
              </a:rPr>
              <a:t>Lunar environment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FA98-75C6-437C-AED8-4634475C8A0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6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2687</TotalTime>
  <Words>657</Words>
  <Application>Microsoft Office PowerPoint</Application>
  <PresentationFormat>On-screen Show (4:3)</PresentationFormat>
  <Paragraphs>78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28</cp:revision>
  <dcterms:created xsi:type="dcterms:W3CDTF">2021-08-16T00:11:42Z</dcterms:created>
  <dcterms:modified xsi:type="dcterms:W3CDTF">2021-09-30T15:43:41Z</dcterms:modified>
</cp:coreProperties>
</file>