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28" r:id="rId2"/>
  </p:sldMasterIdLst>
  <p:notesMasterIdLst>
    <p:notesMasterId r:id="rId14"/>
  </p:notesMasterIdLst>
  <p:handoutMasterIdLst>
    <p:handoutMasterId r:id="rId15"/>
  </p:handoutMasterIdLst>
  <p:sldIdLst>
    <p:sldId id="364" r:id="rId3"/>
    <p:sldId id="365" r:id="rId4"/>
    <p:sldId id="519" r:id="rId5"/>
    <p:sldId id="513" r:id="rId6"/>
    <p:sldId id="514" r:id="rId7"/>
    <p:sldId id="518" r:id="rId8"/>
    <p:sldId id="521" r:id="rId9"/>
    <p:sldId id="522" r:id="rId10"/>
    <p:sldId id="523" r:id="rId11"/>
    <p:sldId id="524" r:id="rId12"/>
    <p:sldId id="52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9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FFFF"/>
    <a:srgbClr val="BA0C2F"/>
    <a:srgbClr val="53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7" autoAdjust="0"/>
    <p:restoredTop sz="99388" autoAdjust="0"/>
  </p:normalViewPr>
  <p:slideViewPr>
    <p:cSldViewPr snapToGrid="0" snapToObjects="1">
      <p:cViewPr varScale="1">
        <p:scale>
          <a:sx n="95" d="100"/>
          <a:sy n="95" d="100"/>
        </p:scale>
        <p:origin x="90" y="1194"/>
      </p:cViewPr>
      <p:guideLst>
        <p:guide orient="horz" pos="4059"/>
        <p:guide orient="horz" pos="89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F2216-3C6C-5242-8DB2-4752D4FEC615}" type="datetimeFigureOut">
              <a:rPr lang="en-US" smtClean="0">
                <a:latin typeface="Arial"/>
              </a:rPr>
              <a:pPr/>
              <a:t>10/7/2021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E00F2-CC6B-3345-A584-44341337AE23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426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9T16:41:20.2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1 167 16383,'42'0'0,"-7"0"0,-23 0 0,-3 0 0,16 0 0,-10 0 0,17-9 0,-13 7 0,16-6 0,-3 3 0,11-1 0,0-5 0,0 0 0,1 5 0,-1-4 0,0 4 0,8 0 0,-6-4 0,12 9 0,-12-4 0,5 1 0,0 2 0,-5-2 0,12 4 0,-6-6 0,7 5 0,0-4 0,8 5 0,1 0 0,1 0 0,-3 0 0,-6 0 0,0 0 0,-7 0 0,-8 0 0,-8 0 0,-7 0 0,-4 0 0,-1 0 0,-10 0 0,6 0 0,-10 0 0,15 0 0,-15 0 0,14 0 0,-13 0 0,9 0 0,-2 0 0,-4 0 0,6 0 0,-6 0 0,3-4 0,0 3 0,4-11 0,8 0 0,-2 2 0,28 0 0,-2 10 0,15 0 0,-2 0 0,-1 0 0,3 0 0,-2 0 0,-6 0 0,-5 0 0,-10 0 0,5 0 0,-7 0 0,0 0 0,1 0 0,12 0 0,-9 0 0,17 0 0,-19 0 0,12 0 0,-12 0 0,-1 0 0,-8 5 0,-11-4 0,-2 3 0,-5-4 0,-4 0 0,2 0 0,0 0 0,-2 0 0,5 0 0,-6 4 0,4-3 0,0 6 0,-4-6 0,4 7 0,-3-7 0,0 7 0,2-3 0,1-1 0,3 0 0,8-4 0,4 0 0,6 5 0,12 6 0,-5 2 0,5 3 0,-13-1 0,5-3 0,-11 2 0,5-4 0,-6 0 0,-1-4 0,1 3 0,0-4 0,-5 1 0,-1 2 0,-10-7 0,3 7 0,-4-3 0,4 0 0,-1 2 0,-3-6 0,6 3 0,-6-4 0,4 0 0,2 0 0,-9 4 0,9-3 0,-3 2 0,-3-3 0,6 4 0,-7-3 0,4 6 0,0-2 0,0-1 0,0 0 0,-1-4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9T16:41:56.0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82 16383,'52'0'0,"-4"-4"0,-18 3 0,6-4 0,-10 5 0,8-4 0,-9 2 0,0-2 0,3-1 0,-9 4 0,5-3 0,-1 4 0,-4 0 0,10 0 0,-4 0 0,5 0 0,-6 0 0,5-5 0,-4 4 0,10-3 0,-3 4 0,3 0 0,-5 0 0,0-5 0,5 4 0,-3-3 0,4 4 0,-1-5 0,-3 3 0,9-2 0,-10 4 0,4-5 0,1 4 0,-5-3 0,11 4 0,-11 0 0,11 0 0,-11-5 0,4 4 0,-5-3 0,0 4 0,8 0 0,-6 0 0,0 0 0,-9 0 0,-4 0 0,4 0 0,14 0 0,-4 0 0,16 0 0,-5 0 0,1 0 0,5 0 0,-7 0 0,1 0 0,-8 0 0,7 0 0,-12 0 0,10 0 0,-9 0 0,9 0 0,-3 5 0,0-4 0,4 9 0,-11-9 0,11 8 0,-11-7 0,5 2 0,-6 1 0,-5-4 0,3 3 0,-8-4 0,3 0 0,-9 4 0,2-3 0,0 2 0,-2 1 0,5-3 0,-6 3 0,3-4 0,1 0 0,-1 0 0,0 0 0,0 0 0,0 0 0,0 0 0,0 3 0,0-2 0,0 6 0,0-3 0,1 5 0,-5-5 0,4 3 0,-3-6 0,8 7 0,-6-8 0,6 4 0,-8 0 0,0-3 0,7 7 0,-10-7 0,10 3 0,-3-4 0,-4 3 0,6-2 0,-6 3 0,4-4 0,-1 0 0,1 0 0,-1 0 0,0 0 0,0 0 0,0 0 0,0 0 0,0 3 0,-1-2 0,1 3 0,-1-4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9T16:42:24.0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43 16383,'52'0'0,"2"0"0,-17 0 0,14 0 0,-5 0 0,29 0 0,-12 0 0,9 0 0,-9 0 0,15 0 0,-26 0 0,37 0 0,-35 0 0,14 0 0,-4 0 0,-6 0 0,0 0 0,-6 0 0,5 0 0,-12 0 0,5 0 0,-6 0 0,-1-5 0,1 4 0,-1-9 0,-6 9 0,4-4 0,-3 0 0,5 4 0,-6-8 0,5 8 0,-11-4 0,5 5 0,-7 0 0,1 0 0,-1 0 0,-4 0 0,3 0 0,-3 0 0,13 0 0,-11 0 0,9 0 0,-16 0 0,8 0 0,-8 0 0,3 0 0,-9 0 0,3 0 0,-4 0 0,4 0 0,-1 0 0,1 0 0,-1 0 0,0 0 0,-1 0 0,1 0 0,0 0 0,1 0 0,-1 0 0,0 0 0,1 0 0,-1 0 0,1 0 0,-1 0 0,0 0 0,1 0 0,-1 0 0,0 0 0,1 0 0,-1 0 0,1 0 0,-1 0 0,0 0 0,1 0 0,-1 0 0,0 0 0,0 0 0,0 0 0,0 0 0,-1 0 0,1 0 0,0 0 0,-1 4 0,1-3 0,0 2 0,-1-3 0,1 0 0,-1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9T16:42:37.0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1 131 16383,'39'0'0,"-6"0"0,-25 0 0,4 0 0,7 0 0,-4 0 0,4 0 0,-4 0 0,-2 0 0,6 0 0,-3 0 0,-1 0 0,1-4 0,0 3 0,0-2 0,0 3 0,0-4 0,1 3 0,-1-3 0,0 1 0,1 2 0,-1-3 0,1 0 0,-1 3 0,0-2 0,1-1 0,-1 3 0,0-2 0,0-1 0,1 3 0,0-3 0,4 4 0,-2 0 0,3-4 0,-4 3 0,6-3 0,-5 4 0,10 0 0,-5-4 0,6 2 0,0-2 0,0 4 0,-1-4 0,1 3 0,6-4 0,-4 5 0,10 0 0,-5-5 0,12 4 0,-4-4 0,5 0 0,-7 4 0,-5-4 0,3 1 0,-4 2 0,0-2 0,-1 4 0,2 0 0,-6 0 0,0 0 0,-3 0 0,-5-5 0,1 4 0,4-4 0,-5 5 0,6 0 0,-1 0 0,-4 0 0,3 0 0,-8 0 0,9 0 0,-10 0 0,4 0 0,-5 0 0,1-4 0,-1 3 0,0-3 0,0 4 0,0 0 0,14 0 0,-6 0 0,12 0 0,-3 0 0,-3 0 0,10 0 0,-5 0 0,1 0 0,4 0 0,-11 0 0,5 0 0,-11 0 0,-2 0 0,1 0 0,-9 0 0,7 0 0,-4 0 0,-4 0 0,6 0 0,-7 0 0,6 0 0,17 0 0,-1 0 0,23 0 0,-14 0 0,14 0 0,-14 0 0,7 0 0,-14 0 0,-1 0 0,-6 0 0,0 0 0,-6 0 0,0 0 0,-6 0 0,5 0 0,-3 0 0,3 0 0,-9 0 0,3 0 0,-3 0 0,3 0 0,1 4 0,-5-3 0,3 3 0,1 0 0,-3-3 0,5 6 0,-6-6 0,4 3 0,1 0 0,-5-3 0,4 3 0,-4-1 0,4-2 0,0 3 0,-1 0 0,0 0 0,1 1 0,-1-2 0,0 1 0,2-3 0,-1 6 0,-3-6 0,3 7 0,-3-7 0,-1 7 0,8-7 0,-6 7 0,2-7 0,0 3 0,1-1 0,-4-2 0,7 3 0,-7 0 0,4-3 0,0 3 0,-4-4 0,3 4 0,-4-3 0,4 7 0,-1-4 0,-3 1 0,6-2 0,-5-3 0,2 0 0,4 4 0,-10-3 0,9 2 0,-3 1 0,-2-3 0,5 3 0,-7-4 0,4 0 0,0 3 0,-1-2 0,0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9T16:42:41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16383,'40'0'0,"4"0"0,-28 0 0,12 0 0,2 0 0,13 0 0,2 0 0,11 0 0,4 0 0,1 0 0,5 0 0,-7 0 0,0 0 0,-7 0 0,-1 5 0,-14-4 0,-1 8 0,-6-8 0,0 4 0,-1-5 0,-4 0 0,3 0 0,-3 0 0,5 0 0,0 0 0,6 0 0,-5 0 0,5 0 0,-6 0 0,0 0 0,-1 0 0,-4 0 0,3 0 0,-9 0 0,18 4 0,-16-3 0,15 3 0,-11-4 0,5 0 0,0 0 0,0 0 0,0 0 0,0 0 0,0 0 0,-5 0 0,4 0 0,-10 4 0,5-3 0,-6 3 0,-5-4 0,4 0 0,1 3 0,1-2 0,2 3 0,-2-4 0,-1 0 0,5 0 0,-3 0 0,9 0 0,-5 0 0,6 0 0,-6 4 0,5-3 0,-10 3 0,10-4 0,-10 4 0,5-3 0,-6 3 0,-4-4 0,3 4 0,-4-3 0,3 3 0,13-4 0,-4 0 0,11 0 0,0 0 0,-5 0 0,12 0 0,-6 0 0,7 0 0,5 0 0,-4 0 0,27 0 0,-8 0 0,28 0 0,-28 0 0,25 0 0,-33 0 0,27 0 0,-23 0 0,-1 5 0,-8-4 0,-14 4 0,-1-1 0,-12-3 0,0 4 0,-11-1 0,4-3 0,-4 2 0,5-3 0,-1 4 0,1-3 0,-1 2 0,-3-3 0,6 0 0,-9 0 0,8 0 0,-2 4 0,-4-3 0,7 3 0,-8-4 0,5 0 0,-1 0 0,1 0 0,-1 3 0,0-2 0,1 3 0,-1-1 0,0-2 0,1 3 0,-1-4 0,0 4 0,0-4 0,1 4 0,-1-4 0,1 0 0,-1 0 0,1 0 0,0 0 0,4 0 0,-7 4 0,2-3 0,0 2 0,-2-3 0,5 0 0,-3 0 0,0 0 0,-1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CD6293C-6F3F-374D-A003-D3E152FC3744}" type="datetimeFigureOut">
              <a:rPr lang="en-US" smtClean="0"/>
              <a:pPr/>
              <a:t>10/7/2021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D389288A-BD78-EC48-81B6-C08E556E1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60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1224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12341" y="3493463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69" y="2058235"/>
            <a:ext cx="3196454" cy="6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0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5340" y="1407693"/>
            <a:ext cx="4008438" cy="4815887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61003" y="1407105"/>
            <a:ext cx="4023901" cy="4816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5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85340" y="1407693"/>
            <a:ext cx="4008438" cy="4815887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61003" y="1407105"/>
            <a:ext cx="4023901" cy="4816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7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0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0" y="1412875"/>
            <a:ext cx="9144000" cy="5030788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4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0" y="1412875"/>
            <a:ext cx="9144000" cy="5030788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47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8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74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249363" y="2594882"/>
            <a:ext cx="6905851" cy="260304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3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3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65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" y="2995083"/>
            <a:ext cx="9144000" cy="86783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35170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57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69" y="2058235"/>
            <a:ext cx="3196454" cy="684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5335" y="2914151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26452" y="3377321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26452" y="3829980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>
      <p:ext uri="{BB962C8B-B14F-4D97-AF65-F5344CB8AC3E}">
        <p14:creationId xmlns:p14="http://schemas.microsoft.com/office/powerpoint/2010/main" val="398921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599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065" y="6033980"/>
            <a:ext cx="3196454" cy="684955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9198" y="5141017"/>
            <a:ext cx="7524221" cy="4301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80315" y="5619689"/>
            <a:ext cx="7498993" cy="8044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>
      <p:ext uri="{BB962C8B-B14F-4D97-AF65-F5344CB8AC3E}">
        <p14:creationId xmlns:p14="http://schemas.microsoft.com/office/powerpoint/2010/main" val="381349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76455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2" name="Picture 11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065" y="6033980"/>
            <a:ext cx="3196454" cy="684955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576456" y="1581728"/>
            <a:ext cx="3567543" cy="64654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5576455" y="2228082"/>
            <a:ext cx="3567543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</p:spTree>
    <p:extLst>
      <p:ext uri="{BB962C8B-B14F-4D97-AF65-F5344CB8AC3E}">
        <p14:creationId xmlns:p14="http://schemas.microsoft.com/office/powerpoint/2010/main" val="216785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Mission or Project Name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360714" y="1360714"/>
            <a:ext cx="6694715" cy="353785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Mission logo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1" y="5033130"/>
            <a:ext cx="8229599" cy="158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1129394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3624037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118680" y="5202463"/>
            <a:ext cx="2127250" cy="1174751"/>
          </a:xfrm>
          <a:prstGeom prst="rect">
            <a:avLst/>
          </a:prstGeom>
        </p:spPr>
        <p:txBody>
          <a:bodyPr vert="horz"/>
          <a:lstStyle>
            <a:lvl1pPr>
              <a:defRPr sz="16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2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8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9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4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4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12875"/>
            <a:ext cx="8248650" cy="48799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itle 5"/>
          <p:cNvSpPr txBox="1">
            <a:spLocks/>
          </p:cNvSpPr>
          <p:nvPr userDrawn="1"/>
        </p:nvSpPr>
        <p:spPr>
          <a:xfrm>
            <a:off x="7747001" y="6504210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8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13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132482" y="6448710"/>
            <a:ext cx="4879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46636" y="6448710"/>
            <a:ext cx="60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E51A9F-9D40-144B-9666-6B30B75E8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199" y="6448710"/>
            <a:ext cx="1551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58" r:id="rId5"/>
    <p:sldLayoutId id="2147483737" r:id="rId6"/>
    <p:sldLayoutId id="2147483759" r:id="rId7"/>
    <p:sldLayoutId id="2147483738" r:id="rId8"/>
    <p:sldLayoutId id="2147483760" r:id="rId9"/>
    <p:sldLayoutId id="2147483739" r:id="rId10"/>
    <p:sldLayoutId id="2147483740" r:id="rId11"/>
    <p:sldLayoutId id="2147483741" r:id="rId12"/>
    <p:sldLayoutId id="2147483743" r:id="rId13"/>
    <p:sldLayoutId id="2147483744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3.png"/><Relationship Id="rId12" Type="http://schemas.openxmlformats.org/officeDocument/2006/relationships/customXml" Target="../ink/ink5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2010_0210_alt-v1rgb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88973" cy="6867039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25778" y="807842"/>
            <a:ext cx="8799549" cy="2904789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cs typeface="Arial"/>
              </a:rPr>
              <a:t>EPIC/DSCOVR as Pathfinder in Differential Oxygen Absorption Spectroscopy (DOAS) … from Space</a:t>
            </a:r>
          </a:p>
          <a:p>
            <a:endParaRPr lang="en-US" sz="1400" dirty="0"/>
          </a:p>
          <a:p>
            <a:pPr lvl="0"/>
            <a:r>
              <a:rPr lang="en-US" sz="1800" u="sng" dirty="0"/>
              <a:t>Anthony B. Davis</a:t>
            </a:r>
            <a:r>
              <a:rPr lang="en-US" sz="1800" dirty="0"/>
              <a:t> (JPL, Aerosol &amp; Cloud Group)</a:t>
            </a:r>
          </a:p>
          <a:p>
            <a:r>
              <a:rPr lang="en-US" sz="1800" dirty="0"/>
              <a:t>Quentin </a:t>
            </a:r>
            <a:r>
              <a:rPr lang="en-US" sz="1800" dirty="0" err="1"/>
              <a:t>Libois</a:t>
            </a:r>
            <a:r>
              <a:rPr lang="en-US" sz="1800" dirty="0"/>
              <a:t> (CNRM, </a:t>
            </a:r>
            <a:r>
              <a:rPr lang="en-US" sz="1800" dirty="0" err="1"/>
              <a:t>Météo</a:t>
            </a:r>
            <a:r>
              <a:rPr lang="en-US" sz="1800" dirty="0"/>
              <a:t>-France, CNRS, U. de Toulouse, France)</a:t>
            </a:r>
          </a:p>
          <a:p>
            <a:pPr lvl="0"/>
            <a:r>
              <a:rPr lang="en-US" sz="1800" i="1" dirty="0"/>
              <a:t>Nicolas </a:t>
            </a:r>
            <a:r>
              <a:rPr lang="en-US" sz="1800" i="1" dirty="0" err="1"/>
              <a:t>Ferlay</a:t>
            </a:r>
            <a:r>
              <a:rPr lang="en-US" sz="1800" dirty="0"/>
              <a:t> (</a:t>
            </a:r>
            <a:r>
              <a:rPr lang="en-US" sz="1800" dirty="0" err="1"/>
              <a:t>Laboratoire</a:t>
            </a:r>
            <a:r>
              <a:rPr lang="en-US" sz="1800" dirty="0"/>
              <a:t> </a:t>
            </a:r>
            <a:r>
              <a:rPr lang="en-US" sz="1800" dirty="0" err="1"/>
              <a:t>d’Optique</a:t>
            </a:r>
            <a:r>
              <a:rPr lang="en-US" sz="1800" dirty="0"/>
              <a:t> </a:t>
            </a:r>
            <a:r>
              <a:rPr lang="en-US" sz="1800" dirty="0" err="1"/>
              <a:t>Atmosphérique</a:t>
            </a:r>
            <a:r>
              <a:rPr lang="en-US" sz="1800" dirty="0"/>
              <a:t>, Villeneuve </a:t>
            </a:r>
            <a:r>
              <a:rPr lang="en-US" sz="1800" dirty="0" err="1"/>
              <a:t>d’Ascq</a:t>
            </a:r>
            <a:r>
              <a:rPr lang="en-US" sz="1800" dirty="0"/>
              <a:t>, France)</a:t>
            </a:r>
          </a:p>
          <a:p>
            <a:pPr lvl="0"/>
            <a:r>
              <a:rPr lang="en-US" sz="1800" dirty="0" err="1"/>
              <a:t>Yuekui</a:t>
            </a:r>
            <a:r>
              <a:rPr lang="en-US" sz="1800" dirty="0"/>
              <a:t> Yang and </a:t>
            </a:r>
            <a:r>
              <a:rPr lang="en-US" sz="1800" i="1" dirty="0"/>
              <a:t>Alexander </a:t>
            </a:r>
            <a:r>
              <a:rPr lang="en-US" sz="1800" i="1" dirty="0" err="1"/>
              <a:t>Marshak</a:t>
            </a:r>
            <a:r>
              <a:rPr lang="en-US" sz="1800" dirty="0"/>
              <a:t> (NASA – GSFC)</a:t>
            </a:r>
            <a:endParaRPr lang="en-US" sz="1400" dirty="0"/>
          </a:p>
        </p:txBody>
      </p:sp>
      <p:pic>
        <p:nvPicPr>
          <p:cNvPr id="6" name="Picture 5" descr="Tribrand_ColorBlackText_RGB_small_0406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17" y="44082"/>
            <a:ext cx="3196454" cy="6849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67B84-8432-3148-8E67-DB54AF62419F}"/>
              </a:ext>
            </a:extLst>
          </p:cNvPr>
          <p:cNvSpPr/>
          <p:nvPr/>
        </p:nvSpPr>
        <p:spPr>
          <a:xfrm>
            <a:off x="98685" y="6420958"/>
            <a:ext cx="8991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DSCOVR Science Team Meeting, NASA – GSFC, Greenbelt, Md, Sept 28–30, 2021</a:t>
            </a:r>
          </a:p>
        </p:txBody>
      </p:sp>
    </p:spTree>
    <p:extLst>
      <p:ext uri="{BB962C8B-B14F-4D97-AF65-F5344CB8AC3E}">
        <p14:creationId xmlns:p14="http://schemas.microsoft.com/office/powerpoint/2010/main" val="188269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E5DF-7A51-1742-8392-64DBD9954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026" y="199375"/>
            <a:ext cx="8232774" cy="436031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Gain </a:t>
            </a:r>
            <a:r>
              <a:rPr lang="en-US" i="1" dirty="0">
                <a:solidFill>
                  <a:srgbClr val="0070C0"/>
                </a:solidFill>
              </a:rPr>
              <a:t>more</a:t>
            </a:r>
            <a:r>
              <a:rPr lang="en-US" dirty="0">
                <a:solidFill>
                  <a:srgbClr val="0070C0"/>
                </a:solidFill>
              </a:rPr>
              <a:t> physical insights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2B82C-63D7-154E-923A-71EA94932556}"/>
              </a:ext>
            </a:extLst>
          </p:cNvPr>
          <p:cNvSpPr txBox="1"/>
          <p:nvPr/>
        </p:nvSpPr>
        <p:spPr>
          <a:xfrm>
            <a:off x="454026" y="879677"/>
            <a:ext cx="8553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Coming soon to a journal near you: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a new proof of &lt;</a:t>
            </a:r>
            <a:r>
              <a:rPr lang="en-US" sz="2800" i="1" dirty="0" err="1"/>
              <a:t>ct</a:t>
            </a:r>
            <a:r>
              <a:rPr lang="en-US" sz="2800" dirty="0"/>
              <a:t>&gt; = 4</a:t>
            </a:r>
            <a:r>
              <a:rPr lang="en-US" sz="2800" i="1" dirty="0"/>
              <a:t>V/S</a:t>
            </a:r>
            <a:r>
              <a:rPr lang="en-US" sz="2800" dirty="0"/>
              <a:t> in arbitrary geometry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what about higher order moments?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what about partially absorbing scatterers?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07D58-EE9F-6749-8336-3DD13F33F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7" y="2730284"/>
            <a:ext cx="3845656" cy="4014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10CFC9-4A5D-9148-BD5C-995C0B93A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838" y="4737446"/>
            <a:ext cx="2583317" cy="1940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2242B-3F14-C34D-8625-CE6195D6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84" y="2730284"/>
            <a:ext cx="3113343" cy="22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2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F4A2-04A3-C041-86B2-6ACE9266D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026" y="176232"/>
            <a:ext cx="8232774" cy="436031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EBD21-EC62-7D47-9319-4C0EAD3781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7999" y="777983"/>
            <a:ext cx="8886001" cy="4879975"/>
          </a:xfrm>
        </p:spPr>
        <p:txBody>
          <a:bodyPr/>
          <a:lstStyle/>
          <a:p>
            <a:r>
              <a:rPr lang="en-US" dirty="0"/>
              <a:t>EPIC has broken new ground in DOAS</a:t>
            </a:r>
          </a:p>
          <a:p>
            <a:pPr lvl="1"/>
            <a:r>
              <a:rPr lang="en-US" dirty="0"/>
              <a:t>extreme range at Langrange-1</a:t>
            </a:r>
          </a:p>
          <a:p>
            <a:pPr lvl="1"/>
            <a:r>
              <a:rPr lang="en-US" dirty="0"/>
              <a:t>combination of A- and B-band sensitivities</a:t>
            </a:r>
          </a:p>
          <a:p>
            <a:pPr lvl="1"/>
            <a:r>
              <a:rPr lang="en-US" dirty="0"/>
              <a:t>new applications to dust</a:t>
            </a:r>
          </a:p>
          <a:p>
            <a:pPr lvl="2"/>
            <a:r>
              <a:rPr lang="en-US" dirty="0"/>
              <a:t>Xu X, Wang J, Wang Y, Zeng J, Torres O, Yang Y, </a:t>
            </a:r>
            <a:r>
              <a:rPr lang="en-US" dirty="0" err="1"/>
              <a:t>Marshak</a:t>
            </a:r>
            <a:r>
              <a:rPr lang="en-US" dirty="0"/>
              <a:t> A, Reid J, Miller S. Passive remote sensing of altitude and optical depth of dust plumes using the oxygen A and B bands: First results from EPIC/DSCOVR at Lagrange‐1 point. </a:t>
            </a:r>
            <a:r>
              <a:rPr lang="en-US" i="1" dirty="0"/>
              <a:t>Geophysical Research Letters.</a:t>
            </a:r>
            <a:r>
              <a:rPr lang="en-US" dirty="0"/>
              <a:t> </a:t>
            </a:r>
            <a:r>
              <a:rPr lang="en-US" b="1" dirty="0"/>
              <a:t>44</a:t>
            </a:r>
            <a:r>
              <a:rPr lang="en-US" dirty="0"/>
              <a:t>, 7544-7554 (2017).</a:t>
            </a:r>
          </a:p>
          <a:p>
            <a:r>
              <a:rPr lang="en-US" dirty="0"/>
              <a:t>EPIC has inspired new algorithm development</a:t>
            </a:r>
          </a:p>
          <a:p>
            <a:pPr lvl="1"/>
            <a:r>
              <a:rPr lang="en-US" dirty="0"/>
              <a:t>pairing statistical and physical approaches</a:t>
            </a:r>
          </a:p>
          <a:p>
            <a:pPr lvl="1"/>
            <a:r>
              <a:rPr lang="en-US" dirty="0"/>
              <a:t>higher pathlength moments </a:t>
            </a:r>
            <a:r>
              <a:rPr lang="en-US" dirty="0">
                <a:sym typeface="Wingdings" pitchFamily="2" charset="2"/>
              </a:rPr>
              <a:t> COT from DOAS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4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6FEB-F81A-7642-BFCE-82BE7AE53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7099" y="8262"/>
            <a:ext cx="6681065" cy="436031"/>
          </a:xfrm>
        </p:spPr>
        <p:txBody>
          <a:bodyPr/>
          <a:lstStyle/>
          <a:p>
            <a:r>
              <a:rPr lang="en-US" dirty="0"/>
              <a:t>DOAS from space: A brief history</a:t>
            </a:r>
          </a:p>
        </p:txBody>
      </p:sp>
      <p:pic>
        <p:nvPicPr>
          <p:cNvPr id="1026" name="Picture 2" descr="ERS-2 in Orbit">
            <a:extLst>
              <a:ext uri="{FF2B5EF4-FFF2-40B4-BE49-F238E27FC236}">
                <a16:creationId xmlns:a16="http://schemas.microsoft.com/office/drawing/2014/main" id="{F549084A-79DA-2240-BE51-C5DAF7FC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51" y="167075"/>
            <a:ext cx="1781336" cy="15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A94E5-EA75-CB41-BD9D-21CDEAC256A7}"/>
              </a:ext>
            </a:extLst>
          </p:cNvPr>
          <p:cNvSpPr txBox="1"/>
          <p:nvPr/>
        </p:nvSpPr>
        <p:spPr>
          <a:xfrm>
            <a:off x="2014194" y="407239"/>
            <a:ext cx="71350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Moderate spectral resolution, very low spatial resolution:</a:t>
            </a:r>
          </a:p>
          <a:p>
            <a:r>
              <a:rPr lang="en-US" dirty="0"/>
              <a:t>Global Ozone Monitoring Experiment (GOME) / ERS-2, 1995-2011</a:t>
            </a:r>
          </a:p>
          <a:p>
            <a:r>
              <a:rPr lang="en-US" dirty="0"/>
              <a:t>SCIAMACHY / Envisat, 2002-2012</a:t>
            </a:r>
          </a:p>
          <a:p>
            <a:r>
              <a:rPr lang="en-US" dirty="0"/>
              <a:t>GOME-2 / </a:t>
            </a:r>
            <a:r>
              <a:rPr lang="en-US" dirty="0" err="1"/>
              <a:t>MetOp</a:t>
            </a:r>
            <a:r>
              <a:rPr lang="en-US" dirty="0"/>
              <a:t>-A/-B/-C, launches 2006/2012/2018</a:t>
            </a:r>
          </a:p>
          <a:p>
            <a:r>
              <a:rPr lang="en-US" b="1" i="1" dirty="0"/>
              <a:t>Bi-spectral, multi-angle, low spatial resolution:</a:t>
            </a:r>
          </a:p>
          <a:p>
            <a:r>
              <a:rPr lang="en-US" dirty="0"/>
              <a:t>POLDER / ADEOS I, 1996-1997</a:t>
            </a:r>
          </a:p>
          <a:p>
            <a:r>
              <a:rPr lang="en-US" dirty="0"/>
              <a:t>POLDER-2 / ADEOS II, 2002-2003</a:t>
            </a:r>
          </a:p>
          <a:p>
            <a:r>
              <a:rPr lang="en-US" dirty="0"/>
              <a:t>POLDER-3 / PARASOL, 2004-2013</a:t>
            </a:r>
          </a:p>
          <a:p>
            <a:r>
              <a:rPr lang="en-US" b="1" i="1" u="sng" dirty="0"/>
              <a:t>Bi-spectral (A- &amp; B-bands), low spatial resolution:</a:t>
            </a:r>
          </a:p>
          <a:p>
            <a:r>
              <a:rPr lang="en-US" u="sng" dirty="0"/>
              <a:t>EPIC / DSCOVR, launched 2015 (to Lagrange-1)</a:t>
            </a:r>
          </a:p>
          <a:p>
            <a:r>
              <a:rPr lang="en-US" b="1" i="1" dirty="0"/>
              <a:t>High spectral resolution, moderate spatial resolution:</a:t>
            </a:r>
          </a:p>
          <a:p>
            <a:r>
              <a:rPr lang="en-US" dirty="0"/>
              <a:t>OCO-2, launched 2014</a:t>
            </a:r>
          </a:p>
          <a:p>
            <a:r>
              <a:rPr lang="en-US" dirty="0"/>
              <a:t>OCO-3 / ISS, launched 2019</a:t>
            </a:r>
          </a:p>
          <a:p>
            <a:r>
              <a:rPr lang="en-US" b="1" i="1" dirty="0"/>
              <a:t>Future missions:</a:t>
            </a:r>
          </a:p>
          <a:p>
            <a:r>
              <a:rPr lang="en-US" dirty="0"/>
              <a:t>OCI+SPEC / PACE (</a:t>
            </a:r>
            <a:r>
              <a:rPr lang="en-US" i="1" dirty="0"/>
              <a:t>low spectral / moderate spatial resolutions</a:t>
            </a:r>
            <a:r>
              <a:rPr lang="en-US" dirty="0"/>
              <a:t>)</a:t>
            </a:r>
          </a:p>
          <a:p>
            <a:r>
              <a:rPr lang="en-US" dirty="0"/>
              <a:t>MAIA (</a:t>
            </a:r>
            <a:r>
              <a:rPr lang="en-US" i="1" dirty="0"/>
              <a:t>bi-spectral, multi-angle, moderate spatial resolution</a:t>
            </a:r>
            <a:r>
              <a:rPr lang="en-US" dirty="0"/>
              <a:t>)</a:t>
            </a:r>
          </a:p>
          <a:p>
            <a:r>
              <a:rPr lang="en-US" dirty="0"/>
              <a:t>AOS-polar spectrometer (</a:t>
            </a:r>
            <a:r>
              <a:rPr lang="en-US" i="1" dirty="0"/>
              <a:t>low spectral / moderate spatial resolutions</a:t>
            </a:r>
            <a:r>
              <a:rPr lang="en-US" dirty="0"/>
              <a:t>)</a:t>
            </a:r>
          </a:p>
        </p:txBody>
      </p:sp>
      <p:pic>
        <p:nvPicPr>
          <p:cNvPr id="1028" name="Picture 4" descr="GOME-2 scanning spectrometer">
            <a:extLst>
              <a:ext uri="{FF2B5EF4-FFF2-40B4-BE49-F238E27FC236}">
                <a16:creationId xmlns:a16="http://schemas.microsoft.com/office/drawing/2014/main" id="{5054B926-643D-C649-B6BB-E5B96573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6" y="3167792"/>
            <a:ext cx="1788401" cy="14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EA070DC-DE44-EE41-8838-3BAC4CFA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3" y="1769075"/>
            <a:ext cx="1855135" cy="131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AE42071-7E0C-D546-9924-B98B5C51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1" y="4872162"/>
            <a:ext cx="1942807" cy="14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33825D4-DD62-DF43-9F71-E2F790BA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952" y="5233820"/>
            <a:ext cx="2937510" cy="145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C3E301AE-3AE4-8C46-A2FA-5BA05AA8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23" y="5233820"/>
            <a:ext cx="1942807" cy="14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forward view of the International Space Station with limb of the Earth in the background. In view are the station's sixteen paired maroon-coloured solar array wings, eight on either side of the station, mounted to a central truss structure. Spaced along the truss are ten white radiators. Attached to the centre of the truss is a cluster of pressurised modules arranged in an elongated T shape. A set of solar arrays are mounted to the module at the aft end of the cluster.">
            <a:extLst>
              <a:ext uri="{FF2B5EF4-FFF2-40B4-BE49-F238E27FC236}">
                <a16:creationId xmlns:a16="http://schemas.microsoft.com/office/drawing/2014/main" id="{B7D0E690-8AB1-504F-BDB5-E259FA30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1193" y="5629017"/>
            <a:ext cx="1942807" cy="123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124259C1-41E0-034A-93A9-395F8B957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984" y="5233820"/>
            <a:ext cx="2093430" cy="117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17E60E6F-9545-664D-8D23-E3DD19F9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619" y="2343193"/>
            <a:ext cx="1554712" cy="9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27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987" y="3017341"/>
            <a:ext cx="2707542" cy="216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124" y="3012843"/>
            <a:ext cx="2696840" cy="2172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53" y="3001002"/>
            <a:ext cx="2670086" cy="2129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C2786-DA03-4F4D-A9F2-088051923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701" y="-36323"/>
            <a:ext cx="6083300" cy="3009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146636" y="6448710"/>
            <a:ext cx="600365" cy="365125"/>
          </a:xfrm>
        </p:spPr>
        <p:txBody>
          <a:bodyPr/>
          <a:lstStyle/>
          <a:p>
            <a:fld id="{F1E51A9F-9D40-144B-9666-6B30B75E8C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3174" y="514885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/>
              <a:t>Axes are O</a:t>
            </a:r>
            <a:r>
              <a:rPr lang="en-US" baseline="-25000" dirty="0"/>
              <a:t>2</a:t>
            </a:r>
            <a:r>
              <a:rPr lang="en-US" dirty="0"/>
              <a:t> A- and B-band DOAS observations, recast as apparent cloud top heights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Nakajima–King-type algorithm: 2 observations </a:t>
            </a:r>
            <a:r>
              <a:rPr lang="en-US" dirty="0">
                <a:sym typeface="Wingdings"/>
              </a:rPr>
              <a:t> 2 cloud parameters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sym typeface="Wingdings"/>
              </a:rPr>
              <a:t>Good “</a:t>
            </a:r>
            <a:r>
              <a:rPr lang="en-US" dirty="0" err="1">
                <a:sym typeface="Wingdings"/>
              </a:rPr>
              <a:t>orthogonality</a:t>
            </a:r>
            <a:r>
              <a:rPr lang="en-US" dirty="0">
                <a:sym typeface="Wingdings"/>
              </a:rPr>
              <a:t>” of constant parameter curves  joint retrieval is feasible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3174" y="6172667"/>
            <a:ext cx="899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Zapf Dingbats" charset="0"/>
              <a:buChar char="✗"/>
            </a:pPr>
            <a:r>
              <a:rPr lang="en-US" dirty="0"/>
              <a:t>No account of observation error: Is </a:t>
            </a:r>
            <a:r>
              <a:rPr lang="en-US" dirty="0" err="1"/>
              <a:t>h</a:t>
            </a:r>
            <a:r>
              <a:rPr lang="en-US" baseline="-25000" dirty="0" err="1"/>
              <a:t>dif</a:t>
            </a:r>
            <a:r>
              <a:rPr lang="en-US" dirty="0"/>
              <a:t> obtainable at 0.05 to 0.10 km accuracy?</a:t>
            </a:r>
          </a:p>
          <a:p>
            <a:pPr marL="285750" indent="-285750">
              <a:buFont typeface="Zapf Dingbats" charset="0"/>
              <a:buChar char="✗"/>
            </a:pPr>
            <a:r>
              <a:rPr lang="en-US" dirty="0"/>
              <a:t>Dark (water-like) surface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5B3D80-347D-E24C-AA07-A28E31F8E2C1}"/>
              </a:ext>
            </a:extLst>
          </p:cNvPr>
          <p:cNvSpPr/>
          <p:nvPr/>
        </p:nvSpPr>
        <p:spPr>
          <a:xfrm>
            <a:off x="277792" y="2973577"/>
            <a:ext cx="300942" cy="19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762F60-690D-364E-80CB-00F1D0249E3D}"/>
              </a:ext>
            </a:extLst>
          </p:cNvPr>
          <p:cNvSpPr/>
          <p:nvPr/>
        </p:nvSpPr>
        <p:spPr>
          <a:xfrm>
            <a:off x="3242125" y="3001002"/>
            <a:ext cx="300942" cy="19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6B9DFF-74D9-F04A-8432-9EAF4A6BA7D6}"/>
              </a:ext>
            </a:extLst>
          </p:cNvPr>
          <p:cNvSpPr/>
          <p:nvPr/>
        </p:nvSpPr>
        <p:spPr>
          <a:xfrm>
            <a:off x="6267449" y="2988093"/>
            <a:ext cx="300942" cy="19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1FAAF7-8AF4-7F46-87BC-7E15AAA44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595" y="4281025"/>
            <a:ext cx="595131" cy="1983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658E18-08D0-094A-B1CF-D9CC27945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9704" y="4479402"/>
            <a:ext cx="687088" cy="1717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B85E3-4758-B044-9692-0F41BD275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608" y="3470795"/>
            <a:ext cx="653811" cy="1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0FB4CE-2330-B441-A154-EFE33C6577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75"/>
            <a:ext cx="9144000" cy="383528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04F9E1-28A5-4F40-A98A-B039B5D9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25" y="4076699"/>
            <a:ext cx="3727450" cy="2643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A0B473-6832-0449-B9A9-313261644727}"/>
              </a:ext>
            </a:extLst>
          </p:cNvPr>
          <p:cNvSpPr txBox="1"/>
          <p:nvPr/>
        </p:nvSpPr>
        <p:spPr>
          <a:xfrm>
            <a:off x="29016" y="3944055"/>
            <a:ext cx="475001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Bayes’ theorem:</a:t>
            </a:r>
          </a:p>
          <a:p>
            <a:pPr>
              <a:lnSpc>
                <a:spcPct val="150000"/>
              </a:lnSpc>
            </a:pPr>
            <a:r>
              <a:rPr lang="en-US" dirty="0"/>
              <a:t>   PDF of total cost function = </a:t>
            </a:r>
          </a:p>
          <a:p>
            <a:r>
              <a:rPr lang="en-US" dirty="0"/>
              <a:t>   </a:t>
            </a:r>
            <a:r>
              <a:rPr lang="en-US" dirty="0">
                <a:solidFill>
                  <a:srgbClr val="C00000"/>
                </a:solidFill>
              </a:rPr>
              <a:t>PDF of forward model prediction error on </a:t>
            </a:r>
            <a:r>
              <a:rPr lang="en-US" b="1" dirty="0">
                <a:solidFill>
                  <a:srgbClr val="C00000"/>
                </a:solidFill>
              </a:rPr>
              <a:t>y</a:t>
            </a:r>
          </a:p>
          <a:p>
            <a:r>
              <a:rPr lang="en-US" dirty="0"/>
              <a:t>x </a:t>
            </a:r>
            <a:r>
              <a:rPr lang="en-US" dirty="0">
                <a:solidFill>
                  <a:schemeClr val="bg2"/>
                </a:solidFill>
              </a:rPr>
              <a:t>PDF of prior uncertainty on state vector </a:t>
            </a:r>
            <a:r>
              <a:rPr lang="en-US" b="1" dirty="0">
                <a:solidFill>
                  <a:schemeClr val="bg2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FD22F-80E7-8A4A-920D-B912EE82F6C1}"/>
              </a:ext>
            </a:extLst>
          </p:cNvPr>
          <p:cNvSpPr txBox="1"/>
          <p:nvPr/>
        </p:nvSpPr>
        <p:spPr>
          <a:xfrm>
            <a:off x="205781" y="5844226"/>
            <a:ext cx="414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p(</a:t>
            </a:r>
            <a:r>
              <a:rPr lang="en-US" sz="2800" b="1" dirty="0" err="1"/>
              <a:t>x</a:t>
            </a:r>
            <a:r>
              <a:rPr lang="en-US" sz="2800" dirty="0" err="1"/>
              <a:t>|</a:t>
            </a:r>
            <a:r>
              <a:rPr lang="en-US" sz="2800" b="1" dirty="0" err="1"/>
              <a:t>y</a:t>
            </a:r>
            <a:r>
              <a:rPr lang="en-US" sz="2800" dirty="0"/>
              <a:t>) = </a:t>
            </a:r>
            <a:r>
              <a:rPr lang="en-US" sz="2800" dirty="0">
                <a:solidFill>
                  <a:srgbClr val="C00000"/>
                </a:solidFill>
              </a:rPr>
              <a:t>p(</a:t>
            </a:r>
            <a:r>
              <a:rPr lang="en-US" sz="2800" b="1" dirty="0" err="1">
                <a:solidFill>
                  <a:srgbClr val="C00000"/>
                </a:solidFill>
              </a:rPr>
              <a:t>y</a:t>
            </a:r>
            <a:r>
              <a:rPr lang="en-US" sz="2800" dirty="0" err="1">
                <a:solidFill>
                  <a:srgbClr val="C00000"/>
                </a:solidFill>
              </a:rPr>
              <a:t>|</a:t>
            </a:r>
            <a:r>
              <a:rPr lang="en-US" sz="2800" b="1" dirty="0" err="1">
                <a:solidFill>
                  <a:srgbClr val="C00000"/>
                </a:solidFill>
              </a:rPr>
              <a:t>x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2"/>
                </a:solidFill>
              </a:rPr>
              <a:t>p(</a:t>
            </a:r>
            <a:r>
              <a:rPr lang="en-US" sz="2800" b="1" dirty="0">
                <a:solidFill>
                  <a:schemeClr val="bg2"/>
                </a:solidFill>
              </a:rPr>
              <a:t>x</a:t>
            </a:r>
            <a:r>
              <a:rPr lang="en-US" sz="2800" dirty="0">
                <a:solidFill>
                  <a:schemeClr val="bg2"/>
                </a:solidFill>
              </a:rPr>
              <a:t>)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/ p(</a:t>
            </a:r>
            <a:r>
              <a:rPr lang="en-US" sz="2800" b="1" dirty="0">
                <a:solidFill>
                  <a:srgbClr val="00B050"/>
                </a:solidFill>
              </a:rPr>
              <a:t>y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93000664-D902-DE47-9D6E-025941E3B917}"/>
              </a:ext>
            </a:extLst>
          </p:cNvPr>
          <p:cNvSpPr/>
          <p:nvPr/>
        </p:nvSpPr>
        <p:spPr>
          <a:xfrm rot="16200000">
            <a:off x="3704968" y="6009539"/>
            <a:ext cx="198401" cy="914320"/>
          </a:xfrm>
          <a:prstGeom prst="leftBrace">
            <a:avLst>
              <a:gd name="adj1" fmla="val 51065"/>
              <a:gd name="adj2" fmla="val 75830"/>
            </a:avLst>
          </a:prstGeom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FF08-A60B-CD4C-9B48-096738FD0446}"/>
              </a:ext>
            </a:extLst>
          </p:cNvPr>
          <p:cNvSpPr txBox="1"/>
          <p:nvPr/>
        </p:nvSpPr>
        <p:spPr>
          <a:xfrm>
            <a:off x="3732475" y="650395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unimportant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264DF94-B5CC-CD44-B410-7BE8E3DDEAF9}"/>
              </a:ext>
            </a:extLst>
          </p:cNvPr>
          <p:cNvSpPr/>
          <p:nvPr/>
        </p:nvSpPr>
        <p:spPr>
          <a:xfrm rot="16200000">
            <a:off x="629665" y="5950961"/>
            <a:ext cx="217856" cy="1012019"/>
          </a:xfrm>
          <a:prstGeom prst="leftBrace">
            <a:avLst>
              <a:gd name="adj1" fmla="val 51065"/>
              <a:gd name="adj2" fmla="val 50000"/>
            </a:avLst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D95D3-1979-5340-BBC0-202915DC2383}"/>
              </a:ext>
            </a:extLst>
          </p:cNvPr>
          <p:cNvSpPr txBox="1"/>
          <p:nvPr/>
        </p:nvSpPr>
        <p:spPr>
          <a:xfrm>
            <a:off x="0" y="6500821"/>
            <a:ext cx="36343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/>
              <a:t>posterior</a:t>
            </a:r>
            <a:r>
              <a:rPr lang="en-US" dirty="0"/>
              <a:t> uncertainty on </a:t>
            </a:r>
            <a:r>
              <a:rPr lang="en-US" b="1" dirty="0"/>
              <a:t>x</a:t>
            </a:r>
            <a:r>
              <a:rPr lang="en-US" dirty="0"/>
              <a:t>, given </a:t>
            </a:r>
            <a:r>
              <a:rPr lang="en-US" b="1" dirty="0"/>
              <a:t>y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5BA6BB77-8970-6541-AB1E-BDD1CE6611C7}"/>
              </a:ext>
            </a:extLst>
          </p:cNvPr>
          <p:cNvSpPr/>
          <p:nvPr/>
        </p:nvSpPr>
        <p:spPr>
          <a:xfrm rot="5400000" flipV="1">
            <a:off x="2877330" y="5481018"/>
            <a:ext cx="198401" cy="740956"/>
          </a:xfrm>
          <a:prstGeom prst="leftBrace">
            <a:avLst>
              <a:gd name="adj1" fmla="val 51065"/>
              <a:gd name="adj2" fmla="val 50000"/>
            </a:avLst>
          </a:prstGeom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92548F-EE0D-A141-AB40-47D42125E553}"/>
              </a:ext>
            </a:extLst>
          </p:cNvPr>
          <p:cNvSpPr txBox="1"/>
          <p:nvPr/>
        </p:nvSpPr>
        <p:spPr>
          <a:xfrm>
            <a:off x="2552910" y="5395147"/>
            <a:ext cx="23391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prior </a:t>
            </a:r>
            <a:r>
              <a:rPr lang="en-US" dirty="0">
                <a:solidFill>
                  <a:schemeClr val="bg2"/>
                </a:solidFill>
              </a:rPr>
              <a:t>uncertainty on </a:t>
            </a:r>
            <a:r>
              <a:rPr lang="en-US" b="1" dirty="0">
                <a:solidFill>
                  <a:schemeClr val="bg2"/>
                </a:solidFill>
              </a:rPr>
              <a:t>x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56B7E96-2187-D740-9537-2EA59AB5F47B}"/>
              </a:ext>
            </a:extLst>
          </p:cNvPr>
          <p:cNvSpPr/>
          <p:nvPr/>
        </p:nvSpPr>
        <p:spPr>
          <a:xfrm rot="5400000" flipV="1">
            <a:off x="1939415" y="5359538"/>
            <a:ext cx="243077" cy="983916"/>
          </a:xfrm>
          <a:prstGeom prst="leftBrace">
            <a:avLst>
              <a:gd name="adj1" fmla="val 51065"/>
              <a:gd name="adj2" fmla="val 50000"/>
            </a:avLst>
          </a:prstGeom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E0DD06-7B3E-D94E-9BA7-EE56263BC111}"/>
              </a:ext>
            </a:extLst>
          </p:cNvPr>
          <p:cNvSpPr txBox="1"/>
          <p:nvPr/>
        </p:nvSpPr>
        <p:spPr>
          <a:xfrm>
            <a:off x="60998" y="5391741"/>
            <a:ext cx="24245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likelihood of y, given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68550-F2F9-0E47-AA7A-2F607B2D4E19}"/>
              </a:ext>
            </a:extLst>
          </p:cNvPr>
          <p:cNvSpPr txBox="1"/>
          <p:nvPr/>
        </p:nvSpPr>
        <p:spPr>
          <a:xfrm rot="946218">
            <a:off x="3354436" y="404271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EBF04-81BE-BD49-9F69-DE4182318D7D}"/>
              </a:ext>
            </a:extLst>
          </p:cNvPr>
          <p:cNvSpPr txBox="1"/>
          <p:nvPr/>
        </p:nvSpPr>
        <p:spPr>
          <a:xfrm rot="5400000">
            <a:off x="4354195" y="441829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773FA6-8CC2-464A-AD70-D62698617F1D}"/>
              </a:ext>
            </a:extLst>
          </p:cNvPr>
          <p:cNvSpPr txBox="1"/>
          <p:nvPr/>
        </p:nvSpPr>
        <p:spPr>
          <a:xfrm>
            <a:off x="5097323" y="3605344"/>
            <a:ext cx="378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</a:rPr>
              <a:t>not shown here: </a:t>
            </a:r>
            <a:r>
              <a:rPr lang="en-US" sz="2400" b="1" dirty="0" err="1">
                <a:solidFill>
                  <a:srgbClr val="C00000"/>
                </a:solidFill>
                <a:latin typeface="Times" pitchFamily="2" charset="0"/>
              </a:rPr>
              <a:t>S</a:t>
            </a:r>
            <a:r>
              <a:rPr lang="en-US" sz="2400" b="1" baseline="-25000" dirty="0" err="1">
                <a:solidFill>
                  <a:srgbClr val="C00000"/>
                </a:solidFill>
                <a:latin typeface="Times" pitchFamily="2" charset="0"/>
              </a:rPr>
              <a:t>y</a:t>
            </a:r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 = </a:t>
            </a:r>
            <a:r>
              <a:rPr lang="en-US" sz="2400" b="1" dirty="0" err="1">
                <a:solidFill>
                  <a:srgbClr val="C00000"/>
                </a:solidFill>
                <a:latin typeface="Times" pitchFamily="2" charset="0"/>
              </a:rPr>
              <a:t>S</a:t>
            </a:r>
            <a:r>
              <a:rPr lang="en-US" sz="2400" b="1" baseline="-25000" dirty="0" err="1">
                <a:solidFill>
                  <a:srgbClr val="C00000"/>
                </a:solidFill>
                <a:latin typeface="Symbol" pitchFamily="2" charset="2"/>
              </a:rPr>
              <a:t>e</a:t>
            </a:r>
            <a:r>
              <a:rPr lang="en-US" sz="2400" dirty="0" err="1">
                <a:solidFill>
                  <a:srgbClr val="C00000"/>
                </a:solidFill>
                <a:latin typeface="Times" pitchFamily="2" charset="0"/>
              </a:rPr>
              <a:t>+</a:t>
            </a:r>
            <a:r>
              <a:rPr lang="en-US" sz="2400" b="1" dirty="0" err="1">
                <a:solidFill>
                  <a:srgbClr val="C00000"/>
                </a:solidFill>
                <a:latin typeface="Times" pitchFamily="2" charset="0"/>
              </a:rPr>
              <a:t>S</a:t>
            </a:r>
            <a:r>
              <a:rPr lang="en-US" sz="2400" b="1" baseline="-25000" dirty="0" err="1">
                <a:solidFill>
                  <a:srgbClr val="C00000"/>
                </a:solidFill>
                <a:latin typeface="Times" pitchFamily="2" charset="0"/>
              </a:rPr>
              <a:t>b</a:t>
            </a:r>
            <a:endParaRPr lang="en-US" sz="2400" b="1" baseline="-2500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F56BDD-749B-8A4E-A34F-FD4BEC73F4DF}"/>
              </a:ext>
            </a:extLst>
          </p:cNvPr>
          <p:cNvSpPr txBox="1"/>
          <p:nvPr/>
        </p:nvSpPr>
        <p:spPr>
          <a:xfrm rot="5400000">
            <a:off x="7770901" y="2595047"/>
            <a:ext cx="1276310" cy="9587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</a:rPr>
              <a:t>model </a:t>
            </a: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endParaRPr lang="en-US" sz="2000" dirty="0">
              <a:solidFill>
                <a:srgbClr val="C0000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</a:rPr>
              <a:t>sensor </a:t>
            </a: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0BE07-7A42-1043-A7D5-60C6E7BD4A50}"/>
              </a:ext>
            </a:extLst>
          </p:cNvPr>
          <p:cNvSpPr txBox="1"/>
          <p:nvPr/>
        </p:nvSpPr>
        <p:spPr>
          <a:xfrm>
            <a:off x="7888688" y="205927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errors</a:t>
            </a:r>
            <a:endParaRPr lang="en-US" sz="2400" b="1" baseline="-2500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C379D84-ACE8-DE44-AA28-794D349B0C07}"/>
              </a:ext>
            </a:extLst>
          </p:cNvPr>
          <p:cNvSpPr/>
          <p:nvPr/>
        </p:nvSpPr>
        <p:spPr>
          <a:xfrm>
            <a:off x="1198303" y="2708476"/>
            <a:ext cx="3624645" cy="312516"/>
          </a:xfrm>
          <a:prstGeom prst="roundRect">
            <a:avLst/>
          </a:prstGeom>
          <a:solidFill>
            <a:srgbClr val="C00000">
              <a:alpha val="14510"/>
            </a:srgbClr>
          </a:solidFill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53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19B-A20B-5043-9D46-39C1140AE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Shannon information content / gain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5BA06-1F80-9645-A0AB-AE204A94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331" y="4394826"/>
            <a:ext cx="3509169" cy="2488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00F082-836C-5045-BF90-611F4A6E0981}"/>
              </a:ext>
            </a:extLst>
          </p:cNvPr>
          <p:cNvSpPr txBox="1"/>
          <p:nvPr/>
        </p:nvSpPr>
        <p:spPr>
          <a:xfrm>
            <a:off x="127924" y="1022386"/>
            <a:ext cx="887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Information Content (IC) gain or Degrees-Of-Freedom (DOF) per cloud property = ratio of the areas of S</a:t>
            </a:r>
            <a:r>
              <a:rPr lang="en-US" sz="2400" baseline="-25000" dirty="0"/>
              <a:t>a</a:t>
            </a:r>
            <a:r>
              <a:rPr lang="en-US" sz="2400" dirty="0"/>
              <a:t> and </a:t>
            </a:r>
            <a:r>
              <a:rPr lang="en-US" sz="2400" dirty="0" err="1"/>
              <a:t>S</a:t>
            </a:r>
            <a:r>
              <a:rPr lang="en-US" sz="2400" b="1" baseline="-25000" dirty="0" err="1"/>
              <a:t>x</a:t>
            </a:r>
            <a:r>
              <a:rPr lang="en-US" sz="2400" dirty="0"/>
              <a:t>, projected onto one of the state/</a:t>
            </a:r>
            <a:r>
              <a:rPr lang="en-US" sz="2400" b="1" dirty="0"/>
              <a:t>x</a:t>
            </a:r>
            <a:r>
              <a:rPr lang="en-US" sz="2400" dirty="0"/>
              <a:t>-space axes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12B48-177E-FA4D-B5BB-2ABD9140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142" y="2189895"/>
            <a:ext cx="6226441" cy="2369405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21CB53F9-DC88-A74E-A8D3-42A5A91A08E3}"/>
              </a:ext>
            </a:extLst>
          </p:cNvPr>
          <p:cNvSpPr/>
          <p:nvPr/>
        </p:nvSpPr>
        <p:spPr>
          <a:xfrm>
            <a:off x="6248400" y="2501900"/>
            <a:ext cx="254000" cy="1892926"/>
          </a:xfrm>
          <a:prstGeom prst="rightBrace">
            <a:avLst>
              <a:gd name="adj1" fmla="val 42768"/>
              <a:gd name="adj2" fmla="val 50000"/>
            </a:avLst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D208F-E04D-7B4B-8952-2A7B8564D050}"/>
              </a:ext>
            </a:extLst>
          </p:cNvPr>
          <p:cNvSpPr txBox="1"/>
          <p:nvPr/>
        </p:nvSpPr>
        <p:spPr>
          <a:xfrm>
            <a:off x="6527801" y="2781300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  <a:r>
              <a:rPr lang="en-US" sz="2800" dirty="0"/>
              <a:t> = (</a:t>
            </a:r>
            <a:r>
              <a:rPr lang="en-US" sz="2800" i="1" dirty="0" err="1"/>
              <a:t>z</a:t>
            </a:r>
            <a:r>
              <a:rPr lang="en-US" sz="2800" baseline="-25000" dirty="0" err="1"/>
              <a:t>top</a:t>
            </a:r>
            <a:r>
              <a:rPr lang="en-US" sz="2800" dirty="0" err="1"/>
              <a:t>,</a:t>
            </a:r>
            <a:r>
              <a:rPr lang="en-US" sz="2800" i="1" dirty="0" err="1"/>
              <a:t>H</a:t>
            </a:r>
            <a:r>
              <a:rPr lang="en-US" sz="2800" dirty="0"/>
              <a:t>)</a:t>
            </a:r>
            <a:endParaRPr lang="en-US" sz="28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8032D9-088C-C84B-A197-DD46896316CC}"/>
              </a:ext>
            </a:extLst>
          </p:cNvPr>
          <p:cNvSpPr txBox="1"/>
          <p:nvPr/>
        </p:nvSpPr>
        <p:spPr>
          <a:xfrm>
            <a:off x="127924" y="4936520"/>
            <a:ext cx="529934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Total information content/gain = Ratios of ellipses areas |</a:t>
            </a:r>
            <a:r>
              <a:rPr lang="en-US" sz="2400" b="1" dirty="0"/>
              <a:t>S</a:t>
            </a:r>
            <a:r>
              <a:rPr lang="en-US" sz="2400" dirty="0"/>
              <a:t>|, i.e., of products of minor and major axes of the prior-to-posterior PDFs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F4074-22FE-1443-9CC3-ABA4F6129F20}"/>
              </a:ext>
            </a:extLst>
          </p:cNvPr>
          <p:cNvSpPr txBox="1"/>
          <p:nvPr/>
        </p:nvSpPr>
        <p:spPr>
          <a:xfrm>
            <a:off x="6527800" y="3408797"/>
            <a:ext cx="2689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y</a:t>
            </a:r>
            <a:r>
              <a:rPr lang="en-US" sz="2800" dirty="0"/>
              <a:t> = (</a:t>
            </a:r>
            <a:r>
              <a:rPr lang="en-US" sz="2800" i="1" dirty="0" err="1"/>
              <a:t>I</a:t>
            </a:r>
            <a:r>
              <a:rPr lang="en-US" sz="2800" baseline="-25000" dirty="0" err="1"/>
              <a:t>abs,</a:t>
            </a:r>
            <a:r>
              <a:rPr lang="en-US" sz="2800" baseline="-25000" dirty="0" err="1">
                <a:latin typeface="Symbol" pitchFamily="2" charset="2"/>
              </a:rPr>
              <a:t>l</a:t>
            </a:r>
            <a:r>
              <a:rPr lang="en-US" sz="2800" i="1" dirty="0"/>
              <a:t>/</a:t>
            </a:r>
            <a:r>
              <a:rPr lang="en-US" sz="2800" i="1" dirty="0" err="1"/>
              <a:t>I</a:t>
            </a:r>
            <a:r>
              <a:rPr lang="en-US" sz="2800" baseline="-25000" dirty="0" err="1"/>
              <a:t>ref,</a:t>
            </a:r>
            <a:r>
              <a:rPr lang="en-US" sz="2800" baseline="-25000" dirty="0" err="1">
                <a:latin typeface="Symbol" pitchFamily="2" charset="2"/>
              </a:rPr>
              <a:t>l</a:t>
            </a:r>
            <a:r>
              <a:rPr lang="en-US" sz="2800" dirty="0"/>
              <a:t>,</a:t>
            </a:r>
          </a:p>
          <a:p>
            <a:pPr algn="r"/>
            <a:r>
              <a:rPr lang="en-US" sz="2400" dirty="0">
                <a:latin typeface="Symbol" pitchFamily="2" charset="2"/>
              </a:rPr>
              <a:t>l</a:t>
            </a:r>
            <a:r>
              <a:rPr lang="en-US" sz="2400" dirty="0"/>
              <a:t> = A-,B-bands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513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CC4CE-CA1F-CE4B-9243-8148327E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-65567"/>
            <a:ext cx="5600700" cy="68092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DDD053-DC78-F145-B846-BF8348FB1D9F}"/>
              </a:ext>
            </a:extLst>
          </p:cNvPr>
          <p:cNvSpPr/>
          <p:nvPr/>
        </p:nvSpPr>
        <p:spPr>
          <a:xfrm>
            <a:off x="3390900" y="139700"/>
            <a:ext cx="1377875" cy="6457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0C19B-A20B-5043-9D46-39C1140AE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" y="139700"/>
            <a:ext cx="4721149" cy="6604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Posterior uncertainty of the retrieved cloud properties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sz="1600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Errors expressed in %: 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100 </a:t>
            </a:r>
            <a:r>
              <a:rPr lang="en-US" b="0" i="1" dirty="0" err="1">
                <a:solidFill>
                  <a:schemeClr val="tx1"/>
                </a:solidFill>
                <a:latin typeface="Symbol" pitchFamily="2" charset="2"/>
              </a:rPr>
              <a:t>s</a:t>
            </a:r>
            <a:r>
              <a:rPr lang="en-US" b="0" i="1" baseline="-25000" dirty="0" err="1">
                <a:solidFill>
                  <a:schemeClr val="tx1"/>
                </a:solidFill>
              </a:rPr>
              <a:t>i</a:t>
            </a:r>
            <a:r>
              <a:rPr lang="en-US" b="0" i="1" dirty="0">
                <a:solidFill>
                  <a:schemeClr val="tx1"/>
                </a:solidFill>
              </a:rPr>
              <a:t>/x</a:t>
            </a:r>
            <a:r>
              <a:rPr lang="en-US" b="0" i="1" baseline="-25000" dirty="0">
                <a:solidFill>
                  <a:schemeClr val="tx1"/>
                </a:solidFill>
              </a:rPr>
              <a:t>i</a:t>
            </a:r>
            <a:br>
              <a:rPr lang="en-US" b="0" dirty="0">
                <a:solidFill>
                  <a:schemeClr val="tx1"/>
                </a:solidFill>
              </a:rPr>
            </a:br>
            <a:br>
              <a:rPr lang="en-US" sz="1600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“Nakajima-King” plots of DOAS ratios on </a:t>
            </a:r>
            <a:r>
              <a:rPr lang="en-US" b="0" dirty="0"/>
              <a:t>(</a:t>
            </a:r>
            <a:r>
              <a:rPr lang="en-US" b="0" i="1" dirty="0" err="1"/>
              <a:t>z</a:t>
            </a:r>
            <a:r>
              <a:rPr lang="en-US" b="0" baseline="-25000" dirty="0" err="1"/>
              <a:t>top</a:t>
            </a:r>
            <a:r>
              <a:rPr lang="en-US" b="0" dirty="0" err="1"/>
              <a:t>,</a:t>
            </a:r>
            <a:r>
              <a:rPr lang="en-US" b="0" i="1" dirty="0" err="1"/>
              <a:t>H</a:t>
            </a:r>
            <a:r>
              <a:rPr lang="en-US" b="0" dirty="0"/>
              <a:t>) </a:t>
            </a:r>
            <a:br>
              <a:rPr lang="en-US" b="0" dirty="0"/>
            </a:br>
            <a:r>
              <a:rPr lang="en-US" b="0" dirty="0"/>
              <a:t>look-up table (LUT)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82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13538-F977-7D40-B3FB-B8B9BFC86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36" y="104903"/>
            <a:ext cx="8370242" cy="3413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4443C-061C-D44C-8F1F-0CA7EFD3AB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24" y="4881155"/>
            <a:ext cx="8509000" cy="1061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4724E0-88C2-BB4B-BCB8-CF3C19C0E1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00" y="3263681"/>
            <a:ext cx="2473398" cy="2113286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F50E14C1-71B8-0645-8EF6-EACCFB953386}"/>
              </a:ext>
            </a:extLst>
          </p:cNvPr>
          <p:cNvSpPr/>
          <p:nvPr/>
        </p:nvSpPr>
        <p:spPr>
          <a:xfrm rot="16200000">
            <a:off x="5287122" y="4231027"/>
            <a:ext cx="266700" cy="1300256"/>
          </a:xfrm>
          <a:prstGeom prst="rightBrace">
            <a:avLst>
              <a:gd name="adj1" fmla="val 28501"/>
              <a:gd name="adj2" fmla="val 50000"/>
            </a:avLst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A4797-14A6-3744-91D7-BF56A9617EFE}"/>
              </a:ext>
            </a:extLst>
          </p:cNvPr>
          <p:cNvSpPr txBox="1"/>
          <p:nvPr/>
        </p:nvSpPr>
        <p:spPr>
          <a:xfrm>
            <a:off x="3274345" y="4286139"/>
            <a:ext cx="26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use                here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4641DD7-33A1-B045-8EEF-CD63F7329B53}"/>
              </a:ext>
            </a:extLst>
          </p:cNvPr>
          <p:cNvSpPr/>
          <p:nvPr/>
        </p:nvSpPr>
        <p:spPr>
          <a:xfrm rot="16200000" flipH="1">
            <a:off x="4705945" y="5565515"/>
            <a:ext cx="315838" cy="940278"/>
          </a:xfrm>
          <a:prstGeom prst="rightBrace">
            <a:avLst>
              <a:gd name="adj1" fmla="val 28501"/>
              <a:gd name="adj2" fmla="val 50000"/>
            </a:avLst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1941E-E7CA-CF46-93C3-AFF4D8973CE4}"/>
              </a:ext>
            </a:extLst>
          </p:cNvPr>
          <p:cNvSpPr txBox="1"/>
          <p:nvPr/>
        </p:nvSpPr>
        <p:spPr>
          <a:xfrm>
            <a:off x="3516352" y="619565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… and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3395BE-732F-B74B-9BAD-30721AECF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876" y="4252847"/>
            <a:ext cx="1097873" cy="483064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A21DBA7-B345-DD4E-916B-75CFB70DA147}"/>
              </a:ext>
            </a:extLst>
          </p:cNvPr>
          <p:cNvSpPr/>
          <p:nvPr/>
        </p:nvSpPr>
        <p:spPr>
          <a:xfrm rot="16200000" flipH="1">
            <a:off x="7611233" y="5369782"/>
            <a:ext cx="315838" cy="1331741"/>
          </a:xfrm>
          <a:prstGeom prst="rightBrace">
            <a:avLst>
              <a:gd name="adj1" fmla="val 28501"/>
              <a:gd name="adj2" fmla="val 50000"/>
            </a:avLst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001D3A-DF5D-1544-90D9-5AC27665088F}"/>
              </a:ext>
            </a:extLst>
          </p:cNvPr>
          <p:cNvSpPr txBox="1"/>
          <p:nvPr/>
        </p:nvSpPr>
        <p:spPr>
          <a:xfrm>
            <a:off x="6375400" y="6193572"/>
            <a:ext cx="2209800" cy="734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 pre-asymptotic correction term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31691-A15E-6048-AC8B-7AAEDE127E0B}"/>
              </a:ext>
            </a:extLst>
          </p:cNvPr>
          <p:cNvSpPr txBox="1"/>
          <p:nvPr/>
        </p:nvSpPr>
        <p:spPr>
          <a:xfrm>
            <a:off x="104215" y="5731907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DOAS ratio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BA8C3B-ADC8-834B-8F74-7A5DC4CF3BF7}"/>
              </a:ext>
            </a:extLst>
          </p:cNvPr>
          <p:cNvSpPr txBox="1"/>
          <p:nvPr/>
        </p:nvSpPr>
        <p:spPr>
          <a:xfrm rot="16200000">
            <a:off x="769461" y="538036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4385835-5356-4A45-B829-734364E7A21F}"/>
              </a:ext>
            </a:extLst>
          </p:cNvPr>
          <p:cNvSpPr/>
          <p:nvPr/>
        </p:nvSpPr>
        <p:spPr>
          <a:xfrm>
            <a:off x="1462023" y="2476981"/>
            <a:ext cx="3214150" cy="312516"/>
          </a:xfrm>
          <a:prstGeom prst="roundRect">
            <a:avLst/>
          </a:prstGeom>
          <a:solidFill>
            <a:srgbClr val="C00000">
              <a:alpha val="14510"/>
            </a:srgbClr>
          </a:solidFill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9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E5DF-7A51-1742-8392-64DBD9954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025" y="205987"/>
            <a:ext cx="8232774" cy="436031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Gain physical insights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B68D3-757E-104F-B798-2DD1A3B8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77" y="1866900"/>
            <a:ext cx="7248071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C829A-E07E-C34E-BCE6-DF635314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2500844"/>
            <a:ext cx="3364658" cy="4265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527A40-EE6A-E14B-9520-2402BB39F4F0}"/>
              </a:ext>
            </a:extLst>
          </p:cNvPr>
          <p:cNvSpPr txBox="1"/>
          <p:nvPr/>
        </p:nvSpPr>
        <p:spPr>
          <a:xfrm>
            <a:off x="1961314" y="245248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≈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28A5AF-BF6A-B049-8286-8E3CF50DCFD3}"/>
              </a:ext>
            </a:extLst>
          </p:cNvPr>
          <p:cNvSpPr txBox="1"/>
          <p:nvPr/>
        </p:nvSpPr>
        <p:spPr>
          <a:xfrm>
            <a:off x="544754" y="908047"/>
            <a:ext cx="846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e.g., retrieval bias from ignoring in-cloud path length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D6C64C9F-72F1-7A43-86C0-C78CA132A9FD}"/>
              </a:ext>
            </a:extLst>
          </p:cNvPr>
          <p:cNvSpPr/>
          <p:nvPr/>
        </p:nvSpPr>
        <p:spPr>
          <a:xfrm rot="16200000">
            <a:off x="5071685" y="-1172443"/>
            <a:ext cx="469900" cy="5750226"/>
          </a:xfrm>
          <a:prstGeom prst="rightBrace">
            <a:avLst>
              <a:gd name="adj1" fmla="val 24549"/>
              <a:gd name="adj2" fmla="val 36748"/>
            </a:avLst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245174-5169-B54F-92CE-A11A5278F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6" y="3103566"/>
            <a:ext cx="5880138" cy="6741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7C55B2-CF5D-0E40-A240-6AD7CC9F7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441" y="3487748"/>
            <a:ext cx="3608388" cy="31336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1BCF2D-7FDD-0A49-B68E-A0814ECBDE33}"/>
              </a:ext>
            </a:extLst>
          </p:cNvPr>
          <p:cNvSpPr txBox="1"/>
          <p:nvPr/>
        </p:nvSpPr>
        <p:spPr>
          <a:xfrm>
            <a:off x="6796311" y="3841222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i="1" dirty="0"/>
              <a:t>H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754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E5DF-7A51-1742-8392-64DBD9954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026" y="199375"/>
            <a:ext cx="8232774" cy="436031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Gain </a:t>
            </a:r>
            <a:r>
              <a:rPr lang="en-US" i="1" dirty="0">
                <a:solidFill>
                  <a:srgbClr val="0070C0"/>
                </a:solidFill>
              </a:rPr>
              <a:t>more</a:t>
            </a:r>
            <a:r>
              <a:rPr lang="en-US" dirty="0">
                <a:solidFill>
                  <a:srgbClr val="0070C0"/>
                </a:solidFill>
              </a:rPr>
              <a:t> physical insights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03DAC-022F-904B-8547-8EC22B6E4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6" y="737900"/>
            <a:ext cx="4458717" cy="3752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17C2F-72DF-FB40-AA7D-AF4133C8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48" y="3965859"/>
            <a:ext cx="4493147" cy="28921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BE6AA4-1B0C-BD4B-93FF-C5E96CD8DB7C}"/>
                  </a:ext>
                </a:extLst>
              </p14:cNvPr>
              <p14:cNvContentPartPr/>
              <p14:nvPr/>
            </p14:nvContentPartPr>
            <p14:xfrm>
              <a:off x="1235898" y="2038425"/>
              <a:ext cx="1565640" cy="9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BE6AA4-1B0C-BD4B-93FF-C5E96CD8DB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2258" y="1930425"/>
                <a:ext cx="167328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8CE17F-145C-7A41-869E-ED4AFC432C0B}"/>
                  </a:ext>
                </a:extLst>
              </p14:cNvPr>
              <p14:cNvContentPartPr/>
              <p14:nvPr/>
            </p14:nvContentPartPr>
            <p14:xfrm>
              <a:off x="6095538" y="6196785"/>
              <a:ext cx="1127880" cy="5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8CE17F-145C-7A41-869E-ED4AFC432C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1898" y="6089145"/>
                <a:ext cx="123552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7A45CB-80EB-D24F-A6CE-D336023F241E}"/>
                  </a:ext>
                </a:extLst>
              </p14:cNvPr>
              <p14:cNvContentPartPr/>
              <p14:nvPr/>
            </p14:nvContentPartPr>
            <p14:xfrm>
              <a:off x="189738" y="2540985"/>
              <a:ext cx="995040" cy="15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7A45CB-80EB-D24F-A6CE-D336023F24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5738" y="2432985"/>
                <a:ext cx="11026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9BC3B46-D661-274F-8455-B94B81FB6B0E}"/>
                  </a:ext>
                </a:extLst>
              </p14:cNvPr>
              <p14:cNvContentPartPr/>
              <p14:nvPr/>
            </p14:nvContentPartPr>
            <p14:xfrm>
              <a:off x="405018" y="4157385"/>
              <a:ext cx="1455480" cy="61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9BC3B46-D661-274F-8455-B94B81FB6B0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1378" y="4049385"/>
                <a:ext cx="15631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30781CF-AFA0-8D47-9F96-F4AFE9C12DD5}"/>
                  </a:ext>
                </a:extLst>
              </p14:cNvPr>
              <p14:cNvContentPartPr/>
              <p14:nvPr/>
            </p14:nvContentPartPr>
            <p14:xfrm>
              <a:off x="399618" y="4342785"/>
              <a:ext cx="1456560" cy="55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30781CF-AFA0-8D47-9F96-F4AFE9C12D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5978" y="4235145"/>
                <a:ext cx="1564200" cy="2710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E0B1B55-B5C6-B543-8384-E64F81733049}"/>
              </a:ext>
            </a:extLst>
          </p:cNvPr>
          <p:cNvSpPr/>
          <p:nvPr/>
        </p:nvSpPr>
        <p:spPr>
          <a:xfrm>
            <a:off x="4716683" y="1920731"/>
            <a:ext cx="43156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Gulliver"/>
              </a:rPr>
              <a:t>[31] Blanco S, Fournier R. An invariance property of diffusive random walks. EPL (</a:t>
            </a:r>
            <a:r>
              <a:rPr lang="en-US" sz="1100" dirty="0" err="1">
                <a:latin typeface="Gulliver"/>
              </a:rPr>
              <a:t>Europhys</a:t>
            </a:r>
            <a:r>
              <a:rPr lang="en-US" sz="1100" dirty="0">
                <a:latin typeface="Gulliver"/>
              </a:rPr>
              <a:t> Lett) 2003;61:168. doi:</a:t>
            </a:r>
            <a:r>
              <a:rPr lang="en-US" sz="1100" dirty="0">
                <a:solidFill>
                  <a:srgbClr val="007FAA"/>
                </a:solidFill>
                <a:latin typeface="Gulliver"/>
              </a:rPr>
              <a:t>10.1209/</a:t>
            </a:r>
            <a:r>
              <a:rPr lang="en-US" sz="1100" dirty="0" err="1">
                <a:solidFill>
                  <a:srgbClr val="007FAA"/>
                </a:solidFill>
                <a:latin typeface="Gulliver"/>
              </a:rPr>
              <a:t>epl</a:t>
            </a:r>
            <a:r>
              <a:rPr lang="en-US" sz="1100" dirty="0">
                <a:solidFill>
                  <a:srgbClr val="007FAA"/>
                </a:solidFill>
                <a:latin typeface="Gulliver"/>
              </a:rPr>
              <a:t>/i2003-00208-x.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2702659"/>
      </p:ext>
    </p:extLst>
  </p:cSld>
  <p:clrMapOvr>
    <a:masterClrMapping/>
  </p:clrMapOvr>
</p:sld>
</file>

<file path=ppt/theme/theme1.xml><?xml version="1.0" encoding="utf-8"?>
<a:theme xmlns:a="http://schemas.openxmlformats.org/drawingml/2006/main" name="NASA-JPL_Template_White_4-3_vA4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4-3_vA4b.pptx" id="{7B8D12C4-D37B-435B-AE4D-3453E655E235}" vid="{AB969DA2-281F-4C3B-91F9-8367C2AEC668}"/>
    </a:ext>
  </a:extLst>
</a:theme>
</file>

<file path=ppt/theme/theme2.xml><?xml version="1.0" encoding="utf-8"?>
<a:theme xmlns:a="http://schemas.openxmlformats.org/drawingml/2006/main" name="Content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4-3_vA4b.pptx" id="{7B8D12C4-D37B-435B-AE4D-3453E655E235}" vid="{455B392E-6690-4AB2-809C-3338799A27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NASA-JPL_Template_White_4-3_vA4.potx</Template>
  <TotalTime>7567</TotalTime>
  <Words>714</Words>
  <Application>Microsoft Office PowerPoint</Application>
  <PresentationFormat>On-screen Show (4:3)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Gulliver</vt:lpstr>
      <vt:lpstr>Symbol</vt:lpstr>
      <vt:lpstr>Times</vt:lpstr>
      <vt:lpstr>Wingdings</vt:lpstr>
      <vt:lpstr>Zapf Dingbats</vt:lpstr>
      <vt:lpstr>NASA-JPL_Template_White_4-3_vA4</vt:lpstr>
      <vt:lpstr>Content Slides</vt:lpstr>
      <vt:lpstr>PowerPoint Presentation</vt:lpstr>
      <vt:lpstr>DOAS from space: A brief history</vt:lpstr>
      <vt:lpstr>PowerPoint Presentation</vt:lpstr>
      <vt:lpstr>PowerPoint Presentation</vt:lpstr>
      <vt:lpstr>Shannon information content / gain</vt:lpstr>
      <vt:lpstr>Posterior uncertainty of the retrieved cloud properties  Errors expressed in %:  100 si/xi  “Nakajima-King” plots of DOAS ratios on (ztop,H)  look-up table (LUT)</vt:lpstr>
      <vt:lpstr>PowerPoint Presentation</vt:lpstr>
      <vt:lpstr>Gain physical insights …</vt:lpstr>
      <vt:lpstr>Gain more physical insights …</vt:lpstr>
      <vt:lpstr>Gain more physical insights …</vt:lpstr>
      <vt:lpstr>Summary</vt:lpstr>
    </vt:vector>
  </TitlesOfParts>
  <Manager/>
  <Company>Intrigue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Carolyn Stolze</dc:creator>
  <cp:keywords/>
  <dc:description/>
  <cp:lastModifiedBy>Jay Herman</cp:lastModifiedBy>
  <cp:revision>198</cp:revision>
  <cp:lastPrinted>2014-07-14T23:49:38Z</cp:lastPrinted>
  <dcterms:created xsi:type="dcterms:W3CDTF">2015-04-06T06:56:54Z</dcterms:created>
  <dcterms:modified xsi:type="dcterms:W3CDTF">2021-10-07T17:57:32Z</dcterms:modified>
  <cp:category/>
</cp:coreProperties>
</file>