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.bin" ContentType="application/vnd.openxmlformats-officedocument.oleObject"/>
  <Override PartName="/ppt/notesSlides/notesSlide9.xml" ContentType="application/vnd.openxmlformats-officedocument.presentationml.notesSlide+xml"/>
  <Override PartName="/ppt/embeddings/oleObject2.bin" ContentType="application/vnd.openxmlformats-officedocument.oleObject"/>
  <Override PartName="/ppt/embeddings/Microsoft_Equation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9" r:id="rId3"/>
    <p:sldId id="275" r:id="rId4"/>
    <p:sldId id="258" r:id="rId5"/>
    <p:sldId id="260" r:id="rId6"/>
    <p:sldId id="276" r:id="rId7"/>
    <p:sldId id="277" r:id="rId8"/>
    <p:sldId id="278" r:id="rId9"/>
    <p:sldId id="279" r:id="rId10"/>
    <p:sldId id="262" r:id="rId11"/>
    <p:sldId id="289" r:id="rId12"/>
    <p:sldId id="280" r:id="rId13"/>
    <p:sldId id="281" r:id="rId14"/>
    <p:sldId id="282" r:id="rId15"/>
    <p:sldId id="272" r:id="rId16"/>
    <p:sldId id="274" r:id="rId17"/>
    <p:sldId id="288" r:id="rId18"/>
    <p:sldId id="287" r:id="rId19"/>
    <p:sldId id="285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73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1" d="100"/>
          <a:sy n="131" d="100"/>
        </p:scale>
        <p:origin x="-120" y="-3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Relationship Id="rId2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E34F4-E4A0-1940-AE72-32777D91A5B2}" type="datetimeFigureOut">
              <a:rPr lang="en-US" smtClean="0"/>
              <a:t>9/17/18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41FCAD-9175-B84D-86A0-90433C733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8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Large O3</a:t>
            </a:r>
            <a:r>
              <a:rPr lang="en-US" baseline="0" dirty="0" smtClean="0"/>
              <a:t> range: 220 </a:t>
            </a:r>
            <a:r>
              <a:rPr lang="mr-IN" baseline="0" dirty="0" smtClean="0"/>
              <a:t>–</a:t>
            </a:r>
            <a:r>
              <a:rPr lang="en-US" baseline="0" dirty="0" smtClean="0"/>
              <a:t> 520 DU, 300 DU range, Brewer and Merra-2 data are interpolated to the time EPIC observations; All three independent data set track each other well.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41FCAD-9175-B84D-86A0-90433C7330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68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41FCAD-9175-B84D-86A0-90433C7330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68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41FCAD-9175-B84D-86A0-90433C7330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68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41FCAD-9175-B84D-86A0-90433C7330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68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D1924-BE24-0140-9142-58ED5867F99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54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41FCAD-9175-B84D-86A0-90433C7330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689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41FCAD-9175-B84D-86A0-90433C7330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68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41FCAD-9175-B84D-86A0-90433C7330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68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Multiple</a:t>
            </a:r>
            <a:r>
              <a:rPr lang="en-US" baseline="0" dirty="0" smtClean="0"/>
              <a:t> wavelengths.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BAF6C2-89F1-9F49-8778-5C0EE249CB8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44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EC6DF-CB71-4142-975D-5D4BD1E1DDFC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BE6C-35EF-6C43-925E-5EAF20233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56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EC6DF-CB71-4142-975D-5D4BD1E1DDFC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BE6C-35EF-6C43-925E-5EAF20233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23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EC6DF-CB71-4142-975D-5D4BD1E1DDFC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BE6C-35EF-6C43-925E-5EAF20233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284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EC6DF-CB71-4142-975D-5D4BD1E1DDFC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BE6C-35EF-6C43-925E-5EAF20233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8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EC6DF-CB71-4142-975D-5D4BD1E1DDFC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BE6C-35EF-6C43-925E-5EAF20233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089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EC6DF-CB71-4142-975D-5D4BD1E1DDFC}" type="datetimeFigureOut">
              <a:rPr lang="en-US" smtClean="0"/>
              <a:t>9/17/18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BE6C-35EF-6C43-925E-5EAF20233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847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EC6DF-CB71-4142-975D-5D4BD1E1DDFC}" type="datetimeFigureOut">
              <a:rPr lang="en-US" smtClean="0"/>
              <a:t>9/17/18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BE6C-35EF-6C43-925E-5EAF20233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817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EC6DF-CB71-4142-975D-5D4BD1E1DDFC}" type="datetimeFigureOut">
              <a:rPr lang="en-US" smtClean="0"/>
              <a:t>9/17/18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BE6C-35EF-6C43-925E-5EAF20233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805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EC6DF-CB71-4142-975D-5D4BD1E1DDFC}" type="datetimeFigureOut">
              <a:rPr lang="en-US" smtClean="0"/>
              <a:t>9/17/18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BE6C-35EF-6C43-925E-5EAF20233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7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EC6DF-CB71-4142-975D-5D4BD1E1DDFC}" type="datetimeFigureOut">
              <a:rPr lang="en-US" smtClean="0"/>
              <a:t>9/17/18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BE6C-35EF-6C43-925E-5EAF20233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10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EC6DF-CB71-4142-975D-5D4BD1E1DDFC}" type="datetimeFigureOut">
              <a:rPr lang="en-US" smtClean="0"/>
              <a:t>9/17/18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BE6C-35EF-6C43-925E-5EAF20233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185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EC6DF-CB71-4142-975D-5D4BD1E1DDFC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8BE6C-35EF-6C43-925E-5EAF20233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18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1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8.emf"/><Relationship Id="rId6" Type="http://schemas.openxmlformats.org/officeDocument/2006/relationships/oleObject" Target="../embeddings/Microsoft_Equation1.bin"/><Relationship Id="rId7" Type="http://schemas.openxmlformats.org/officeDocument/2006/relationships/image" Target="../media/image1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38635"/>
            <a:ext cx="7772400" cy="1470025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Validation and Comparison of Total O</a:t>
            </a:r>
            <a:r>
              <a:rPr lang="en-US" baseline="-25000" dirty="0" smtClean="0">
                <a:latin typeface="Avenir Book"/>
                <a:cs typeface="Avenir Book"/>
              </a:rPr>
              <a:t>3</a:t>
            </a:r>
            <a:r>
              <a:rPr lang="en-US" dirty="0" smtClean="0">
                <a:latin typeface="Avenir Book"/>
                <a:cs typeface="Avenir Book"/>
              </a:rPr>
              <a:t> and Volcanic SO</a:t>
            </a:r>
            <a:r>
              <a:rPr lang="en-US" baseline="-25000" dirty="0" smtClean="0">
                <a:latin typeface="Avenir Book"/>
                <a:cs typeface="Avenir Book"/>
              </a:rPr>
              <a:t>2</a:t>
            </a:r>
            <a:r>
              <a:rPr lang="en-US" dirty="0" smtClean="0">
                <a:latin typeface="Avenir Book"/>
                <a:cs typeface="Avenir Book"/>
              </a:rPr>
              <a:t> from DSCOVR EPIC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199"/>
            <a:ext cx="6400800" cy="273368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/>
                </a:solidFill>
                <a:latin typeface="Avenir Book"/>
                <a:cs typeface="Avenir Book"/>
              </a:rPr>
              <a:t>Kai Yang - UMCP</a:t>
            </a:r>
          </a:p>
          <a:p>
            <a:endParaRPr lang="en-US" sz="4000" dirty="0" smtClean="0">
              <a:solidFill>
                <a:srgbClr val="008000"/>
              </a:solidFill>
              <a:latin typeface="Avenir Book"/>
              <a:cs typeface="Avenir Book"/>
            </a:endParaRPr>
          </a:p>
          <a:p>
            <a:r>
              <a:rPr lang="en-US" sz="2600" dirty="0" smtClean="0">
                <a:solidFill>
                  <a:srgbClr val="12730B"/>
                </a:solidFill>
                <a:latin typeface="Avenir Book"/>
                <a:cs typeface="Avenir Book"/>
              </a:rPr>
              <a:t>DSCOVR Science Team Meeting</a:t>
            </a:r>
          </a:p>
          <a:p>
            <a:r>
              <a:rPr lang="en-US" sz="2600" dirty="0" smtClean="0">
                <a:solidFill>
                  <a:srgbClr val="12730B"/>
                </a:solidFill>
                <a:latin typeface="Avenir Book"/>
                <a:cs typeface="Avenir Book"/>
              </a:rPr>
              <a:t>GSFC Sept. 17 </a:t>
            </a:r>
            <a:r>
              <a:rPr lang="mr-IN" sz="2600" dirty="0" smtClean="0">
                <a:solidFill>
                  <a:srgbClr val="12730B"/>
                </a:solidFill>
                <a:latin typeface="Avenir Book"/>
                <a:cs typeface="Avenir Book"/>
              </a:rPr>
              <a:t>–</a:t>
            </a:r>
            <a:r>
              <a:rPr lang="en-US" sz="2600" dirty="0" smtClean="0">
                <a:solidFill>
                  <a:srgbClr val="12730B"/>
                </a:solidFill>
                <a:latin typeface="Avenir Book"/>
                <a:cs typeface="Avenir Book"/>
              </a:rPr>
              <a:t> 18, 2018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Acknowledgement: This work is supported by NASA.</a:t>
            </a:r>
          </a:p>
          <a:p>
            <a:endParaRPr lang="en-US" dirty="0" smtClean="0">
              <a:solidFill>
                <a:srgbClr val="12730B"/>
              </a:solidFill>
              <a:latin typeface="Avenir Book"/>
              <a:cs typeface="Avenir Book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4839" y="3864024"/>
            <a:ext cx="628904" cy="62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552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85497"/>
            <a:ext cx="8229600" cy="1427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Synoptic </a:t>
            </a:r>
            <a:r>
              <a:rPr lang="en-US" b="1" dirty="0">
                <a:solidFill>
                  <a:srgbClr val="3366FF"/>
                </a:solidFill>
                <a:latin typeface="Avenir Book"/>
                <a:cs typeface="Avenir Book"/>
              </a:rPr>
              <a:t>O</a:t>
            </a:r>
            <a:r>
              <a:rPr lang="en-US" b="1" baseline="-25000" dirty="0" smtClean="0">
                <a:solidFill>
                  <a:srgbClr val="3366FF"/>
                </a:solidFill>
                <a:latin typeface="Avenir Book"/>
                <a:cs typeface="Avenir Book"/>
              </a:rPr>
              <a:t>3 </a:t>
            </a:r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Comparisons:</a:t>
            </a:r>
          </a:p>
          <a:p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EPIC vs. MERRA-2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8" y="1676681"/>
            <a:ext cx="9144000" cy="2095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6" y="3842665"/>
            <a:ext cx="8890000" cy="17627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11970" y="5746728"/>
            <a:ext cx="4224528" cy="6771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Body "/>
                <a:cs typeface="Body "/>
              </a:rPr>
              <a:t>ΔO</a:t>
            </a:r>
            <a:r>
              <a:rPr lang="en-US" baseline="-25000" dirty="0" smtClean="0">
                <a:latin typeface="Body "/>
                <a:cs typeface="Body "/>
              </a:rPr>
              <a:t>3 </a:t>
            </a:r>
            <a:r>
              <a:rPr lang="en-US" dirty="0" smtClean="0">
                <a:latin typeface="Body "/>
                <a:cs typeface="Body "/>
              </a:rPr>
              <a:t>= EPIC </a:t>
            </a:r>
            <a:r>
              <a:rPr lang="mr-IN" dirty="0" smtClean="0">
                <a:latin typeface="Body "/>
                <a:cs typeface="Body "/>
              </a:rPr>
              <a:t>–</a:t>
            </a:r>
            <a:r>
              <a:rPr lang="en-US" dirty="0" smtClean="0">
                <a:latin typeface="Body "/>
                <a:cs typeface="Body "/>
              </a:rPr>
              <a:t> MERRA-2 | VZA </a:t>
            </a:r>
            <a:r>
              <a:rPr lang="en-US" dirty="0">
                <a:latin typeface="Body "/>
                <a:cs typeface="Body "/>
              </a:rPr>
              <a:t>&lt; 69° </a:t>
            </a:r>
            <a:r>
              <a:rPr lang="en-US" dirty="0" smtClean="0">
                <a:latin typeface="Body "/>
                <a:cs typeface="Body "/>
              </a:rPr>
              <a:t> </a:t>
            </a:r>
          </a:p>
          <a:p>
            <a:r>
              <a:rPr lang="mr-IN" sz="2000" dirty="0">
                <a:latin typeface="Body "/>
                <a:cs typeface="Body "/>
              </a:rPr>
              <a:t>﻿</a:t>
            </a:r>
            <a:r>
              <a:rPr lang="en-US" sz="2000" dirty="0" smtClean="0">
                <a:latin typeface="Body "/>
                <a:cs typeface="Body "/>
              </a:rPr>
              <a:t>   </a:t>
            </a:r>
            <a:r>
              <a:rPr lang="en-US" sz="2000" dirty="0"/>
              <a:t>0.29 ± 2.35% </a:t>
            </a:r>
            <a:r>
              <a:rPr lang="en-US" sz="2000" dirty="0" smtClean="0"/>
              <a:t>or </a:t>
            </a:r>
            <a:r>
              <a:rPr lang="en-US" sz="2000" dirty="0"/>
              <a:t>0.89 ± 6.70 </a:t>
            </a:r>
            <a:r>
              <a:rPr lang="en-US" sz="2000" dirty="0" smtClean="0"/>
              <a:t>DU</a:t>
            </a:r>
            <a:endParaRPr lang="en-US" sz="2000" dirty="0">
              <a:latin typeface="Body "/>
              <a:cs typeface="Body 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319" y="1514555"/>
            <a:ext cx="88088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EPIC O</a:t>
            </a:r>
            <a:r>
              <a:rPr lang="en-US" baseline="-25000" dirty="0" smtClean="0"/>
              <a:t>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69873" y="1531719"/>
            <a:ext cx="1351652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MERRA-2 O</a:t>
            </a:r>
            <a:r>
              <a:rPr lang="en-US" baseline="-25000" dirty="0" smtClean="0"/>
              <a:t>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01685" y="1531719"/>
            <a:ext cx="545792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ΔO</a:t>
            </a:r>
            <a:r>
              <a:rPr lang="en-US" baseline="-25000" dirty="0" smtClean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963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3366FF"/>
                </a:solidFill>
                <a:latin typeface="Avenir Book"/>
                <a:cs typeface="Avenir Book"/>
              </a:rPr>
              <a:t> </a:t>
            </a:r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Validation and </a:t>
            </a:r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Comparison:</a:t>
            </a:r>
            <a:b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</a:br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Volcanic SO</a:t>
            </a:r>
            <a:r>
              <a:rPr lang="en-US" b="1" baseline="-25000" dirty="0" smtClean="0">
                <a:solidFill>
                  <a:srgbClr val="3366FF"/>
                </a:solidFill>
                <a:latin typeface="Avenir Book"/>
                <a:cs typeface="Avenir Book"/>
              </a:rPr>
              <a:t>2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Validate </a:t>
            </a:r>
            <a:r>
              <a:rPr lang="en-US" dirty="0" smtClean="0"/>
              <a:t>DVCF SO</a:t>
            </a:r>
            <a:r>
              <a:rPr lang="en-US" baseline="-25000" dirty="0" smtClean="0"/>
              <a:t>2 </a:t>
            </a:r>
            <a:r>
              <a:rPr lang="en-US" dirty="0" smtClean="0"/>
              <a:t>from EPIC, by comparing SO</a:t>
            </a:r>
            <a:r>
              <a:rPr lang="en-US" baseline="-25000" dirty="0" smtClean="0"/>
              <a:t>2</a:t>
            </a:r>
            <a:r>
              <a:rPr lang="en-US" dirty="0" smtClean="0"/>
              <a:t> mass loading with DVCF SO</a:t>
            </a:r>
            <a:r>
              <a:rPr lang="en-US" baseline="-25000" dirty="0" smtClean="0"/>
              <a:t>2 </a:t>
            </a:r>
            <a:r>
              <a:rPr lang="en-US" dirty="0" smtClean="0"/>
              <a:t>from SNPP OMPS-NM for the same event.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512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nim.mov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4910" y="1369120"/>
            <a:ext cx="6858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736" y="879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3366FF"/>
                </a:solidFill>
                <a:latin typeface="Avenir Book"/>
                <a:cs typeface="Avenir Book"/>
              </a:rPr>
              <a:t>﻿</a:t>
            </a:r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SO</a:t>
            </a:r>
            <a:r>
              <a:rPr lang="en-US" b="1" baseline="-25000" dirty="0" smtClean="0">
                <a:solidFill>
                  <a:srgbClr val="3366FF"/>
                </a:solidFill>
                <a:latin typeface="Avenir Book"/>
                <a:cs typeface="Avenir Book"/>
              </a:rPr>
              <a:t>2</a:t>
            </a:r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 Validation:</a:t>
            </a:r>
            <a:b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</a:br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EPIC vs. SNPP OMPS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24239" y="2341921"/>
            <a:ext cx="1846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72050" y="1819492"/>
            <a:ext cx="2053517" cy="163121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June 17, 2018 Eruption of Fernandina</a:t>
            </a:r>
            <a:r>
              <a:rPr lang="en-US" sz="2000" dirty="0"/>
              <a:t>, Galápagos Islands, Ecuador</a:t>
            </a:r>
          </a:p>
        </p:txBody>
      </p:sp>
    </p:spTree>
    <p:extLst>
      <p:ext uri="{BB962C8B-B14F-4D97-AF65-F5344CB8AC3E}">
        <p14:creationId xmlns:p14="http://schemas.microsoft.com/office/powerpoint/2010/main" val="2735338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736" y="879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3366FF"/>
                </a:solidFill>
                <a:latin typeface="Avenir Book"/>
                <a:cs typeface="Avenir Book"/>
              </a:rPr>
              <a:t>﻿</a:t>
            </a:r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SO</a:t>
            </a:r>
            <a:r>
              <a:rPr lang="en-US" b="1" baseline="-25000" dirty="0" smtClean="0">
                <a:solidFill>
                  <a:srgbClr val="3366FF"/>
                </a:solidFill>
                <a:latin typeface="Avenir Book"/>
                <a:cs typeface="Avenir Book"/>
              </a:rPr>
              <a:t>2</a:t>
            </a:r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 Validation:</a:t>
            </a:r>
            <a:b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</a:br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EPIC vs. SNPP OMPS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24239" y="2341921"/>
            <a:ext cx="1846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72050" y="1819492"/>
            <a:ext cx="2053517" cy="163121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June 17, 2018 Eruption of Fernandina</a:t>
            </a:r>
            <a:r>
              <a:rPr lang="en-US" sz="2000" dirty="0"/>
              <a:t>, Galápagos Islands, Ecuador</a:t>
            </a:r>
          </a:p>
        </p:txBody>
      </p:sp>
      <p:pic>
        <p:nvPicPr>
          <p:cNvPr id="3" name="Picture 2" descr="FigSO2Mass_Fernandi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6" y="1363044"/>
            <a:ext cx="9201150" cy="45859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92493" y="4062332"/>
            <a:ext cx="1713864" cy="5847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/>
              <a:t>SO</a:t>
            </a:r>
            <a:r>
              <a:rPr lang="en-US" sz="3200" baseline="-25000" dirty="0" smtClean="0"/>
              <a:t>2 </a:t>
            </a:r>
            <a:r>
              <a:rPr lang="en-US" sz="3200" dirty="0" smtClean="0"/>
              <a:t>Mass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2062516" y="6215114"/>
            <a:ext cx="4950544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SO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mass agreement better than 10%.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85382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17" y="1873322"/>
            <a:ext cx="7772400" cy="4274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736" y="879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3366FF"/>
                </a:solidFill>
                <a:latin typeface="Avenir Book"/>
                <a:cs typeface="Avenir Book"/>
              </a:rPr>
              <a:t>﻿</a:t>
            </a:r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SO</a:t>
            </a:r>
            <a:r>
              <a:rPr lang="en-US" b="1" baseline="-25000" dirty="0" smtClean="0">
                <a:solidFill>
                  <a:srgbClr val="3366FF"/>
                </a:solidFill>
                <a:latin typeface="Avenir Book"/>
                <a:cs typeface="Avenir Book"/>
              </a:rPr>
              <a:t>2</a:t>
            </a:r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 Validation:</a:t>
            </a:r>
            <a:b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</a:br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EPIC vs. SNPP OMPS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24239" y="2341921"/>
            <a:ext cx="1846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891282" y="1315080"/>
            <a:ext cx="7286765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SO</a:t>
            </a:r>
            <a:r>
              <a:rPr lang="en-US" sz="2400" baseline="-25000" dirty="0" smtClean="0"/>
              <a:t>2</a:t>
            </a:r>
            <a:r>
              <a:rPr lang="en-US" sz="2400" dirty="0"/>
              <a:t> </a:t>
            </a:r>
            <a:r>
              <a:rPr lang="en-US" sz="2400" dirty="0" smtClean="0"/>
              <a:t>plumes from the </a:t>
            </a:r>
            <a:r>
              <a:rPr lang="en-US" sz="2400" dirty="0"/>
              <a:t>eruption of </a:t>
            </a:r>
            <a:r>
              <a:rPr lang="en-US" sz="2400" dirty="0" smtClean="0"/>
              <a:t>Kilauea volcano, Hawaii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48126" y="2731937"/>
            <a:ext cx="648482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EPIC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43183" y="4874977"/>
            <a:ext cx="658368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>
            <a:spAutoFit/>
          </a:bodyPr>
          <a:lstStyle/>
          <a:p>
            <a:r>
              <a:rPr lang="en-US" sz="2000" dirty="0" smtClean="0"/>
              <a:t>OMPS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062516" y="6215114"/>
            <a:ext cx="4950544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SO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mass agreement better than 10%.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99980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839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EPIC </a:t>
            </a:r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O3SO2AI </a:t>
            </a:r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Product </a:t>
            </a:r>
            <a:b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</a:br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Accuracy Characterization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743" y="1711746"/>
            <a:ext cx="8687983" cy="43476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O</a:t>
            </a:r>
            <a:r>
              <a:rPr lang="en-US" baseline="-25000" dirty="0" smtClean="0">
                <a:solidFill>
                  <a:srgbClr val="FF0000"/>
                </a:solidFill>
                <a:latin typeface="Avenir Book"/>
                <a:cs typeface="Avenir Book"/>
              </a:rPr>
              <a:t>3</a:t>
            </a:r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:</a:t>
            </a:r>
          </a:p>
          <a:p>
            <a:r>
              <a:rPr lang="en-US" dirty="0" smtClean="0">
                <a:latin typeface="Avenir Book"/>
                <a:cs typeface="Avenir Book"/>
              </a:rPr>
              <a:t>For </a:t>
            </a:r>
            <a:r>
              <a:rPr lang="en-US" dirty="0">
                <a:latin typeface="Avenir Book"/>
                <a:cs typeface="Avenir Book"/>
              </a:rPr>
              <a:t>VZA&lt;69</a:t>
            </a:r>
            <a:r>
              <a:rPr lang="en-US" dirty="0" smtClean="0">
                <a:latin typeface="Avenir Book"/>
                <a:cs typeface="Avenir Book"/>
              </a:rPr>
              <a:t>°, </a:t>
            </a:r>
            <a:r>
              <a:rPr lang="en-US" dirty="0">
                <a:latin typeface="Avenir Book"/>
                <a:cs typeface="Avenir Book"/>
              </a:rPr>
              <a:t>EPIC </a:t>
            </a:r>
            <a:r>
              <a:rPr lang="en-US" dirty="0" smtClean="0">
                <a:latin typeface="Avenir Book"/>
                <a:cs typeface="Avenir Book"/>
              </a:rPr>
              <a:t>O</a:t>
            </a:r>
            <a:r>
              <a:rPr lang="en-US" baseline="-25000" dirty="0" smtClean="0">
                <a:latin typeface="Avenir Book"/>
                <a:cs typeface="Avenir Book"/>
              </a:rPr>
              <a:t>3 </a:t>
            </a:r>
            <a:r>
              <a:rPr lang="en-US" dirty="0" smtClean="0">
                <a:latin typeface="Avenir Book"/>
                <a:cs typeface="Avenir Book"/>
              </a:rPr>
              <a:t>bias </a:t>
            </a:r>
            <a:r>
              <a:rPr lang="en-US" dirty="0" smtClean="0">
                <a:latin typeface="Avenir Book"/>
                <a:cs typeface="Avenir Book"/>
              </a:rPr>
              <a:t>low on average </a:t>
            </a:r>
            <a:r>
              <a:rPr lang="en-US" dirty="0" smtClean="0">
                <a:latin typeface="Avenir Book"/>
                <a:cs typeface="Avenir Book"/>
              </a:rPr>
              <a:t>by </a:t>
            </a:r>
            <a:r>
              <a:rPr lang="en-US" dirty="0">
                <a:latin typeface="Avenir Book"/>
                <a:cs typeface="Avenir Book"/>
              </a:rPr>
              <a:t> </a:t>
            </a:r>
            <a:r>
              <a:rPr lang="en-US" dirty="0" smtClean="0">
                <a:latin typeface="Avenir Book"/>
                <a:cs typeface="Avenir Book"/>
              </a:rPr>
              <a:t>about −</a:t>
            </a:r>
            <a:r>
              <a:rPr lang="en-US" sz="3200" dirty="0" smtClean="0">
                <a:latin typeface="Avenir Book"/>
                <a:cs typeface="Avenir Book"/>
              </a:rPr>
              <a:t>1 </a:t>
            </a:r>
            <a:r>
              <a:rPr lang="en-US" sz="3200" dirty="0">
                <a:latin typeface="Avenir Book"/>
                <a:cs typeface="Avenir Book"/>
              </a:rPr>
              <a:t>± 2.35</a:t>
            </a:r>
            <a:r>
              <a:rPr lang="en-US" sz="3200" dirty="0" smtClean="0">
                <a:latin typeface="Avenir Book"/>
                <a:cs typeface="Avenir Book"/>
              </a:rPr>
              <a:t>% or −</a:t>
            </a:r>
            <a:r>
              <a:rPr lang="en-US" sz="3200" dirty="0" smtClean="0">
                <a:latin typeface="Avenir Book"/>
                <a:cs typeface="Avenir Book"/>
              </a:rPr>
              <a:t>3.5 ± </a:t>
            </a:r>
            <a:r>
              <a:rPr lang="en-US" sz="3200" dirty="0" smtClean="0">
                <a:latin typeface="Avenir Book"/>
                <a:cs typeface="Avenir Book"/>
              </a:rPr>
              <a:t>6.7 DU</a:t>
            </a:r>
            <a:r>
              <a:rPr lang="en-US" sz="3200" dirty="0" smtClean="0">
                <a:latin typeface="Avenir Book"/>
                <a:cs typeface="Avenir Book"/>
              </a:rPr>
              <a:t>.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Volcanic SO</a:t>
            </a:r>
            <a:r>
              <a:rPr lang="en-US" baseline="-25000" dirty="0" smtClean="0">
                <a:solidFill>
                  <a:srgbClr val="FF0000"/>
                </a:solidFill>
                <a:latin typeface="Avenir Book"/>
                <a:cs typeface="Avenir Book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:</a:t>
            </a:r>
            <a:endParaRPr lang="en-US" sz="3200" dirty="0" smtClean="0">
              <a:latin typeface="Avenir Book"/>
              <a:cs typeface="Avenir Book"/>
            </a:endParaRPr>
          </a:p>
          <a:p>
            <a:r>
              <a:rPr lang="en-US" dirty="0" smtClean="0">
                <a:latin typeface="Avenir Book"/>
                <a:cs typeface="Avenir Book"/>
              </a:rPr>
              <a:t>Accuracy of </a:t>
            </a:r>
            <a:r>
              <a:rPr lang="en-US" dirty="0">
                <a:latin typeface="Avenir Book"/>
                <a:cs typeface="Avenir Book"/>
              </a:rPr>
              <a:t>i</a:t>
            </a:r>
            <a:r>
              <a:rPr lang="en-US" dirty="0" smtClean="0">
                <a:latin typeface="Avenir Book"/>
                <a:cs typeface="Avenir Book"/>
              </a:rPr>
              <a:t>ndividual pixel SO</a:t>
            </a:r>
            <a:r>
              <a:rPr lang="en-US" baseline="-25000" dirty="0" smtClean="0">
                <a:latin typeface="Avenir Book"/>
                <a:cs typeface="Avenir Book"/>
              </a:rPr>
              <a:t>2 </a:t>
            </a:r>
            <a:r>
              <a:rPr lang="en-US" dirty="0" smtClean="0">
                <a:latin typeface="Avenir Book"/>
                <a:cs typeface="Avenir Book"/>
              </a:rPr>
              <a:t>(&gt;10 DU) is about 25% </a:t>
            </a:r>
          </a:p>
          <a:p>
            <a:r>
              <a:rPr lang="en-US" dirty="0" smtClean="0">
                <a:latin typeface="Avenir Book"/>
                <a:cs typeface="Avenir Book"/>
              </a:rPr>
              <a:t>Accuracy mass loading (integrated over SO</a:t>
            </a:r>
            <a:r>
              <a:rPr lang="en-US" baseline="-25000" dirty="0" smtClean="0">
                <a:latin typeface="Avenir Book"/>
                <a:cs typeface="Avenir Book"/>
              </a:rPr>
              <a:t>2 </a:t>
            </a:r>
            <a:r>
              <a:rPr lang="en-US" dirty="0" smtClean="0">
                <a:latin typeface="Avenir Book"/>
                <a:cs typeface="Avenir Book"/>
              </a:rPr>
              <a:t>pixels) is about 10%.</a:t>
            </a:r>
            <a:endParaRPr lang="en-US" baseline="-25000" dirty="0" smtClean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916732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Summary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venir Book"/>
                <a:cs typeface="Avenir Book"/>
              </a:rPr>
              <a:t>The O3SO2AI product is </a:t>
            </a:r>
            <a:r>
              <a:rPr lang="en-US" dirty="0" smtClean="0">
                <a:latin typeface="Avenir Book"/>
                <a:cs typeface="Avenir Book"/>
              </a:rPr>
              <a:t>released</a:t>
            </a:r>
          </a:p>
          <a:p>
            <a:r>
              <a:rPr lang="en-US" dirty="0" smtClean="0">
                <a:latin typeface="Avenir Book"/>
                <a:cs typeface="Avenir Book"/>
              </a:rPr>
              <a:t>High </a:t>
            </a:r>
            <a:r>
              <a:rPr lang="en-US" dirty="0">
                <a:latin typeface="Avenir Book"/>
                <a:cs typeface="Avenir Book"/>
              </a:rPr>
              <a:t>accuracy of O</a:t>
            </a:r>
            <a:r>
              <a:rPr lang="en-US" baseline="-25000" dirty="0">
                <a:latin typeface="Avenir Book"/>
                <a:cs typeface="Avenir Book"/>
              </a:rPr>
              <a:t>3</a:t>
            </a:r>
            <a:r>
              <a:rPr lang="en-US" dirty="0">
                <a:latin typeface="Avenir Book"/>
                <a:cs typeface="Avenir Book"/>
              </a:rPr>
              <a:t> and SO</a:t>
            </a:r>
            <a:r>
              <a:rPr lang="en-US" baseline="-25000" dirty="0">
                <a:latin typeface="Avenir Book"/>
                <a:cs typeface="Avenir Book"/>
              </a:rPr>
              <a:t>2 </a:t>
            </a:r>
            <a:r>
              <a:rPr lang="en-US" dirty="0">
                <a:latin typeface="Avenir Book"/>
                <a:cs typeface="Avenir Book"/>
              </a:rPr>
              <a:t>retrievals </a:t>
            </a:r>
            <a:r>
              <a:rPr lang="en-US" dirty="0" smtClean="0">
                <a:latin typeface="Avenir Book"/>
                <a:cs typeface="Avenir Book"/>
              </a:rPr>
              <a:t>achieved </a:t>
            </a:r>
            <a:r>
              <a:rPr lang="en-US" dirty="0">
                <a:latin typeface="Avenir Book"/>
                <a:cs typeface="Avenir Book"/>
              </a:rPr>
              <a:t>by applying </a:t>
            </a:r>
            <a:r>
              <a:rPr lang="en-US" dirty="0" smtClean="0">
                <a:latin typeface="Avenir Book"/>
                <a:cs typeface="Avenir Book"/>
              </a:rPr>
              <a:t>the DVCF </a:t>
            </a:r>
            <a:r>
              <a:rPr lang="en-US" dirty="0" smtClean="0">
                <a:latin typeface="Avenir Book"/>
                <a:cs typeface="Avenir Book"/>
              </a:rPr>
              <a:t>algorithm. </a:t>
            </a:r>
          </a:p>
          <a:p>
            <a:r>
              <a:rPr lang="en-US" dirty="0" smtClean="0">
                <a:latin typeface="Avenir Book"/>
                <a:cs typeface="Avenir Book"/>
              </a:rPr>
              <a:t>Independent </a:t>
            </a:r>
            <a:r>
              <a:rPr lang="en-US" dirty="0">
                <a:latin typeface="Avenir Book"/>
                <a:cs typeface="Avenir Book"/>
              </a:rPr>
              <a:t>soft calibration, improved algorithm </a:t>
            </a:r>
            <a:r>
              <a:rPr lang="en-US" dirty="0" smtClean="0">
                <a:latin typeface="Avenir Book"/>
                <a:cs typeface="Avenir Book"/>
              </a:rPr>
              <a:t>physics, </a:t>
            </a:r>
            <a:r>
              <a:rPr lang="en-US" dirty="0">
                <a:latin typeface="Avenir Book"/>
                <a:cs typeface="Avenir Book"/>
              </a:rPr>
              <a:t>and </a:t>
            </a:r>
            <a:r>
              <a:rPr lang="en-US" dirty="0" smtClean="0">
                <a:latin typeface="Avenir Book"/>
                <a:cs typeface="Avenir Book"/>
              </a:rPr>
              <a:t>optimized inversion </a:t>
            </a:r>
            <a:r>
              <a:rPr lang="en-US" dirty="0">
                <a:latin typeface="Avenir Book"/>
                <a:cs typeface="Avenir Book"/>
              </a:rPr>
              <a:t>scheme, all </a:t>
            </a:r>
            <a:r>
              <a:rPr lang="en-US" dirty="0" smtClean="0">
                <a:latin typeface="Avenir Book"/>
                <a:cs typeface="Avenir Book"/>
              </a:rPr>
              <a:t>have </a:t>
            </a:r>
            <a:r>
              <a:rPr lang="en-US" dirty="0">
                <a:latin typeface="Avenir Book"/>
                <a:cs typeface="Avenir Book"/>
              </a:rPr>
              <a:t>contributed to the high quality achieved for the EPIC O3SO2AI product. </a:t>
            </a:r>
          </a:p>
        </p:txBody>
      </p:sp>
    </p:spTree>
    <p:extLst>
      <p:ext uri="{BB962C8B-B14F-4D97-AF65-F5344CB8AC3E}">
        <p14:creationId xmlns:p14="http://schemas.microsoft.com/office/powerpoint/2010/main" val="561030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3366FF"/>
                </a:solidFill>
                <a:latin typeface="Avenir Book"/>
                <a:cs typeface="Avenir Book"/>
              </a:rPr>
              <a:t>New Scheme of O</a:t>
            </a:r>
            <a:r>
              <a:rPr lang="en-US" sz="3200" b="1" baseline="-25000" dirty="0" smtClean="0">
                <a:solidFill>
                  <a:srgbClr val="3366FF"/>
                </a:solidFill>
                <a:latin typeface="Avenir Book"/>
                <a:cs typeface="Avenir Book"/>
              </a:rPr>
              <a:t>3 </a:t>
            </a:r>
            <a:r>
              <a:rPr lang="en-US" sz="3200" b="1" dirty="0" smtClean="0">
                <a:solidFill>
                  <a:srgbClr val="3366FF"/>
                </a:solidFill>
                <a:latin typeface="Avenir Book"/>
                <a:cs typeface="Avenir Book"/>
              </a:rPr>
              <a:t>Profile Representation:</a:t>
            </a:r>
            <a:br>
              <a:rPr lang="en-US" sz="3200" b="1" dirty="0" smtClean="0">
                <a:solidFill>
                  <a:srgbClr val="3366FF"/>
                </a:solidFill>
                <a:latin typeface="Avenir Book"/>
                <a:cs typeface="Avenir Book"/>
              </a:rPr>
            </a:br>
            <a:r>
              <a:rPr lang="en-US" sz="3200" b="1" dirty="0" smtClean="0">
                <a:solidFill>
                  <a:srgbClr val="3366FF"/>
                </a:solidFill>
                <a:latin typeface="Avenir Book"/>
                <a:cs typeface="Avenir Book"/>
              </a:rPr>
              <a:t>New Column-Classified O</a:t>
            </a:r>
            <a:r>
              <a:rPr lang="en-US" sz="3200" b="1" baseline="-25000" dirty="0" smtClean="0">
                <a:solidFill>
                  <a:srgbClr val="3366FF"/>
                </a:solidFill>
                <a:latin typeface="Avenir Book"/>
                <a:cs typeface="Avenir Book"/>
              </a:rPr>
              <a:t>3</a:t>
            </a:r>
            <a:r>
              <a:rPr lang="en-US" sz="3200" b="1" dirty="0" smtClean="0">
                <a:solidFill>
                  <a:srgbClr val="3366FF"/>
                </a:solidFill>
                <a:latin typeface="Avenir Book"/>
                <a:cs typeface="Avenir Book"/>
              </a:rPr>
              <a:t> Profile Climatology</a:t>
            </a:r>
            <a:endParaRPr lang="en-US" sz="3200" b="1" dirty="0">
              <a:solidFill>
                <a:srgbClr val="3366FF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8" r="-1459"/>
          <a:stretch/>
        </p:blipFill>
        <p:spPr>
          <a:xfrm>
            <a:off x="136202" y="1879417"/>
            <a:ext cx="8924544" cy="26060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08746" y="4981509"/>
            <a:ext cx="66018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dirty="0">
                <a:latin typeface="Avenir Book"/>
                <a:cs typeface="Avenir Book"/>
              </a:rPr>
              <a:t>O</a:t>
            </a:r>
            <a:r>
              <a:rPr lang="en-US" sz="2400" baseline="-25000" dirty="0">
                <a:latin typeface="Avenir Book"/>
                <a:cs typeface="Avenir Book"/>
              </a:rPr>
              <a:t>3 </a:t>
            </a:r>
            <a:r>
              <a:rPr lang="en-US" sz="2400" dirty="0" smtClean="0">
                <a:latin typeface="Avenir Book"/>
                <a:cs typeface="Avenir Book"/>
              </a:rPr>
              <a:t>profile </a:t>
            </a:r>
            <a:r>
              <a:rPr lang="en-US" sz="2400" dirty="0">
                <a:latin typeface="Avenir Book"/>
                <a:cs typeface="Avenir Book"/>
              </a:rPr>
              <a:t>= mean profile + </a:t>
            </a:r>
            <a:r>
              <a:rPr lang="en-US" sz="2400" dirty="0" err="1">
                <a:solidFill>
                  <a:srgbClr val="FF0000"/>
                </a:solidFill>
                <a:latin typeface="Avenir Book"/>
                <a:cs typeface="Avenir Book"/>
              </a:rPr>
              <a:t>Δprofile</a:t>
            </a:r>
            <a:r>
              <a:rPr lang="en-US" sz="2400" dirty="0">
                <a:latin typeface="Avenir Book"/>
                <a:cs typeface="Avenir Book"/>
              </a:rPr>
              <a:t> </a:t>
            </a:r>
          </a:p>
          <a:p>
            <a:pPr lvl="1"/>
            <a:endParaRPr lang="en-US" sz="2400" dirty="0">
              <a:latin typeface="Avenir Book"/>
              <a:cs typeface="Avenir Book"/>
            </a:endParaRPr>
          </a:p>
          <a:p>
            <a:pPr lvl="1"/>
            <a:r>
              <a:rPr lang="en-US" sz="2400" dirty="0">
                <a:latin typeface="Avenir Book"/>
                <a:cs typeface="Avenir Book"/>
              </a:rPr>
              <a:t>     </a:t>
            </a:r>
            <a:r>
              <a:rPr lang="en-US" sz="2400" dirty="0" err="1">
                <a:solidFill>
                  <a:srgbClr val="FF0000"/>
                </a:solidFill>
                <a:latin typeface="Avenir Book"/>
                <a:cs typeface="Avenir Book"/>
              </a:rPr>
              <a:t>Δprofile</a:t>
            </a:r>
            <a:r>
              <a:rPr lang="en-US" sz="2400" dirty="0">
                <a:latin typeface="Avenir Book"/>
                <a:cs typeface="Avenir Book"/>
              </a:rPr>
              <a:t> = </a:t>
            </a:r>
            <a:r>
              <a:rPr lang="en-US" sz="2400" dirty="0" err="1">
                <a:latin typeface="Lucida Grande"/>
                <a:ea typeface="Lucida Grande"/>
                <a:cs typeface="Lucida Grande"/>
              </a:rPr>
              <a:t>Σ</a:t>
            </a:r>
            <a:r>
              <a:rPr lang="en-US" sz="2400" dirty="0">
                <a:latin typeface="Lucida Grande"/>
                <a:ea typeface="Lucida Grande"/>
                <a:cs typeface="Lucida Grande"/>
              </a:rPr>
              <a:t> </a:t>
            </a:r>
            <a:r>
              <a:rPr lang="en-US" sz="2400" dirty="0" err="1">
                <a:latin typeface="Lucida Grande"/>
                <a:ea typeface="Lucida Grande"/>
                <a:cs typeface="Lucida Grande"/>
              </a:rPr>
              <a:t>Ω</a:t>
            </a:r>
            <a:r>
              <a:rPr lang="en-US" sz="2400" baseline="-25000" dirty="0" err="1">
                <a:latin typeface="Lucida Grande"/>
                <a:ea typeface="Lucida Grande"/>
                <a:cs typeface="Lucida Grande"/>
              </a:rPr>
              <a:t>i</a:t>
            </a:r>
            <a:r>
              <a:rPr lang="en-US" sz="2400" dirty="0">
                <a:latin typeface="Avenir Book"/>
                <a:cs typeface="Avenir Book"/>
              </a:rPr>
              <a:t> eigenvectors </a:t>
            </a:r>
          </a:p>
          <a:p>
            <a:pPr lvl="1"/>
            <a:r>
              <a:rPr lang="en-US" sz="2400" dirty="0">
                <a:latin typeface="Avenir Book"/>
                <a:cs typeface="Avenir Book"/>
              </a:rPr>
              <a:t>                             of covariance matrix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332985" y="4215458"/>
            <a:ext cx="2440801" cy="8917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Freeform 21"/>
          <p:cNvSpPr/>
          <p:nvPr/>
        </p:nvSpPr>
        <p:spPr>
          <a:xfrm>
            <a:off x="4944650" y="4215458"/>
            <a:ext cx="1822038" cy="1738844"/>
          </a:xfrm>
          <a:custGeom>
            <a:avLst/>
            <a:gdLst>
              <a:gd name="connsiteX0" fmla="*/ 1486432 w 2317748"/>
              <a:gd name="connsiteY0" fmla="*/ 2145589 h 2145589"/>
              <a:gd name="connsiteX1" fmla="*/ 2224977 w 2317748"/>
              <a:gd name="connsiteY1" fmla="*/ 1839337 h 2145589"/>
              <a:gd name="connsiteX2" fmla="*/ 2089877 w 2317748"/>
              <a:gd name="connsiteY2" fmla="*/ 1100732 h 2145589"/>
              <a:gd name="connsiteX3" fmla="*/ 270534 w 2317748"/>
              <a:gd name="connsiteY3" fmla="*/ 154956 h 2145589"/>
              <a:gd name="connsiteX4" fmla="*/ 9342 w 2317748"/>
              <a:gd name="connsiteY4" fmla="*/ 1830 h 2145589"/>
              <a:gd name="connsiteX5" fmla="*/ 9342 w 2317748"/>
              <a:gd name="connsiteY5" fmla="*/ 1830 h 2145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7748" h="2145589">
                <a:moveTo>
                  <a:pt x="1486432" y="2145589"/>
                </a:moveTo>
                <a:cubicBezTo>
                  <a:pt x="1805417" y="2079534"/>
                  <a:pt x="2124403" y="2013480"/>
                  <a:pt x="2224977" y="1839337"/>
                </a:cubicBezTo>
                <a:cubicBezTo>
                  <a:pt x="2325551" y="1665194"/>
                  <a:pt x="2415617" y="1381462"/>
                  <a:pt x="2089877" y="1100732"/>
                </a:cubicBezTo>
                <a:cubicBezTo>
                  <a:pt x="1764137" y="820002"/>
                  <a:pt x="617290" y="338106"/>
                  <a:pt x="270534" y="154956"/>
                </a:cubicBezTo>
                <a:cubicBezTo>
                  <a:pt x="-76222" y="-28194"/>
                  <a:pt x="9342" y="1830"/>
                  <a:pt x="9342" y="1830"/>
                </a:cubicBezTo>
                <a:lnTo>
                  <a:pt x="9342" y="183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5881342" y="5945712"/>
            <a:ext cx="306226" cy="356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6766689" y="4377591"/>
            <a:ext cx="970022" cy="18465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6041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9684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Algorithm Advances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4675"/>
            <a:ext cx="8423356" cy="5686754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Any location may be observed with high zenith (SZA and VZA</a:t>
            </a:r>
            <a:r>
              <a:rPr lang="en-US" dirty="0">
                <a:latin typeface="Avenir Book"/>
                <a:cs typeface="Avenir Book"/>
              </a:rPr>
              <a:t>) angles: O</a:t>
            </a:r>
            <a:r>
              <a:rPr lang="en-US" baseline="-25000" dirty="0">
                <a:latin typeface="Avenir Book"/>
                <a:cs typeface="Avenir Book"/>
              </a:rPr>
              <a:t>3 </a:t>
            </a:r>
            <a:r>
              <a:rPr lang="en-US" dirty="0">
                <a:latin typeface="Avenir Book"/>
                <a:cs typeface="Avenir Book"/>
              </a:rPr>
              <a:t>Profile </a:t>
            </a:r>
            <a:r>
              <a:rPr lang="en-US" dirty="0" smtClean="0">
                <a:latin typeface="Avenir Book"/>
                <a:cs typeface="Avenir Book"/>
              </a:rPr>
              <a:t>effect</a:t>
            </a:r>
            <a:r>
              <a:rPr lang="en-US" dirty="0">
                <a:latin typeface="Avenir Book"/>
                <a:cs typeface="Avenir Book"/>
              </a:rPr>
              <a:t> </a:t>
            </a:r>
            <a:r>
              <a:rPr lang="en-US" dirty="0" smtClean="0">
                <a:latin typeface="Avenir Book"/>
                <a:cs typeface="Avenir Book"/>
              </a:rPr>
              <a:t>is important.</a:t>
            </a:r>
          </a:p>
          <a:p>
            <a:r>
              <a:rPr lang="en-US" dirty="0">
                <a:latin typeface="Avenir Book"/>
                <a:cs typeface="Avenir Book"/>
              </a:rPr>
              <a:t>Direct </a:t>
            </a:r>
            <a:r>
              <a:rPr lang="en-US" dirty="0" smtClean="0">
                <a:latin typeface="Avenir Book"/>
                <a:cs typeface="Avenir Book"/>
              </a:rPr>
              <a:t>Vertical Column </a:t>
            </a:r>
            <a:r>
              <a:rPr lang="en-US" dirty="0">
                <a:latin typeface="Avenir Book"/>
                <a:cs typeface="Avenir Book"/>
              </a:rPr>
              <a:t>Fitting </a:t>
            </a:r>
            <a:r>
              <a:rPr lang="en-US" dirty="0" smtClean="0">
                <a:latin typeface="Avenir Book"/>
                <a:cs typeface="Avenir Book"/>
              </a:rPr>
              <a:t>(DVCF) Algorithm</a:t>
            </a:r>
          </a:p>
          <a:p>
            <a:endParaRPr lang="en-US" dirty="0">
              <a:latin typeface="Avenir Book"/>
              <a:cs typeface="Avenir Book"/>
            </a:endParaRPr>
          </a:p>
          <a:p>
            <a:endParaRPr lang="en-US" dirty="0" smtClean="0">
              <a:latin typeface="Avenir Book"/>
              <a:cs typeface="Avenir Book"/>
            </a:endParaRPr>
          </a:p>
          <a:p>
            <a:endParaRPr lang="en-US" dirty="0">
              <a:latin typeface="Avenir Book"/>
              <a:cs typeface="Avenir Book"/>
            </a:endParaRPr>
          </a:p>
          <a:p>
            <a:pPr marL="0" indent="0">
              <a:buNone/>
            </a:pPr>
            <a:endParaRPr lang="en-US" dirty="0" smtClean="0">
              <a:latin typeface="Avenir Book"/>
              <a:cs typeface="Avenir Book"/>
            </a:endParaRPr>
          </a:p>
          <a:p>
            <a:endParaRPr lang="en-US" dirty="0" smtClean="0">
              <a:latin typeface="Avenir Book"/>
              <a:cs typeface="Avenir Book"/>
            </a:endParaRPr>
          </a:p>
          <a:p>
            <a:pPr marL="0" indent="0">
              <a:buNone/>
            </a:pPr>
            <a:endParaRPr lang="en-US" dirty="0" smtClean="0">
              <a:latin typeface="Avenir Book"/>
              <a:cs typeface="Avenir Book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76383" y="3114918"/>
            <a:ext cx="8239025" cy="2671619"/>
            <a:chOff x="396243" y="1367560"/>
            <a:chExt cx="8239025" cy="2671619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61462421"/>
                </p:ext>
              </p:extLst>
            </p:nvPr>
          </p:nvGraphicFramePr>
          <p:xfrm>
            <a:off x="772752" y="1955524"/>
            <a:ext cx="7484195" cy="11354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3" name="Equation" r:id="rId3" imgW="4610100" imgH="698500" progId="Equation.3">
                    <p:embed/>
                  </p:oleObj>
                </mc:Choice>
                <mc:Fallback>
                  <p:oleObj name="Equation" r:id="rId3" imgW="4610100" imgH="6985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772752" y="1955524"/>
                          <a:ext cx="7484195" cy="113545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5210303" y="3271859"/>
              <a:ext cx="2701280" cy="646331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Reflection by Earth surface</a:t>
              </a:r>
              <a:endParaRPr lang="en-US" dirty="0"/>
            </a:p>
            <a:p>
              <a:pPr algn="ctr"/>
              <a:r>
                <a:rPr lang="en-US" dirty="0"/>
                <a:t>o</a:t>
              </a:r>
              <a:r>
                <a:rPr lang="en-US" dirty="0" smtClean="0"/>
                <a:t>r by Cloud/Aerosols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96243" y="3108110"/>
              <a:ext cx="1512178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Measurement</a:t>
              </a:r>
              <a:endParaRPr lang="en-US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1064458" y="2742850"/>
              <a:ext cx="0" cy="36793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1395792" y="3669847"/>
              <a:ext cx="1474532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dirty="0" smtClean="0"/>
                <a:t>RT Simulation</a:t>
              </a:r>
              <a:endParaRPr lang="en-US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2149904" y="2752026"/>
              <a:ext cx="0" cy="9145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3524038" y="3305727"/>
              <a:ext cx="864339" cy="36933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dirty="0" smtClean="0"/>
                <a:t>O</a:t>
              </a:r>
              <a:r>
                <a:rPr lang="en-US" baseline="-25000" dirty="0" smtClean="0"/>
                <a:t>3</a:t>
              </a:r>
              <a:r>
                <a:rPr lang="en-US" dirty="0" smtClean="0"/>
                <a:t>, SO</a:t>
              </a:r>
              <a:r>
                <a:rPr lang="en-US" baseline="-25000" dirty="0" smtClean="0"/>
                <a:t>2</a:t>
              </a:r>
              <a:endParaRPr lang="en-US" baseline="-25000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3943979" y="2901620"/>
              <a:ext cx="0" cy="371605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6499745" y="2892447"/>
              <a:ext cx="0" cy="371604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5037597" y="1386293"/>
              <a:ext cx="1467995" cy="369332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dirty="0" smtClean="0"/>
                <a:t>Aerosol Index</a:t>
              </a:r>
              <a:endParaRPr lang="en-US" dirty="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5759147" y="1755625"/>
              <a:ext cx="0" cy="499032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7666922" y="1367560"/>
              <a:ext cx="968346" cy="369332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dirty="0" smtClean="0"/>
                <a:t>M. Error</a:t>
              </a:r>
              <a:endParaRPr lang="en-US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8163297" y="1736892"/>
              <a:ext cx="0" cy="499032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20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584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venir Book"/>
                <a:cs typeface="Avenir Book"/>
              </a:rPr>
              <a:t>DVCF Algorithm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9921829"/>
              </p:ext>
            </p:extLst>
          </p:nvPr>
        </p:nvGraphicFramePr>
        <p:xfrm>
          <a:off x="4514850" y="3428996"/>
          <a:ext cx="1143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" name="Equation" r:id="rId4" imgW="114300" imgH="406400" progId="Equation.3">
                  <p:embed/>
                </p:oleObj>
              </mc:Choice>
              <mc:Fallback>
                <p:oleObj name="Equation" r:id="rId4" imgW="1143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14850" y="3428996"/>
                        <a:ext cx="1143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31102" y="1284596"/>
            <a:ext cx="8229600" cy="48134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Inversion: Optimal Estimation</a:t>
            </a:r>
          </a:p>
          <a:p>
            <a:pPr marL="0" indent="0">
              <a:buNone/>
            </a:pP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All UV bands for profile adjustment</a:t>
            </a:r>
          </a:p>
          <a:p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onstraint by 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measurement errors and parameter uncertainties.</a:t>
            </a:r>
          </a:p>
          <a:p>
            <a:endParaRPr lang="en-US" sz="2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091635"/>
              </p:ext>
            </p:extLst>
          </p:nvPr>
        </p:nvGraphicFramePr>
        <p:xfrm>
          <a:off x="688841" y="2018833"/>
          <a:ext cx="7551959" cy="2178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" name="Equation" r:id="rId6" imgW="5156200" imgH="1485900" progId="Equation.3">
                  <p:embed/>
                </p:oleObj>
              </mc:Choice>
              <mc:Fallback>
                <p:oleObj name="Equation" r:id="rId6" imgW="5156200" imgH="148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88841" y="2018833"/>
                        <a:ext cx="7551959" cy="2178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043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11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EPIC O</a:t>
            </a:r>
            <a:r>
              <a:rPr lang="en-US" b="1" baseline="-25000" dirty="0" smtClean="0">
                <a:solidFill>
                  <a:srgbClr val="3366FF"/>
                </a:solidFill>
                <a:latin typeface="Avenir Book"/>
                <a:cs typeface="Avenir Book"/>
              </a:rPr>
              <a:t>3</a:t>
            </a:r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 and SO</a:t>
            </a:r>
            <a:r>
              <a:rPr lang="en-US" b="1" baseline="-25000" dirty="0" smtClean="0">
                <a:solidFill>
                  <a:srgbClr val="3366FF"/>
                </a:solidFill>
                <a:latin typeface="Avenir Book"/>
                <a:cs typeface="Avenir Book"/>
              </a:rPr>
              <a:t>2</a:t>
            </a:r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 Product O3SO2AI Released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066" y="1488156"/>
            <a:ext cx="8973311" cy="45259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Direct Vertical Column Fitting (DVCF) Algorithm</a:t>
            </a:r>
          </a:p>
          <a:p>
            <a:r>
              <a:rPr lang="en-US" sz="2800" dirty="0" smtClean="0">
                <a:latin typeface="Helvetica"/>
                <a:cs typeface="Helvetica"/>
              </a:rPr>
              <a:t>O3SO2AI: O</a:t>
            </a:r>
            <a:r>
              <a:rPr lang="en-US" sz="2800" baseline="-25000" dirty="0" smtClean="0">
                <a:latin typeface="Helvetica"/>
                <a:cs typeface="Helvetica"/>
              </a:rPr>
              <a:t>3</a:t>
            </a:r>
            <a:r>
              <a:rPr lang="en-US" sz="2800" dirty="0">
                <a:latin typeface="Helvetica"/>
                <a:cs typeface="Helvetica"/>
              </a:rPr>
              <a:t>, LER, and </a:t>
            </a:r>
            <a:r>
              <a:rPr lang="en-US" sz="2800" dirty="0" smtClean="0">
                <a:latin typeface="Helvetica"/>
                <a:cs typeface="Helvetica"/>
              </a:rPr>
              <a:t>AI</a:t>
            </a:r>
            <a:endParaRPr lang="en-US" sz="2800" dirty="0">
              <a:latin typeface="Helvetica"/>
              <a:cs typeface="Helvetic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6" y="3286116"/>
            <a:ext cx="8973312" cy="32247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45835" y="6426601"/>
            <a:ext cx="7152723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r>
              <a:rPr lang="en-US" sz="2000" dirty="0"/>
              <a:t>Synoptic view of the sunlit Earth on October 3, 2016 at 12:54:13 UTC.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9494" y="3085913"/>
            <a:ext cx="557784" cy="53860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40" tIns="0" rIns="0" bIns="45720" rtlCol="0">
            <a:spAutoFit/>
          </a:bodyPr>
          <a:lstStyle/>
          <a:p>
            <a:r>
              <a:rPr lang="en-US" sz="3200" dirty="0" smtClean="0"/>
              <a:t>O</a:t>
            </a:r>
            <a:r>
              <a:rPr lang="en-US" sz="3200" baseline="-25000" dirty="0" smtClean="0"/>
              <a:t>3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3440008" y="3085913"/>
            <a:ext cx="2020824" cy="576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40" tIns="0" rIns="0" bIns="45720" rtlCol="0">
            <a:spAutoFit/>
          </a:bodyPr>
          <a:lstStyle/>
          <a:p>
            <a:r>
              <a:rPr lang="en-US" sz="3200" dirty="0" smtClean="0"/>
              <a:t>LER 340 nm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7243561" y="3085913"/>
            <a:ext cx="557784" cy="53860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40" tIns="0" rIns="0" bIns="45720" rtlCol="0">
            <a:spAutoFit/>
          </a:bodyPr>
          <a:lstStyle/>
          <a:p>
            <a:r>
              <a:rPr lang="en-US" sz="3200" dirty="0" smtClean="0"/>
              <a:t>AI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79398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11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EPIC O</a:t>
            </a:r>
            <a:r>
              <a:rPr lang="en-US" b="1" baseline="-25000" dirty="0" smtClean="0">
                <a:solidFill>
                  <a:srgbClr val="3366FF"/>
                </a:solidFill>
                <a:latin typeface="Avenir Book"/>
                <a:cs typeface="Avenir Book"/>
              </a:rPr>
              <a:t>3</a:t>
            </a:r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 and SO</a:t>
            </a:r>
            <a:r>
              <a:rPr lang="en-US" b="1" baseline="-25000" dirty="0" smtClean="0">
                <a:solidFill>
                  <a:srgbClr val="3366FF"/>
                </a:solidFill>
                <a:latin typeface="Avenir Book"/>
                <a:cs typeface="Avenir Book"/>
              </a:rPr>
              <a:t>2</a:t>
            </a:r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 Product O3SO2AI Released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9768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O3SO2AI </a:t>
            </a:r>
            <a:r>
              <a:rPr lang="mr-IN" sz="2800" dirty="0" smtClean="0">
                <a:latin typeface="Helvetica"/>
                <a:cs typeface="Helvetica"/>
              </a:rPr>
              <a:t>–</a:t>
            </a:r>
            <a:r>
              <a:rPr lang="en-US" sz="2800" dirty="0" smtClean="0">
                <a:latin typeface="Helvetica"/>
                <a:cs typeface="Helvetica"/>
              </a:rPr>
              <a:t> EPIC SO</a:t>
            </a:r>
            <a:r>
              <a:rPr lang="en-US" sz="2800" baseline="-25000" dirty="0" smtClean="0">
                <a:latin typeface="Helvetica"/>
                <a:cs typeface="Helvetica"/>
              </a:rPr>
              <a:t>2 </a:t>
            </a:r>
            <a:r>
              <a:rPr lang="en-US" sz="2800" dirty="0" smtClean="0">
                <a:latin typeface="Helvetica"/>
                <a:cs typeface="Helvetica"/>
              </a:rPr>
              <a:t>retrieved using DVCF algorithm.</a:t>
            </a:r>
            <a:endParaRPr lang="en-US" sz="2800" dirty="0">
              <a:latin typeface="Helvetica"/>
              <a:cs typeface="Helvetic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62" y="2300822"/>
            <a:ext cx="8961120" cy="36715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056" y="6079720"/>
            <a:ext cx="8137936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Volcanic SO</a:t>
            </a:r>
            <a:r>
              <a:rPr lang="en-US" baseline="-25000" dirty="0"/>
              <a:t>2</a:t>
            </a:r>
            <a:r>
              <a:rPr lang="en-US" dirty="0"/>
              <a:t> plumes from the eruption of Kilauea volcano in Hawaii on June 22 – 23, 2018. A series of SO</a:t>
            </a:r>
            <a:r>
              <a:rPr lang="en-US" baseline="-25000" dirty="0"/>
              <a:t>2</a:t>
            </a:r>
            <a:r>
              <a:rPr lang="en-US" dirty="0"/>
              <a:t> spatial maps are obtained about 65 minutes </a:t>
            </a:r>
            <a:r>
              <a:rPr lang="en-US" dirty="0" smtClean="0"/>
              <a:t>apart.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972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3366FF"/>
                </a:solidFill>
                <a:latin typeface="Avenir Book"/>
                <a:cs typeface="Avenir Book"/>
              </a:rPr>
              <a:t> </a:t>
            </a:r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Validation and </a:t>
            </a:r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Comparison:</a:t>
            </a:r>
            <a:b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</a:br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Total O</a:t>
            </a:r>
            <a:r>
              <a:rPr lang="en-US" b="1" baseline="-25000" dirty="0" smtClean="0">
                <a:solidFill>
                  <a:srgbClr val="3366FF"/>
                </a:solidFill>
                <a:latin typeface="Avenir Book"/>
                <a:cs typeface="Avenir Book"/>
              </a:rPr>
              <a:t>3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Validate </a:t>
            </a:r>
            <a:r>
              <a:rPr lang="en-US" dirty="0"/>
              <a:t>the DVCF O</a:t>
            </a:r>
            <a:r>
              <a:rPr lang="en-US" baseline="-25000" dirty="0"/>
              <a:t>3</a:t>
            </a:r>
            <a:r>
              <a:rPr lang="en-US" dirty="0"/>
              <a:t> retrievals from EPIC using coincident ground-based Brewer spectrophotometer measurements and the assimilated O</a:t>
            </a:r>
            <a:r>
              <a:rPr lang="en-US" baseline="-25000" dirty="0"/>
              <a:t>3 </a:t>
            </a:r>
            <a:r>
              <a:rPr lang="en-US" dirty="0"/>
              <a:t>product from MERRA-</a:t>
            </a:r>
            <a:r>
              <a:rPr lang="en-US" dirty="0" smtClean="0"/>
              <a:t>2</a:t>
            </a:r>
            <a:r>
              <a:rPr lang="en-US" dirty="0" smtClean="0"/>
              <a:t>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94532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736" y="879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3366FF"/>
                </a:solidFill>
                <a:latin typeface="Avenir Book"/>
                <a:cs typeface="Avenir Book"/>
              </a:rPr>
              <a:t>﻿</a:t>
            </a:r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Coincident Measurements:</a:t>
            </a:r>
            <a:b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</a:br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EPIC, MERRA-2, Brewer</a:t>
            </a:r>
            <a:endParaRPr lang="en-US" b="1" dirty="0"/>
          </a:p>
        </p:txBody>
      </p:sp>
      <p:pic>
        <p:nvPicPr>
          <p:cNvPr id="5" name="Picture 4" descr="figEPICvsMerra2vsBrewer_ST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74" y="1356212"/>
            <a:ext cx="8122662" cy="544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29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736" y="879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3366FF"/>
                </a:solidFill>
                <a:latin typeface="Avenir Book"/>
                <a:cs typeface="Avenir Book"/>
              </a:rPr>
              <a:t>﻿EPIC O</a:t>
            </a:r>
            <a:r>
              <a:rPr lang="en-US" b="1" baseline="-25000" dirty="0">
                <a:solidFill>
                  <a:srgbClr val="3366FF"/>
                </a:solidFill>
                <a:latin typeface="Avenir Book"/>
                <a:cs typeface="Avenir Book"/>
              </a:rPr>
              <a:t>3</a:t>
            </a:r>
            <a:r>
              <a:rPr lang="en-US" b="1" dirty="0">
                <a:solidFill>
                  <a:srgbClr val="3366FF"/>
                </a:solidFill>
                <a:latin typeface="Avenir Book"/>
                <a:cs typeface="Avenir Book"/>
              </a:rPr>
              <a:t> </a:t>
            </a:r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Validation:</a:t>
            </a:r>
            <a:b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</a:br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EPIC vs. Brewer</a:t>
            </a:r>
            <a:endParaRPr lang="en-US" b="1" dirty="0"/>
          </a:p>
        </p:txBody>
      </p:sp>
      <p:pic>
        <p:nvPicPr>
          <p:cNvPr id="3" name="Picture 2" descr="figEPIC-BrewerPct-cropp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2" y="1981576"/>
            <a:ext cx="5324348" cy="3617214"/>
          </a:xfrm>
          <a:prstGeom prst="rect">
            <a:avLst/>
          </a:prstGeom>
        </p:spPr>
      </p:pic>
      <p:pic>
        <p:nvPicPr>
          <p:cNvPr id="4" name="Picture 3" descr="figEPCxBrewerCorrV69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03" y="2000180"/>
            <a:ext cx="3965816" cy="35661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11971" y="5746728"/>
            <a:ext cx="4224076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Body"/>
                <a:cs typeface="Body"/>
              </a:rPr>
              <a:t>ΔO</a:t>
            </a:r>
            <a:r>
              <a:rPr lang="en-US" baseline="-25000" dirty="0" smtClean="0">
                <a:latin typeface="Body"/>
                <a:cs typeface="Body"/>
              </a:rPr>
              <a:t>3 </a:t>
            </a:r>
            <a:r>
              <a:rPr lang="en-US" dirty="0" smtClean="0">
                <a:latin typeface="Body"/>
                <a:cs typeface="Body"/>
              </a:rPr>
              <a:t>= EPIC </a:t>
            </a:r>
            <a:r>
              <a:rPr lang="mr-IN" dirty="0" smtClean="0">
                <a:latin typeface="Body"/>
                <a:cs typeface="Body"/>
              </a:rPr>
              <a:t>–</a:t>
            </a:r>
            <a:r>
              <a:rPr lang="en-US" dirty="0" smtClean="0">
                <a:latin typeface="Body"/>
                <a:cs typeface="Body"/>
              </a:rPr>
              <a:t> Brewer | VZA </a:t>
            </a:r>
            <a:r>
              <a:rPr lang="en-US" dirty="0">
                <a:latin typeface="Body"/>
                <a:cs typeface="Body"/>
              </a:rPr>
              <a:t>&lt; 69° </a:t>
            </a:r>
            <a:r>
              <a:rPr lang="en-US" dirty="0" smtClean="0">
                <a:latin typeface="Body"/>
                <a:cs typeface="Body"/>
              </a:rPr>
              <a:t> </a:t>
            </a:r>
          </a:p>
          <a:p>
            <a:r>
              <a:rPr lang="mr-IN" dirty="0">
                <a:latin typeface="Body"/>
                <a:cs typeface="Body"/>
              </a:rPr>
              <a:t>﻿</a:t>
            </a:r>
            <a:r>
              <a:rPr lang="en-US" dirty="0" smtClean="0">
                <a:latin typeface="Body"/>
                <a:cs typeface="Body"/>
              </a:rPr>
              <a:t> </a:t>
            </a:r>
            <a:r>
              <a:rPr lang="mr-IN" dirty="0" smtClean="0">
                <a:latin typeface="Body"/>
                <a:cs typeface="Body"/>
              </a:rPr>
              <a:t>–</a:t>
            </a:r>
            <a:r>
              <a:rPr lang="mr-IN" dirty="0">
                <a:latin typeface="Body"/>
                <a:cs typeface="Body"/>
              </a:rPr>
              <a:t>1.18 ± 3.05</a:t>
            </a:r>
            <a:r>
              <a:rPr lang="mr-IN" dirty="0" smtClean="0">
                <a:latin typeface="Body"/>
                <a:cs typeface="Body"/>
              </a:rPr>
              <a:t>%</a:t>
            </a:r>
            <a:r>
              <a:rPr lang="en-US" dirty="0" smtClean="0">
                <a:latin typeface="Body"/>
                <a:cs typeface="Body"/>
              </a:rPr>
              <a:t>    or  </a:t>
            </a:r>
            <a:r>
              <a:rPr lang="mr-IN" dirty="0" smtClean="0">
                <a:latin typeface="Body"/>
                <a:cs typeface="Body"/>
              </a:rPr>
              <a:t>–</a:t>
            </a:r>
            <a:r>
              <a:rPr lang="mr-IN" dirty="0">
                <a:latin typeface="Body"/>
                <a:cs typeface="Body"/>
              </a:rPr>
              <a:t>4.19 ± </a:t>
            </a:r>
            <a:r>
              <a:rPr lang="mr-IN" dirty="0" smtClean="0">
                <a:latin typeface="Body"/>
                <a:cs typeface="Body"/>
              </a:rPr>
              <a:t>10.50</a:t>
            </a:r>
            <a:r>
              <a:rPr lang="en-US" dirty="0" smtClean="0">
                <a:latin typeface="Body"/>
                <a:cs typeface="Body"/>
              </a:rPr>
              <a:t> </a:t>
            </a:r>
            <a:r>
              <a:rPr lang="mr-IN" dirty="0" smtClean="0">
                <a:latin typeface="Body"/>
                <a:cs typeface="Body"/>
              </a:rPr>
              <a:t>DU</a:t>
            </a:r>
            <a:endParaRPr lang="en-US" dirty="0" smtClean="0">
              <a:latin typeface="Body"/>
              <a:cs typeface="Body"/>
            </a:endParaRPr>
          </a:p>
          <a:p>
            <a:r>
              <a:rPr lang="en-US" dirty="0" smtClean="0">
                <a:latin typeface="Body"/>
                <a:cs typeface="Body"/>
              </a:rPr>
              <a:t> R</a:t>
            </a:r>
            <a:r>
              <a:rPr lang="en-US" baseline="-25000" dirty="0" smtClean="0">
                <a:latin typeface="Body"/>
                <a:cs typeface="Body"/>
              </a:rPr>
              <a:t> </a:t>
            </a:r>
            <a:r>
              <a:rPr lang="en-US" dirty="0">
                <a:latin typeface="Body"/>
                <a:cs typeface="Body"/>
              </a:rPr>
              <a:t>= </a:t>
            </a:r>
            <a:r>
              <a:rPr lang="en-US" dirty="0" smtClean="0">
                <a:latin typeface="Body"/>
                <a:cs typeface="Body"/>
              </a:rPr>
              <a:t>0.97</a:t>
            </a:r>
            <a:endParaRPr lang="en-US" dirty="0">
              <a:latin typeface="Body"/>
              <a:cs typeface="Body"/>
            </a:endParaRPr>
          </a:p>
        </p:txBody>
      </p:sp>
    </p:spTree>
    <p:extLst>
      <p:ext uri="{BB962C8B-B14F-4D97-AF65-F5344CB8AC3E}">
        <p14:creationId xmlns:p14="http://schemas.microsoft.com/office/powerpoint/2010/main" val="1059466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736" y="879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3366FF"/>
                </a:solidFill>
                <a:latin typeface="Avenir Book"/>
                <a:cs typeface="Avenir Book"/>
              </a:rPr>
              <a:t>﻿EPIC O</a:t>
            </a:r>
            <a:r>
              <a:rPr lang="en-US" b="1" baseline="-25000" dirty="0">
                <a:solidFill>
                  <a:srgbClr val="3366FF"/>
                </a:solidFill>
                <a:latin typeface="Avenir Book"/>
                <a:cs typeface="Avenir Book"/>
              </a:rPr>
              <a:t>3</a:t>
            </a:r>
            <a:r>
              <a:rPr lang="en-US" b="1" dirty="0">
                <a:solidFill>
                  <a:srgbClr val="3366FF"/>
                </a:solidFill>
                <a:latin typeface="Avenir Book"/>
                <a:cs typeface="Avenir Book"/>
              </a:rPr>
              <a:t> </a:t>
            </a:r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Validation:</a:t>
            </a:r>
            <a:b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</a:br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EPIC vs. MERRA-2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2" y="1981576"/>
            <a:ext cx="5324348" cy="36172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03" y="2000180"/>
            <a:ext cx="3965815" cy="35661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11970" y="5746728"/>
            <a:ext cx="4224528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Body "/>
                <a:cs typeface="Body "/>
              </a:rPr>
              <a:t>ΔO</a:t>
            </a:r>
            <a:r>
              <a:rPr lang="en-US" baseline="-25000" dirty="0" smtClean="0">
                <a:latin typeface="Body "/>
                <a:cs typeface="Body "/>
              </a:rPr>
              <a:t>3 </a:t>
            </a:r>
            <a:r>
              <a:rPr lang="en-US" dirty="0" smtClean="0">
                <a:latin typeface="Body "/>
                <a:cs typeface="Body "/>
              </a:rPr>
              <a:t>= EPIC </a:t>
            </a:r>
            <a:r>
              <a:rPr lang="mr-IN" dirty="0" smtClean="0">
                <a:latin typeface="Body "/>
                <a:cs typeface="Body "/>
              </a:rPr>
              <a:t>–</a:t>
            </a:r>
            <a:r>
              <a:rPr lang="en-US" dirty="0" smtClean="0">
                <a:latin typeface="Body "/>
                <a:cs typeface="Body "/>
              </a:rPr>
              <a:t> MERRA-2 | VZA </a:t>
            </a:r>
            <a:r>
              <a:rPr lang="en-US" dirty="0">
                <a:latin typeface="Body "/>
                <a:cs typeface="Body "/>
              </a:rPr>
              <a:t>&lt; 69° </a:t>
            </a:r>
            <a:r>
              <a:rPr lang="en-US" dirty="0" smtClean="0">
                <a:latin typeface="Body "/>
                <a:cs typeface="Body "/>
              </a:rPr>
              <a:t> </a:t>
            </a:r>
          </a:p>
          <a:p>
            <a:r>
              <a:rPr lang="mr-IN" dirty="0">
                <a:latin typeface="Body "/>
                <a:cs typeface="Body "/>
              </a:rPr>
              <a:t>﻿</a:t>
            </a:r>
            <a:r>
              <a:rPr lang="en-US" dirty="0" smtClean="0">
                <a:latin typeface="Body "/>
                <a:cs typeface="Body "/>
              </a:rPr>
              <a:t> </a:t>
            </a:r>
            <a:r>
              <a:rPr lang="en-US" dirty="0">
                <a:latin typeface="Body "/>
                <a:cs typeface="Body "/>
              </a:rPr>
              <a:t> </a:t>
            </a:r>
            <a:r>
              <a:rPr lang="mr-IN" dirty="0" smtClean="0">
                <a:latin typeface="Body "/>
                <a:cs typeface="Body "/>
              </a:rPr>
              <a:t>0.</a:t>
            </a:r>
            <a:r>
              <a:rPr lang="en-US" dirty="0" smtClean="0">
                <a:latin typeface="Body "/>
                <a:cs typeface="Body "/>
              </a:rPr>
              <a:t>6</a:t>
            </a:r>
            <a:r>
              <a:rPr lang="mr-IN" dirty="0" smtClean="0">
                <a:latin typeface="Body "/>
                <a:cs typeface="Body "/>
              </a:rPr>
              <a:t>5 ± </a:t>
            </a:r>
            <a:r>
              <a:rPr lang="en-US" dirty="0" smtClean="0">
                <a:latin typeface="Body "/>
                <a:cs typeface="Body "/>
              </a:rPr>
              <a:t>2</a:t>
            </a:r>
            <a:r>
              <a:rPr lang="mr-IN" dirty="0" smtClean="0">
                <a:latin typeface="Body "/>
                <a:cs typeface="Body "/>
              </a:rPr>
              <a:t>.3</a:t>
            </a:r>
            <a:r>
              <a:rPr lang="en-US" dirty="0" smtClean="0">
                <a:latin typeface="Body "/>
                <a:cs typeface="Body "/>
              </a:rPr>
              <a:t>9</a:t>
            </a:r>
            <a:r>
              <a:rPr lang="mr-IN" dirty="0" smtClean="0">
                <a:latin typeface="Body "/>
                <a:cs typeface="Body "/>
              </a:rPr>
              <a:t>%</a:t>
            </a:r>
            <a:r>
              <a:rPr lang="en-US" dirty="0" smtClean="0">
                <a:latin typeface="Body "/>
                <a:cs typeface="Body "/>
              </a:rPr>
              <a:t>   or   </a:t>
            </a:r>
            <a:r>
              <a:rPr lang="en-US" dirty="0">
                <a:latin typeface="Body "/>
                <a:cs typeface="Body "/>
              </a:rPr>
              <a:t> </a:t>
            </a:r>
            <a:r>
              <a:rPr lang="en-US" dirty="0" smtClean="0">
                <a:latin typeface="Body "/>
                <a:cs typeface="Body "/>
              </a:rPr>
              <a:t> 2</a:t>
            </a:r>
            <a:r>
              <a:rPr lang="mr-IN" dirty="0" smtClean="0">
                <a:latin typeface="Body "/>
                <a:cs typeface="Body "/>
              </a:rPr>
              <a:t>.</a:t>
            </a:r>
            <a:r>
              <a:rPr lang="en-US" dirty="0" smtClean="0">
                <a:latin typeface="Body "/>
                <a:cs typeface="Body "/>
              </a:rPr>
              <a:t>13</a:t>
            </a:r>
            <a:r>
              <a:rPr lang="mr-IN" dirty="0" smtClean="0">
                <a:latin typeface="Body "/>
                <a:cs typeface="Body "/>
              </a:rPr>
              <a:t> </a:t>
            </a:r>
            <a:r>
              <a:rPr lang="mr-IN" dirty="0">
                <a:latin typeface="Body "/>
                <a:cs typeface="Body "/>
              </a:rPr>
              <a:t>± </a:t>
            </a:r>
            <a:r>
              <a:rPr lang="en-US" dirty="0" smtClean="0">
                <a:latin typeface="Body "/>
                <a:cs typeface="Body "/>
              </a:rPr>
              <a:t> 7.91 </a:t>
            </a:r>
            <a:r>
              <a:rPr lang="mr-IN" dirty="0" smtClean="0">
                <a:latin typeface="Body "/>
                <a:cs typeface="Body "/>
              </a:rPr>
              <a:t>DU</a:t>
            </a:r>
            <a:endParaRPr lang="en-US" dirty="0" smtClean="0">
              <a:latin typeface="Body "/>
              <a:cs typeface="Body "/>
            </a:endParaRPr>
          </a:p>
          <a:p>
            <a:r>
              <a:rPr lang="en-US" dirty="0" smtClean="0">
                <a:latin typeface="Body "/>
                <a:cs typeface="Body "/>
              </a:rPr>
              <a:t> R</a:t>
            </a:r>
            <a:r>
              <a:rPr lang="en-US" baseline="-25000" dirty="0" smtClean="0">
                <a:latin typeface="Body "/>
                <a:cs typeface="Body "/>
              </a:rPr>
              <a:t> </a:t>
            </a:r>
            <a:r>
              <a:rPr lang="en-US" dirty="0">
                <a:latin typeface="Body "/>
                <a:cs typeface="Body "/>
              </a:rPr>
              <a:t>= </a:t>
            </a:r>
            <a:r>
              <a:rPr lang="en-US" dirty="0" smtClean="0">
                <a:latin typeface="Body "/>
                <a:cs typeface="Body "/>
              </a:rPr>
              <a:t>0.98</a:t>
            </a:r>
            <a:endParaRPr lang="en-US" dirty="0">
              <a:latin typeface="Body "/>
              <a:cs typeface="Body "/>
            </a:endParaRPr>
          </a:p>
        </p:txBody>
      </p:sp>
    </p:spTree>
    <p:extLst>
      <p:ext uri="{BB962C8B-B14F-4D97-AF65-F5344CB8AC3E}">
        <p14:creationId xmlns:p14="http://schemas.microsoft.com/office/powerpoint/2010/main" val="3477365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736" y="879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3366FF"/>
                </a:solidFill>
                <a:latin typeface="Avenir Book"/>
                <a:cs typeface="Avenir Book"/>
              </a:rPr>
              <a:t>﻿EPIC O</a:t>
            </a:r>
            <a:r>
              <a:rPr lang="en-US" b="1" baseline="-25000" dirty="0">
                <a:solidFill>
                  <a:srgbClr val="3366FF"/>
                </a:solidFill>
                <a:latin typeface="Avenir Book"/>
                <a:cs typeface="Avenir Book"/>
              </a:rPr>
              <a:t>3</a:t>
            </a:r>
            <a:r>
              <a:rPr lang="en-US" b="1" dirty="0">
                <a:solidFill>
                  <a:srgbClr val="3366FF"/>
                </a:solidFill>
                <a:latin typeface="Avenir Book"/>
                <a:cs typeface="Avenir Book"/>
              </a:rPr>
              <a:t> </a:t>
            </a:r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Validation:</a:t>
            </a:r>
            <a:b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</a:br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MERRA-2 vs. Brewer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2" y="1981576"/>
            <a:ext cx="5324348" cy="36172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03" y="2000180"/>
            <a:ext cx="3965815" cy="3566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11970" y="5746728"/>
            <a:ext cx="4224528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Body "/>
                <a:cs typeface="Body "/>
              </a:rPr>
              <a:t>ΔO</a:t>
            </a:r>
            <a:r>
              <a:rPr lang="en-US" baseline="-25000" dirty="0" smtClean="0">
                <a:latin typeface="Body "/>
                <a:cs typeface="Body "/>
              </a:rPr>
              <a:t>3 </a:t>
            </a:r>
            <a:r>
              <a:rPr lang="en-US" dirty="0" smtClean="0">
                <a:latin typeface="Body "/>
                <a:cs typeface="Body "/>
              </a:rPr>
              <a:t>= MERRA-2 </a:t>
            </a:r>
            <a:r>
              <a:rPr lang="mr-IN" dirty="0" smtClean="0">
                <a:latin typeface="Body "/>
                <a:cs typeface="Body "/>
              </a:rPr>
              <a:t>–</a:t>
            </a:r>
            <a:r>
              <a:rPr lang="en-US" dirty="0" smtClean="0">
                <a:latin typeface="Body "/>
                <a:cs typeface="Body "/>
              </a:rPr>
              <a:t> Brewer | VZA </a:t>
            </a:r>
            <a:r>
              <a:rPr lang="en-US" dirty="0">
                <a:latin typeface="Body "/>
                <a:cs typeface="Body "/>
              </a:rPr>
              <a:t>&lt; 69° </a:t>
            </a:r>
            <a:r>
              <a:rPr lang="en-US" dirty="0" smtClean="0">
                <a:latin typeface="Body "/>
                <a:cs typeface="Body "/>
              </a:rPr>
              <a:t> </a:t>
            </a:r>
          </a:p>
          <a:p>
            <a:r>
              <a:rPr lang="mr-IN" dirty="0">
                <a:latin typeface="Body "/>
                <a:cs typeface="Body "/>
              </a:rPr>
              <a:t>﻿</a:t>
            </a:r>
            <a:r>
              <a:rPr lang="en-US" dirty="0" smtClean="0">
                <a:latin typeface="Body "/>
                <a:cs typeface="Body "/>
              </a:rPr>
              <a:t> </a:t>
            </a:r>
            <a:r>
              <a:rPr lang="mr-IN" dirty="0" smtClean="0">
                <a:latin typeface="Body "/>
                <a:cs typeface="Body "/>
              </a:rPr>
              <a:t>–</a:t>
            </a:r>
            <a:r>
              <a:rPr lang="en-US" dirty="0" smtClean="0">
                <a:latin typeface="Body "/>
                <a:cs typeface="Body "/>
              </a:rPr>
              <a:t>1</a:t>
            </a:r>
            <a:r>
              <a:rPr lang="mr-IN" dirty="0" smtClean="0">
                <a:latin typeface="Body "/>
                <a:cs typeface="Body "/>
              </a:rPr>
              <a:t>.</a:t>
            </a:r>
            <a:r>
              <a:rPr lang="en-US" dirty="0" smtClean="0">
                <a:latin typeface="Body "/>
                <a:cs typeface="Body "/>
              </a:rPr>
              <a:t>80</a:t>
            </a:r>
            <a:r>
              <a:rPr lang="mr-IN" dirty="0" smtClean="0">
                <a:latin typeface="Body "/>
                <a:cs typeface="Body "/>
              </a:rPr>
              <a:t> ± </a:t>
            </a:r>
            <a:r>
              <a:rPr lang="en-US" dirty="0" smtClean="0">
                <a:latin typeface="Body "/>
                <a:cs typeface="Body "/>
              </a:rPr>
              <a:t>2</a:t>
            </a:r>
            <a:r>
              <a:rPr lang="mr-IN" dirty="0" smtClean="0">
                <a:latin typeface="Body "/>
                <a:cs typeface="Body "/>
              </a:rPr>
              <a:t>.</a:t>
            </a:r>
            <a:r>
              <a:rPr lang="en-US" dirty="0" smtClean="0">
                <a:latin typeface="Body "/>
                <a:cs typeface="Body "/>
              </a:rPr>
              <a:t>52</a:t>
            </a:r>
            <a:r>
              <a:rPr lang="mr-IN" dirty="0" smtClean="0">
                <a:latin typeface="Body "/>
                <a:cs typeface="Body "/>
              </a:rPr>
              <a:t>%</a:t>
            </a:r>
            <a:r>
              <a:rPr lang="en-US" dirty="0" smtClean="0">
                <a:latin typeface="Body "/>
                <a:cs typeface="Body "/>
              </a:rPr>
              <a:t>   or   </a:t>
            </a:r>
            <a:r>
              <a:rPr lang="mr-IN" dirty="0" smtClean="0">
                <a:latin typeface="Body "/>
                <a:cs typeface="Body "/>
              </a:rPr>
              <a:t>–</a:t>
            </a:r>
            <a:r>
              <a:rPr lang="en-US" dirty="0" smtClean="0">
                <a:latin typeface="Body "/>
                <a:cs typeface="Body "/>
              </a:rPr>
              <a:t>6</a:t>
            </a:r>
            <a:r>
              <a:rPr lang="mr-IN" dirty="0" smtClean="0">
                <a:latin typeface="Body "/>
                <a:cs typeface="Body "/>
              </a:rPr>
              <a:t>.</a:t>
            </a:r>
            <a:r>
              <a:rPr lang="en-US" dirty="0" smtClean="0">
                <a:latin typeface="Body "/>
                <a:cs typeface="Body "/>
              </a:rPr>
              <a:t>35</a:t>
            </a:r>
            <a:r>
              <a:rPr lang="mr-IN" dirty="0" smtClean="0">
                <a:latin typeface="Body "/>
                <a:cs typeface="Body "/>
              </a:rPr>
              <a:t> </a:t>
            </a:r>
            <a:r>
              <a:rPr lang="mr-IN" dirty="0">
                <a:latin typeface="Body "/>
                <a:cs typeface="Body "/>
              </a:rPr>
              <a:t>± </a:t>
            </a:r>
            <a:r>
              <a:rPr lang="en-US" dirty="0" smtClean="0">
                <a:latin typeface="Body "/>
                <a:cs typeface="Body "/>
              </a:rPr>
              <a:t> 8.90 </a:t>
            </a:r>
            <a:r>
              <a:rPr lang="mr-IN" dirty="0" smtClean="0">
                <a:latin typeface="Body "/>
                <a:cs typeface="Body "/>
              </a:rPr>
              <a:t>DU</a:t>
            </a:r>
            <a:endParaRPr lang="en-US" dirty="0" smtClean="0">
              <a:latin typeface="Body "/>
              <a:cs typeface="Body "/>
            </a:endParaRPr>
          </a:p>
          <a:p>
            <a:r>
              <a:rPr lang="en-US" dirty="0" smtClean="0">
                <a:latin typeface="Body "/>
                <a:cs typeface="Body "/>
              </a:rPr>
              <a:t> R</a:t>
            </a:r>
            <a:r>
              <a:rPr lang="en-US" baseline="-25000" dirty="0" smtClean="0">
                <a:latin typeface="Body "/>
                <a:cs typeface="Body "/>
              </a:rPr>
              <a:t> </a:t>
            </a:r>
            <a:r>
              <a:rPr lang="en-US" dirty="0">
                <a:latin typeface="Body "/>
                <a:cs typeface="Body "/>
              </a:rPr>
              <a:t>= </a:t>
            </a:r>
            <a:r>
              <a:rPr lang="en-US" dirty="0" smtClean="0">
                <a:latin typeface="Body "/>
                <a:cs typeface="Body "/>
              </a:rPr>
              <a:t>0.98</a:t>
            </a:r>
            <a:endParaRPr lang="en-US" dirty="0">
              <a:latin typeface="Body "/>
              <a:cs typeface="Body "/>
            </a:endParaRPr>
          </a:p>
        </p:txBody>
      </p:sp>
    </p:spTree>
    <p:extLst>
      <p:ext uri="{BB962C8B-B14F-4D97-AF65-F5344CB8AC3E}">
        <p14:creationId xmlns:p14="http://schemas.microsoft.com/office/powerpoint/2010/main" val="3028961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3366FF"/>
                </a:solidFill>
                <a:latin typeface="Avenir Book"/>
                <a:cs typeface="Avenir Book"/>
              </a:rPr>
              <a:t>Summary</a:t>
            </a:r>
            <a:br>
              <a:rPr lang="en-US" b="1" dirty="0">
                <a:solidFill>
                  <a:srgbClr val="3366FF"/>
                </a:solidFill>
                <a:latin typeface="Avenir Book"/>
                <a:cs typeface="Avenir Book"/>
              </a:rPr>
            </a:br>
            <a:r>
              <a:rPr lang="en-US" b="1" dirty="0">
                <a:solidFill>
                  <a:srgbClr val="3366FF"/>
                </a:solidFill>
                <a:latin typeface="Avenir Book"/>
                <a:cs typeface="Avenir Book"/>
              </a:rPr>
              <a:t>Coincident O</a:t>
            </a:r>
            <a:r>
              <a:rPr lang="en-US" b="1" baseline="-25000" dirty="0">
                <a:solidFill>
                  <a:srgbClr val="3366FF"/>
                </a:solidFill>
                <a:latin typeface="Avenir Book"/>
                <a:cs typeface="Avenir Book"/>
              </a:rPr>
              <a:t>3 </a:t>
            </a:r>
            <a:r>
              <a:rPr lang="en-US" b="1" dirty="0" smtClean="0">
                <a:solidFill>
                  <a:srgbClr val="3366FF"/>
                </a:solidFill>
                <a:latin typeface="Avenir Book"/>
                <a:cs typeface="Avenir Book"/>
              </a:rPr>
              <a:t>Comparisons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 Biases</a:t>
            </a:r>
            <a:endParaRPr lang="en-US" dirty="0"/>
          </a:p>
          <a:p>
            <a:pPr lvl="1"/>
            <a:r>
              <a:rPr lang="en-US" sz="2400" dirty="0"/>
              <a:t>EPIC   </a:t>
            </a:r>
            <a:r>
              <a:rPr lang="en-US" sz="2400" dirty="0" smtClean="0"/>
              <a:t>vs. Brewer       </a:t>
            </a:r>
            <a:r>
              <a:rPr lang="en-US" sz="2400" dirty="0" smtClean="0">
                <a:solidFill>
                  <a:srgbClr val="008000"/>
                </a:solidFill>
              </a:rPr>
              <a:t>:</a:t>
            </a:r>
            <a:r>
              <a:rPr lang="en-US" sz="2400" dirty="0" smtClean="0"/>
              <a:t> bias  </a:t>
            </a:r>
            <a:r>
              <a:rPr lang="en-US" sz="2400" dirty="0" smtClean="0">
                <a:solidFill>
                  <a:srgbClr val="FF0000"/>
                </a:solidFill>
              </a:rPr>
              <a:t>low</a:t>
            </a:r>
            <a:r>
              <a:rPr lang="en-US" sz="2400" dirty="0" smtClean="0"/>
              <a:t> </a:t>
            </a:r>
            <a:r>
              <a:rPr lang="en-US" sz="2400" dirty="0"/>
              <a:t>by 1.18% or 4.19 DU</a:t>
            </a:r>
          </a:p>
          <a:p>
            <a:pPr lvl="1"/>
            <a:r>
              <a:rPr lang="en-US" sz="2400" dirty="0"/>
              <a:t>MERRA-2 </a:t>
            </a:r>
            <a:r>
              <a:rPr lang="en-US" sz="2400" dirty="0" smtClean="0"/>
              <a:t>vs. Brewer</a:t>
            </a:r>
            <a:r>
              <a:rPr lang="en-US" sz="2400" dirty="0" smtClean="0">
                <a:solidFill>
                  <a:srgbClr val="008000"/>
                </a:solidFill>
              </a:rPr>
              <a:t>:</a:t>
            </a:r>
            <a:r>
              <a:rPr lang="en-US" sz="2400" dirty="0" smtClean="0"/>
              <a:t> bias  </a:t>
            </a:r>
            <a:r>
              <a:rPr lang="en-US" sz="2400" dirty="0" smtClean="0">
                <a:solidFill>
                  <a:srgbClr val="FF0000"/>
                </a:solidFill>
              </a:rPr>
              <a:t>low</a:t>
            </a:r>
            <a:r>
              <a:rPr lang="en-US" sz="2400" dirty="0" smtClean="0"/>
              <a:t> </a:t>
            </a:r>
            <a:r>
              <a:rPr lang="en-US" sz="2400" dirty="0"/>
              <a:t>by 1.80% or 6.35 </a:t>
            </a:r>
            <a:r>
              <a:rPr lang="en-US" sz="2400" dirty="0" smtClean="0"/>
              <a:t>DU</a:t>
            </a:r>
          </a:p>
          <a:p>
            <a:pPr lvl="1"/>
            <a:r>
              <a:rPr lang="en-US" sz="2400" dirty="0" smtClean="0"/>
              <a:t>EPIC vs. MERRA-2     </a:t>
            </a:r>
            <a:r>
              <a:rPr lang="en-US" sz="2400" dirty="0" smtClean="0">
                <a:solidFill>
                  <a:srgbClr val="008000"/>
                </a:solidFill>
              </a:rPr>
              <a:t>:</a:t>
            </a:r>
            <a:r>
              <a:rPr lang="en-US" sz="2400" dirty="0" smtClean="0"/>
              <a:t> bias </a:t>
            </a:r>
            <a:r>
              <a:rPr lang="en-US" sz="2400" dirty="0" smtClean="0">
                <a:solidFill>
                  <a:srgbClr val="FF0000"/>
                </a:solidFill>
              </a:rPr>
              <a:t>high</a:t>
            </a:r>
            <a:r>
              <a:rPr lang="en-US" sz="2400" dirty="0" smtClean="0">
                <a:solidFill>
                  <a:schemeClr val="accent6"/>
                </a:solidFill>
              </a:rPr>
              <a:t> </a:t>
            </a:r>
            <a:r>
              <a:rPr lang="en-US" sz="2400" dirty="0" smtClean="0"/>
              <a:t>by 0.65% or 2.13 DU</a:t>
            </a:r>
          </a:p>
          <a:p>
            <a:pPr marL="457200" lvl="1" indent="0">
              <a:buNone/>
            </a:pPr>
            <a:r>
              <a:rPr lang="en-US" sz="2400" dirty="0" smtClean="0"/>
              <a:t>* </a:t>
            </a:r>
            <a:r>
              <a:rPr lang="en-US" sz="2400" dirty="0" smtClean="0">
                <a:solidFill>
                  <a:srgbClr val="3366FF"/>
                </a:solidFill>
              </a:rPr>
              <a:t>EPIC </a:t>
            </a:r>
            <a:r>
              <a:rPr lang="en-US" sz="2400" dirty="0">
                <a:solidFill>
                  <a:srgbClr val="3366FF"/>
                </a:solidFill>
              </a:rPr>
              <a:t>bias may be easily adjusted with soft calibration</a:t>
            </a:r>
            <a:endParaRPr lang="en-US" sz="2400" dirty="0" smtClean="0">
              <a:solidFill>
                <a:srgbClr val="3366FF"/>
              </a:solidFill>
            </a:endParaRPr>
          </a:p>
          <a:p>
            <a:r>
              <a:rPr lang="en-US" dirty="0" smtClean="0"/>
              <a:t>Standard Deviation and Correlation</a:t>
            </a:r>
          </a:p>
          <a:p>
            <a:pPr lvl="1"/>
            <a:r>
              <a:rPr lang="en-US" sz="2400" dirty="0"/>
              <a:t>EPIC   vs. Brewer       </a:t>
            </a:r>
            <a:r>
              <a:rPr lang="en-US" sz="2400" dirty="0">
                <a:solidFill>
                  <a:srgbClr val="008000"/>
                </a:solidFill>
              </a:rPr>
              <a:t>:</a:t>
            </a:r>
            <a:r>
              <a:rPr lang="en-US" sz="2400" dirty="0"/>
              <a:t> </a:t>
            </a:r>
            <a:r>
              <a:rPr lang="en-US" sz="2400" dirty="0" err="1"/>
              <a:t>std</a:t>
            </a:r>
            <a:r>
              <a:rPr lang="en-US" sz="2400" dirty="0"/>
              <a:t> = 3.05%, R = 0.97 |</a:t>
            </a:r>
            <a:r>
              <a:rPr lang="en-US" sz="2400" dirty="0">
                <a:solidFill>
                  <a:srgbClr val="FF0000"/>
                </a:solidFill>
              </a:rPr>
              <a:t>Worst</a:t>
            </a:r>
          </a:p>
          <a:p>
            <a:pPr lvl="1"/>
            <a:r>
              <a:rPr lang="en-US" sz="2400" dirty="0"/>
              <a:t>MERRA-2 vs. Brewer</a:t>
            </a:r>
            <a:r>
              <a:rPr lang="en-US" sz="2400" dirty="0">
                <a:solidFill>
                  <a:srgbClr val="008000"/>
                </a:solidFill>
              </a:rPr>
              <a:t>:</a:t>
            </a:r>
            <a:r>
              <a:rPr lang="en-US" sz="2400" dirty="0"/>
              <a:t> </a:t>
            </a:r>
            <a:r>
              <a:rPr lang="en-US" sz="2400" dirty="0" err="1"/>
              <a:t>std</a:t>
            </a:r>
            <a:r>
              <a:rPr lang="en-US" sz="2400" dirty="0"/>
              <a:t> = 2.52%, R = 0.98 | </a:t>
            </a:r>
            <a:r>
              <a:rPr lang="en-US" sz="2400" dirty="0">
                <a:solidFill>
                  <a:srgbClr val="3366FF"/>
                </a:solidFill>
              </a:rPr>
              <a:t>Very good</a:t>
            </a:r>
          </a:p>
          <a:p>
            <a:pPr lvl="1"/>
            <a:r>
              <a:rPr lang="en-US" sz="2400" dirty="0"/>
              <a:t>EPIC vs. MERRA-2     </a:t>
            </a:r>
            <a:r>
              <a:rPr lang="en-US" sz="2400" dirty="0">
                <a:solidFill>
                  <a:srgbClr val="008000"/>
                </a:solidFill>
              </a:rPr>
              <a:t>:</a:t>
            </a:r>
            <a:r>
              <a:rPr lang="en-US" sz="2400" dirty="0"/>
              <a:t> </a:t>
            </a:r>
            <a:r>
              <a:rPr lang="en-US" sz="2400" dirty="0" err="1"/>
              <a:t>std</a:t>
            </a:r>
            <a:r>
              <a:rPr lang="en-US" sz="2400" dirty="0"/>
              <a:t> = 2.39%, R = 0.98 |</a:t>
            </a:r>
            <a:r>
              <a:rPr lang="en-US" sz="2400" dirty="0" smtClean="0">
                <a:solidFill>
                  <a:srgbClr val="FF0000"/>
                </a:solidFill>
              </a:rPr>
              <a:t>Best</a:t>
            </a:r>
            <a:endParaRPr lang="en-US" dirty="0" smtClean="0"/>
          </a:p>
          <a:p>
            <a:r>
              <a:rPr lang="en-US" dirty="0" smtClean="0"/>
              <a:t>MERRA-2 contains realistic O</a:t>
            </a:r>
            <a:r>
              <a:rPr lang="en-US" baseline="-25000" dirty="0" smtClean="0"/>
              <a:t>3 </a:t>
            </a:r>
            <a:r>
              <a:rPr lang="en-US" dirty="0" smtClean="0"/>
              <a:t>field, though it likely </a:t>
            </a:r>
            <a:r>
              <a:rPr lang="en-US" dirty="0"/>
              <a:t>biases low by ~</a:t>
            </a:r>
            <a:r>
              <a:rPr lang="en-US" dirty="0" smtClean="0"/>
              <a:t>1.5%. Excellent O</a:t>
            </a:r>
            <a:r>
              <a:rPr lang="en-US" baseline="-25000" dirty="0" smtClean="0"/>
              <a:t>3</a:t>
            </a:r>
            <a:r>
              <a:rPr lang="en-US" dirty="0" smtClean="0"/>
              <a:t> reference for comparing spatial and temporal distribution.</a:t>
            </a:r>
          </a:p>
        </p:txBody>
      </p:sp>
    </p:spTree>
    <p:extLst>
      <p:ext uri="{BB962C8B-B14F-4D97-AF65-F5344CB8AC3E}">
        <p14:creationId xmlns:p14="http://schemas.microsoft.com/office/powerpoint/2010/main" val="2592534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4497</TotalTime>
  <Words>699</Words>
  <Application>Microsoft Macintosh PowerPoint</Application>
  <PresentationFormat>On-screen Show (4:3)</PresentationFormat>
  <Paragraphs>114</Paragraphs>
  <Slides>19</Slides>
  <Notes>9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Office Theme</vt:lpstr>
      <vt:lpstr>Equation</vt:lpstr>
      <vt:lpstr>Microsoft Equation</vt:lpstr>
      <vt:lpstr>Validation and Comparison of Total O3 and Volcanic SO2 from DSCOVR EPIC </vt:lpstr>
      <vt:lpstr>EPIC O3 and SO2 Product O3SO2AI Released</vt:lpstr>
      <vt:lpstr>EPIC O3 and SO2 Product O3SO2AI Released</vt:lpstr>
      <vt:lpstr> Validation and Comparison: Total O3</vt:lpstr>
      <vt:lpstr>﻿Coincident Measurements: EPIC, MERRA-2, Brewer</vt:lpstr>
      <vt:lpstr>﻿EPIC O3 Validation: EPIC vs. Brewer</vt:lpstr>
      <vt:lpstr>﻿EPIC O3 Validation: EPIC vs. MERRA-2</vt:lpstr>
      <vt:lpstr>﻿EPIC O3 Validation: MERRA-2 vs. Brewer</vt:lpstr>
      <vt:lpstr>Summary Coincident O3 Comparisons</vt:lpstr>
      <vt:lpstr>PowerPoint Presentation</vt:lpstr>
      <vt:lpstr> Validation and Comparison: Volcanic SO2</vt:lpstr>
      <vt:lpstr>﻿SO2 Validation: EPIC vs. SNPP OMPS</vt:lpstr>
      <vt:lpstr>﻿SO2 Validation: EPIC vs. SNPP OMPS</vt:lpstr>
      <vt:lpstr>﻿SO2 Validation: EPIC vs. SNPP OMPS</vt:lpstr>
      <vt:lpstr>EPIC O3SO2AI Product  Accuracy Characterization</vt:lpstr>
      <vt:lpstr>Summary</vt:lpstr>
      <vt:lpstr>New Scheme of O3 Profile Representation: New Column-Classified O3 Profile Climatology</vt:lpstr>
      <vt:lpstr>Algorithm Advances</vt:lpstr>
      <vt:lpstr>DVCF Algorithm</vt:lpstr>
    </vt:vector>
  </TitlesOfParts>
  <Company>UMCP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Evaluation of DSCOVR EPIC  Ozone and Sulfur Dioxide</dc:title>
  <dc:creator>Kai Yang</dc:creator>
  <cp:lastModifiedBy>Kai Yang</cp:lastModifiedBy>
  <cp:revision>121</cp:revision>
  <dcterms:created xsi:type="dcterms:W3CDTF">2017-10-01T14:45:45Z</dcterms:created>
  <dcterms:modified xsi:type="dcterms:W3CDTF">2018-09-17T15:42:13Z</dcterms:modified>
</cp:coreProperties>
</file>