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1" r:id="rId5"/>
    <p:sldId id="280" r:id="rId6"/>
    <p:sldId id="281" r:id="rId7"/>
    <p:sldId id="278" r:id="rId8"/>
    <p:sldId id="297" r:id="rId9"/>
    <p:sldId id="296" r:id="rId10"/>
    <p:sldId id="260" r:id="rId11"/>
    <p:sldId id="283" r:id="rId12"/>
    <p:sldId id="288" r:id="rId13"/>
    <p:sldId id="289" r:id="rId14"/>
    <p:sldId id="285" r:id="rId15"/>
    <p:sldId id="292" r:id="rId16"/>
    <p:sldId id="293" r:id="rId17"/>
    <p:sldId id="294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22"/>
    <a:srgbClr val="ACF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00"/>
    <p:restoredTop sz="94690"/>
  </p:normalViewPr>
  <p:slideViewPr>
    <p:cSldViewPr snapToGrid="0" snapToObjects="1">
      <p:cViewPr>
        <p:scale>
          <a:sx n="171" d="100"/>
          <a:sy n="171" d="100"/>
        </p:scale>
        <p:origin x="35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337A8-BE4C-7847-92D7-845B1C87BB6D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D6E53-6674-7746-8E96-5511C119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6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43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1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3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0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0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5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C3FF5-2563-7B46-A92C-9D3F43BE70D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4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394" y="2146711"/>
            <a:ext cx="11261558" cy="1447582"/>
          </a:xfr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Characterizing ice clouds using EPIC observations of sun glint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79" y="3907955"/>
            <a:ext cx="9144000" cy="931461"/>
          </a:xfrm>
        </p:spPr>
        <p:txBody>
          <a:bodyPr/>
          <a:lstStyle/>
          <a:p>
            <a:r>
              <a:rPr lang="en-US" sz="2000" dirty="0" err="1"/>
              <a:t>Tamás</a:t>
            </a:r>
            <a:r>
              <a:rPr lang="en-US" sz="2000" dirty="0"/>
              <a:t> Várnai</a:t>
            </a:r>
            <a:r>
              <a:rPr lang="en-US" sz="2000" baseline="30000" dirty="0"/>
              <a:t>1,2</a:t>
            </a:r>
            <a:r>
              <a:rPr lang="en-US" sz="2000" dirty="0"/>
              <a:t>, Alexander Marshak</a:t>
            </a:r>
            <a:r>
              <a:rPr lang="en-US" sz="2000" baseline="30000" dirty="0"/>
              <a:t>1</a:t>
            </a:r>
            <a:r>
              <a:rPr lang="en-US" sz="2000" dirty="0"/>
              <a:t>, Alexander Kostinski</a:t>
            </a:r>
            <a:r>
              <a:rPr lang="en-US" sz="2000" baseline="30000" dirty="0"/>
              <a:t>3</a:t>
            </a:r>
          </a:p>
          <a:p>
            <a:r>
              <a:rPr lang="en-US" sz="1800" dirty="0"/>
              <a:t>1: NASA GSFC,  2: UMBC JCET,  3: Michigan Technological University</a:t>
            </a:r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7" y="277096"/>
            <a:ext cx="1282235" cy="1089681"/>
          </a:xfrm>
          <a:prstGeom prst="rect">
            <a:avLst/>
          </a:prstGeom>
        </p:spPr>
      </p:pic>
      <p:pic>
        <p:nvPicPr>
          <p:cNvPr id="6" name="Picture 5" descr="JCE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79" y="277095"/>
            <a:ext cx="1111952" cy="10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49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58" y="32661"/>
            <a:ext cx="11956869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Oxygen absorption bands can reveal altitude of glints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986CD-8EC3-0A43-B7E4-9F4A8AE17DC1}"/>
              </a:ext>
            </a:extLst>
          </p:cNvPr>
          <p:cNvGrpSpPr/>
          <p:nvPr/>
        </p:nvGrpSpPr>
        <p:grpSpPr>
          <a:xfrm>
            <a:off x="3339349" y="1850224"/>
            <a:ext cx="5689956" cy="4521923"/>
            <a:chOff x="6115050" y="1539866"/>
            <a:chExt cx="5689956" cy="452192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DC4977-9D78-5146-BCC0-B3052BD5AE01}"/>
                </a:ext>
              </a:extLst>
            </p:cNvPr>
            <p:cNvGrpSpPr/>
            <p:nvPr/>
          </p:nvGrpSpPr>
          <p:grpSpPr>
            <a:xfrm>
              <a:off x="6115050" y="1539866"/>
              <a:ext cx="5689956" cy="4521923"/>
              <a:chOff x="6115050" y="1839908"/>
              <a:chExt cx="5689956" cy="452192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5BBF6B1-B9F4-B44F-B018-D5F14A8D7141}"/>
                  </a:ext>
                </a:extLst>
              </p:cNvPr>
              <p:cNvSpPr/>
              <p:nvPr/>
            </p:nvSpPr>
            <p:spPr>
              <a:xfrm>
                <a:off x="6428746" y="2971804"/>
                <a:ext cx="4257675" cy="235743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0518F0D-8223-A140-8D43-E830638F8E2C}"/>
                  </a:ext>
                </a:extLst>
              </p:cNvPr>
              <p:cNvCxnSpPr/>
              <p:nvPr/>
            </p:nvCxnSpPr>
            <p:spPr>
              <a:xfrm>
                <a:off x="7658100" y="2589208"/>
                <a:ext cx="1238250" cy="1371600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91B7516-07E9-9648-8CB5-32427A01222B}"/>
                  </a:ext>
                </a:extLst>
              </p:cNvPr>
              <p:cNvCxnSpPr/>
              <p:nvPr/>
            </p:nvCxnSpPr>
            <p:spPr>
              <a:xfrm flipV="1">
                <a:off x="8896350" y="2583136"/>
                <a:ext cx="1238250" cy="1371600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Sun 15">
                <a:extLst>
                  <a:ext uri="{FF2B5EF4-FFF2-40B4-BE49-F238E27FC236}">
                    <a16:creationId xmlns:a16="http://schemas.microsoft.com/office/drawing/2014/main" id="{420C5F4F-F561-B941-A0D1-FE36E1D2A75D}"/>
                  </a:ext>
                </a:extLst>
              </p:cNvPr>
              <p:cNvSpPr/>
              <p:nvPr/>
            </p:nvSpPr>
            <p:spPr>
              <a:xfrm>
                <a:off x="6955064" y="1839908"/>
                <a:ext cx="762000" cy="743228"/>
              </a:xfrm>
              <a:prstGeom prst="sun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an 16">
                <a:extLst>
                  <a:ext uri="{FF2B5EF4-FFF2-40B4-BE49-F238E27FC236}">
                    <a16:creationId xmlns:a16="http://schemas.microsoft.com/office/drawing/2014/main" id="{5D8D4CE9-2C62-1149-B8D4-16DF90C4B61F}"/>
                  </a:ext>
                </a:extLst>
              </p:cNvPr>
              <p:cNvSpPr/>
              <p:nvPr/>
            </p:nvSpPr>
            <p:spPr>
              <a:xfrm rot="1740000">
                <a:off x="10256006" y="1951172"/>
                <a:ext cx="279400" cy="52070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720450-A619-E540-87C2-828FE79EB682}"/>
                  </a:ext>
                </a:extLst>
              </p:cNvPr>
              <p:cNvSpPr txBox="1"/>
              <p:nvPr/>
            </p:nvSpPr>
            <p:spPr>
              <a:xfrm>
                <a:off x="10644111" y="2064718"/>
                <a:ext cx="1160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Spacecraft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1E1AAA2-714E-3D41-BF08-7A0C06A5E05A}"/>
                  </a:ext>
                </a:extLst>
              </p:cNvPr>
              <p:cNvCxnSpPr/>
              <p:nvPr/>
            </p:nvCxnSpPr>
            <p:spPr>
              <a:xfrm>
                <a:off x="7672501" y="2595280"/>
                <a:ext cx="1238250" cy="274320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49171A4-6ADE-9545-B3C8-544BA64FA469}"/>
                  </a:ext>
                </a:extLst>
              </p:cNvPr>
              <p:cNvCxnSpPr/>
              <p:nvPr/>
            </p:nvCxnSpPr>
            <p:spPr>
              <a:xfrm flipV="1">
                <a:off x="8910751" y="2589208"/>
                <a:ext cx="1238250" cy="274320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0E889D0-48D0-C141-89F6-B0F259641B58}"/>
                  </a:ext>
                </a:extLst>
              </p:cNvPr>
              <p:cNvSpPr txBox="1"/>
              <p:nvPr/>
            </p:nvSpPr>
            <p:spPr>
              <a:xfrm>
                <a:off x="6115050" y="5646295"/>
                <a:ext cx="237693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Surface reflection:</a:t>
                </a:r>
              </a:p>
              <a:p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Low reflectance ratio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5A8417-6E43-3D4A-8269-E57AEDB957BA}"/>
                  </a:ext>
                </a:extLst>
              </p:cNvPr>
              <p:cNvSpPr txBox="1"/>
              <p:nvPr/>
            </p:nvSpPr>
            <p:spPr>
              <a:xfrm>
                <a:off x="8657568" y="5653945"/>
                <a:ext cx="242739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High cloud reflection:</a:t>
                </a:r>
              </a:p>
              <a:p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High reflectance ratio</a:t>
                </a:r>
              </a:p>
            </p:txBody>
          </p:sp>
          <p:sp>
            <p:nvSpPr>
              <p:cNvPr id="23" name="Cloud 22">
                <a:extLst>
                  <a:ext uri="{FF2B5EF4-FFF2-40B4-BE49-F238E27FC236}">
                    <a16:creationId xmlns:a16="http://schemas.microsoft.com/office/drawing/2014/main" id="{4466265D-FCA4-3849-8B3D-130BD6AB8200}"/>
                  </a:ext>
                </a:extLst>
              </p:cNvPr>
              <p:cNvSpPr/>
              <p:nvPr/>
            </p:nvSpPr>
            <p:spPr>
              <a:xfrm>
                <a:off x="8448791" y="3957643"/>
                <a:ext cx="880949" cy="193648"/>
              </a:xfrm>
              <a:prstGeom prst="cloud">
                <a:avLst/>
              </a:prstGeom>
              <a:solidFill>
                <a:srgbClr val="AC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BBB9FF-DDE9-6B47-9A8E-65B5A657AF48}"/>
                </a:ext>
              </a:extLst>
            </p:cNvPr>
            <p:cNvSpPr/>
            <p:nvPr/>
          </p:nvSpPr>
          <p:spPr>
            <a:xfrm>
              <a:off x="6428746" y="5029200"/>
              <a:ext cx="4257675" cy="2143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949C1F7-DA13-A244-A21E-149C10A24E03}"/>
              </a:ext>
            </a:extLst>
          </p:cNvPr>
          <p:cNvSpPr txBox="1"/>
          <p:nvPr/>
        </p:nvSpPr>
        <p:spPr>
          <a:xfrm>
            <a:off x="4543988" y="1141340"/>
            <a:ext cx="3238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Arial"/>
                <a:cs typeface="Arial"/>
              </a:rPr>
              <a:t>Ratio</a:t>
            </a:r>
            <a:r>
              <a:rPr lang="en-US" sz="2400" b="1" dirty="0">
                <a:latin typeface="Arial"/>
                <a:cs typeface="Arial"/>
              </a:rPr>
              <a:t> = </a:t>
            </a:r>
            <a:r>
              <a:rPr lang="en-US" sz="2400" b="1" i="1" dirty="0" err="1">
                <a:latin typeface="Arial"/>
                <a:cs typeface="Arial"/>
              </a:rPr>
              <a:t>R</a:t>
            </a:r>
            <a:r>
              <a:rPr lang="en-US" sz="2400" b="1" baseline="-25000" dirty="0" err="1">
                <a:latin typeface="Arial"/>
                <a:cs typeface="Arial"/>
              </a:rPr>
              <a:t>abs</a:t>
            </a:r>
            <a:r>
              <a:rPr lang="en-US" sz="2400" b="1" dirty="0">
                <a:latin typeface="Arial"/>
                <a:cs typeface="Arial"/>
              </a:rPr>
              <a:t> / </a:t>
            </a:r>
            <a:r>
              <a:rPr lang="en-US" sz="2400" b="1" i="1" dirty="0" err="1">
                <a:latin typeface="Arial"/>
                <a:cs typeface="Arial"/>
              </a:rPr>
              <a:t>R</a:t>
            </a:r>
            <a:r>
              <a:rPr lang="en-US" sz="2400" b="1" baseline="-25000" dirty="0" err="1">
                <a:latin typeface="Arial"/>
                <a:cs typeface="Arial"/>
              </a:rPr>
              <a:t>non</a:t>
            </a:r>
            <a:r>
              <a:rPr lang="en-US" sz="2400" b="1" baseline="-25000" dirty="0">
                <a:latin typeface="Arial"/>
                <a:cs typeface="Arial"/>
              </a:rPr>
              <a:t>-abs</a:t>
            </a:r>
          </a:p>
        </p:txBody>
      </p:sp>
    </p:spTree>
    <p:extLst>
      <p:ext uri="{BB962C8B-B14F-4D97-AF65-F5344CB8AC3E}">
        <p14:creationId xmlns:p14="http://schemas.microsoft.com/office/powerpoint/2010/main" val="16570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25" y="37964"/>
            <a:ext cx="11371237" cy="1325563"/>
          </a:xfrm>
        </p:spPr>
        <p:txBody>
          <a:bodyPr/>
          <a:lstStyle/>
          <a:p>
            <a:r>
              <a:rPr lang="en-US" b="1" dirty="0"/>
              <a:t>Comparison of a cloud glint and a surface glint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92AE72-9532-C847-AC90-2B2C88703CFD}"/>
              </a:ext>
            </a:extLst>
          </p:cNvPr>
          <p:cNvGrpSpPr>
            <a:grpSpLocks noChangeAspect="1"/>
          </p:cNvGrpSpPr>
          <p:nvPr/>
        </p:nvGrpSpPr>
        <p:grpSpPr>
          <a:xfrm>
            <a:off x="1651910" y="1075292"/>
            <a:ext cx="9573516" cy="3086100"/>
            <a:chOff x="828939" y="2721212"/>
            <a:chExt cx="10784244" cy="34763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856B37-7241-F745-9740-5A1EB714477C}"/>
                </a:ext>
              </a:extLst>
            </p:cNvPr>
            <p:cNvGrpSpPr/>
            <p:nvPr/>
          </p:nvGrpSpPr>
          <p:grpSpPr>
            <a:xfrm>
              <a:off x="9249441" y="2721212"/>
              <a:ext cx="2363742" cy="1646572"/>
              <a:chOff x="9249441" y="2721212"/>
              <a:chExt cx="2363742" cy="1646572"/>
            </a:xfrm>
          </p:grpSpPr>
          <p:pic>
            <p:nvPicPr>
              <p:cNvPr id="40" name="Picture 39" descr="Orbit83995_03Oct_2015_MISR_AA_Browse.tiff">
                <a:extLst>
                  <a:ext uri="{FF2B5EF4-FFF2-40B4-BE49-F238E27FC236}">
                    <a16:creationId xmlns:a16="http://schemas.microsoft.com/office/drawing/2014/main" id="{09BC624B-7ACC-5D42-97D9-39B3C5FDC3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414" b="40709"/>
              <a:stretch/>
            </p:blipFill>
            <p:spPr>
              <a:xfrm>
                <a:off x="9249441" y="2791956"/>
                <a:ext cx="2363742" cy="1575828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B7E8B7D-5335-AE48-8BC5-0294F0EC544A}"/>
                  </a:ext>
                </a:extLst>
              </p:cNvPr>
              <p:cNvSpPr txBox="1"/>
              <p:nvPr/>
            </p:nvSpPr>
            <p:spPr>
              <a:xfrm>
                <a:off x="9249441" y="2791956"/>
                <a:ext cx="3786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C1610F-3A8F-3440-8E1C-876EEE198FD1}"/>
                  </a:ext>
                </a:extLst>
              </p:cNvPr>
              <p:cNvSpPr txBox="1"/>
              <p:nvPr/>
            </p:nvSpPr>
            <p:spPr>
              <a:xfrm>
                <a:off x="9563525" y="3254498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0°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3F2E9D4-25D4-2941-9550-9C5D80D8B9C6}"/>
                  </a:ext>
                </a:extLst>
              </p:cNvPr>
              <p:cNvSpPr txBox="1"/>
              <p:nvPr/>
            </p:nvSpPr>
            <p:spPr>
              <a:xfrm>
                <a:off x="9563525" y="2721212"/>
                <a:ext cx="532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2°N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2932258-C479-864B-8762-F7C7CC01F7F6}"/>
                  </a:ext>
                </a:extLst>
              </p:cNvPr>
              <p:cNvSpPr txBox="1"/>
              <p:nvPr/>
            </p:nvSpPr>
            <p:spPr>
              <a:xfrm>
                <a:off x="9563525" y="3760528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2°S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57114B-C60A-954A-B687-A6158F7B95C4}"/>
                  </a:ext>
                </a:extLst>
              </p:cNvPr>
              <p:cNvSpPr txBox="1"/>
              <p:nvPr/>
            </p:nvSpPr>
            <p:spPr>
              <a:xfrm>
                <a:off x="10429779" y="2907471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60°E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3F27DD-1CF3-7F4B-A8F7-7D9D3A881EF7}"/>
                </a:ext>
              </a:extLst>
            </p:cNvPr>
            <p:cNvGrpSpPr/>
            <p:nvPr/>
          </p:nvGrpSpPr>
          <p:grpSpPr>
            <a:xfrm>
              <a:off x="9195787" y="4540530"/>
              <a:ext cx="2417396" cy="1656054"/>
              <a:chOff x="9195787" y="4540530"/>
              <a:chExt cx="2417396" cy="1656054"/>
            </a:xfrm>
          </p:grpSpPr>
          <p:pic>
            <p:nvPicPr>
              <p:cNvPr id="34" name="Picture 33" descr="Orbit83995_03Oct_2015_MISR_AN_Browse.tiff">
                <a:extLst>
                  <a:ext uri="{FF2B5EF4-FFF2-40B4-BE49-F238E27FC236}">
                    <a16:creationId xmlns:a16="http://schemas.microsoft.com/office/drawing/2014/main" id="{C51D6B81-7AB6-3A49-A5A7-B2A8FA1E37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87" t="15243" r="1887" b="46190"/>
              <a:stretch/>
            </p:blipFill>
            <p:spPr>
              <a:xfrm>
                <a:off x="9195787" y="4584987"/>
                <a:ext cx="2417396" cy="1611597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3A634F8-8DB3-4848-998F-C1A7DF19C7EB}"/>
                  </a:ext>
                </a:extLst>
              </p:cNvPr>
              <p:cNvSpPr txBox="1"/>
              <p:nvPr/>
            </p:nvSpPr>
            <p:spPr>
              <a:xfrm>
                <a:off x="9249441" y="4578819"/>
                <a:ext cx="4331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D6D2851-3C91-F14C-A64E-0C4F2709EB33}"/>
                  </a:ext>
                </a:extLst>
              </p:cNvPr>
              <p:cNvSpPr txBox="1"/>
              <p:nvPr/>
            </p:nvSpPr>
            <p:spPr>
              <a:xfrm>
                <a:off x="9606807" y="5073816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0°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A489DD2-ECBB-7949-9995-93ED0E9CF40F}"/>
                  </a:ext>
                </a:extLst>
              </p:cNvPr>
              <p:cNvSpPr txBox="1"/>
              <p:nvPr/>
            </p:nvSpPr>
            <p:spPr>
              <a:xfrm>
                <a:off x="9606807" y="4540530"/>
                <a:ext cx="532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FDFDC7F-71FD-3342-8723-E36321730819}"/>
                  </a:ext>
                </a:extLst>
              </p:cNvPr>
              <p:cNvSpPr txBox="1"/>
              <p:nvPr/>
            </p:nvSpPr>
            <p:spPr>
              <a:xfrm>
                <a:off x="9606807" y="5597430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BC3853-7C57-9044-8912-CBEADE0C4E9B}"/>
                  </a:ext>
                </a:extLst>
              </p:cNvPr>
              <p:cNvSpPr txBox="1"/>
              <p:nvPr/>
            </p:nvSpPr>
            <p:spPr>
              <a:xfrm>
                <a:off x="10473061" y="4726789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60°E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82FF93E-5BD1-7A4A-B8DC-C4CA3B7EA804}"/>
                </a:ext>
              </a:extLst>
            </p:cNvPr>
            <p:cNvGrpSpPr/>
            <p:nvPr/>
          </p:nvGrpSpPr>
          <p:grpSpPr>
            <a:xfrm>
              <a:off x="5040331" y="2794000"/>
              <a:ext cx="3949700" cy="3403600"/>
              <a:chOff x="5040331" y="2794000"/>
              <a:chExt cx="3949700" cy="340360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C5DF96E-ED2C-B24F-97F6-97B58BEE1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0331" y="2794000"/>
                <a:ext cx="3949700" cy="3403600"/>
              </a:xfrm>
              <a:prstGeom prst="rect">
                <a:avLst/>
              </a:prstGeom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E106B89-010D-534C-882C-1C29BFCA5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5896" y="4427752"/>
                <a:ext cx="2544725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CF52C3F-7C80-664F-92B4-A0A7538EE5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6634" y="4059438"/>
                <a:ext cx="2377440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EA15E72-964E-3644-B115-919CF3656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4248" y="4791456"/>
                <a:ext cx="2487168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A896E-A50C-284F-B21C-A9A79D21C7AE}"/>
                  </a:ext>
                </a:extLst>
              </p:cNvPr>
              <p:cNvSpPr txBox="1"/>
              <p:nvPr/>
            </p:nvSpPr>
            <p:spPr>
              <a:xfrm>
                <a:off x="6172989" y="3737487"/>
                <a:ext cx="532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2°N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7E72BE0-DC13-CD4B-9BFE-6D4FFA16FD13}"/>
                  </a:ext>
                </a:extLst>
              </p:cNvPr>
              <p:cNvSpPr txBox="1"/>
              <p:nvPr/>
            </p:nvSpPr>
            <p:spPr>
              <a:xfrm>
                <a:off x="6025896" y="4101190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0°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E40F81-9FAE-1247-BE41-24A5B9370B9C}"/>
                  </a:ext>
                </a:extLst>
              </p:cNvPr>
              <p:cNvSpPr txBox="1"/>
              <p:nvPr/>
            </p:nvSpPr>
            <p:spPr>
              <a:xfrm>
                <a:off x="6025896" y="4469503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2°S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3D5B8E2-CD37-6A49-A54C-870A42499F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975771" y="4509734"/>
                <a:ext cx="2544725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473C8E1-A671-CE4B-A180-C74C7E1F54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3750" y="3347452"/>
                <a:ext cx="0" cy="2340864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FB59E29-8149-9540-87B8-B8A6BEE93BC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531524" y="4517064"/>
                <a:ext cx="237744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BA8D61-BA70-7742-9F50-7FF5DBC5EBF9}"/>
                  </a:ext>
                </a:extLst>
              </p:cNvPr>
              <p:cNvSpPr txBox="1"/>
              <p:nvPr/>
            </p:nvSpPr>
            <p:spPr>
              <a:xfrm>
                <a:off x="6235530" y="5068741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60°E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302FD84-C6C5-5842-8749-952341D559D9}"/>
                  </a:ext>
                </a:extLst>
              </p:cNvPr>
              <p:cNvSpPr txBox="1"/>
              <p:nvPr/>
            </p:nvSpPr>
            <p:spPr>
              <a:xfrm>
                <a:off x="7741011" y="5068741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64°E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CBB844B-97D0-FC49-B26E-A39C119E7090}"/>
                </a:ext>
              </a:extLst>
            </p:cNvPr>
            <p:cNvGrpSpPr/>
            <p:nvPr/>
          </p:nvGrpSpPr>
          <p:grpSpPr>
            <a:xfrm>
              <a:off x="828939" y="2795016"/>
              <a:ext cx="3950208" cy="3401568"/>
              <a:chOff x="828939" y="2795016"/>
              <a:chExt cx="3950208" cy="340156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3A87622-5979-9A42-9443-06DA0F195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0273" r="5204" b="4683"/>
              <a:stretch/>
            </p:blipFill>
            <p:spPr>
              <a:xfrm>
                <a:off x="828939" y="2795016"/>
                <a:ext cx="3950208" cy="3401568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75750D9-25CF-2949-A08D-B87D94D6F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4888" y="4239928"/>
                <a:ext cx="2472992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F569497-025A-2642-87E0-9C0E75055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33594" y="3871614"/>
                <a:ext cx="2169048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3CB4B0D-F37B-4F44-B327-69B140ADC4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0712" y="4603632"/>
                <a:ext cx="250134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567AFF-D28D-1642-BA1D-CED1E2162A4C}"/>
                  </a:ext>
                </a:extLst>
              </p:cNvPr>
              <p:cNvSpPr txBox="1"/>
              <p:nvPr/>
            </p:nvSpPr>
            <p:spPr>
              <a:xfrm>
                <a:off x="2228306" y="3549663"/>
                <a:ext cx="532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B99665-A623-0B44-8262-3F70A907DE66}"/>
                  </a:ext>
                </a:extLst>
              </p:cNvPr>
              <p:cNvSpPr txBox="1"/>
              <p:nvPr/>
            </p:nvSpPr>
            <p:spPr>
              <a:xfrm>
                <a:off x="1981976" y="3913366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0°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877EC2-411C-ED49-8770-AB61EB56E9C9}"/>
                  </a:ext>
                </a:extLst>
              </p:cNvPr>
              <p:cNvSpPr txBox="1"/>
              <p:nvPr/>
            </p:nvSpPr>
            <p:spPr>
              <a:xfrm>
                <a:off x="1946536" y="4281679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2°S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80C0156-5A2C-864F-9F09-0D4295FE5E4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934416" y="4527463"/>
                <a:ext cx="2544725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BACF7CD-F711-214E-B924-B553ABD44EE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596164" y="4527705"/>
                <a:ext cx="237744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7A3719B-6968-784E-B5BB-994AA934C5C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57680" y="4527705"/>
                <a:ext cx="237744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5ECAE3-7E4C-7C4C-B934-1E0D6941E538}"/>
                  </a:ext>
                </a:extLst>
              </p:cNvPr>
              <p:cNvSpPr txBox="1"/>
              <p:nvPr/>
            </p:nvSpPr>
            <p:spPr>
              <a:xfrm>
                <a:off x="2100452" y="4940186"/>
                <a:ext cx="72648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160°E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B14C0E-DDD0-164F-A360-2E86539A5DDB}"/>
                  </a:ext>
                </a:extLst>
              </p:cNvPr>
              <p:cNvSpPr txBox="1"/>
              <p:nvPr/>
            </p:nvSpPr>
            <p:spPr>
              <a:xfrm>
                <a:off x="3627783" y="4940186"/>
                <a:ext cx="72648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164°E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07A647-1708-3046-AD5B-81273FCF19E3}"/>
              </a:ext>
            </a:extLst>
          </p:cNvPr>
          <p:cNvGrpSpPr>
            <a:grpSpLocks noChangeAspect="1"/>
          </p:cNvGrpSpPr>
          <p:nvPr/>
        </p:nvGrpSpPr>
        <p:grpSpPr>
          <a:xfrm>
            <a:off x="2497275" y="4237175"/>
            <a:ext cx="8830657" cy="2377149"/>
            <a:chOff x="1522440" y="1549907"/>
            <a:chExt cx="7235232" cy="194767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0BF3FF-29E6-A244-94A1-C8AC3D66A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0679" y="1549907"/>
              <a:ext cx="574959" cy="1947672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A3606FB-D6BC-ED4E-9772-A1933BC9100C}"/>
                </a:ext>
              </a:extLst>
            </p:cNvPr>
            <p:cNvGrpSpPr/>
            <p:nvPr/>
          </p:nvGrpSpPr>
          <p:grpSpPr>
            <a:xfrm>
              <a:off x="4428617" y="1619758"/>
              <a:ext cx="2135326" cy="1828861"/>
              <a:chOff x="4428617" y="1619758"/>
              <a:chExt cx="2135326" cy="182886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68C5314-8FF8-764F-B757-1699A838E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8617" y="1619758"/>
                <a:ext cx="2095500" cy="1809750"/>
              </a:xfrm>
              <a:prstGeom prst="rect">
                <a:avLst/>
              </a:prstGeom>
            </p:spPr>
          </p:pic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6678BE7-2843-EC46-8318-754E5E37ACB9}"/>
                  </a:ext>
                </a:extLst>
              </p:cNvPr>
              <p:cNvCxnSpPr/>
              <p:nvPr/>
            </p:nvCxnSpPr>
            <p:spPr>
              <a:xfrm>
                <a:off x="5826375" y="1619758"/>
                <a:ext cx="0" cy="180975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6CDF2B7-9878-5B46-AA69-1D6F14DE61C5}"/>
                  </a:ext>
                </a:extLst>
              </p:cNvPr>
              <p:cNvCxnSpPr/>
              <p:nvPr/>
            </p:nvCxnSpPr>
            <p:spPr>
              <a:xfrm>
                <a:off x="5499090" y="1619758"/>
                <a:ext cx="0" cy="180975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64F3C5A-283E-904D-B6AF-A52F2230C9B6}"/>
                  </a:ext>
                </a:extLst>
              </p:cNvPr>
              <p:cNvCxnSpPr/>
              <p:nvPr/>
            </p:nvCxnSpPr>
            <p:spPr>
              <a:xfrm>
                <a:off x="5169306" y="1619758"/>
                <a:ext cx="0" cy="180975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F1E331B-D1D4-A14A-900C-A05479B51309}"/>
                  </a:ext>
                </a:extLst>
              </p:cNvPr>
              <p:cNvCxnSpPr/>
              <p:nvPr/>
            </p:nvCxnSpPr>
            <p:spPr>
              <a:xfrm>
                <a:off x="4428617" y="2225998"/>
                <a:ext cx="2095500" cy="0"/>
              </a:xfrm>
              <a:prstGeom prst="line">
                <a:avLst/>
              </a:prstGeom>
              <a:ln w="635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3F6828B-A762-1444-924E-903A1745DCAA}"/>
                  </a:ext>
                </a:extLst>
              </p:cNvPr>
              <p:cNvCxnSpPr/>
              <p:nvPr/>
            </p:nvCxnSpPr>
            <p:spPr>
              <a:xfrm>
                <a:off x="4428617" y="2453349"/>
                <a:ext cx="2095500" cy="0"/>
              </a:xfrm>
              <a:prstGeom prst="line">
                <a:avLst/>
              </a:prstGeom>
              <a:ln w="635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DA4A8BCF-27E4-8C4A-801E-AE48C99FA9C1}"/>
                  </a:ext>
                </a:extLst>
              </p:cNvPr>
              <p:cNvCxnSpPr/>
              <p:nvPr/>
            </p:nvCxnSpPr>
            <p:spPr>
              <a:xfrm>
                <a:off x="4428617" y="2725670"/>
                <a:ext cx="2095500" cy="0"/>
              </a:xfrm>
              <a:prstGeom prst="line">
                <a:avLst/>
              </a:prstGeom>
              <a:ln w="635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555099E-8381-3342-8B92-D528C77482F6}"/>
                  </a:ext>
                </a:extLst>
              </p:cNvPr>
              <p:cNvSpPr txBox="1"/>
              <p:nvPr/>
            </p:nvSpPr>
            <p:spPr>
              <a:xfrm>
                <a:off x="6031425" y="1867147"/>
                <a:ext cx="532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2°N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083A696-38C5-F34E-AAF6-BA4D53F815CC}"/>
                  </a:ext>
                </a:extLst>
              </p:cNvPr>
              <p:cNvSpPr txBox="1"/>
              <p:nvPr/>
            </p:nvSpPr>
            <p:spPr>
              <a:xfrm>
                <a:off x="6074050" y="2760655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2°S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99C6D3B-EF1A-B645-87BD-3F8C580C436B}"/>
                  </a:ext>
                </a:extLst>
              </p:cNvPr>
              <p:cNvSpPr txBox="1"/>
              <p:nvPr/>
            </p:nvSpPr>
            <p:spPr>
              <a:xfrm>
                <a:off x="4577532" y="3079287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60°E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958FC03-D83B-D340-8628-C9F818DD166A}"/>
                  </a:ext>
                </a:extLst>
              </p:cNvPr>
              <p:cNvSpPr txBox="1"/>
              <p:nvPr/>
            </p:nvSpPr>
            <p:spPr>
              <a:xfrm>
                <a:off x="5841459" y="3079287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64°E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D5E3FC4-2866-4545-97B2-5BC91A242B4E}"/>
                </a:ext>
              </a:extLst>
            </p:cNvPr>
            <p:cNvGrpSpPr/>
            <p:nvPr/>
          </p:nvGrpSpPr>
          <p:grpSpPr>
            <a:xfrm>
              <a:off x="1522440" y="1619758"/>
              <a:ext cx="2161576" cy="1831361"/>
              <a:chOff x="1522440" y="1619758"/>
              <a:chExt cx="2161576" cy="1831361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0117BC9-B54B-B541-BFC1-B7F288005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8516" y="1619758"/>
                <a:ext cx="2095500" cy="1809750"/>
              </a:xfrm>
              <a:prstGeom prst="rect">
                <a:avLst/>
              </a:prstGeom>
            </p:spPr>
          </p:pic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990D014-81C6-FB41-A76F-960FF3E0049E}"/>
                  </a:ext>
                </a:extLst>
              </p:cNvPr>
              <p:cNvCxnSpPr/>
              <p:nvPr/>
            </p:nvCxnSpPr>
            <p:spPr>
              <a:xfrm>
                <a:off x="2882409" y="1619758"/>
                <a:ext cx="0" cy="180975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8FD0009-5A8C-D941-A3B9-8FBC885E2FFC}"/>
                  </a:ext>
                </a:extLst>
              </p:cNvPr>
              <p:cNvCxnSpPr/>
              <p:nvPr/>
            </p:nvCxnSpPr>
            <p:spPr>
              <a:xfrm>
                <a:off x="2570113" y="1619758"/>
                <a:ext cx="0" cy="180975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D57BCCA-C143-3641-A4D8-2A01CD498A43}"/>
                  </a:ext>
                </a:extLst>
              </p:cNvPr>
              <p:cNvCxnSpPr/>
              <p:nvPr/>
            </p:nvCxnSpPr>
            <p:spPr>
              <a:xfrm>
                <a:off x="2227838" y="1619758"/>
                <a:ext cx="0" cy="180975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D8A747C-535F-0D42-8745-58EC2FB79069}"/>
                  </a:ext>
                </a:extLst>
              </p:cNvPr>
              <p:cNvCxnSpPr/>
              <p:nvPr/>
            </p:nvCxnSpPr>
            <p:spPr>
              <a:xfrm>
                <a:off x="1582746" y="2210966"/>
                <a:ext cx="2095500" cy="0"/>
              </a:xfrm>
              <a:prstGeom prst="line">
                <a:avLst/>
              </a:prstGeom>
              <a:ln w="635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CC135D8-B806-E547-ABD7-14D1852CE5C1}"/>
                  </a:ext>
                </a:extLst>
              </p:cNvPr>
              <p:cNvCxnSpPr/>
              <p:nvPr/>
            </p:nvCxnSpPr>
            <p:spPr>
              <a:xfrm>
                <a:off x="1582746" y="2453307"/>
                <a:ext cx="2095500" cy="0"/>
              </a:xfrm>
              <a:prstGeom prst="line">
                <a:avLst/>
              </a:prstGeom>
              <a:ln w="635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FBB2EEC-E2F1-A24E-B05A-93781333B25D}"/>
                  </a:ext>
                </a:extLst>
              </p:cNvPr>
              <p:cNvCxnSpPr/>
              <p:nvPr/>
            </p:nvCxnSpPr>
            <p:spPr>
              <a:xfrm>
                <a:off x="1582746" y="2725628"/>
                <a:ext cx="2095500" cy="0"/>
              </a:xfrm>
              <a:prstGeom prst="line">
                <a:avLst/>
              </a:prstGeom>
              <a:ln w="635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551013F-4FF4-7C4F-9A62-F38EB66BCE32}"/>
                  </a:ext>
                </a:extLst>
              </p:cNvPr>
              <p:cNvSpPr txBox="1"/>
              <p:nvPr/>
            </p:nvSpPr>
            <p:spPr>
              <a:xfrm>
                <a:off x="3102454" y="1869647"/>
                <a:ext cx="532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2°N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147374B-8C43-FE4D-BF59-3A49A7B14E07}"/>
                  </a:ext>
                </a:extLst>
              </p:cNvPr>
              <p:cNvSpPr txBox="1"/>
              <p:nvPr/>
            </p:nvSpPr>
            <p:spPr>
              <a:xfrm>
                <a:off x="3134639" y="2763155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2°S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80EAC44-B980-064F-85F8-7734D4E5C4C4}"/>
                  </a:ext>
                </a:extLst>
              </p:cNvPr>
              <p:cNvSpPr txBox="1"/>
              <p:nvPr/>
            </p:nvSpPr>
            <p:spPr>
              <a:xfrm>
                <a:off x="1522440" y="3081787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160°E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0A38E87-716B-404E-BB1D-36FA0BBF353D}"/>
                  </a:ext>
                </a:extLst>
              </p:cNvPr>
              <p:cNvSpPr txBox="1"/>
              <p:nvPr/>
            </p:nvSpPr>
            <p:spPr>
              <a:xfrm>
                <a:off x="2912486" y="3081787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164°E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757668A-7931-654B-9255-E1BCA6115A45}"/>
                </a:ext>
              </a:extLst>
            </p:cNvPr>
            <p:cNvSpPr txBox="1"/>
            <p:nvPr/>
          </p:nvSpPr>
          <p:spPr>
            <a:xfrm>
              <a:off x="7357930" y="2301440"/>
              <a:ext cx="1399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764</a:t>
              </a:r>
              <a:r>
                <a:rPr lang="en-US" sz="2400" dirty="0"/>
                <a:t> / R</a:t>
              </a:r>
              <a:r>
                <a:rPr lang="en-US" sz="2400" baseline="-25000" dirty="0"/>
                <a:t>780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5363F2DF-C87E-2F47-BCEB-BB0C6EA0C96C}"/>
              </a:ext>
            </a:extLst>
          </p:cNvPr>
          <p:cNvSpPr/>
          <p:nvPr/>
        </p:nvSpPr>
        <p:spPr>
          <a:xfrm>
            <a:off x="9079427" y="1075292"/>
            <a:ext cx="2248505" cy="316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11F6F49-A7BF-DC40-9BB8-EB29CC5322EE}"/>
              </a:ext>
            </a:extLst>
          </p:cNvPr>
          <p:cNvSpPr txBox="1"/>
          <p:nvPr/>
        </p:nvSpPr>
        <p:spPr>
          <a:xfrm>
            <a:off x="76137" y="6429658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3,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8A21D-FBA8-1940-A84D-4D6EC62057C4}"/>
              </a:ext>
            </a:extLst>
          </p:cNvPr>
          <p:cNvSpPr txBox="1"/>
          <p:nvPr/>
        </p:nvSpPr>
        <p:spPr>
          <a:xfrm>
            <a:off x="1686555" y="1058738"/>
            <a:ext cx="178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Cloud glint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ADAC2CA-C70A-084E-8DBC-C2C0E166E53D}"/>
              </a:ext>
            </a:extLst>
          </p:cNvPr>
          <p:cNvSpPr txBox="1"/>
          <p:nvPr/>
        </p:nvSpPr>
        <p:spPr>
          <a:xfrm>
            <a:off x="5413591" y="1058738"/>
            <a:ext cx="20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Surface glint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734321-1C52-A24F-A3A6-B99F682D5255}"/>
              </a:ext>
            </a:extLst>
          </p:cNvPr>
          <p:cNvSpPr txBox="1"/>
          <p:nvPr/>
        </p:nvSpPr>
        <p:spPr>
          <a:xfrm>
            <a:off x="1120220" y="4608806"/>
            <a:ext cx="113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ratio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98F450F-E093-9848-AAE7-07E6FBAC1550}"/>
              </a:ext>
            </a:extLst>
          </p:cNvPr>
          <p:cNvSpPr txBox="1"/>
          <p:nvPr/>
        </p:nvSpPr>
        <p:spPr>
          <a:xfrm>
            <a:off x="9754185" y="4608806"/>
            <a:ext cx="116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small </a:t>
            </a:r>
            <a:r>
              <a:rPr lang="en-US" dirty="0"/>
              <a:t>ratio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6D5D4C0-61A8-7C4A-8CB4-50B36CCDACDC}"/>
              </a:ext>
            </a:extLst>
          </p:cNvPr>
          <p:cNvCxnSpPr>
            <a:stCxn id="22" idx="3"/>
          </p:cNvCxnSpPr>
          <p:nvPr/>
        </p:nvCxnSpPr>
        <p:spPr>
          <a:xfrm>
            <a:off x="2256365" y="4793472"/>
            <a:ext cx="1401235" cy="7285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38B359C-ADBD-394B-A217-9D21DBC92AE4}"/>
              </a:ext>
            </a:extLst>
          </p:cNvPr>
          <p:cNvCxnSpPr>
            <a:cxnSpLocks/>
          </p:cNvCxnSpPr>
          <p:nvPr/>
        </p:nvCxnSpPr>
        <p:spPr>
          <a:xfrm flipH="1">
            <a:off x="7448635" y="4814175"/>
            <a:ext cx="2307549" cy="4056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A21D1175-011C-8648-A99A-4C992C73C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5189" y="1737159"/>
            <a:ext cx="2121108" cy="184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94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6CC7-88D4-1B45-AA80-2D08C141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80" y="97497"/>
            <a:ext cx="10515600" cy="1325563"/>
          </a:xfrm>
        </p:spPr>
        <p:txBody>
          <a:bodyPr/>
          <a:lstStyle/>
          <a:p>
            <a:r>
              <a:rPr lang="en-US" b="1" dirty="0"/>
              <a:t>O</a:t>
            </a:r>
            <a:r>
              <a:rPr lang="en-US" b="1" baseline="-25000" dirty="0"/>
              <a:t>2</a:t>
            </a:r>
            <a:r>
              <a:rPr lang="en-US" b="1" dirty="0"/>
              <a:t> A-band ratios: glints from clouds &amp; ocean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86F34-BD05-D642-B1E1-4E1E226BA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19" y="2181786"/>
            <a:ext cx="4154716" cy="3965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CE1DE-866F-984E-B503-63576C7E8195}"/>
              </a:ext>
            </a:extLst>
          </p:cNvPr>
          <p:cNvSpPr txBox="1"/>
          <p:nvPr/>
        </p:nvSpPr>
        <p:spPr>
          <a:xfrm>
            <a:off x="630056" y="3148651"/>
            <a:ext cx="4886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Land</a:t>
            </a:r>
          </a:p>
          <a:p>
            <a:pPr algn="ctr"/>
            <a:r>
              <a:rPr lang="en-US" sz="2400" dirty="0"/>
              <a:t>EPIC data + </a:t>
            </a:r>
            <a:r>
              <a:rPr lang="en-US" sz="2400" dirty="0" err="1"/>
              <a:t>Yuekui</a:t>
            </a:r>
            <a:r>
              <a:rPr lang="en-US" sz="2400" dirty="0"/>
              <a:t> Yang’s simulations:</a:t>
            </a:r>
          </a:p>
          <a:p>
            <a:pPr algn="ctr"/>
            <a:r>
              <a:rPr lang="en-US" sz="2400" dirty="0"/>
              <a:t>most glints around 5-8 km altitude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BC336B-6C80-054D-8F40-DA2C27DAA148}"/>
              </a:ext>
            </a:extLst>
          </p:cNvPr>
          <p:cNvSpPr txBox="1"/>
          <p:nvPr/>
        </p:nvSpPr>
        <p:spPr>
          <a:xfrm>
            <a:off x="10353035" y="6493740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yearlong dataset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99116-4003-714B-ABD8-709344FD952B}"/>
              </a:ext>
            </a:extLst>
          </p:cNvPr>
          <p:cNvSpPr txBox="1"/>
          <p:nvPr/>
        </p:nvSpPr>
        <p:spPr>
          <a:xfrm>
            <a:off x="1999841" y="4450539"/>
            <a:ext cx="217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Marshak</a:t>
            </a:r>
            <a:r>
              <a:rPr lang="en-US" dirty="0"/>
              <a:t> et al. (2017)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0F21AF-D069-414B-B2AD-44CB30D1120B}"/>
              </a:ext>
            </a:extLst>
          </p:cNvPr>
          <p:cNvSpPr txBox="1"/>
          <p:nvPr/>
        </p:nvSpPr>
        <p:spPr>
          <a:xfrm>
            <a:off x="6343197" y="1679078"/>
            <a:ext cx="448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Ocean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020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6CC7-88D4-1B45-AA80-2D08C141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805"/>
            <a:ext cx="10789596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EPIC glints can indicate the presence of clouds containing Horizontally Oriented Particles (HOPs)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0A2F0-2303-1B45-98CA-AB1DE1EF9D41}"/>
              </a:ext>
            </a:extLst>
          </p:cNvPr>
          <p:cNvSpPr txBox="1"/>
          <p:nvPr/>
        </p:nvSpPr>
        <p:spPr>
          <a:xfrm>
            <a:off x="898836" y="2186559"/>
            <a:ext cx="107289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Previous studies have provided estimates of the fraction of clouds containing HOPs using different methods and data sets, but the uncertainties remain quite large. </a:t>
            </a:r>
          </a:p>
          <a:p>
            <a:endParaRPr lang="en-US" sz="2400" dirty="0"/>
          </a:p>
          <a:p>
            <a:r>
              <a:rPr lang="en-US" sz="2400" dirty="0"/>
              <a:t>…considering HOPs in cloud property retrievals in future radiative transfer models may be important.</a:t>
            </a:r>
          </a:p>
          <a:p>
            <a:endParaRPr lang="en-US" sz="1400" dirty="0"/>
          </a:p>
          <a:p>
            <a:r>
              <a:rPr lang="en-US" sz="2400" dirty="0"/>
              <a:t>Zhou et al. (2013)</a:t>
            </a:r>
          </a:p>
        </p:txBody>
      </p:sp>
    </p:spTree>
    <p:extLst>
      <p:ext uri="{BB962C8B-B14F-4D97-AF65-F5344CB8AC3E}">
        <p14:creationId xmlns:p14="http://schemas.microsoft.com/office/powerpoint/2010/main" val="1219821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26" y="77153"/>
            <a:ext cx="12017316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EPIC provides glint statistics at a high angular resolution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37E43E-B921-EC40-A886-DF87B66BA53B}"/>
              </a:ext>
            </a:extLst>
          </p:cNvPr>
          <p:cNvGrpSpPr/>
          <p:nvPr/>
        </p:nvGrpSpPr>
        <p:grpSpPr>
          <a:xfrm>
            <a:off x="1036323" y="2418972"/>
            <a:ext cx="3395893" cy="2813487"/>
            <a:chOff x="6605019" y="1669164"/>
            <a:chExt cx="3395893" cy="2813487"/>
          </a:xfrm>
        </p:grpSpPr>
        <p:sp>
          <p:nvSpPr>
            <p:cNvPr id="11" name="Sun 10">
              <a:extLst>
                <a:ext uri="{FF2B5EF4-FFF2-40B4-BE49-F238E27FC236}">
                  <a16:creationId xmlns:a16="http://schemas.microsoft.com/office/drawing/2014/main" id="{E56DE7C3-B70D-564B-A0C4-9AB38557A942}"/>
                </a:ext>
              </a:extLst>
            </p:cNvPr>
            <p:cNvSpPr/>
            <p:nvPr/>
          </p:nvSpPr>
          <p:spPr>
            <a:xfrm>
              <a:off x="6605019" y="1669164"/>
              <a:ext cx="762000" cy="743228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F3FA36-74DF-FF49-89F5-E03AEB91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0886" y="4082601"/>
              <a:ext cx="736600" cy="40005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11E655C-945F-764D-BA51-C1DD45F783D5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233993" y="2567719"/>
              <a:ext cx="809372" cy="172205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DB58A59-1395-4942-920B-2DC9BD96B8B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29162" y="2567719"/>
              <a:ext cx="803485" cy="170952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A08CD1-27D7-2F41-B49A-B5A05F065F1D}"/>
                </a:ext>
              </a:extLst>
            </p:cNvPr>
            <p:cNvCxnSpPr/>
            <p:nvPr/>
          </p:nvCxnSpPr>
          <p:spPr>
            <a:xfrm flipV="1">
              <a:off x="8029162" y="2567719"/>
              <a:ext cx="1064734" cy="1706161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n 28">
              <a:extLst>
                <a:ext uri="{FF2B5EF4-FFF2-40B4-BE49-F238E27FC236}">
                  <a16:creationId xmlns:a16="http://schemas.microsoft.com/office/drawing/2014/main" id="{703F904F-33BB-794C-9F48-E37970339424}"/>
                </a:ext>
              </a:extLst>
            </p:cNvPr>
            <p:cNvSpPr/>
            <p:nvPr/>
          </p:nvSpPr>
          <p:spPr>
            <a:xfrm rot="12936569">
              <a:off x="9190416" y="2032175"/>
              <a:ext cx="279400" cy="5207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6F3B48-169A-5047-B482-475B68C63631}"/>
                </a:ext>
              </a:extLst>
            </p:cNvPr>
            <p:cNvSpPr txBox="1"/>
            <p:nvPr/>
          </p:nvSpPr>
          <p:spPr>
            <a:xfrm>
              <a:off x="8872435" y="1692891"/>
              <a:ext cx="960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DSCOVR</a:t>
              </a: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475DA76C-133E-8C42-A63F-35711A60C093}"/>
                </a:ext>
              </a:extLst>
            </p:cNvPr>
            <p:cNvSpPr/>
            <p:nvPr/>
          </p:nvSpPr>
          <p:spPr>
            <a:xfrm>
              <a:off x="8617907" y="2818355"/>
              <a:ext cx="267054" cy="175365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9BFDF9-1425-6A4C-A3C7-0042ADFAC8B8}"/>
                </a:ext>
              </a:extLst>
            </p:cNvPr>
            <p:cNvSpPr txBox="1"/>
            <p:nvPr/>
          </p:nvSpPr>
          <p:spPr>
            <a:xfrm>
              <a:off x="8805264" y="2845817"/>
              <a:ext cx="119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Glint angle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0F8A2D-AECE-B34A-AD5D-D4EE98B17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172524"/>
            <a:ext cx="4710290" cy="4485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A33ED-AB93-B44C-A1E9-45E30693C09C}"/>
              </a:ext>
            </a:extLst>
          </p:cNvPr>
          <p:cNvSpPr txBox="1"/>
          <p:nvPr/>
        </p:nvSpPr>
        <p:spPr>
          <a:xfrm>
            <a:off x="3660656" y="1326714"/>
            <a:ext cx="4626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bright and wide are the glints?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42B6A2-E80F-9F45-B5E3-87202FD34D6C}"/>
              </a:ext>
            </a:extLst>
          </p:cNvPr>
          <p:cNvSpPr txBox="1"/>
          <p:nvPr/>
        </p:nvSpPr>
        <p:spPr>
          <a:xfrm>
            <a:off x="9899552" y="6493740"/>
            <a:ext cx="226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yearlong dataset, land</a:t>
            </a:r>
          </a:p>
        </p:txBody>
      </p:sp>
    </p:spTree>
    <p:extLst>
      <p:ext uri="{BB962C8B-B14F-4D97-AF65-F5344CB8AC3E}">
        <p14:creationId xmlns:p14="http://schemas.microsoft.com/office/powerpoint/2010/main" val="2803288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1">
            <a:extLst>
              <a:ext uri="{FF2B5EF4-FFF2-40B4-BE49-F238E27FC236}">
                <a16:creationId xmlns:a16="http://schemas.microsoft.com/office/drawing/2014/main" id="{62872910-5796-4C45-8C90-F42D80A50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426" y="5045075"/>
            <a:ext cx="488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dirty="0">
                <a:latin typeface="Calibri" panose="020F0502020204030204" pitchFamily="34" charset="0"/>
              </a:rPr>
              <a:t>Katz (1996, JAS): tilt depends on Reynolds number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F2F9BB-F01F-7846-9355-949CD5D85E3D}"/>
              </a:ext>
            </a:extLst>
          </p:cNvPr>
          <p:cNvGrpSpPr/>
          <p:nvPr/>
        </p:nvGrpSpPr>
        <p:grpSpPr>
          <a:xfrm>
            <a:off x="7462579" y="1201484"/>
            <a:ext cx="4529137" cy="5389816"/>
            <a:chOff x="3113630" y="1201484"/>
            <a:chExt cx="4529137" cy="5389816"/>
          </a:xfrm>
        </p:grpSpPr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6D9B5ADE-BA41-564E-AA1F-36061A1887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3655" y="1582738"/>
              <a:ext cx="3389312" cy="3490912"/>
              <a:chOff x="6876071" y="1875599"/>
              <a:chExt cx="3389481" cy="3490064"/>
            </a:xfrm>
          </p:grpSpPr>
          <p:pic>
            <p:nvPicPr>
              <p:cNvPr id="9" name="Picture 38" descr="Screen Shot 2016-10-18 at 9.51.28 AM.png">
                <a:extLst>
                  <a:ext uri="{FF2B5EF4-FFF2-40B4-BE49-F238E27FC236}">
                    <a16:creationId xmlns:a16="http://schemas.microsoft.com/office/drawing/2014/main" id="{2DF3AE66-CBDF-0B47-A221-7A0F6C2D7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6071" y="1875599"/>
                <a:ext cx="3389481" cy="3151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39">
                <a:extLst>
                  <a:ext uri="{FF2B5EF4-FFF2-40B4-BE49-F238E27FC236}">
                    <a16:creationId xmlns:a16="http://schemas.microsoft.com/office/drawing/2014/main" id="{8C53EC94-0A83-FE42-96AD-ADC9E436A2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7523" y="5027109"/>
                <a:ext cx="277909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 i="1">
                    <a:latin typeface="Calibri" panose="020F0502020204030204" pitchFamily="34" charset="0"/>
                  </a:rPr>
                  <a:t>from Lynch (1994, Appl. Optics)</a:t>
                </a:r>
              </a:p>
            </p:txBody>
          </p:sp>
        </p:grpSp>
        <p:sp>
          <p:nvSpPr>
            <p:cNvPr id="11" name="Rectangle 40">
              <a:extLst>
                <a:ext uri="{FF2B5EF4-FFF2-40B4-BE49-F238E27FC236}">
                  <a16:creationId xmlns:a16="http://schemas.microsoft.com/office/drawing/2014/main" id="{E89A367C-9738-FE48-AA86-FA2D24825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630" y="5391150"/>
              <a:ext cx="4529137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0" dirty="0" err="1">
                  <a:latin typeface="Calibri" panose="020F0502020204030204" pitchFamily="34" charset="0"/>
                </a:rPr>
                <a:t>Bréon</a:t>
              </a:r>
              <a:r>
                <a:rPr lang="en-US" altLang="en-US" b="0" dirty="0">
                  <a:latin typeface="Calibri" panose="020F0502020204030204" pitchFamily="34" charset="0"/>
                </a:rPr>
                <a:t> &amp; </a:t>
              </a:r>
              <a:r>
                <a:rPr lang="en-US" altLang="en-US" b="0" dirty="0" err="1">
                  <a:latin typeface="Calibri" panose="020F0502020204030204" pitchFamily="34" charset="0"/>
                </a:rPr>
                <a:t>Dubrulle</a:t>
              </a:r>
              <a:r>
                <a:rPr lang="en-US" altLang="en-US" b="0" dirty="0">
                  <a:latin typeface="Calibri" panose="020F0502020204030204" pitchFamily="34" charset="0"/>
                </a:rPr>
                <a:t> (2004, JAS): tilt angle varies “</a:t>
              </a:r>
              <a:r>
                <a:rPr lang="en-US" altLang="en-US" b="0" i="1" dirty="0">
                  <a:latin typeface="Calibri" panose="020F0502020204030204" pitchFamily="34" charset="0"/>
                </a:rPr>
                <a:t>between 0.5</a:t>
              </a:r>
              <a:r>
                <a:rPr lang="en-US" altLang="en-US" b="0" i="1" baseline="30000" dirty="0">
                  <a:latin typeface="Calibri" panose="020F0502020204030204" pitchFamily="34" charset="0"/>
                </a:rPr>
                <a:t>o</a:t>
              </a:r>
              <a:r>
                <a:rPr lang="en-US" altLang="en-US" b="0" i="1" dirty="0">
                  <a:latin typeface="Calibri" panose="020F0502020204030204" pitchFamily="34" charset="0"/>
                </a:rPr>
                <a:t> and a few degrees from weak to strong turbulence.</a:t>
              </a:r>
              <a:r>
                <a:rPr lang="en-US" altLang="en-US" b="0" dirty="0">
                  <a:latin typeface="Calibri" panose="020F0502020204030204" pitchFamily="34" charset="0"/>
                </a:rPr>
                <a:t>”  for plate diameters between 100 </a:t>
              </a:r>
              <a:r>
                <a:rPr lang="en-US" altLang="en-US" b="0" dirty="0" err="1">
                  <a:latin typeface="Calibri" panose="020F0502020204030204" pitchFamily="34" charset="0"/>
                </a:rPr>
                <a:t>μm</a:t>
              </a:r>
              <a:r>
                <a:rPr lang="en-US" altLang="en-US" b="0" dirty="0">
                  <a:latin typeface="Calibri" panose="020F0502020204030204" pitchFamily="34" charset="0"/>
                </a:rPr>
                <a:t> and a few mm</a:t>
              </a:r>
            </a:p>
          </p:txBody>
        </p:sp>
        <p:sp>
          <p:nvSpPr>
            <p:cNvPr id="14" name="TextBox 43">
              <a:extLst>
                <a:ext uri="{FF2B5EF4-FFF2-40B4-BE49-F238E27FC236}">
                  <a16:creationId xmlns:a16="http://schemas.microsoft.com/office/drawing/2014/main" id="{A8CDBFED-F765-8447-A154-FD9091FC9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7967" y="1201484"/>
              <a:ext cx="6429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Tilt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6D47AC-D006-5A4B-B82E-9D74BC8B8E69}"/>
              </a:ext>
            </a:extLst>
          </p:cNvPr>
          <p:cNvGrpSpPr/>
          <p:nvPr/>
        </p:nvGrpSpPr>
        <p:grpSpPr>
          <a:xfrm>
            <a:off x="2793539" y="1201484"/>
            <a:ext cx="4791075" cy="5114273"/>
            <a:chOff x="7261440" y="1201484"/>
            <a:chExt cx="4791075" cy="5114273"/>
          </a:xfrm>
        </p:grpSpPr>
        <p:sp>
          <p:nvSpPr>
            <p:cNvPr id="6" name="TextBox 35">
              <a:extLst>
                <a:ext uri="{FF2B5EF4-FFF2-40B4-BE49-F238E27FC236}">
                  <a16:creationId xmlns:a16="http://schemas.microsoft.com/office/drawing/2014/main" id="{EE959378-22F6-2E49-A093-E38F0F4733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3878" y="4561570"/>
              <a:ext cx="4217987" cy="175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800" b="0" dirty="0">
                  <a:latin typeface="Calibri" panose="020F0502020204030204" pitchFamily="34" charset="0"/>
                </a:rPr>
                <a:t>Θ</a:t>
              </a:r>
              <a:r>
                <a:rPr lang="en-US" altLang="en-US" sz="2800" b="0" dirty="0">
                  <a:latin typeface="Calibri" panose="020F0502020204030204" pitchFamily="34" charset="0"/>
                </a:rPr>
                <a:t> = </a:t>
              </a:r>
              <a:r>
                <a:rPr lang="en-US" altLang="en-US" sz="2800" b="0" dirty="0" err="1">
                  <a:latin typeface="Calibri" panose="020F0502020204030204" pitchFamily="34" charset="0"/>
                </a:rPr>
                <a:t>λ</a:t>
              </a:r>
              <a:r>
                <a:rPr lang="en-US" altLang="en-US" sz="2800" b="0" dirty="0">
                  <a:latin typeface="Calibri" panose="020F0502020204030204" pitchFamily="34" charset="0"/>
                </a:rPr>
                <a:t> / </a:t>
              </a:r>
              <a:r>
                <a:rPr lang="en-US" altLang="en-US" sz="2800" b="0" i="1" dirty="0">
                  <a:latin typeface="Calibri" panose="020F0502020204030204" pitchFamily="34" charset="0"/>
                </a:rPr>
                <a:t>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 b="0" dirty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2000" b="0" dirty="0">
                  <a:latin typeface="Calibri" panose="020F0502020204030204" pitchFamily="34" charset="0"/>
                </a:rPr>
                <a:t>Θ</a:t>
              </a:r>
              <a:r>
                <a:rPr lang="en-US" altLang="en-US" sz="2000" b="0" dirty="0">
                  <a:latin typeface="Calibri" panose="020F0502020204030204" pitchFamily="34" charset="0"/>
                </a:rPr>
                <a:t> is half-width of the diffraction lobe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latin typeface="Calibri" panose="020F0502020204030204" pitchFamily="34" charset="0"/>
                </a:rPr>
                <a:t>For </a:t>
              </a:r>
              <a:r>
                <a:rPr lang="en-US" altLang="en-US" sz="2000" b="0" dirty="0" err="1">
                  <a:latin typeface="Calibri" panose="020F0502020204030204" pitchFamily="34" charset="0"/>
                </a:rPr>
                <a:t>λ</a:t>
              </a:r>
              <a:r>
                <a:rPr lang="en-US" altLang="en-US" sz="2000" b="0" dirty="0">
                  <a:latin typeface="Calibri" panose="020F0502020204030204" pitchFamily="34" charset="0"/>
                </a:rPr>
                <a:t> = 0.5 </a:t>
              </a:r>
              <a:r>
                <a:rPr lang="en-US" altLang="en-US" sz="2000" b="0" dirty="0" err="1">
                  <a:latin typeface="Calibri" panose="020F0502020204030204" pitchFamily="34" charset="0"/>
                </a:rPr>
                <a:t>μm</a:t>
              </a:r>
              <a:r>
                <a:rPr lang="en-US" altLang="en-US" sz="2000" b="0" dirty="0">
                  <a:latin typeface="Calibri" panose="020F0502020204030204" pitchFamily="34" charset="0"/>
                </a:rPr>
                <a:t> and </a:t>
              </a:r>
              <a:r>
                <a:rPr lang="en-US" altLang="en-US" sz="2000" b="0" i="1" dirty="0">
                  <a:latin typeface="Calibri" panose="020F0502020204030204" pitchFamily="34" charset="0"/>
                </a:rPr>
                <a:t>D </a:t>
              </a:r>
              <a:r>
                <a:rPr lang="en-US" altLang="en-US" sz="2000" b="0" dirty="0">
                  <a:latin typeface="Calibri" panose="020F0502020204030204" pitchFamily="34" charset="0"/>
                </a:rPr>
                <a:t>= 50 </a:t>
              </a:r>
              <a:r>
                <a:rPr lang="en-US" altLang="en-US" sz="2000" b="0" dirty="0" err="1">
                  <a:latin typeface="Calibri" panose="020F0502020204030204" pitchFamily="34" charset="0"/>
                </a:rPr>
                <a:t>μm</a:t>
              </a:r>
              <a:r>
                <a:rPr lang="en-US" altLang="en-US" sz="2000" b="0" dirty="0">
                  <a:latin typeface="Calibri" panose="020F0502020204030204" pitchFamily="34" charset="0"/>
                </a:rPr>
                <a:t>, </a:t>
              </a:r>
              <a:r>
                <a:rPr lang="el-GR" altLang="en-US" sz="2000" b="0" dirty="0">
                  <a:latin typeface="Calibri" panose="020F0502020204030204" pitchFamily="34" charset="0"/>
                </a:rPr>
                <a:t>Θ</a:t>
              </a:r>
              <a:r>
                <a:rPr lang="en-US" altLang="en-US" sz="2000" b="0" dirty="0">
                  <a:latin typeface="Calibri" panose="020F0502020204030204" pitchFamily="34" charset="0"/>
                </a:rPr>
                <a:t> = 10</a:t>
              </a:r>
              <a:r>
                <a:rPr lang="en-US" altLang="en-US" sz="2000" b="0" baseline="30000" dirty="0">
                  <a:latin typeface="Calibri" panose="020F0502020204030204" pitchFamily="34" charset="0"/>
                </a:rPr>
                <a:t>-2</a:t>
              </a:r>
              <a:r>
                <a:rPr lang="en-US" altLang="en-US" sz="2000" b="0" dirty="0">
                  <a:latin typeface="Calibri" panose="020F0502020204030204" pitchFamily="34" charset="0"/>
                </a:rPr>
                <a:t> (≈ 0.6</a:t>
              </a:r>
              <a:r>
                <a:rPr lang="en-US" altLang="en-US" sz="2000" b="0" baseline="30000" dirty="0">
                  <a:latin typeface="Calibri" panose="020F0502020204030204" pitchFamily="34" charset="0"/>
                </a:rPr>
                <a:t>o</a:t>
              </a:r>
              <a:r>
                <a:rPr lang="en-US" altLang="en-US" sz="2000" b="0" dirty="0">
                  <a:latin typeface="Calibri" panose="020F0502020204030204" pitchFamily="34" charset="0"/>
                </a:rPr>
                <a:t>) </a:t>
              </a:r>
            </a:p>
          </p:txBody>
        </p:sp>
        <p:pic>
          <p:nvPicPr>
            <p:cNvPr id="7" name="Picture 36" descr="Screen Shot 2017-03-01 at 4.08.27 PM.png">
              <a:extLst>
                <a:ext uri="{FF2B5EF4-FFF2-40B4-BE49-F238E27FC236}">
                  <a16:creationId xmlns:a16="http://schemas.microsoft.com/office/drawing/2014/main" id="{EBD7547C-EEA5-AC47-A9AD-74EEB3AE8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0" t="3561" r="13144" b="3934"/>
            <a:stretch>
              <a:fillRect/>
            </a:stretch>
          </p:blipFill>
          <p:spPr bwMode="auto">
            <a:xfrm rot="5400000">
              <a:off x="8718765" y="946832"/>
              <a:ext cx="1876425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E09867AC-C47F-9F48-AE01-0F593EF6D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7803" y="1201484"/>
              <a:ext cx="17240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Diffraction</a:t>
              </a:r>
            </a:p>
          </p:txBody>
        </p:sp>
      </p:grpSp>
      <p:pic>
        <p:nvPicPr>
          <p:cNvPr id="13" name="Picture 42">
            <a:extLst>
              <a:ext uri="{FF2B5EF4-FFF2-40B4-BE49-F238E27FC236}">
                <a16:creationId xmlns:a16="http://schemas.microsoft.com/office/drawing/2014/main" id="{7FC9DA62-ADC4-BB47-BCE2-B0CAB33C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4" y="2475611"/>
            <a:ext cx="2643188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45">
            <a:extLst>
              <a:ext uri="{FF2B5EF4-FFF2-40B4-BE49-F238E27FC236}">
                <a16:creationId xmlns:a16="http://schemas.microsoft.com/office/drawing/2014/main" id="{2095EEE7-BB27-4048-A35C-A0FE64D75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994" y="1201484"/>
            <a:ext cx="1563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>
                <a:solidFill>
                  <a:schemeClr val="accent1"/>
                </a:solidFill>
                <a:latin typeface="Calibri" panose="020F0502020204030204" pitchFamily="34" charset="0"/>
              </a:rPr>
              <a:t>Solar disc</a:t>
            </a:r>
          </a:p>
        </p:txBody>
      </p:sp>
      <p:sp>
        <p:nvSpPr>
          <p:cNvPr id="17" name="TextBox 46">
            <a:extLst>
              <a:ext uri="{FF2B5EF4-FFF2-40B4-BE49-F238E27FC236}">
                <a16:creationId xmlns:a16="http://schemas.microsoft.com/office/drawing/2014/main" id="{488BCF30-59FB-C143-A0BF-BE257B5BF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994" y="5412486"/>
            <a:ext cx="1677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latin typeface="Calibri" panose="020F0502020204030204" pitchFamily="34" charset="0"/>
              </a:rPr>
              <a:t>Diameter is 0.5°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DD933A-6644-ED4B-94AA-CBA8213D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" y="77153"/>
            <a:ext cx="12017316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Key factors affecting the width of glints from ice clouds</a:t>
            </a:r>
          </a:p>
        </p:txBody>
      </p:sp>
    </p:spTree>
    <p:extLst>
      <p:ext uri="{BB962C8B-B14F-4D97-AF65-F5344CB8AC3E}">
        <p14:creationId xmlns:p14="http://schemas.microsoft.com/office/powerpoint/2010/main" val="1562263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6CC7-88D4-1B45-AA80-2D08C141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516"/>
            <a:ext cx="10286407" cy="1325563"/>
          </a:xfrm>
        </p:spPr>
        <p:txBody>
          <a:bodyPr>
            <a:normAutofit/>
          </a:bodyPr>
          <a:lstStyle/>
          <a:p>
            <a:r>
              <a:rPr lang="en-US" b="1" dirty="0"/>
              <a:t>EPIC can help address questions such 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0A2F0-2303-1B45-98CA-AB1DE1EF9D41}"/>
              </a:ext>
            </a:extLst>
          </p:cNvPr>
          <p:cNvSpPr txBox="1"/>
          <p:nvPr/>
        </p:nvSpPr>
        <p:spPr>
          <a:xfrm>
            <a:off x="838200" y="2663058"/>
            <a:ext cx="10728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are the prevalence, size, and tilt of horizontally oriented ice crystals, and how do these crystals affect cloud albedo?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1E243-2D04-3345-9D1E-53C90BE57314}"/>
              </a:ext>
            </a:extLst>
          </p:cNvPr>
          <p:cNvSpPr txBox="1"/>
          <p:nvPr/>
        </p:nvSpPr>
        <p:spPr>
          <a:xfrm>
            <a:off x="838200" y="4233593"/>
            <a:ext cx="8607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Combine glint statistics from EPIC with radiative transfer simulations</a:t>
            </a:r>
          </a:p>
        </p:txBody>
      </p:sp>
    </p:spTree>
    <p:extLst>
      <p:ext uri="{BB962C8B-B14F-4D97-AF65-F5344CB8AC3E}">
        <p14:creationId xmlns:p14="http://schemas.microsoft.com/office/powerpoint/2010/main" val="2417877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6CC7-88D4-1B45-AA80-2D08C141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38" y="267667"/>
            <a:ext cx="10515600" cy="1325563"/>
          </a:xfrm>
        </p:spPr>
        <p:txBody>
          <a:bodyPr/>
          <a:lstStyle/>
          <a:p>
            <a:r>
              <a:rPr lang="en-US" b="1" dirty="0"/>
              <a:t>Radiative properties of oriented crystals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CAA9A-5765-8F49-98C1-D9934DB1E0B5}"/>
              </a:ext>
            </a:extLst>
          </p:cNvPr>
          <p:cNvSpPr txBox="1"/>
          <p:nvPr/>
        </p:nvSpPr>
        <p:spPr>
          <a:xfrm>
            <a:off x="0" y="6488668"/>
            <a:ext cx="184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 et al. (2006)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F50EBA-E58A-E046-98A7-0DC616A37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424" y="1581645"/>
            <a:ext cx="1477151" cy="11738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455F146-CF25-7D48-B629-1AD3E1F6C252}"/>
              </a:ext>
            </a:extLst>
          </p:cNvPr>
          <p:cNvGrpSpPr/>
          <p:nvPr/>
        </p:nvGrpSpPr>
        <p:grpSpPr>
          <a:xfrm>
            <a:off x="163549" y="3158822"/>
            <a:ext cx="8797272" cy="2677246"/>
            <a:chOff x="3267409" y="3143953"/>
            <a:chExt cx="8797272" cy="26772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4B3375-902A-D44C-9C22-96758F591309}"/>
                </a:ext>
              </a:extLst>
            </p:cNvPr>
            <p:cNvGrpSpPr/>
            <p:nvPr/>
          </p:nvGrpSpPr>
          <p:grpSpPr>
            <a:xfrm>
              <a:off x="3267409" y="3143953"/>
              <a:ext cx="8612605" cy="2677246"/>
              <a:chOff x="3267409" y="2463468"/>
              <a:chExt cx="8612605" cy="267724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B97A80D-0F2E-194F-87BF-023CB8939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7409" y="2463468"/>
                <a:ext cx="8612605" cy="259207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999F10-BF61-894E-B535-83023AAD4EDF}"/>
                  </a:ext>
                </a:extLst>
              </p:cNvPr>
              <p:cNvSpPr txBox="1"/>
              <p:nvPr/>
            </p:nvSpPr>
            <p:spPr>
              <a:xfrm>
                <a:off x="6611342" y="4771382"/>
                <a:ext cx="1957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Scattering angle (°)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F2A166-E87E-104F-BEEA-05D5E51D4006}"/>
                </a:ext>
              </a:extLst>
            </p:cNvPr>
            <p:cNvSpPr txBox="1"/>
            <p:nvPr/>
          </p:nvSpPr>
          <p:spPr>
            <a:xfrm rot="16200000">
              <a:off x="11437425" y="4380613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log(P</a:t>
              </a:r>
              <a:r>
                <a:rPr lang="en-US" baseline="-25000" dirty="0"/>
                <a:t>11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361110-10E0-1E48-8C3B-DE8F078A691D}"/>
              </a:ext>
            </a:extLst>
          </p:cNvPr>
          <p:cNvGrpSpPr/>
          <p:nvPr/>
        </p:nvGrpSpPr>
        <p:grpSpPr>
          <a:xfrm>
            <a:off x="9201585" y="2631919"/>
            <a:ext cx="2687522" cy="3616137"/>
            <a:chOff x="387238" y="2386156"/>
            <a:chExt cx="2687522" cy="36161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B8BDF5-B157-9145-8ABE-4262A923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238" y="2646445"/>
              <a:ext cx="2687522" cy="335584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7B58E-73CC-DE47-8A06-5A9C374E5C72}"/>
                </a:ext>
              </a:extLst>
            </p:cNvPr>
            <p:cNvSpPr txBox="1"/>
            <p:nvPr/>
          </p:nvSpPr>
          <p:spPr>
            <a:xfrm>
              <a:off x="1468896" y="2386156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q</a:t>
              </a:r>
              <a:r>
                <a:rPr lang="en-US" baseline="-25000" dirty="0"/>
                <a:t>i</a:t>
              </a:r>
              <a:r>
                <a:rPr lang="en-US" dirty="0"/>
                <a:t> = 0°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89EE475-DDD4-9E4C-A14C-F99FE1DA2B22}"/>
              </a:ext>
            </a:extLst>
          </p:cNvPr>
          <p:cNvSpPr txBox="1"/>
          <p:nvPr/>
        </p:nvSpPr>
        <p:spPr>
          <a:xfrm>
            <a:off x="6509342" y="6488668"/>
            <a:ext cx="560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Ping Yang: calculations for complex ice crystals in progress</a:t>
            </a:r>
          </a:p>
        </p:txBody>
      </p:sp>
    </p:spTree>
    <p:extLst>
      <p:ext uri="{BB962C8B-B14F-4D97-AF65-F5344CB8AC3E}">
        <p14:creationId xmlns:p14="http://schemas.microsoft.com/office/powerpoint/2010/main" val="887377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619"/>
            <a:ext cx="10515600" cy="1325563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196" y="1239427"/>
            <a:ext cx="1109560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n-US" sz="2400" dirty="0">
                <a:cs typeface="Comic Sans MS"/>
              </a:rPr>
              <a:t>Many DSCOVR/EPIC images contain colorful bright spots caused by specular reflection from horizontally oriented ice platelets floating in clouds.</a:t>
            </a:r>
          </a:p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n-US" sz="2400" dirty="0">
                <a:cs typeface="Comic Sans MS"/>
              </a:rPr>
              <a:t>EPIC offers excellent opportunities for studying horizontal crystals in ice clouds due to its quasi-</a:t>
            </a:r>
            <a:r>
              <a:rPr lang="en-US" sz="2400" dirty="0" err="1">
                <a:cs typeface="Comic Sans MS"/>
              </a:rPr>
              <a:t>multiangle</a:t>
            </a:r>
            <a:r>
              <a:rPr lang="en-US" sz="2400" dirty="0">
                <a:cs typeface="Comic Sans MS"/>
              </a:rPr>
              <a:t> data and O</a:t>
            </a:r>
            <a:r>
              <a:rPr lang="en-US" sz="2400" baseline="-25000" dirty="0">
                <a:cs typeface="Comic Sans MS"/>
              </a:rPr>
              <a:t>2</a:t>
            </a:r>
            <a:r>
              <a:rPr lang="en-US" sz="2400" dirty="0">
                <a:cs typeface="Comic Sans MS"/>
              </a:rPr>
              <a:t> absorption bands.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omic Sans MS"/>
              </a:rPr>
              <a:t>Cloud glints were detected in roughly 6-7% of pixels or 1/4 of ice clouds at the locations where EPIC can observe specular reflection.</a:t>
            </a:r>
          </a:p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n-US" sz="2400" dirty="0">
                <a:cs typeface="Comic Sans MS"/>
              </a:rPr>
              <a:t>Combining EPIC with simulations can help estimate the prevalence, size, and tilt of oriented ice crystals and their contribution to Earth’s albedo.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6102059"/>
            <a:ext cx="10805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Marshak</a:t>
            </a:r>
            <a:r>
              <a:rPr lang="en-US" sz="2000" dirty="0"/>
              <a:t>, A., T. </a:t>
            </a:r>
            <a:r>
              <a:rPr lang="en-US" sz="2000" dirty="0" err="1"/>
              <a:t>Várnai</a:t>
            </a:r>
            <a:r>
              <a:rPr lang="en-US" sz="2000" dirty="0"/>
              <a:t>, and A. </a:t>
            </a:r>
            <a:r>
              <a:rPr lang="en-US" sz="2000" dirty="0" err="1"/>
              <a:t>Kostinski</a:t>
            </a:r>
            <a:r>
              <a:rPr lang="en-US" sz="2000" dirty="0"/>
              <a:t> (2017), Terrestrial glint seen from deep space: Oriented ice crystals detected from the </a:t>
            </a:r>
            <a:r>
              <a:rPr lang="en-US" sz="2000" dirty="0" err="1"/>
              <a:t>Lagrangian</a:t>
            </a:r>
            <a:r>
              <a:rPr lang="en-US" sz="2000" dirty="0"/>
              <a:t> point, </a:t>
            </a:r>
            <a:r>
              <a:rPr lang="en-US" sz="2000" i="1" dirty="0" err="1"/>
              <a:t>Geophys</a:t>
            </a:r>
            <a:r>
              <a:rPr lang="en-US" sz="2000" i="1" dirty="0"/>
              <a:t>. Res. Lett</a:t>
            </a:r>
            <a:r>
              <a:rPr lang="en-US" sz="2000" dirty="0"/>
              <a:t>., </a:t>
            </a:r>
            <a:r>
              <a:rPr lang="en-US" sz="2000" b="1" dirty="0"/>
              <a:t>44</a:t>
            </a:r>
            <a:r>
              <a:rPr lang="en-US" sz="2000" dirty="0"/>
              <a:t>, doi:10.1002/ 2017GL073248. </a:t>
            </a:r>
          </a:p>
        </p:txBody>
      </p:sp>
    </p:spTree>
    <p:extLst>
      <p:ext uri="{BB962C8B-B14F-4D97-AF65-F5344CB8AC3E}">
        <p14:creationId xmlns:p14="http://schemas.microsoft.com/office/powerpoint/2010/main" val="15510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14" y="52252"/>
            <a:ext cx="10515600" cy="1325563"/>
          </a:xfrm>
        </p:spPr>
        <p:txBody>
          <a:bodyPr/>
          <a:lstStyle/>
          <a:p>
            <a:r>
              <a:rPr lang="en-US" b="1" dirty="0"/>
              <a:t>EPIC images often feature glint from oceans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860E4-7C5C-364F-B0B7-9FE76ADA7778}"/>
              </a:ext>
            </a:extLst>
          </p:cNvPr>
          <p:cNvSpPr txBox="1"/>
          <p:nvPr/>
        </p:nvSpPr>
        <p:spPr>
          <a:xfrm>
            <a:off x="77634" y="6488668"/>
            <a:ext cx="229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03 23, 07:39 UTC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EA332-B4D0-064F-B023-9A056499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86" y="1061218"/>
            <a:ext cx="5812370" cy="536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43" y="135549"/>
            <a:ext cx="10515600" cy="1325563"/>
          </a:xfrm>
        </p:spPr>
        <p:txBody>
          <a:bodyPr/>
          <a:lstStyle/>
          <a:p>
            <a:r>
              <a:rPr lang="en-US" b="1" dirty="0"/>
              <a:t>Colorful bright spots appear over land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08" y="1576388"/>
            <a:ext cx="4681728" cy="4681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229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2016 03 17, 09:46 UTC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28938" y="1545175"/>
            <a:ext cx="8245255" cy="4712941"/>
            <a:chOff x="2928938" y="1545175"/>
            <a:chExt cx="8245255" cy="4712941"/>
          </a:xfrm>
        </p:grpSpPr>
        <p:sp>
          <p:nvSpPr>
            <p:cNvPr id="11" name="Rectangle 10"/>
            <p:cNvSpPr/>
            <p:nvPr/>
          </p:nvSpPr>
          <p:spPr>
            <a:xfrm>
              <a:off x="2928938" y="3271838"/>
              <a:ext cx="1100137" cy="10972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428" y="1545175"/>
              <a:ext cx="4687765" cy="4712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4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99004"/>
            <a:ext cx="11615928" cy="1325563"/>
          </a:xfrm>
        </p:spPr>
        <p:txBody>
          <a:bodyPr/>
          <a:lstStyle/>
          <a:p>
            <a:r>
              <a:rPr lang="en-US" b="1" dirty="0"/>
              <a:t>Bright spots can even saturate EPIC detectors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229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 08 24, 16:35 UTC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009656" y="1545399"/>
            <a:ext cx="10172688" cy="4701605"/>
            <a:chOff x="1038232" y="1516823"/>
            <a:chExt cx="10172688" cy="47016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232" y="1536700"/>
              <a:ext cx="4681728" cy="46817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637" y="1516823"/>
              <a:ext cx="4707283" cy="470160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D82DDD5-04BB-E742-AD09-79D5773A6393}"/>
              </a:ext>
            </a:extLst>
          </p:cNvPr>
          <p:cNvSpPr/>
          <p:nvPr/>
        </p:nvSpPr>
        <p:spPr>
          <a:xfrm>
            <a:off x="2425863" y="3023643"/>
            <a:ext cx="1937131" cy="1927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8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" y="96517"/>
            <a:ext cx="11700756" cy="1325563"/>
          </a:xfrm>
        </p:spPr>
        <p:txBody>
          <a:bodyPr/>
          <a:lstStyle/>
          <a:p>
            <a:r>
              <a:rPr lang="en-US" b="1" dirty="0"/>
              <a:t>Spots appear over all tropical land areas</a:t>
            </a:r>
          </a:p>
        </p:txBody>
      </p:sp>
      <p:pic>
        <p:nvPicPr>
          <p:cNvPr id="4" name="Picture 3" descr="Map_birds_all_colors.png">
            <a:extLst>
              <a:ext uri="{FF2B5EF4-FFF2-40B4-BE49-F238E27FC236}">
                <a16:creationId xmlns:a16="http://schemas.microsoft.com/office/drawing/2014/main" id="{B208F3ED-3598-A948-AFB1-AE31E58BC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31" y="2079923"/>
            <a:ext cx="5503575" cy="2784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CB5F2-2F67-9D47-9AF3-1961186EF7A0}"/>
              </a:ext>
            </a:extLst>
          </p:cNvPr>
          <p:cNvSpPr txBox="1"/>
          <p:nvPr/>
        </p:nvSpPr>
        <p:spPr>
          <a:xfrm>
            <a:off x="2134031" y="5060499"/>
            <a:ext cx="7791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One third of images with land in center feature colorful spots</a:t>
            </a:r>
          </a:p>
        </p:txBody>
      </p:sp>
    </p:spTree>
    <p:extLst>
      <p:ext uri="{BB962C8B-B14F-4D97-AF65-F5344CB8AC3E}">
        <p14:creationId xmlns:p14="http://schemas.microsoft.com/office/powerpoint/2010/main" val="77804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" y="96517"/>
            <a:ext cx="11939450" cy="1325563"/>
          </a:xfrm>
        </p:spPr>
        <p:txBody>
          <a:bodyPr>
            <a:normAutofit/>
          </a:bodyPr>
          <a:lstStyle/>
          <a:p>
            <a:r>
              <a:rPr lang="en-US" b="1" dirty="0"/>
              <a:t>Location of spots confirms cause: specular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3E232-E88D-9841-B07B-6F3BE7F38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1" t="23995" r="10831" b="17337"/>
          <a:stretch/>
        </p:blipFill>
        <p:spPr>
          <a:xfrm>
            <a:off x="5355771" y="1965960"/>
            <a:ext cx="6675120" cy="310896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729F3F8-A626-0344-ADE6-5C1E60498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1536"/>
            <a:ext cx="4990623" cy="499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7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1" y="105904"/>
            <a:ext cx="11573691" cy="1325563"/>
          </a:xfrm>
        </p:spPr>
        <p:txBody>
          <a:bodyPr/>
          <a:lstStyle/>
          <a:p>
            <a:r>
              <a:rPr lang="en-US" b="1" dirty="0"/>
              <a:t>Glint form horizontal ice crystals in clouds (</a:t>
            </a:r>
            <a:r>
              <a:rPr lang="en-US" b="1" dirty="0" err="1"/>
              <a:t>subsun</a:t>
            </a:r>
            <a:r>
              <a:rPr lang="en-US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A7467-D81A-7C49-8F7C-BDC91244057D}"/>
              </a:ext>
            </a:extLst>
          </p:cNvPr>
          <p:cNvSpPr txBox="1"/>
          <p:nvPr/>
        </p:nvSpPr>
        <p:spPr>
          <a:xfrm>
            <a:off x="0" y="6443569"/>
            <a:ext cx="2006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Können</a:t>
            </a:r>
            <a:r>
              <a:rPr lang="en-US" sz="1600" dirty="0"/>
              <a:t> (2017, BAMS)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47C2CC-6B50-D24E-B782-EC72016CB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50133"/>
          <a:stretch/>
        </p:blipFill>
        <p:spPr>
          <a:xfrm>
            <a:off x="1974411" y="1817263"/>
            <a:ext cx="3200400" cy="4291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259BD0-278C-034C-8D3B-402DCBAA47B6}"/>
              </a:ext>
            </a:extLst>
          </p:cNvPr>
          <p:cNvSpPr txBox="1"/>
          <p:nvPr/>
        </p:nvSpPr>
        <p:spPr>
          <a:xfrm>
            <a:off x="2389924" y="1327187"/>
            <a:ext cx="256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Photo from aircraft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B6D1C2-4B35-4549-8F7D-6F78928EB9F5}"/>
              </a:ext>
            </a:extLst>
          </p:cNvPr>
          <p:cNvGrpSpPr/>
          <p:nvPr/>
        </p:nvGrpSpPr>
        <p:grpSpPr>
          <a:xfrm>
            <a:off x="7119529" y="1327187"/>
            <a:ext cx="4180365" cy="4730062"/>
            <a:chOff x="7119529" y="1327187"/>
            <a:chExt cx="4180365" cy="4730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85BB3C-BFAF-5C42-A2BB-F193B0589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29" y="1854433"/>
              <a:ext cx="4180365" cy="42028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90F928-AF93-2040-BB6D-86ADBAA4F508}"/>
                </a:ext>
              </a:extLst>
            </p:cNvPr>
            <p:cNvSpPr txBox="1"/>
            <p:nvPr/>
          </p:nvSpPr>
          <p:spPr>
            <a:xfrm>
              <a:off x="8449418" y="1327187"/>
              <a:ext cx="15622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EPIC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1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547" y="88793"/>
            <a:ext cx="11442054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Glints appear colorful, as the Earth turns between blue &amp; red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3052D-F1E7-1340-BBEE-E06C3381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03" y="1516566"/>
            <a:ext cx="10553256" cy="485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9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066" y="111096"/>
            <a:ext cx="10311730" cy="1338563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007E22"/>
                </a:solidFill>
              </a:rPr>
              <a:t>EPIC can  be used as a </a:t>
            </a:r>
            <a:r>
              <a:rPr lang="en-US" sz="3600" b="1" dirty="0" err="1">
                <a:solidFill>
                  <a:srgbClr val="007E22"/>
                </a:solidFill>
              </a:rPr>
              <a:t>multiangle</a:t>
            </a:r>
            <a:r>
              <a:rPr lang="en-US" sz="3600" b="1" dirty="0">
                <a:solidFill>
                  <a:srgbClr val="007E22"/>
                </a:solidFill>
              </a:rPr>
              <a:t> instrument</a:t>
            </a:r>
            <a:br>
              <a:rPr lang="en-US" sz="3600" b="1" dirty="0">
                <a:solidFill>
                  <a:srgbClr val="007E22"/>
                </a:solidFill>
              </a:rPr>
            </a:br>
            <a:r>
              <a:rPr lang="en-US" sz="3600" b="1" dirty="0">
                <a:solidFill>
                  <a:srgbClr val="007E22"/>
                </a:solidFill>
              </a:rPr>
              <a:t>This offers opportunities for ice cloud remote sensing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9E0DA-552F-3D41-B363-6EC2E6351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03" y="1516566"/>
            <a:ext cx="10553256" cy="485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9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23660</TotalTime>
  <Words>701</Words>
  <Application>Microsoft Macintosh PowerPoint</Application>
  <PresentationFormat>Widescreen</PresentationFormat>
  <Paragraphs>105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ヒラギノ角ゴ Pro W3</vt:lpstr>
      <vt:lpstr>Arial</vt:lpstr>
      <vt:lpstr>Calibri</vt:lpstr>
      <vt:lpstr>Calibri Light</vt:lpstr>
      <vt:lpstr>Comic Sans MS</vt:lpstr>
      <vt:lpstr>Symbol</vt:lpstr>
      <vt:lpstr>Office Theme</vt:lpstr>
      <vt:lpstr>Characterizing ice clouds using EPIC observations of sun glint</vt:lpstr>
      <vt:lpstr>EPIC images often feature glint from oceans</vt:lpstr>
      <vt:lpstr>Colorful bright spots appear over land</vt:lpstr>
      <vt:lpstr>Bright spots can even saturate EPIC detectors</vt:lpstr>
      <vt:lpstr>Spots appear over all tropical land areas</vt:lpstr>
      <vt:lpstr>Location of spots confirms cause: specular reflection</vt:lpstr>
      <vt:lpstr>Glint form horizontal ice crystals in clouds (subsun)</vt:lpstr>
      <vt:lpstr>Glints appear colorful, as the Earth turns between blue &amp; red images</vt:lpstr>
      <vt:lpstr>EPIC can  be used as a multiangle instrument This offers opportunities for ice cloud remote sensing</vt:lpstr>
      <vt:lpstr>Oxygen absorption bands can reveal altitude of glints</vt:lpstr>
      <vt:lpstr>Comparison of a cloud glint and a surface glint </vt:lpstr>
      <vt:lpstr>O2 A-band ratios: glints from clouds &amp; ocean</vt:lpstr>
      <vt:lpstr>EPIC glints can indicate the presence of clouds containing Horizontally Oriented Particles (HOPs) </vt:lpstr>
      <vt:lpstr>EPIC provides glint statistics at a high angular resolution</vt:lpstr>
      <vt:lpstr>Key factors affecting the width of glints from ice clouds</vt:lpstr>
      <vt:lpstr>EPIC can help address questions such as</vt:lpstr>
      <vt:lpstr>Radiative properties of oriented crystals</vt:lpstr>
      <vt:lpstr>Summary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space observations of oriented ice crystals and of the color of our planet </dc:title>
  <dc:creator>Microsoft Office User</dc:creator>
  <cp:lastModifiedBy>Tamas Varnai</cp:lastModifiedBy>
  <cp:revision>363</cp:revision>
  <dcterms:created xsi:type="dcterms:W3CDTF">2017-06-04T21:05:53Z</dcterms:created>
  <dcterms:modified xsi:type="dcterms:W3CDTF">2018-09-18T17:38:59Z</dcterms:modified>
</cp:coreProperties>
</file>