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2" r:id="rId5"/>
    <p:sldId id="260" r:id="rId6"/>
    <p:sldId id="261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1"/>
    <p:restoredTop sz="94624"/>
  </p:normalViewPr>
  <p:slideViewPr>
    <p:cSldViewPr snapToGrid="0" snapToObjects="1">
      <p:cViewPr varScale="1">
        <p:scale>
          <a:sx n="113" d="100"/>
          <a:sy n="113" d="100"/>
        </p:scale>
        <p:origin x="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03E1-D2B1-5E41-91C5-EAF716190B1B}" type="datetimeFigureOut">
              <a:rPr lang="en-US" smtClean="0"/>
              <a:t>9/14/18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2FC58-19FA-E440-9216-0C146BD99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7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2FC58-19FA-E440-9216-0C146BD994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3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6532-9AAB-C64E-8461-A50E9A33EDCB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>
            <a:lvl1pPr>
              <a:defRPr/>
            </a:lvl1pPr>
          </a:lstStyle>
          <a:p>
            <a:fld id="{A6CF25A4-7A70-D64F-8246-A408FAE88C9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06E3DE-D6C6-DC40-8E86-CB8168E545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38367" y="43453"/>
            <a:ext cx="1792772" cy="1791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AAD9C7-EE43-5F49-933A-1825B6F938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1812" y="0"/>
            <a:ext cx="2711605" cy="1717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3863-E411-5D45-8E88-8E6257AAFE41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02AA-8570-2445-B6CE-D272D60D8318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BD06-1A3C-1346-B117-6E535701C2F1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CE0C-AFCF-864E-82E9-B71263C58ED6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0784-2051-1541-9B31-79D71AA25305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8630-C70C-B747-9826-CFFA4CD1C4B2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F23E-20A4-FA4D-B3CC-DD7E45577D05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8E618-7D53-9141-9D1A-94197E5122D6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8FA0B-A122-D945-AA04-D5148A936E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CBAC-FCEC-5845-81FA-68238F1E2B69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C4A2-35E2-864A-BCE9-3A6C3B42B7DC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A7FA-B697-024E-A95F-3AF521A86AD0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6161-7DF2-3248-97E5-983576609719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AADB-1EBD-D84A-A538-02BAE50FCA53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5DAE-23B3-B14D-898E-77FAEECE9E69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E6E6-2A0A-2643-B0DE-5752772ED230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4CE5B-6534-2047-9FF2-A45F4F10C4E0}" type="datetime1">
              <a:rPr lang="en-US" smtClean="0"/>
              <a:t>9/14/18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E4467F7-4E09-8E47-9C38-187CEF234A91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038367" y="43453"/>
            <a:ext cx="1792772" cy="179193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369CA67-0DA9-4B49-9829-CF34A5AC362A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531812" y="0"/>
            <a:ext cx="2711605" cy="1717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1E689-D8E7-1A4B-9117-1BA521507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7613" y="2063045"/>
            <a:ext cx="8915399" cy="2262781"/>
          </a:xfrm>
        </p:spPr>
        <p:txBody>
          <a:bodyPr/>
          <a:lstStyle/>
          <a:p>
            <a:r>
              <a:rPr lang="en-US" dirty="0"/>
              <a:t>EPIC Level 2 Data Processing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5E84F-4174-DC4C-B5C5-BA731BBC6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325827"/>
            <a:ext cx="8915399" cy="1577836"/>
          </a:xfrm>
        </p:spPr>
        <p:txBody>
          <a:bodyPr>
            <a:normAutofit/>
          </a:bodyPr>
          <a:lstStyle/>
          <a:p>
            <a:r>
              <a:rPr lang="en-US" dirty="0"/>
              <a:t>Marshall Sutton/Code 586</a:t>
            </a:r>
          </a:p>
          <a:p>
            <a:r>
              <a:rPr lang="en-US" dirty="0"/>
              <a:t>DSCOVR EPIC and NISTAR Science Team Meeting</a:t>
            </a:r>
          </a:p>
          <a:p>
            <a:r>
              <a:rPr lang="en-US" dirty="0"/>
              <a:t>September 15-16, 2018</a:t>
            </a:r>
          </a:p>
          <a:p>
            <a:r>
              <a:rPr lang="en-US" dirty="0"/>
              <a:t>Goddard Space Flight Center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17E3B-CF42-8946-BFC2-2DA53839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25A4-7A70-D64F-8246-A408FAE88C9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0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75B9-E57A-F84F-AD4D-A426559D8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0036" y="387044"/>
            <a:ext cx="8911687" cy="1280890"/>
          </a:xfrm>
        </p:spPr>
        <p:txBody>
          <a:bodyPr/>
          <a:lstStyle/>
          <a:p>
            <a:pPr algn="ctr"/>
            <a:r>
              <a:rPr lang="en-US" dirty="0"/>
              <a:t>Level 2 Product Availability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3D2B5E-942E-DE41-BD5C-F154F8BD4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480775"/>
              </p:ext>
            </p:extLst>
          </p:nvPr>
        </p:nvGraphicFramePr>
        <p:xfrm>
          <a:off x="1490133" y="1535289"/>
          <a:ext cx="9064979" cy="4003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4079">
                  <a:extLst>
                    <a:ext uri="{9D8B030D-6E8A-4147-A177-3AD203B41FA5}">
                      <a16:colId xmlns:a16="http://schemas.microsoft.com/office/drawing/2014/main" val="3786167645"/>
                    </a:ext>
                  </a:extLst>
                </a:gridCol>
                <a:gridCol w="1189925">
                  <a:extLst>
                    <a:ext uri="{9D8B030D-6E8A-4147-A177-3AD203B41FA5}">
                      <a16:colId xmlns:a16="http://schemas.microsoft.com/office/drawing/2014/main" val="3958730234"/>
                    </a:ext>
                  </a:extLst>
                </a:gridCol>
                <a:gridCol w="1034372">
                  <a:extLst>
                    <a:ext uri="{9D8B030D-6E8A-4147-A177-3AD203B41FA5}">
                      <a16:colId xmlns:a16="http://schemas.microsoft.com/office/drawing/2014/main" val="1787951216"/>
                    </a:ext>
                  </a:extLst>
                </a:gridCol>
                <a:gridCol w="1464866">
                  <a:extLst>
                    <a:ext uri="{9D8B030D-6E8A-4147-A177-3AD203B41FA5}">
                      <a16:colId xmlns:a16="http://schemas.microsoft.com/office/drawing/2014/main" val="1271422398"/>
                    </a:ext>
                  </a:extLst>
                </a:gridCol>
                <a:gridCol w="1257286">
                  <a:extLst>
                    <a:ext uri="{9D8B030D-6E8A-4147-A177-3AD203B41FA5}">
                      <a16:colId xmlns:a16="http://schemas.microsoft.com/office/drawing/2014/main" val="3664237350"/>
                    </a:ext>
                  </a:extLst>
                </a:gridCol>
                <a:gridCol w="1275872">
                  <a:extLst>
                    <a:ext uri="{9D8B030D-6E8A-4147-A177-3AD203B41FA5}">
                      <a16:colId xmlns:a16="http://schemas.microsoft.com/office/drawing/2014/main" val="3709429723"/>
                    </a:ext>
                  </a:extLst>
                </a:gridCol>
                <a:gridCol w="1038579">
                  <a:extLst>
                    <a:ext uri="{9D8B030D-6E8A-4147-A177-3AD203B41FA5}">
                      <a16:colId xmlns:a16="http://schemas.microsoft.com/office/drawing/2014/main" val="767935755"/>
                    </a:ext>
                  </a:extLst>
                </a:gridCol>
              </a:tblGrid>
              <a:tr h="841211"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Granules Available on ASDC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Processed Granules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L1B granules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1357024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UV AEROSOL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6/27/15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9/9/18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6285898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6/17/15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9/9/18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5099566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12/3/15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7/26/18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0094825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O3SO2AI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6/12/15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9/9/18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2448676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8/18/15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9/9/18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5030179"/>
                  </a:ext>
                </a:extLst>
              </a:tr>
              <a:tr h="56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Atm. Correction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6/13/15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9/6/18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70489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Vegetation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7/11/15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9/6/18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645701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2193931"/>
                  </a:ext>
                </a:extLst>
              </a:tr>
              <a:tr h="30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Available on ASDC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15745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67251F6-1FDC-E640-AE15-1E95D55B7FAF}"/>
              </a:ext>
            </a:extLst>
          </p:cNvPr>
          <p:cNvSpPr/>
          <p:nvPr/>
        </p:nvSpPr>
        <p:spPr>
          <a:xfrm>
            <a:off x="2139596" y="5507335"/>
            <a:ext cx="7100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18 terabytes of data!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E1C4C6-F787-094B-BBED-D76CA853AD3D}"/>
              </a:ext>
            </a:extLst>
          </p:cNvPr>
          <p:cNvSpPr txBox="1"/>
          <p:nvPr/>
        </p:nvSpPr>
        <p:spPr>
          <a:xfrm>
            <a:off x="2585156" y="1047232"/>
            <a:ext cx="8906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As of September 13, 2018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A02013-247E-DD47-A317-6BC6E799B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FA0B-A122-D945-AA04-D5148A936E1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90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1D716-8B6F-DB47-8420-6E3A3C05B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489693"/>
            <a:ext cx="8911687" cy="1280890"/>
          </a:xfrm>
        </p:spPr>
        <p:txBody>
          <a:bodyPr/>
          <a:lstStyle/>
          <a:p>
            <a:r>
              <a:rPr lang="en-US" dirty="0"/>
              <a:t>Data Flow</a:t>
            </a:r>
            <a:br>
              <a:rPr lang="en-US" dirty="0"/>
            </a:br>
            <a:endParaRPr lang="en-US" dirty="0"/>
          </a:p>
        </p:txBody>
      </p:sp>
      <p:sp>
        <p:nvSpPr>
          <p:cNvPr id="4" name="Alternate Process 3">
            <a:extLst>
              <a:ext uri="{FF2B5EF4-FFF2-40B4-BE49-F238E27FC236}">
                <a16:creationId xmlns:a16="http://schemas.microsoft.com/office/drawing/2014/main" id="{5C882FDE-7C5D-A64C-A01F-435E97135CC6}"/>
              </a:ext>
            </a:extLst>
          </p:cNvPr>
          <p:cNvSpPr/>
          <p:nvPr/>
        </p:nvSpPr>
        <p:spPr bwMode="auto">
          <a:xfrm>
            <a:off x="1885762" y="1531861"/>
            <a:ext cx="1689100" cy="83820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55 Helvetica Roman" charset="0"/>
                <a:ea typeface="ＭＳ Ｐゴシック" charset="0"/>
              </a:rPr>
              <a:t>SPOCC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430C68F-EABB-3642-AE2B-53ECB58215C3}"/>
              </a:ext>
            </a:extLst>
          </p:cNvPr>
          <p:cNvSpPr/>
          <p:nvPr/>
        </p:nvSpPr>
        <p:spPr bwMode="auto">
          <a:xfrm>
            <a:off x="5208588" y="3290887"/>
            <a:ext cx="17907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55 Helvetica Roman" charset="0"/>
                <a:ea typeface="ＭＳ Ｐゴシック" charset="0"/>
              </a:rPr>
              <a:t>Level 2 Processing</a:t>
            </a:r>
          </a:p>
        </p:txBody>
      </p:sp>
      <p:sp>
        <p:nvSpPr>
          <p:cNvPr id="6" name="Alternate Process 5">
            <a:extLst>
              <a:ext uri="{FF2B5EF4-FFF2-40B4-BE49-F238E27FC236}">
                <a16:creationId xmlns:a16="http://schemas.microsoft.com/office/drawing/2014/main" id="{C5473184-7B3C-3145-B726-A68E799C526C}"/>
              </a:ext>
            </a:extLst>
          </p:cNvPr>
          <p:cNvSpPr/>
          <p:nvPr/>
        </p:nvSpPr>
        <p:spPr bwMode="auto">
          <a:xfrm>
            <a:off x="8066088" y="3189287"/>
            <a:ext cx="2070100" cy="104140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ROSES Science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Teams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55 Helvetica Roman" charset="0"/>
              <a:ea typeface="ＭＳ Ｐゴシック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23DA05-27AF-0146-994E-6828BBD54B9D}"/>
              </a:ext>
            </a:extLst>
          </p:cNvPr>
          <p:cNvCxnSpPr/>
          <p:nvPr/>
        </p:nvCxnSpPr>
        <p:spPr bwMode="auto">
          <a:xfrm>
            <a:off x="7011988" y="4002087"/>
            <a:ext cx="10287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B924B0C-A9B5-F047-A269-6738CCFE32BF}"/>
              </a:ext>
            </a:extLst>
          </p:cNvPr>
          <p:cNvSpPr txBox="1"/>
          <p:nvPr/>
        </p:nvSpPr>
        <p:spPr>
          <a:xfrm>
            <a:off x="7062788" y="3633787"/>
            <a:ext cx="812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Level 2 Products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8C0D4D-D1AE-2746-900B-E17B48F3ACD2}"/>
              </a:ext>
            </a:extLst>
          </p:cNvPr>
          <p:cNvSpPr txBox="1"/>
          <p:nvPr/>
        </p:nvSpPr>
        <p:spPr>
          <a:xfrm>
            <a:off x="4719154" y="2206666"/>
            <a:ext cx="13892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EPIC L1 Files (FTP)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415C17-761D-9C44-AE9B-874142266F54}"/>
              </a:ext>
            </a:extLst>
          </p:cNvPr>
          <p:cNvSpPr txBox="1"/>
          <p:nvPr/>
        </p:nvSpPr>
        <p:spPr>
          <a:xfrm>
            <a:off x="6130317" y="2149558"/>
            <a:ext cx="787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Level 2 </a:t>
            </a:r>
          </a:p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Products (FTP)</a:t>
            </a:r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8DA8A37A-29CB-C045-A551-2BD8C02C82B5}"/>
              </a:ext>
            </a:extLst>
          </p:cNvPr>
          <p:cNvCxnSpPr>
            <a:endCxn id="5" idx="2"/>
          </p:cNvCxnSpPr>
          <p:nvPr/>
        </p:nvCxnSpPr>
        <p:spPr bwMode="auto">
          <a:xfrm flipV="1">
            <a:off x="2642297" y="4357687"/>
            <a:ext cx="3461641" cy="423805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CD026D9-620F-9842-81E4-1499FFE9F03C}"/>
              </a:ext>
            </a:extLst>
          </p:cNvPr>
          <p:cNvSpPr txBox="1"/>
          <p:nvPr/>
        </p:nvSpPr>
        <p:spPr>
          <a:xfrm>
            <a:off x="4979988" y="4408487"/>
            <a:ext cx="11176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EPIC L1 Files (secure </a:t>
            </a:r>
            <a:r>
              <a:rPr lang="en-US" sz="1050" dirty="0" err="1">
                <a:solidFill>
                  <a:schemeClr val="tx1"/>
                </a:solidFill>
                <a:latin typeface="+mn-lt"/>
              </a:rPr>
              <a:t>rsync</a:t>
            </a:r>
            <a:r>
              <a:rPr lang="en-US" sz="1050" dirty="0">
                <a:solidFill>
                  <a:schemeClr val="tx1"/>
                </a:solidFill>
                <a:latin typeface="+mn-lt"/>
              </a:rPr>
              <a:t>) (backup) 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F59BD00-0B5E-6B46-A8D1-C03A5E602454}"/>
              </a:ext>
            </a:extLst>
          </p:cNvPr>
          <p:cNvSpPr/>
          <p:nvPr/>
        </p:nvSpPr>
        <p:spPr bwMode="auto">
          <a:xfrm>
            <a:off x="5475288" y="5373687"/>
            <a:ext cx="2044700" cy="660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+mn-lt"/>
              </a:rPr>
              <a:t>EPIC website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8DAA71-8946-DB4E-9A25-601E31D76B57}"/>
              </a:ext>
            </a:extLst>
          </p:cNvPr>
          <p:cNvCxnSpPr/>
          <p:nvPr/>
        </p:nvCxnSpPr>
        <p:spPr bwMode="auto">
          <a:xfrm>
            <a:off x="6757988" y="4383087"/>
            <a:ext cx="12700" cy="1016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D8EFF71-A0E0-9C41-BFC2-DDAC1959DEC0}"/>
              </a:ext>
            </a:extLst>
          </p:cNvPr>
          <p:cNvSpPr txBox="1"/>
          <p:nvPr/>
        </p:nvSpPr>
        <p:spPr>
          <a:xfrm>
            <a:off x="6796088" y="4954587"/>
            <a:ext cx="21971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Atmospherically Corrected Enhanced RGB images (FTP)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E8B120-9626-C64B-8F5A-2909F495AD86}"/>
              </a:ext>
            </a:extLst>
          </p:cNvPr>
          <p:cNvSpPr txBox="1"/>
          <p:nvPr/>
        </p:nvSpPr>
        <p:spPr>
          <a:xfrm>
            <a:off x="2431750" y="2765708"/>
            <a:ext cx="10078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EPIC L1 Files</a:t>
            </a:r>
          </a:p>
          <a:p>
            <a:r>
              <a:rPr lang="en-US" sz="1050" dirty="0" err="1">
                <a:solidFill>
                  <a:schemeClr val="tx1"/>
                </a:solidFill>
                <a:latin typeface="+mn-lt"/>
              </a:rPr>
              <a:t>rsync</a:t>
            </a:r>
            <a:r>
              <a:rPr lang="en-US" sz="105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3A891A-69C6-4C4F-A0C5-9AF37F6F9333}"/>
              </a:ext>
            </a:extLst>
          </p:cNvPr>
          <p:cNvSpPr/>
          <p:nvPr/>
        </p:nvSpPr>
        <p:spPr>
          <a:xfrm>
            <a:off x="5027071" y="1367608"/>
            <a:ext cx="1329598" cy="5611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ASDC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CB0FB73-6913-EB46-BDE3-6055291BC69B}"/>
              </a:ext>
            </a:extLst>
          </p:cNvPr>
          <p:cNvCxnSpPr>
            <a:cxnSpLocks/>
          </p:cNvCxnSpPr>
          <p:nvPr/>
        </p:nvCxnSpPr>
        <p:spPr bwMode="auto">
          <a:xfrm>
            <a:off x="3574862" y="1783963"/>
            <a:ext cx="14924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5C3C4B5-6447-3041-93C5-34E49D130160}"/>
              </a:ext>
            </a:extLst>
          </p:cNvPr>
          <p:cNvCxnSpPr>
            <a:stCxn id="17" idx="2"/>
            <a:endCxn id="5" idx="0"/>
          </p:cNvCxnSpPr>
          <p:nvPr/>
        </p:nvCxnSpPr>
        <p:spPr bwMode="auto">
          <a:xfrm>
            <a:off x="5691870" y="1928807"/>
            <a:ext cx="412068" cy="1362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564F1A7-DDFB-A44A-854A-60FA0246104F}"/>
              </a:ext>
            </a:extLst>
          </p:cNvPr>
          <p:cNvCxnSpPr/>
          <p:nvPr/>
        </p:nvCxnSpPr>
        <p:spPr bwMode="auto">
          <a:xfrm flipH="1" flipV="1">
            <a:off x="6093452" y="1957881"/>
            <a:ext cx="14940" cy="1284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90C930C-D087-CC45-9E55-9E0DFBD7CF2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603309" y="2370061"/>
            <a:ext cx="24049" cy="24114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EFE5021-7F75-8D47-944D-6C6A5A3EC5F5}"/>
              </a:ext>
            </a:extLst>
          </p:cNvPr>
          <p:cNvSpPr/>
          <p:nvPr/>
        </p:nvSpPr>
        <p:spPr bwMode="auto">
          <a:xfrm>
            <a:off x="4979988" y="2969785"/>
            <a:ext cx="5295900" cy="1981200"/>
          </a:xfrm>
          <a:prstGeom prst="rect">
            <a:avLst/>
          </a:prstGeom>
          <a:solidFill>
            <a:schemeClr val="accent1">
              <a:alpha val="3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0"/>
              </a:rPr>
              <a:t>NCCS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BA9114-CA2D-5343-AEE5-B0FE4A568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FA0B-A122-D945-AA04-D5148A936E1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3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EFE5021-7F75-8D47-944D-6C6A5A3EC5F5}"/>
              </a:ext>
            </a:extLst>
          </p:cNvPr>
          <p:cNvSpPr/>
          <p:nvPr/>
        </p:nvSpPr>
        <p:spPr bwMode="auto">
          <a:xfrm>
            <a:off x="3665626" y="1405469"/>
            <a:ext cx="6794323" cy="4138141"/>
          </a:xfrm>
          <a:prstGeom prst="rect">
            <a:avLst/>
          </a:prstGeom>
          <a:solidFill>
            <a:schemeClr val="accent1">
              <a:alpha val="3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0"/>
              </a:rPr>
              <a:t>NCCS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1D716-8B6F-DB47-8420-6E3A3C05B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163" y="32072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Data Flow (MAIAC &amp; VESDR)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Alternate Process 3">
            <a:extLst>
              <a:ext uri="{FF2B5EF4-FFF2-40B4-BE49-F238E27FC236}">
                <a16:creationId xmlns:a16="http://schemas.microsoft.com/office/drawing/2014/main" id="{5C882FDE-7C5D-A64C-A01F-435E97135CC6}"/>
              </a:ext>
            </a:extLst>
          </p:cNvPr>
          <p:cNvSpPr/>
          <p:nvPr/>
        </p:nvSpPr>
        <p:spPr bwMode="auto">
          <a:xfrm>
            <a:off x="1470973" y="1510738"/>
            <a:ext cx="1689100" cy="83820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55 Helvetica Roman" charset="0"/>
                <a:ea typeface="ＭＳ Ｐゴシック" charset="0"/>
              </a:rPr>
              <a:t>SPOCC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430C68F-EABB-3642-AE2B-53ECB58215C3}"/>
              </a:ext>
            </a:extLst>
          </p:cNvPr>
          <p:cNvSpPr/>
          <p:nvPr/>
        </p:nvSpPr>
        <p:spPr bwMode="auto">
          <a:xfrm>
            <a:off x="4496248" y="1553174"/>
            <a:ext cx="17907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55 Helvetica Roman" charset="0"/>
                <a:ea typeface="ＭＳ Ｐゴシック" charset="0"/>
              </a:rPr>
              <a:t>MAIAC Processing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55 Helvetica Roman" charset="0"/>
                <a:ea typeface="ＭＳ Ｐゴシック" charset="0"/>
              </a:rPr>
              <a:t>(Dong Huang)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23DA05-27AF-0146-994E-6828BBD54B9D}"/>
              </a:ext>
            </a:extLst>
          </p:cNvPr>
          <p:cNvCxnSpPr/>
          <p:nvPr/>
        </p:nvCxnSpPr>
        <p:spPr bwMode="auto">
          <a:xfrm>
            <a:off x="6364288" y="4414307"/>
            <a:ext cx="10287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B8C0D4D-D1AE-2746-900B-E17B48F3ACD2}"/>
              </a:ext>
            </a:extLst>
          </p:cNvPr>
          <p:cNvSpPr txBox="1"/>
          <p:nvPr/>
        </p:nvSpPr>
        <p:spPr>
          <a:xfrm>
            <a:off x="4692310" y="2853353"/>
            <a:ext cx="111921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MAIAC L2 Files</a:t>
            </a:r>
          </a:p>
          <a:p>
            <a:endParaRPr lang="en-US" sz="105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D026D9-620F-9842-81E4-1499FFE9F03C}"/>
              </a:ext>
            </a:extLst>
          </p:cNvPr>
          <p:cNvSpPr txBox="1"/>
          <p:nvPr/>
        </p:nvSpPr>
        <p:spPr>
          <a:xfrm>
            <a:off x="4979988" y="4408487"/>
            <a:ext cx="11176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EPIC L1 Files (secure </a:t>
            </a:r>
            <a:r>
              <a:rPr lang="en-US" sz="1050" dirty="0" err="1">
                <a:solidFill>
                  <a:schemeClr val="tx1"/>
                </a:solidFill>
                <a:latin typeface="+mn-lt"/>
              </a:rPr>
              <a:t>rsync</a:t>
            </a:r>
            <a:r>
              <a:rPr lang="en-US" sz="1050" dirty="0">
                <a:solidFill>
                  <a:schemeClr val="tx1"/>
                </a:solidFill>
                <a:latin typeface="+mn-lt"/>
              </a:rPr>
              <a:t>) (backup)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E8B120-9626-C64B-8F5A-2909F495AD86}"/>
              </a:ext>
            </a:extLst>
          </p:cNvPr>
          <p:cNvSpPr txBox="1"/>
          <p:nvPr/>
        </p:nvSpPr>
        <p:spPr>
          <a:xfrm>
            <a:off x="2431750" y="2765708"/>
            <a:ext cx="84029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EPI L1 Files</a:t>
            </a:r>
          </a:p>
          <a:p>
            <a:r>
              <a:rPr lang="en-US" sz="1050" dirty="0" err="1">
                <a:solidFill>
                  <a:schemeClr val="tx1"/>
                </a:solidFill>
                <a:latin typeface="+mn-lt"/>
              </a:rPr>
              <a:t>rsync</a:t>
            </a:r>
            <a:r>
              <a:rPr lang="en-US" sz="105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619CBB7-9B07-FE4B-9755-A7A2449EC549}"/>
              </a:ext>
            </a:extLst>
          </p:cNvPr>
          <p:cNvSpPr/>
          <p:nvPr/>
        </p:nvSpPr>
        <p:spPr bwMode="auto">
          <a:xfrm>
            <a:off x="7392988" y="3918768"/>
            <a:ext cx="17907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55 Helvetica Roman" charset="0"/>
                <a:ea typeface="ＭＳ Ｐゴシック" charset="0"/>
              </a:rPr>
              <a:t>VESDR Processing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5C3C4B5-6447-3041-93C5-34E49D130160}"/>
              </a:ext>
            </a:extLst>
          </p:cNvPr>
          <p:cNvCxnSpPr>
            <a:cxnSpLocks/>
          </p:cNvCxnSpPr>
          <p:nvPr/>
        </p:nvCxnSpPr>
        <p:spPr bwMode="auto">
          <a:xfrm>
            <a:off x="5312308" y="2640007"/>
            <a:ext cx="0" cy="13085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F866DA-6C75-744C-817D-CDBF186E78DA}"/>
              </a:ext>
            </a:extLst>
          </p:cNvPr>
          <p:cNvCxnSpPr>
            <a:stCxn id="24" idx="1"/>
          </p:cNvCxnSpPr>
          <p:nvPr/>
        </p:nvCxnSpPr>
        <p:spPr>
          <a:xfrm flipV="1">
            <a:off x="3665626" y="3474539"/>
            <a:ext cx="33971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AA18371-1F67-0E46-A154-BB9EEEEE2F97}"/>
              </a:ext>
            </a:extLst>
          </p:cNvPr>
          <p:cNvCxnSpPr/>
          <p:nvPr/>
        </p:nvCxnSpPr>
        <p:spPr>
          <a:xfrm flipV="1">
            <a:off x="7124645" y="1405469"/>
            <a:ext cx="0" cy="2071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E36C3BF6-AFF1-A946-8AAE-FA676A945E7E}"/>
              </a:ext>
            </a:extLst>
          </p:cNvPr>
          <p:cNvSpPr/>
          <p:nvPr/>
        </p:nvSpPr>
        <p:spPr bwMode="auto">
          <a:xfrm>
            <a:off x="4573588" y="3948576"/>
            <a:ext cx="17907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55 Helvetica Roman" charset="0"/>
                <a:ea typeface="ＭＳ Ｐゴシック" charset="0"/>
              </a:rPr>
              <a:t>Cataloguing and Metadata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55 Helvetica Roman" charset="0"/>
              <a:ea typeface="ＭＳ Ｐゴシック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76CFB0-CDD4-5D4F-97E7-E0BB64E5FFB6}"/>
              </a:ext>
            </a:extLst>
          </p:cNvPr>
          <p:cNvSpPr txBox="1"/>
          <p:nvPr/>
        </p:nvSpPr>
        <p:spPr>
          <a:xfrm>
            <a:off x="3917244" y="3169170"/>
            <a:ext cx="147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dhuang3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4990E39-A205-7B43-88E2-B5318C4ED7E4}"/>
              </a:ext>
            </a:extLst>
          </p:cNvPr>
          <p:cNvSpPr txBox="1"/>
          <p:nvPr/>
        </p:nvSpPr>
        <p:spPr>
          <a:xfrm>
            <a:off x="3917244" y="5263790"/>
            <a:ext cx="147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msutton1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043AA2-B906-E04B-ABE8-9CCA4BEE7245}"/>
              </a:ext>
            </a:extLst>
          </p:cNvPr>
          <p:cNvSpPr/>
          <p:nvPr/>
        </p:nvSpPr>
        <p:spPr>
          <a:xfrm>
            <a:off x="6097588" y="6200062"/>
            <a:ext cx="1329598" cy="5611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ASDC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0D51F31-6CDE-B340-8968-5A4A91886160}"/>
              </a:ext>
            </a:extLst>
          </p:cNvPr>
          <p:cNvCxnSpPr>
            <a:cxnSpLocks/>
          </p:cNvCxnSpPr>
          <p:nvPr/>
        </p:nvCxnSpPr>
        <p:spPr bwMode="auto">
          <a:xfrm>
            <a:off x="5391598" y="4985568"/>
            <a:ext cx="895350" cy="12144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00E2359-A5B1-5A4B-8288-8E012889D228}"/>
              </a:ext>
            </a:extLst>
          </p:cNvPr>
          <p:cNvCxnSpPr>
            <a:cxnSpLocks/>
          </p:cNvCxnSpPr>
          <p:nvPr/>
        </p:nvCxnSpPr>
        <p:spPr bwMode="auto">
          <a:xfrm flipH="1">
            <a:off x="7104958" y="5015376"/>
            <a:ext cx="1028218" cy="11846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0D28D4B-8EB4-E04F-9A13-939E5C8CB87C}"/>
              </a:ext>
            </a:extLst>
          </p:cNvPr>
          <p:cNvCxnSpPr>
            <a:cxnSpLocks/>
            <a:stCxn id="4" idx="3"/>
          </p:cNvCxnSpPr>
          <p:nvPr/>
        </p:nvCxnSpPr>
        <p:spPr bwMode="auto">
          <a:xfrm>
            <a:off x="3160073" y="1929838"/>
            <a:ext cx="128571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39757F-8A68-B74C-B20B-5EEF885D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FA0B-A122-D945-AA04-D5148A936E1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89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1D716-8B6F-DB47-8420-6E3A3C05B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Flow (Cloud and Aerosol UV version 2)</a:t>
            </a:r>
            <a:br>
              <a:rPr lang="en-US" dirty="0"/>
            </a:br>
            <a:endParaRPr lang="en-US" dirty="0"/>
          </a:p>
        </p:txBody>
      </p:sp>
      <p:sp>
        <p:nvSpPr>
          <p:cNvPr id="4" name="Alternate Process 3">
            <a:extLst>
              <a:ext uri="{FF2B5EF4-FFF2-40B4-BE49-F238E27FC236}">
                <a16:creationId xmlns:a16="http://schemas.microsoft.com/office/drawing/2014/main" id="{5C882FDE-7C5D-A64C-A01F-435E97135CC6}"/>
              </a:ext>
            </a:extLst>
          </p:cNvPr>
          <p:cNvSpPr/>
          <p:nvPr/>
        </p:nvSpPr>
        <p:spPr bwMode="auto">
          <a:xfrm>
            <a:off x="1885762" y="1531861"/>
            <a:ext cx="1689100" cy="83820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55 Helvetica Roman" charset="0"/>
                <a:ea typeface="ＭＳ Ｐゴシック" charset="0"/>
              </a:rPr>
              <a:t>SPOCC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430C68F-EABB-3642-AE2B-53ECB58215C3}"/>
              </a:ext>
            </a:extLst>
          </p:cNvPr>
          <p:cNvSpPr/>
          <p:nvPr/>
        </p:nvSpPr>
        <p:spPr bwMode="auto">
          <a:xfrm>
            <a:off x="5208588" y="3290887"/>
            <a:ext cx="17907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55 Helvetica Roman" charset="0"/>
                <a:ea typeface="ＭＳ Ｐゴシック" charset="0"/>
              </a:rPr>
              <a:t>Level 2 Processing</a:t>
            </a:r>
          </a:p>
        </p:txBody>
      </p:sp>
      <p:sp>
        <p:nvSpPr>
          <p:cNvPr id="6" name="Alternate Process 5">
            <a:extLst>
              <a:ext uri="{FF2B5EF4-FFF2-40B4-BE49-F238E27FC236}">
                <a16:creationId xmlns:a16="http://schemas.microsoft.com/office/drawing/2014/main" id="{C5473184-7B3C-3145-B726-A68E799C526C}"/>
              </a:ext>
            </a:extLst>
          </p:cNvPr>
          <p:cNvSpPr/>
          <p:nvPr/>
        </p:nvSpPr>
        <p:spPr bwMode="auto">
          <a:xfrm>
            <a:off x="8066088" y="3189287"/>
            <a:ext cx="2070100" cy="104140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ROSES Science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Teams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55 Helvetica Roman" charset="0"/>
              <a:ea typeface="ＭＳ Ｐゴシック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23DA05-27AF-0146-994E-6828BBD54B9D}"/>
              </a:ext>
            </a:extLst>
          </p:cNvPr>
          <p:cNvCxnSpPr/>
          <p:nvPr/>
        </p:nvCxnSpPr>
        <p:spPr bwMode="auto">
          <a:xfrm>
            <a:off x="7011988" y="4002087"/>
            <a:ext cx="10287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B924B0C-A9B5-F047-A269-6738CCFE32BF}"/>
              </a:ext>
            </a:extLst>
          </p:cNvPr>
          <p:cNvSpPr txBox="1"/>
          <p:nvPr/>
        </p:nvSpPr>
        <p:spPr>
          <a:xfrm>
            <a:off x="7062788" y="3633787"/>
            <a:ext cx="812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Level 2 Products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8C0D4D-D1AE-2746-900B-E17B48F3ACD2}"/>
              </a:ext>
            </a:extLst>
          </p:cNvPr>
          <p:cNvSpPr txBox="1"/>
          <p:nvPr/>
        </p:nvSpPr>
        <p:spPr>
          <a:xfrm>
            <a:off x="4573588" y="2605087"/>
            <a:ext cx="13892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EPIC L1 Files (FTP)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415C17-761D-9C44-AE9B-874142266F54}"/>
              </a:ext>
            </a:extLst>
          </p:cNvPr>
          <p:cNvSpPr txBox="1"/>
          <p:nvPr/>
        </p:nvSpPr>
        <p:spPr>
          <a:xfrm>
            <a:off x="6130317" y="2149558"/>
            <a:ext cx="787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Level 2 </a:t>
            </a:r>
          </a:p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Products (FTP)</a:t>
            </a:r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8DA8A37A-29CB-C045-A551-2BD8C02C82B5}"/>
              </a:ext>
            </a:extLst>
          </p:cNvPr>
          <p:cNvCxnSpPr>
            <a:endCxn id="5" idx="2"/>
          </p:cNvCxnSpPr>
          <p:nvPr/>
        </p:nvCxnSpPr>
        <p:spPr bwMode="auto">
          <a:xfrm flipV="1">
            <a:off x="2642297" y="4357687"/>
            <a:ext cx="3461641" cy="423805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CD026D9-620F-9842-81E4-1499FFE9F03C}"/>
              </a:ext>
            </a:extLst>
          </p:cNvPr>
          <p:cNvSpPr txBox="1"/>
          <p:nvPr/>
        </p:nvSpPr>
        <p:spPr>
          <a:xfrm>
            <a:off x="4979988" y="4408487"/>
            <a:ext cx="11176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EPIC L1 Files (secure </a:t>
            </a:r>
            <a:r>
              <a:rPr lang="en-US" sz="1050" dirty="0" err="1">
                <a:solidFill>
                  <a:schemeClr val="tx1"/>
                </a:solidFill>
                <a:latin typeface="+mn-lt"/>
              </a:rPr>
              <a:t>rsync</a:t>
            </a:r>
            <a:r>
              <a:rPr lang="en-US" sz="1050" dirty="0">
                <a:solidFill>
                  <a:schemeClr val="tx1"/>
                </a:solidFill>
                <a:latin typeface="+mn-lt"/>
              </a:rPr>
              <a:t>) (backup)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E8B120-9626-C64B-8F5A-2909F495AD86}"/>
              </a:ext>
            </a:extLst>
          </p:cNvPr>
          <p:cNvSpPr txBox="1"/>
          <p:nvPr/>
        </p:nvSpPr>
        <p:spPr>
          <a:xfrm>
            <a:off x="2431750" y="2765708"/>
            <a:ext cx="10078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+mn-lt"/>
              </a:rPr>
              <a:t>EPIC L1 Files</a:t>
            </a:r>
          </a:p>
          <a:p>
            <a:r>
              <a:rPr lang="en-US" sz="1050" dirty="0" err="1">
                <a:solidFill>
                  <a:schemeClr val="tx1"/>
                </a:solidFill>
                <a:latin typeface="+mn-lt"/>
              </a:rPr>
              <a:t>rsync</a:t>
            </a:r>
            <a:r>
              <a:rPr lang="en-US" sz="105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3A891A-69C6-4C4F-A0C5-9AF37F6F9333}"/>
              </a:ext>
            </a:extLst>
          </p:cNvPr>
          <p:cNvSpPr/>
          <p:nvPr/>
        </p:nvSpPr>
        <p:spPr>
          <a:xfrm>
            <a:off x="5027071" y="1367608"/>
            <a:ext cx="1329598" cy="5611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ASDC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CB0FB73-6913-EB46-BDE3-6055291BC69B}"/>
              </a:ext>
            </a:extLst>
          </p:cNvPr>
          <p:cNvCxnSpPr>
            <a:cxnSpLocks/>
          </p:cNvCxnSpPr>
          <p:nvPr/>
        </p:nvCxnSpPr>
        <p:spPr bwMode="auto">
          <a:xfrm>
            <a:off x="3574862" y="1783963"/>
            <a:ext cx="14924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5C3C4B5-6447-3041-93C5-34E49D130160}"/>
              </a:ext>
            </a:extLst>
          </p:cNvPr>
          <p:cNvCxnSpPr>
            <a:stCxn id="17" idx="2"/>
            <a:endCxn id="5" idx="0"/>
          </p:cNvCxnSpPr>
          <p:nvPr/>
        </p:nvCxnSpPr>
        <p:spPr bwMode="auto">
          <a:xfrm>
            <a:off x="5691870" y="1928807"/>
            <a:ext cx="412068" cy="1362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564F1A7-DDFB-A44A-854A-60FA0246104F}"/>
              </a:ext>
            </a:extLst>
          </p:cNvPr>
          <p:cNvCxnSpPr/>
          <p:nvPr/>
        </p:nvCxnSpPr>
        <p:spPr bwMode="auto">
          <a:xfrm flipH="1" flipV="1">
            <a:off x="6093452" y="1957881"/>
            <a:ext cx="14940" cy="1284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90C930C-D087-CC45-9E55-9E0DFBD7CF2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603309" y="2370061"/>
            <a:ext cx="24049" cy="24114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EFE5021-7F75-8D47-944D-6C6A5A3EC5F5}"/>
              </a:ext>
            </a:extLst>
          </p:cNvPr>
          <p:cNvSpPr/>
          <p:nvPr/>
        </p:nvSpPr>
        <p:spPr bwMode="auto">
          <a:xfrm>
            <a:off x="4979988" y="2969785"/>
            <a:ext cx="5295900" cy="1981200"/>
          </a:xfrm>
          <a:prstGeom prst="rect">
            <a:avLst/>
          </a:prstGeom>
          <a:solidFill>
            <a:schemeClr val="accent1">
              <a:alpha val="3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0"/>
              </a:rPr>
              <a:t>NCCS</a:t>
            </a:r>
          </a:p>
        </p:txBody>
      </p:sp>
      <p:sp>
        <p:nvSpPr>
          <p:cNvPr id="22" name="Alternate Process 21">
            <a:extLst>
              <a:ext uri="{FF2B5EF4-FFF2-40B4-BE49-F238E27FC236}">
                <a16:creationId xmlns:a16="http://schemas.microsoft.com/office/drawing/2014/main" id="{7461C5A2-356C-D14C-9076-CF862387EBB3}"/>
              </a:ext>
            </a:extLst>
          </p:cNvPr>
          <p:cNvSpPr/>
          <p:nvPr/>
        </p:nvSpPr>
        <p:spPr bwMode="auto">
          <a:xfrm>
            <a:off x="2574933" y="5388990"/>
            <a:ext cx="1689100" cy="838200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55 Helvetica Roman" charset="0"/>
                <a:ea typeface="ＭＳ Ｐゴシック" charset="0"/>
              </a:rPr>
              <a:t>External Data Sources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55 Helvetica Roman" charset="0"/>
              <a:ea typeface="ＭＳ Ｐゴシック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7F755B2-37CA-2148-85DA-AEAD1FA26CE6}"/>
              </a:ext>
            </a:extLst>
          </p:cNvPr>
          <p:cNvCxnSpPr/>
          <p:nvPr/>
        </p:nvCxnSpPr>
        <p:spPr>
          <a:xfrm flipV="1">
            <a:off x="3829050" y="3709987"/>
            <a:ext cx="0" cy="1660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64581DC-63B2-254E-B4BC-9B7B20AAA557}"/>
              </a:ext>
            </a:extLst>
          </p:cNvPr>
          <p:cNvCxnSpPr/>
          <p:nvPr/>
        </p:nvCxnSpPr>
        <p:spPr>
          <a:xfrm>
            <a:off x="3814763" y="3709987"/>
            <a:ext cx="1393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B61D25-C703-4542-A770-32AE81062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FA0B-A122-D945-AA04-D5148A936E1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2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2F9BC-EA2C-A842-9BFA-1E015C4F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458" y="420910"/>
            <a:ext cx="8911687" cy="1280890"/>
          </a:xfrm>
        </p:spPr>
        <p:txBody>
          <a:bodyPr/>
          <a:lstStyle/>
          <a:p>
            <a:r>
              <a:rPr lang="en-US" dirty="0"/>
              <a:t>Issues and Concerns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0CD05-D373-094D-B4C7-666D5A9A4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4942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NCCS – Awaiting allocation for next year</a:t>
            </a:r>
          </a:p>
          <a:p>
            <a:r>
              <a:rPr lang="en-US" sz="2400" dirty="0"/>
              <a:t>Used 50% of NCCS allocation for the year.</a:t>
            </a:r>
          </a:p>
          <a:p>
            <a:r>
              <a:rPr lang="en-US" sz="2400" dirty="0"/>
              <a:t>Aerosol UV</a:t>
            </a:r>
          </a:p>
          <a:p>
            <a:pPr marL="0" indent="0">
              <a:buNone/>
            </a:pPr>
            <a:r>
              <a:rPr lang="en-US" sz="2400" dirty="0"/>
              <a:t>Version 01 Processing is nominal.</a:t>
            </a:r>
          </a:p>
          <a:p>
            <a:pPr marL="0" indent="0">
              <a:buNone/>
            </a:pPr>
            <a:r>
              <a:rPr lang="en-US" sz="2400" dirty="0"/>
              <a:t>Version 02 Pipeline complete, waiting for Version 02 to be released.</a:t>
            </a:r>
          </a:p>
          <a:p>
            <a:r>
              <a:rPr lang="en-US" sz="2400" dirty="0"/>
              <a:t>TO3 – Nominal</a:t>
            </a:r>
          </a:p>
          <a:p>
            <a:r>
              <a:rPr lang="en-US" sz="2400" dirty="0"/>
              <a:t>O3SO2AI – Nominal</a:t>
            </a:r>
          </a:p>
          <a:p>
            <a:r>
              <a:rPr lang="en-US" sz="2400" dirty="0"/>
              <a:t>SO2 - Nominal</a:t>
            </a:r>
          </a:p>
          <a:p>
            <a:r>
              <a:rPr lang="en-US" sz="2400" dirty="0"/>
              <a:t>Cloud – Memory problem WRT NCCS lead to a backlog of files.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93EFD-E4EF-0246-AE58-6926CA9A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FA0B-A122-D945-AA04-D5148A936E1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79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38590-0D6B-7A4E-936B-AFC36F9C2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25" y="409621"/>
            <a:ext cx="8911687" cy="1280890"/>
          </a:xfrm>
        </p:spPr>
        <p:txBody>
          <a:bodyPr/>
          <a:lstStyle/>
          <a:p>
            <a:r>
              <a:rPr lang="en-US" dirty="0"/>
              <a:t>Issues and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B2B87-DA28-2844-BC65-6E873EE2C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MAIAC – Monthly processing for now. Daily processing script should arrive soon.</a:t>
            </a:r>
          </a:p>
          <a:p>
            <a:r>
              <a:rPr lang="en-US" dirty="0"/>
              <a:t>VESDR – Dependent on MAIAC processing.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FCBC1-2F49-A64E-ACBA-811065A6A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FA0B-A122-D945-AA04-D5148A936E1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9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F2568-7A25-AE4C-8DF2-718603AC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725" y="330599"/>
            <a:ext cx="8911687" cy="1280890"/>
          </a:xfrm>
        </p:spPr>
        <p:txBody>
          <a:bodyPr/>
          <a:lstStyle/>
          <a:p>
            <a:r>
              <a:rPr lang="en-US" dirty="0"/>
              <a:t>Reprocessing with Version 03 </a:t>
            </a:r>
            <a:br>
              <a:rPr lang="en-US" dirty="0"/>
            </a:br>
            <a:r>
              <a:rPr lang="en-US" dirty="0"/>
              <a:t>of Level 1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2F9F5-259F-AF46-8430-0B279CE5C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Will begin once L1 v03 is available</a:t>
            </a:r>
          </a:p>
          <a:p>
            <a:r>
              <a:rPr lang="en-US" sz="2000" dirty="0"/>
              <a:t>Need approval from each team to start.</a:t>
            </a:r>
          </a:p>
          <a:p>
            <a:r>
              <a:rPr lang="en-US" sz="2000" dirty="0"/>
              <a:t>Teams must decide whether to replace Level 2 files processed with version 02</a:t>
            </a:r>
          </a:p>
          <a:p>
            <a:r>
              <a:rPr lang="en-US" sz="2000" dirty="0"/>
              <a:t>If new version of L2 outputs, team must submit a new product record to the ASDC.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A112F-1C56-7A4E-9BE0-C689B9D8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FA0B-A122-D945-AA04-D5148A936E1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04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7ACD-1185-3E41-8BA7-0CEBBCAF4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725" y="3175399"/>
            <a:ext cx="8911687" cy="1280890"/>
          </a:xfrm>
        </p:spPr>
        <p:txBody>
          <a:bodyPr/>
          <a:lstStyle/>
          <a:p>
            <a:r>
              <a:rPr lang="en-US" dirty="0"/>
              <a:t>Questions???????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66E264-AD93-F34F-9364-A4A478BA8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FA0B-A122-D945-AA04-D5148A936E1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193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7929</TotalTime>
  <Words>403</Words>
  <Application>Microsoft Macintosh PowerPoint</Application>
  <PresentationFormat>Widescreen</PresentationFormat>
  <Paragraphs>129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55 Helvetica Roman</vt:lpstr>
      <vt:lpstr>Arial</vt:lpstr>
      <vt:lpstr>Calibri</vt:lpstr>
      <vt:lpstr>Century Gothic</vt:lpstr>
      <vt:lpstr>Wingdings 3</vt:lpstr>
      <vt:lpstr>Wisp</vt:lpstr>
      <vt:lpstr>EPIC Level 2 Data Processing</vt:lpstr>
      <vt:lpstr>Level 2 Product Availability </vt:lpstr>
      <vt:lpstr>Data Flow </vt:lpstr>
      <vt:lpstr>Data Flow (MAIAC &amp; VESDR)  </vt:lpstr>
      <vt:lpstr>Data Flow (Cloud and Aerosol UV version 2) </vt:lpstr>
      <vt:lpstr>Issues and Concerns </vt:lpstr>
      <vt:lpstr>Issues and Concerns</vt:lpstr>
      <vt:lpstr>Reprocessing with Version 03  of Level 1 data</vt:lpstr>
      <vt:lpstr>Questions???????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 Level 2 Data Processing</dc:title>
  <dc:creator>Marshall Sutton</dc:creator>
  <cp:lastModifiedBy>Marshall Sutton</cp:lastModifiedBy>
  <cp:revision>27</cp:revision>
  <dcterms:created xsi:type="dcterms:W3CDTF">2018-09-07T19:27:45Z</dcterms:created>
  <dcterms:modified xsi:type="dcterms:W3CDTF">2018-09-14T17:36:57Z</dcterms:modified>
</cp:coreProperties>
</file>