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 ContentType="image/tiff"/>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sldIdLst>
    <p:sldId id="256" r:id="rId2"/>
    <p:sldId id="315" r:id="rId3"/>
    <p:sldId id="316" r:id="rId4"/>
    <p:sldId id="317" r:id="rId5"/>
    <p:sldId id="296" r:id="rId6"/>
    <p:sldId id="307" r:id="rId7"/>
    <p:sldId id="304" r:id="rId8"/>
    <p:sldId id="305" r:id="rId9"/>
    <p:sldId id="297" r:id="rId10"/>
    <p:sldId id="298" r:id="rId11"/>
    <p:sldId id="299" r:id="rId12"/>
    <p:sldId id="300" r:id="rId13"/>
    <p:sldId id="306" r:id="rId14"/>
    <p:sldId id="309" r:id="rId15"/>
    <p:sldId id="301" r:id="rId16"/>
    <p:sldId id="302" r:id="rId17"/>
    <p:sldId id="311" r:id="rId18"/>
    <p:sldId id="310" r:id="rId19"/>
    <p:sldId id="312" r:id="rId20"/>
    <p:sldId id="313" r:id="rId21"/>
  </p:sldIdLst>
  <p:sldSz cx="10972800" cy="73152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04">
          <p15:clr>
            <a:srgbClr val="A4A3A4"/>
          </p15:clr>
        </p15:guide>
        <p15:guide id="2" pos="3456">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528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01"/>
    <p:restoredTop sz="94595"/>
  </p:normalViewPr>
  <p:slideViewPr>
    <p:cSldViewPr snapToGrid="0" snapToObjects="1">
      <p:cViewPr varScale="1">
        <p:scale>
          <a:sx n="134" d="100"/>
          <a:sy n="134" d="100"/>
        </p:scale>
        <p:origin x="360" y="192"/>
      </p:cViewPr>
      <p:guideLst>
        <p:guide orient="horz" pos="2304"/>
        <p:guide pos="3456"/>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822960" y="1197187"/>
            <a:ext cx="9326880" cy="2546773"/>
          </a:xfrm>
        </p:spPr>
        <p:txBody>
          <a:bodyPr anchor="b"/>
          <a:lstStyle>
            <a:lvl1pPr algn="ctr">
              <a:defRPr sz="6400"/>
            </a:lvl1pPr>
          </a:lstStyle>
          <a:p>
            <a:r>
              <a:rPr lang="en-US"/>
              <a:t>Click to edit Master title style</a:t>
            </a:r>
            <a:endParaRPr lang="en-US" dirty="0"/>
          </a:p>
        </p:txBody>
      </p:sp>
      <p:sp>
        <p:nvSpPr>
          <p:cNvPr id="3" name="Subtitle 2"/>
          <p:cNvSpPr>
            <a:spLocks noGrp="1"/>
          </p:cNvSpPr>
          <p:nvPr>
            <p:ph type="subTitle" idx="1"/>
          </p:nvPr>
        </p:nvSpPr>
        <p:spPr>
          <a:xfrm>
            <a:off x="1371600" y="3842174"/>
            <a:ext cx="8229600" cy="1766146"/>
          </a:xfrm>
        </p:spPr>
        <p:txBody>
          <a:bodyPr/>
          <a:lstStyle>
            <a:lvl1pPr marL="0" indent="0" algn="ctr">
              <a:buNone/>
              <a:defRPr sz="2560"/>
            </a:lvl1pPr>
            <a:lvl2pPr marL="487695" indent="0" algn="ctr">
              <a:buNone/>
              <a:defRPr sz="2133"/>
            </a:lvl2pPr>
            <a:lvl3pPr marL="975390" indent="0" algn="ctr">
              <a:buNone/>
              <a:defRPr sz="1920"/>
            </a:lvl3pPr>
            <a:lvl4pPr marL="1463086" indent="0" algn="ctr">
              <a:buNone/>
              <a:defRPr sz="1707"/>
            </a:lvl4pPr>
            <a:lvl5pPr marL="1950781" indent="0" algn="ctr">
              <a:buNone/>
              <a:defRPr sz="1707"/>
            </a:lvl5pPr>
            <a:lvl6pPr marL="2438476" indent="0" algn="ctr">
              <a:buNone/>
              <a:defRPr sz="1707"/>
            </a:lvl6pPr>
            <a:lvl7pPr marL="2926171" indent="0" algn="ctr">
              <a:buNone/>
              <a:defRPr sz="1707"/>
            </a:lvl7pPr>
            <a:lvl8pPr marL="3413867" indent="0" algn="ctr">
              <a:buNone/>
              <a:defRPr sz="1707"/>
            </a:lvl8pPr>
            <a:lvl9pPr marL="3901562" indent="0" algn="ctr">
              <a:buNone/>
              <a:defRPr sz="170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C14198E-DF91-9A49-91C7-393ADC6F7A4F}" type="datetimeFigureOut">
              <a:rPr lang="en-US" smtClean="0"/>
              <a:pPr/>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CD1B4-E107-8549-B1E4-E88968572E20}"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4198E-DF91-9A49-91C7-393ADC6F7A4F}" type="datetimeFigureOut">
              <a:rPr lang="en-US" smtClean="0"/>
              <a:pPr/>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CD1B4-E107-8549-B1E4-E88968572E20}"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852411" y="389467"/>
            <a:ext cx="2366010" cy="619929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54381" y="389467"/>
            <a:ext cx="6960870" cy="619929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4198E-DF91-9A49-91C7-393ADC6F7A4F}" type="datetimeFigureOut">
              <a:rPr lang="en-US" smtClean="0"/>
              <a:pPr/>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CD1B4-E107-8549-B1E4-E88968572E20}"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C14198E-DF91-9A49-91C7-393ADC6F7A4F}" type="datetimeFigureOut">
              <a:rPr lang="en-US" smtClean="0"/>
              <a:pPr/>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CD1B4-E107-8549-B1E4-E88968572E20}"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48666" y="1823722"/>
            <a:ext cx="9464040" cy="3042919"/>
          </a:xfrm>
        </p:spPr>
        <p:txBody>
          <a:bodyPr anchor="b"/>
          <a:lstStyle>
            <a:lvl1pPr>
              <a:defRPr sz="6400"/>
            </a:lvl1pPr>
          </a:lstStyle>
          <a:p>
            <a:r>
              <a:rPr lang="en-US"/>
              <a:t>Click to edit Master title style</a:t>
            </a:r>
            <a:endParaRPr lang="en-US" dirty="0"/>
          </a:p>
        </p:txBody>
      </p:sp>
      <p:sp>
        <p:nvSpPr>
          <p:cNvPr id="3" name="Text Placeholder 2"/>
          <p:cNvSpPr>
            <a:spLocks noGrp="1"/>
          </p:cNvSpPr>
          <p:nvPr>
            <p:ph type="body" idx="1"/>
          </p:nvPr>
        </p:nvSpPr>
        <p:spPr>
          <a:xfrm>
            <a:off x="748666" y="4895429"/>
            <a:ext cx="9464040" cy="1600199"/>
          </a:xfrm>
        </p:spPr>
        <p:txBody>
          <a:bodyPr/>
          <a:lstStyle>
            <a:lvl1pPr marL="0" indent="0">
              <a:buNone/>
              <a:defRPr sz="2560">
                <a:solidFill>
                  <a:schemeClr val="tx1"/>
                </a:solidFill>
              </a:defRPr>
            </a:lvl1pPr>
            <a:lvl2pPr marL="487695" indent="0">
              <a:buNone/>
              <a:defRPr sz="2133">
                <a:solidFill>
                  <a:schemeClr val="tx1">
                    <a:tint val="75000"/>
                  </a:schemeClr>
                </a:solidFill>
              </a:defRPr>
            </a:lvl2pPr>
            <a:lvl3pPr marL="975390" indent="0">
              <a:buNone/>
              <a:defRPr sz="1920">
                <a:solidFill>
                  <a:schemeClr val="tx1">
                    <a:tint val="75000"/>
                  </a:schemeClr>
                </a:solidFill>
              </a:defRPr>
            </a:lvl3pPr>
            <a:lvl4pPr marL="1463086" indent="0">
              <a:buNone/>
              <a:defRPr sz="1707">
                <a:solidFill>
                  <a:schemeClr val="tx1">
                    <a:tint val="75000"/>
                  </a:schemeClr>
                </a:solidFill>
              </a:defRPr>
            </a:lvl4pPr>
            <a:lvl5pPr marL="1950781" indent="0">
              <a:buNone/>
              <a:defRPr sz="1707">
                <a:solidFill>
                  <a:schemeClr val="tx1">
                    <a:tint val="75000"/>
                  </a:schemeClr>
                </a:solidFill>
              </a:defRPr>
            </a:lvl5pPr>
            <a:lvl6pPr marL="2438476" indent="0">
              <a:buNone/>
              <a:defRPr sz="1707">
                <a:solidFill>
                  <a:schemeClr val="tx1">
                    <a:tint val="75000"/>
                  </a:schemeClr>
                </a:solidFill>
              </a:defRPr>
            </a:lvl6pPr>
            <a:lvl7pPr marL="2926171" indent="0">
              <a:buNone/>
              <a:defRPr sz="1707">
                <a:solidFill>
                  <a:schemeClr val="tx1">
                    <a:tint val="75000"/>
                  </a:schemeClr>
                </a:solidFill>
              </a:defRPr>
            </a:lvl7pPr>
            <a:lvl8pPr marL="3413867" indent="0">
              <a:buNone/>
              <a:defRPr sz="1707">
                <a:solidFill>
                  <a:schemeClr val="tx1">
                    <a:tint val="75000"/>
                  </a:schemeClr>
                </a:solidFill>
              </a:defRPr>
            </a:lvl8pPr>
            <a:lvl9pPr marL="3901562" indent="0">
              <a:buNone/>
              <a:defRPr sz="170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2C14198E-DF91-9A49-91C7-393ADC6F7A4F}" type="datetimeFigureOut">
              <a:rPr lang="en-US" smtClean="0"/>
              <a:pPr/>
              <a:t>9/18/18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2CD1B4-E107-8549-B1E4-E88968572E20}"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54380" y="1947333"/>
            <a:ext cx="466344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54980" y="1947333"/>
            <a:ext cx="4663440" cy="46414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C14198E-DF91-9A49-91C7-393ADC6F7A4F}" type="datetimeFigureOut">
              <a:rPr lang="en-US" smtClean="0"/>
              <a:pPr/>
              <a:t>9/18/18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CD1B4-E107-8549-B1E4-E88968572E20}"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55809" y="389468"/>
            <a:ext cx="9464040" cy="1413934"/>
          </a:xfrm>
        </p:spPr>
        <p:txBody>
          <a:bodyPr/>
          <a:lstStyle/>
          <a:p>
            <a:r>
              <a:rPr lang="en-US"/>
              <a:t>Click to edit Master title style</a:t>
            </a:r>
            <a:endParaRPr lang="en-US" dirty="0"/>
          </a:p>
        </p:txBody>
      </p:sp>
      <p:sp>
        <p:nvSpPr>
          <p:cNvPr id="3" name="Text Placeholder 2"/>
          <p:cNvSpPr>
            <a:spLocks noGrp="1"/>
          </p:cNvSpPr>
          <p:nvPr>
            <p:ph type="body" idx="1"/>
          </p:nvPr>
        </p:nvSpPr>
        <p:spPr>
          <a:xfrm>
            <a:off x="755810" y="1793241"/>
            <a:ext cx="4642008"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4" name="Content Placeholder 3"/>
          <p:cNvSpPr>
            <a:spLocks noGrp="1"/>
          </p:cNvSpPr>
          <p:nvPr>
            <p:ph sz="half" idx="2"/>
          </p:nvPr>
        </p:nvSpPr>
        <p:spPr>
          <a:xfrm>
            <a:off x="755810" y="2672080"/>
            <a:ext cx="4642008"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554981" y="1793241"/>
            <a:ext cx="4664869" cy="878839"/>
          </a:xfrm>
        </p:spPr>
        <p:txBody>
          <a:bodyPr anchor="b"/>
          <a:lstStyle>
            <a:lvl1pPr marL="0" indent="0">
              <a:buNone/>
              <a:defRPr sz="2560" b="1"/>
            </a:lvl1pPr>
            <a:lvl2pPr marL="487695" indent="0">
              <a:buNone/>
              <a:defRPr sz="2133" b="1"/>
            </a:lvl2pPr>
            <a:lvl3pPr marL="975390" indent="0">
              <a:buNone/>
              <a:defRPr sz="1920" b="1"/>
            </a:lvl3pPr>
            <a:lvl4pPr marL="1463086" indent="0">
              <a:buNone/>
              <a:defRPr sz="1707" b="1"/>
            </a:lvl4pPr>
            <a:lvl5pPr marL="1950781" indent="0">
              <a:buNone/>
              <a:defRPr sz="1707" b="1"/>
            </a:lvl5pPr>
            <a:lvl6pPr marL="2438476" indent="0">
              <a:buNone/>
              <a:defRPr sz="1707" b="1"/>
            </a:lvl6pPr>
            <a:lvl7pPr marL="2926171" indent="0">
              <a:buNone/>
              <a:defRPr sz="1707" b="1"/>
            </a:lvl7pPr>
            <a:lvl8pPr marL="3413867" indent="0">
              <a:buNone/>
              <a:defRPr sz="1707" b="1"/>
            </a:lvl8pPr>
            <a:lvl9pPr marL="3901562" indent="0">
              <a:buNone/>
              <a:defRPr sz="1707" b="1"/>
            </a:lvl9pPr>
          </a:lstStyle>
          <a:p>
            <a:pPr lvl="0"/>
            <a:r>
              <a:rPr lang="en-US"/>
              <a:t>Click to edit Master text styles</a:t>
            </a:r>
          </a:p>
        </p:txBody>
      </p:sp>
      <p:sp>
        <p:nvSpPr>
          <p:cNvPr id="6" name="Content Placeholder 5"/>
          <p:cNvSpPr>
            <a:spLocks noGrp="1"/>
          </p:cNvSpPr>
          <p:nvPr>
            <p:ph sz="quarter" idx="4"/>
          </p:nvPr>
        </p:nvSpPr>
        <p:spPr>
          <a:xfrm>
            <a:off x="5554981" y="2672080"/>
            <a:ext cx="4664869" cy="39302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C14198E-DF91-9A49-91C7-393ADC6F7A4F}" type="datetimeFigureOut">
              <a:rPr lang="en-US" smtClean="0"/>
              <a:pPr/>
              <a:t>9/18/18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2CD1B4-E107-8549-B1E4-E88968572E20}"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C14198E-DF91-9A49-91C7-393ADC6F7A4F}" type="datetimeFigureOut">
              <a:rPr lang="en-US" smtClean="0"/>
              <a:pPr/>
              <a:t>9/18/18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2CD1B4-E107-8549-B1E4-E88968572E20}"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C14198E-DF91-9A49-91C7-393ADC6F7A4F}" type="datetimeFigureOut">
              <a:rPr lang="en-US" smtClean="0"/>
              <a:pPr/>
              <a:t>9/18/18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2CD1B4-E107-8549-B1E4-E88968572E20}"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09" y="487680"/>
            <a:ext cx="3539014" cy="1706880"/>
          </a:xfrm>
        </p:spPr>
        <p:txBody>
          <a:bodyPr anchor="b"/>
          <a:lstStyle>
            <a:lvl1pPr>
              <a:defRPr sz="3413"/>
            </a:lvl1pPr>
          </a:lstStyle>
          <a:p>
            <a:r>
              <a:rPr lang="en-US"/>
              <a:t>Click to edit Master title style</a:t>
            </a:r>
            <a:endParaRPr lang="en-US" dirty="0"/>
          </a:p>
        </p:txBody>
      </p:sp>
      <p:sp>
        <p:nvSpPr>
          <p:cNvPr id="3" name="Content Placeholder 2"/>
          <p:cNvSpPr>
            <a:spLocks noGrp="1"/>
          </p:cNvSpPr>
          <p:nvPr>
            <p:ph idx="1"/>
          </p:nvPr>
        </p:nvSpPr>
        <p:spPr>
          <a:xfrm>
            <a:off x="4664869" y="1053255"/>
            <a:ext cx="5554980" cy="5198533"/>
          </a:xfrm>
        </p:spPr>
        <p:txBody>
          <a:bodyPr/>
          <a:lstStyle>
            <a:lvl1pPr>
              <a:defRPr sz="3413"/>
            </a:lvl1pPr>
            <a:lvl2pPr>
              <a:defRPr sz="2987"/>
            </a:lvl2pPr>
            <a:lvl3pPr>
              <a:defRPr sz="256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55809" y="2194560"/>
            <a:ext cx="3539014"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2C14198E-DF91-9A49-91C7-393ADC6F7A4F}" type="datetimeFigureOut">
              <a:rPr lang="en-US" smtClean="0"/>
              <a:pPr/>
              <a:t>9/18/18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CD1B4-E107-8549-B1E4-E88968572E20}"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55809" y="487680"/>
            <a:ext cx="3539014" cy="1706880"/>
          </a:xfrm>
        </p:spPr>
        <p:txBody>
          <a:bodyPr anchor="b"/>
          <a:lstStyle>
            <a:lvl1pPr>
              <a:defRPr sz="3413"/>
            </a:lvl1pPr>
          </a:lstStyle>
          <a:p>
            <a:r>
              <a:rPr lang="en-US"/>
              <a:t>Click to edit Master title style</a:t>
            </a:r>
            <a:endParaRPr lang="en-US" dirty="0"/>
          </a:p>
        </p:txBody>
      </p:sp>
      <p:sp>
        <p:nvSpPr>
          <p:cNvPr id="3" name="Picture Placeholder 2"/>
          <p:cNvSpPr>
            <a:spLocks noGrp="1" noChangeAspect="1"/>
          </p:cNvSpPr>
          <p:nvPr>
            <p:ph type="pic" idx="1"/>
          </p:nvPr>
        </p:nvSpPr>
        <p:spPr>
          <a:xfrm>
            <a:off x="4664869" y="1053255"/>
            <a:ext cx="5554980" cy="5198533"/>
          </a:xfrm>
        </p:spPr>
        <p:txBody>
          <a:bodyPr anchor="t"/>
          <a:lstStyle>
            <a:lvl1pPr marL="0" indent="0">
              <a:buNone/>
              <a:defRPr sz="3413"/>
            </a:lvl1pPr>
            <a:lvl2pPr marL="487695" indent="0">
              <a:buNone/>
              <a:defRPr sz="2987"/>
            </a:lvl2pPr>
            <a:lvl3pPr marL="975390" indent="0">
              <a:buNone/>
              <a:defRPr sz="2560"/>
            </a:lvl3pPr>
            <a:lvl4pPr marL="1463086" indent="0">
              <a:buNone/>
              <a:defRPr sz="2133"/>
            </a:lvl4pPr>
            <a:lvl5pPr marL="1950781" indent="0">
              <a:buNone/>
              <a:defRPr sz="2133"/>
            </a:lvl5pPr>
            <a:lvl6pPr marL="2438476" indent="0">
              <a:buNone/>
              <a:defRPr sz="2133"/>
            </a:lvl6pPr>
            <a:lvl7pPr marL="2926171" indent="0">
              <a:buNone/>
              <a:defRPr sz="2133"/>
            </a:lvl7pPr>
            <a:lvl8pPr marL="3413867" indent="0">
              <a:buNone/>
              <a:defRPr sz="2133"/>
            </a:lvl8pPr>
            <a:lvl9pPr marL="3901562" indent="0">
              <a:buNone/>
              <a:defRPr sz="2133"/>
            </a:lvl9pPr>
          </a:lstStyle>
          <a:p>
            <a:r>
              <a:rPr lang="en-US"/>
              <a:t>Drag picture to placeholder or click icon to add</a:t>
            </a:r>
            <a:endParaRPr lang="en-US" dirty="0"/>
          </a:p>
        </p:txBody>
      </p:sp>
      <p:sp>
        <p:nvSpPr>
          <p:cNvPr id="4" name="Text Placeholder 3"/>
          <p:cNvSpPr>
            <a:spLocks noGrp="1"/>
          </p:cNvSpPr>
          <p:nvPr>
            <p:ph type="body" sz="half" idx="2"/>
          </p:nvPr>
        </p:nvSpPr>
        <p:spPr>
          <a:xfrm>
            <a:off x="755809" y="2194560"/>
            <a:ext cx="3539014" cy="4065694"/>
          </a:xfrm>
        </p:spPr>
        <p:txBody>
          <a:bodyPr/>
          <a:lstStyle>
            <a:lvl1pPr marL="0" indent="0">
              <a:buNone/>
              <a:defRPr sz="1707"/>
            </a:lvl1pPr>
            <a:lvl2pPr marL="487695" indent="0">
              <a:buNone/>
              <a:defRPr sz="1493"/>
            </a:lvl2pPr>
            <a:lvl3pPr marL="975390" indent="0">
              <a:buNone/>
              <a:defRPr sz="1280"/>
            </a:lvl3pPr>
            <a:lvl4pPr marL="1463086" indent="0">
              <a:buNone/>
              <a:defRPr sz="1067"/>
            </a:lvl4pPr>
            <a:lvl5pPr marL="1950781" indent="0">
              <a:buNone/>
              <a:defRPr sz="1067"/>
            </a:lvl5pPr>
            <a:lvl6pPr marL="2438476" indent="0">
              <a:buNone/>
              <a:defRPr sz="1067"/>
            </a:lvl6pPr>
            <a:lvl7pPr marL="2926171" indent="0">
              <a:buNone/>
              <a:defRPr sz="1067"/>
            </a:lvl7pPr>
            <a:lvl8pPr marL="3413867" indent="0">
              <a:buNone/>
              <a:defRPr sz="1067"/>
            </a:lvl8pPr>
            <a:lvl9pPr marL="3901562" indent="0">
              <a:buNone/>
              <a:defRPr sz="1067"/>
            </a:lvl9pPr>
          </a:lstStyle>
          <a:p>
            <a:pPr lvl="0"/>
            <a:r>
              <a:rPr lang="en-US"/>
              <a:t>Click to edit Master text styles</a:t>
            </a:r>
          </a:p>
        </p:txBody>
      </p:sp>
      <p:sp>
        <p:nvSpPr>
          <p:cNvPr id="5" name="Date Placeholder 4"/>
          <p:cNvSpPr>
            <a:spLocks noGrp="1"/>
          </p:cNvSpPr>
          <p:nvPr>
            <p:ph type="dt" sz="half" idx="10"/>
          </p:nvPr>
        </p:nvSpPr>
        <p:spPr/>
        <p:txBody>
          <a:bodyPr/>
          <a:lstStyle/>
          <a:p>
            <a:fld id="{2C14198E-DF91-9A49-91C7-393ADC6F7A4F}" type="datetimeFigureOut">
              <a:rPr lang="en-US" smtClean="0"/>
              <a:pPr/>
              <a:t>9/18/18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2CD1B4-E107-8549-B1E4-E88968572E20}"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54380" y="389468"/>
            <a:ext cx="9464040" cy="141393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754380" y="1947333"/>
            <a:ext cx="9464040" cy="464142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4380" y="6780108"/>
            <a:ext cx="2468880" cy="389467"/>
          </a:xfrm>
          <a:prstGeom prst="rect">
            <a:avLst/>
          </a:prstGeom>
        </p:spPr>
        <p:txBody>
          <a:bodyPr vert="horz" lIns="91440" tIns="45720" rIns="91440" bIns="45720" rtlCol="0" anchor="ctr"/>
          <a:lstStyle>
            <a:lvl1pPr algn="l">
              <a:defRPr sz="1280">
                <a:solidFill>
                  <a:schemeClr val="tx1">
                    <a:tint val="75000"/>
                  </a:schemeClr>
                </a:solidFill>
              </a:defRPr>
            </a:lvl1pPr>
          </a:lstStyle>
          <a:p>
            <a:fld id="{2C14198E-DF91-9A49-91C7-393ADC6F7A4F}" type="datetimeFigureOut">
              <a:rPr lang="en-US" smtClean="0"/>
              <a:pPr/>
              <a:t>9/18/18</a:t>
            </a:fld>
            <a:endParaRPr lang="en-US"/>
          </a:p>
        </p:txBody>
      </p:sp>
      <p:sp>
        <p:nvSpPr>
          <p:cNvPr id="5" name="Footer Placeholder 4"/>
          <p:cNvSpPr>
            <a:spLocks noGrp="1"/>
          </p:cNvSpPr>
          <p:nvPr>
            <p:ph type="ftr" sz="quarter" idx="3"/>
          </p:nvPr>
        </p:nvSpPr>
        <p:spPr>
          <a:xfrm>
            <a:off x="3634740" y="6780108"/>
            <a:ext cx="3703320" cy="389467"/>
          </a:xfrm>
          <a:prstGeom prst="rect">
            <a:avLst/>
          </a:prstGeom>
        </p:spPr>
        <p:txBody>
          <a:bodyPr vert="horz" lIns="91440" tIns="45720" rIns="91440" bIns="45720" rtlCol="0" anchor="ctr"/>
          <a:lstStyle>
            <a:lvl1pPr algn="ctr">
              <a:defRPr sz="128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7749540" y="6780108"/>
            <a:ext cx="2468880" cy="389467"/>
          </a:xfrm>
          <a:prstGeom prst="rect">
            <a:avLst/>
          </a:prstGeom>
        </p:spPr>
        <p:txBody>
          <a:bodyPr vert="horz" lIns="91440" tIns="45720" rIns="91440" bIns="45720" rtlCol="0" anchor="ctr"/>
          <a:lstStyle>
            <a:lvl1pPr algn="r">
              <a:defRPr sz="1280">
                <a:solidFill>
                  <a:schemeClr val="tx1">
                    <a:tint val="75000"/>
                  </a:schemeClr>
                </a:solidFill>
              </a:defRPr>
            </a:lvl1pPr>
          </a:lstStyle>
          <a:p>
            <a:fld id="{482CD1B4-E107-8549-B1E4-E88968572E20}" type="slidenum">
              <a:rPr lang="en-US" smtClean="0"/>
              <a:pPr/>
              <a:t>‹#›</a:t>
            </a:fld>
            <a:endParaRPr lang="en-US"/>
          </a:p>
        </p:txBody>
      </p:sp>
    </p:spTree>
    <p:extLst>
      <p:ext uri="{BB962C8B-B14F-4D97-AF65-F5344CB8AC3E}">
        <p14:creationId xmlns:p14="http://schemas.microsoft.com/office/powerpoint/2010/main" val="18423478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en-US"/>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tif"/><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tiff"/><Relationship Id="rId2" Type="http://schemas.openxmlformats.org/officeDocument/2006/relationships/image" Target="../media/image3.tif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58141" y="641488"/>
            <a:ext cx="10094026" cy="4602350"/>
          </a:xfrm>
          <a:prstGeom prst="rect">
            <a:avLst/>
          </a:prstGeom>
        </p:spPr>
        <p:txBody>
          <a:bodyPr wrap="square">
            <a:spAutoFit/>
          </a:bodyPr>
          <a:lstStyle/>
          <a:p>
            <a:pPr algn="ctr">
              <a:lnSpc>
                <a:spcPts val="4200"/>
              </a:lnSpc>
              <a:spcBef>
                <a:spcPts val="600"/>
              </a:spcBef>
            </a:pPr>
            <a:r>
              <a:rPr lang="en-US" sz="3200" b="1" dirty="0">
                <a:solidFill>
                  <a:srgbClr val="000000"/>
                </a:solidFill>
                <a:latin typeface="Times New Roman" charset="0"/>
                <a:ea typeface="Times New Roman" charset="0"/>
                <a:cs typeface="Times New Roman" charset="0"/>
              </a:rPr>
              <a:t>Using Deep Space Climate Observatory Measurements to Study the Earth as An Exoplanet</a:t>
            </a:r>
          </a:p>
          <a:p>
            <a:pPr algn="ctr">
              <a:lnSpc>
                <a:spcPts val="4200"/>
              </a:lnSpc>
              <a:spcBef>
                <a:spcPts val="1200"/>
              </a:spcBef>
            </a:pPr>
            <a:r>
              <a:rPr lang="en-US" sz="2400" dirty="0">
                <a:solidFill>
                  <a:srgbClr val="000000"/>
                </a:solidFill>
                <a:latin typeface="Times New Roman" charset="0"/>
                <a:ea typeface="Times New Roman" charset="0"/>
                <a:cs typeface="Times New Roman" charset="0"/>
              </a:rPr>
              <a:t>Jonathan H. Jiang</a:t>
            </a:r>
            <a:r>
              <a:rPr lang="en-US" sz="2400" baseline="30000" dirty="0">
                <a:solidFill>
                  <a:srgbClr val="000000"/>
                </a:solidFill>
                <a:latin typeface="Times New Roman" charset="0"/>
                <a:ea typeface="Times New Roman" charset="0"/>
                <a:cs typeface="Times New Roman" charset="0"/>
              </a:rPr>
              <a:t>1</a:t>
            </a:r>
            <a:r>
              <a:rPr lang="en-US" sz="2400" dirty="0">
                <a:solidFill>
                  <a:srgbClr val="000000"/>
                </a:solidFill>
                <a:latin typeface="Times New Roman" charset="0"/>
                <a:ea typeface="Times New Roman" charset="0"/>
                <a:cs typeface="Times New Roman" charset="0"/>
              </a:rPr>
              <a:t>, A.J. Zhai</a:t>
            </a:r>
            <a:r>
              <a:rPr lang="en-US" sz="2400" baseline="30000" dirty="0">
                <a:solidFill>
                  <a:srgbClr val="000000"/>
                </a:solidFill>
                <a:latin typeface="Times New Roman" charset="0"/>
                <a:ea typeface="Times New Roman" charset="0"/>
                <a:cs typeface="Times New Roman" charset="0"/>
              </a:rPr>
              <a:t>2</a:t>
            </a:r>
            <a:r>
              <a:rPr lang="en-US" sz="2400" dirty="0">
                <a:solidFill>
                  <a:srgbClr val="000000"/>
                </a:solidFill>
                <a:latin typeface="Times New Roman" charset="0"/>
                <a:ea typeface="Times New Roman" charset="0"/>
                <a:cs typeface="Times New Roman" charset="0"/>
              </a:rPr>
              <a:t>, J. Herman</a:t>
            </a:r>
            <a:r>
              <a:rPr lang="en-US" sz="2400" baseline="30000" dirty="0">
                <a:solidFill>
                  <a:srgbClr val="000000"/>
                </a:solidFill>
                <a:latin typeface="Times New Roman" charset="0"/>
                <a:ea typeface="Times New Roman" charset="0"/>
                <a:cs typeface="Times New Roman" charset="0"/>
              </a:rPr>
              <a:t>3</a:t>
            </a:r>
            <a:r>
              <a:rPr lang="en-US" sz="2400" dirty="0">
                <a:solidFill>
                  <a:srgbClr val="000000"/>
                </a:solidFill>
                <a:latin typeface="Times New Roman" charset="0"/>
                <a:ea typeface="Times New Roman" charset="0"/>
                <a:cs typeface="Times New Roman" charset="0"/>
              </a:rPr>
              <a:t>, C. Zhai</a:t>
            </a:r>
            <a:r>
              <a:rPr lang="en-US" sz="2400" baseline="30000" dirty="0">
                <a:solidFill>
                  <a:srgbClr val="000000"/>
                </a:solidFill>
                <a:latin typeface="Times New Roman" charset="0"/>
                <a:ea typeface="Times New Roman" charset="0"/>
                <a:cs typeface="Times New Roman" charset="0"/>
              </a:rPr>
              <a:t>1</a:t>
            </a:r>
            <a:r>
              <a:rPr lang="en-US" sz="2400" dirty="0">
                <a:solidFill>
                  <a:srgbClr val="000000"/>
                </a:solidFill>
                <a:latin typeface="Times New Roman" charset="0"/>
                <a:ea typeface="Times New Roman" charset="0"/>
                <a:cs typeface="Times New Roman" charset="0"/>
              </a:rPr>
              <a:t>, </a:t>
            </a:r>
            <a:r>
              <a:rPr lang="en-US" sz="2400" u="sng" dirty="0" err="1">
                <a:solidFill>
                  <a:srgbClr val="000000"/>
                </a:solidFill>
                <a:latin typeface="Times New Roman" charset="0"/>
                <a:ea typeface="Times New Roman" charset="0"/>
                <a:cs typeface="Times New Roman" charset="0"/>
              </a:rPr>
              <a:t>Renyu</a:t>
            </a:r>
            <a:r>
              <a:rPr lang="en-US" sz="2400" u="sng" dirty="0">
                <a:solidFill>
                  <a:srgbClr val="000000"/>
                </a:solidFill>
                <a:latin typeface="Times New Roman" charset="0"/>
                <a:ea typeface="Times New Roman" charset="0"/>
                <a:cs typeface="Times New Roman" charset="0"/>
              </a:rPr>
              <a:t> Hu</a:t>
            </a:r>
            <a:r>
              <a:rPr lang="en-US" sz="2400" u="sng" baseline="30000" dirty="0">
                <a:solidFill>
                  <a:srgbClr val="000000"/>
                </a:solidFill>
                <a:latin typeface="Times New Roman" charset="0"/>
                <a:ea typeface="Times New Roman" charset="0"/>
                <a:cs typeface="Times New Roman" charset="0"/>
              </a:rPr>
              <a:t>1</a:t>
            </a:r>
            <a:r>
              <a:rPr lang="en-US" sz="2400" dirty="0">
                <a:solidFill>
                  <a:srgbClr val="000000"/>
                </a:solidFill>
                <a:latin typeface="Times New Roman" charset="0"/>
                <a:ea typeface="Times New Roman" charset="0"/>
                <a:cs typeface="Times New Roman" charset="0"/>
              </a:rPr>
              <a:t>, </a:t>
            </a:r>
          </a:p>
          <a:p>
            <a:pPr algn="ctr">
              <a:spcBef>
                <a:spcPts val="600"/>
              </a:spcBef>
            </a:pPr>
            <a:r>
              <a:rPr lang="en-US" sz="2400" dirty="0">
                <a:solidFill>
                  <a:srgbClr val="000000"/>
                </a:solidFill>
                <a:latin typeface="Times New Roman" charset="0"/>
                <a:ea typeface="Times New Roman" charset="0"/>
                <a:cs typeface="Times New Roman" charset="0"/>
              </a:rPr>
              <a:t>H. Su</a:t>
            </a:r>
            <a:r>
              <a:rPr lang="en-US" sz="2400" baseline="30000" dirty="0">
                <a:solidFill>
                  <a:srgbClr val="000000"/>
                </a:solidFill>
                <a:latin typeface="Times New Roman" charset="0"/>
                <a:ea typeface="Times New Roman" charset="0"/>
                <a:cs typeface="Times New Roman" charset="0"/>
              </a:rPr>
              <a:t>1</a:t>
            </a:r>
            <a:r>
              <a:rPr lang="en-US" sz="2400" dirty="0">
                <a:solidFill>
                  <a:srgbClr val="000000"/>
                </a:solidFill>
                <a:latin typeface="Times New Roman" charset="0"/>
                <a:ea typeface="Times New Roman" charset="0"/>
                <a:cs typeface="Times New Roman" charset="0"/>
              </a:rPr>
              <a:t>, V. Natraj</a:t>
            </a:r>
            <a:r>
              <a:rPr lang="en-US" sz="2400" baseline="30000" dirty="0">
                <a:solidFill>
                  <a:srgbClr val="000000"/>
                </a:solidFill>
                <a:latin typeface="Times New Roman" charset="0"/>
                <a:ea typeface="Times New Roman" charset="0"/>
                <a:cs typeface="Times New Roman" charset="0"/>
              </a:rPr>
              <a:t>1</a:t>
            </a:r>
            <a:r>
              <a:rPr lang="en-US" sz="2400" dirty="0">
                <a:solidFill>
                  <a:srgbClr val="000000"/>
                </a:solidFill>
                <a:latin typeface="Times New Roman" charset="0"/>
                <a:ea typeface="Times New Roman" charset="0"/>
                <a:cs typeface="Times New Roman" charset="0"/>
              </a:rPr>
              <a:t>, J. Li</a:t>
            </a:r>
            <a:r>
              <a:rPr lang="en-US" sz="2400" baseline="30000" dirty="0">
                <a:solidFill>
                  <a:srgbClr val="000000"/>
                </a:solidFill>
                <a:latin typeface="Times New Roman" charset="0"/>
                <a:ea typeface="Times New Roman" charset="0"/>
                <a:cs typeface="Times New Roman" charset="0"/>
              </a:rPr>
              <a:t>2</a:t>
            </a:r>
            <a:r>
              <a:rPr lang="en-US" sz="2400" dirty="0">
                <a:solidFill>
                  <a:srgbClr val="000000"/>
                </a:solidFill>
                <a:latin typeface="Times New Roman" charset="0"/>
                <a:ea typeface="Times New Roman" charset="0"/>
                <a:cs typeface="Times New Roman" charset="0"/>
              </a:rPr>
              <a:t>, F. Xu</a:t>
            </a:r>
            <a:r>
              <a:rPr lang="en-US" sz="2400" baseline="30000" dirty="0">
                <a:solidFill>
                  <a:srgbClr val="000000"/>
                </a:solidFill>
                <a:latin typeface="Times New Roman" charset="0"/>
                <a:ea typeface="Times New Roman" charset="0"/>
                <a:cs typeface="Times New Roman" charset="0"/>
              </a:rPr>
              <a:t>1</a:t>
            </a:r>
            <a:r>
              <a:rPr lang="en-US" sz="2400" dirty="0">
                <a:solidFill>
                  <a:srgbClr val="000000"/>
                </a:solidFill>
                <a:latin typeface="Times New Roman" charset="0"/>
                <a:ea typeface="Times New Roman" charset="0"/>
                <a:cs typeface="Times New Roman" charset="0"/>
              </a:rPr>
              <a:t>, Y. Yung</a:t>
            </a:r>
            <a:r>
              <a:rPr lang="en-US" sz="2400" baseline="30000" dirty="0">
                <a:solidFill>
                  <a:srgbClr val="000000"/>
                </a:solidFill>
                <a:latin typeface="Times New Roman" charset="0"/>
                <a:ea typeface="Times New Roman" charset="0"/>
                <a:cs typeface="Times New Roman" charset="0"/>
              </a:rPr>
              <a:t>2</a:t>
            </a:r>
          </a:p>
          <a:p>
            <a:pPr algn="ctr">
              <a:lnSpc>
                <a:spcPts val="3700"/>
              </a:lnSpc>
              <a:spcBef>
                <a:spcPts val="1800"/>
              </a:spcBef>
            </a:pPr>
            <a:r>
              <a:rPr lang="en-US" baseline="30000" dirty="0">
                <a:solidFill>
                  <a:srgbClr val="000000"/>
                </a:solidFill>
                <a:latin typeface="Times New Roman" charset="0"/>
                <a:ea typeface="Times New Roman" charset="0"/>
                <a:cs typeface="Times New Roman" charset="0"/>
              </a:rPr>
              <a:t>1</a:t>
            </a:r>
            <a:r>
              <a:rPr lang="en-US" dirty="0">
                <a:solidFill>
                  <a:srgbClr val="000000"/>
                </a:solidFill>
                <a:latin typeface="Times New Roman" charset="0"/>
                <a:ea typeface="Times New Roman" charset="0"/>
                <a:cs typeface="Times New Roman" charset="0"/>
              </a:rPr>
              <a:t>Jet Propulsion Laboratory, California Institute of Technology, Pasadena, California </a:t>
            </a:r>
          </a:p>
          <a:p>
            <a:pPr algn="ctr">
              <a:lnSpc>
                <a:spcPts val="3700"/>
              </a:lnSpc>
            </a:pPr>
            <a:r>
              <a:rPr lang="en-US" baseline="30000" dirty="0">
                <a:solidFill>
                  <a:srgbClr val="000000"/>
                </a:solidFill>
                <a:latin typeface="Times New Roman" charset="0"/>
                <a:ea typeface="Times New Roman" charset="0"/>
                <a:cs typeface="Times New Roman" charset="0"/>
              </a:rPr>
              <a:t>2</a:t>
            </a:r>
            <a:r>
              <a:rPr lang="en-US" dirty="0">
                <a:solidFill>
                  <a:srgbClr val="000000"/>
                </a:solidFill>
                <a:latin typeface="Times New Roman" charset="0"/>
                <a:ea typeface="Times New Roman" charset="0"/>
                <a:cs typeface="Times New Roman" charset="0"/>
              </a:rPr>
              <a:t>California Institute of Technology, Pasadena, California</a:t>
            </a:r>
          </a:p>
          <a:p>
            <a:pPr algn="ctr">
              <a:lnSpc>
                <a:spcPts val="3700"/>
              </a:lnSpc>
            </a:pPr>
            <a:r>
              <a:rPr lang="en-US" baseline="30000" dirty="0">
                <a:solidFill>
                  <a:srgbClr val="000000"/>
                </a:solidFill>
                <a:latin typeface="Times New Roman" charset="0"/>
                <a:ea typeface="Times New Roman" charset="0"/>
                <a:cs typeface="Times New Roman" charset="0"/>
              </a:rPr>
              <a:t>3</a:t>
            </a:r>
            <a:r>
              <a:rPr lang="en-US" dirty="0">
                <a:solidFill>
                  <a:srgbClr val="000000"/>
                </a:solidFill>
                <a:latin typeface="Times New Roman" charset="0"/>
                <a:ea typeface="Times New Roman" charset="0"/>
                <a:cs typeface="Times New Roman" charset="0"/>
              </a:rPr>
              <a:t>NASA Goddard Space Flight Center, Greenbelt, Maryland</a:t>
            </a:r>
          </a:p>
          <a:p>
            <a:pPr algn="ctr">
              <a:lnSpc>
                <a:spcPts val="4800"/>
              </a:lnSpc>
              <a:spcBef>
                <a:spcPts val="640"/>
              </a:spcBef>
            </a:pPr>
            <a:endParaRPr lang="en-US" sz="2987" dirty="0">
              <a:latin typeface="Calibri" charset="0"/>
              <a:ea typeface="Times New Roman" charset="0"/>
              <a:cs typeface="Times New Roman" charset="0"/>
            </a:endParaRPr>
          </a:p>
        </p:txBody>
      </p:sp>
    </p:spTree>
    <p:extLst>
      <p:ext uri="{BB962C8B-B14F-4D97-AF65-F5344CB8AC3E}">
        <p14:creationId xmlns:p14="http://schemas.microsoft.com/office/powerpoint/2010/main" val="3605681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55064"/>
            <a:ext cx="10972800" cy="5483302"/>
          </a:xfrm>
          <a:prstGeom prst="rect">
            <a:avLst/>
          </a:prstGeom>
        </p:spPr>
      </p:pic>
      <p:sp>
        <p:nvSpPr>
          <p:cNvPr id="3" name="TextBox 2"/>
          <p:cNvSpPr txBox="1"/>
          <p:nvPr/>
        </p:nvSpPr>
        <p:spPr>
          <a:xfrm>
            <a:off x="615950" y="279400"/>
            <a:ext cx="9740900" cy="830997"/>
          </a:xfrm>
          <a:prstGeom prst="rect">
            <a:avLst/>
          </a:prstGeom>
          <a:noFill/>
        </p:spPr>
        <p:txBody>
          <a:bodyPr wrap="square" rtlCol="0">
            <a:spAutoFit/>
          </a:bodyPr>
          <a:lstStyle/>
          <a:p>
            <a:pPr algn="ctr"/>
            <a:r>
              <a:rPr lang="en-US" sz="2400" b="1" dirty="0"/>
              <a:t>DSCOVR EPIC’s 10 wavelength imagery of the Earth and differences in reflectance across channels</a:t>
            </a:r>
          </a:p>
        </p:txBody>
      </p:sp>
      <p:sp>
        <p:nvSpPr>
          <p:cNvPr id="4" name="TextBox 3"/>
          <p:cNvSpPr txBox="1"/>
          <p:nvPr/>
        </p:nvSpPr>
        <p:spPr>
          <a:xfrm>
            <a:off x="3200400" y="1287165"/>
            <a:ext cx="4279900" cy="369332"/>
          </a:xfrm>
          <a:prstGeom prst="rect">
            <a:avLst/>
          </a:prstGeom>
          <a:noFill/>
        </p:spPr>
        <p:txBody>
          <a:bodyPr wrap="square" rtlCol="0">
            <a:spAutoFit/>
          </a:bodyPr>
          <a:lstStyle/>
          <a:p>
            <a:pPr algn="ctr"/>
            <a:r>
              <a:rPr lang="en-US" b="1" dirty="0"/>
              <a:t>Northern Hemisphere SUMMER</a:t>
            </a:r>
          </a:p>
        </p:txBody>
      </p:sp>
    </p:spTree>
    <p:extLst>
      <p:ext uri="{BB962C8B-B14F-4D97-AF65-F5344CB8AC3E}">
        <p14:creationId xmlns:p14="http://schemas.microsoft.com/office/powerpoint/2010/main" val="773235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609601" y="1587500"/>
            <a:ext cx="6999111" cy="3657600"/>
          </a:xfrm>
          <a:prstGeom prst="rect">
            <a:avLst/>
          </a:prstGeom>
        </p:spPr>
      </p:pic>
      <p:sp>
        <p:nvSpPr>
          <p:cNvPr id="3" name="TextBox 2"/>
          <p:cNvSpPr txBox="1"/>
          <p:nvPr/>
        </p:nvSpPr>
        <p:spPr>
          <a:xfrm>
            <a:off x="7608712" y="1766455"/>
            <a:ext cx="2908300" cy="5170646"/>
          </a:xfrm>
          <a:prstGeom prst="rect">
            <a:avLst/>
          </a:prstGeom>
          <a:noFill/>
        </p:spPr>
        <p:txBody>
          <a:bodyPr wrap="square" rtlCol="0">
            <a:spAutoFit/>
          </a:bodyPr>
          <a:lstStyle/>
          <a:p>
            <a:pPr marL="240030" indent="-240030">
              <a:buFont typeface="Arial" pitchFamily="34" charset="0"/>
              <a:buChar char="•"/>
            </a:pPr>
            <a:r>
              <a:rPr lang="en-US" sz="2000" dirty="0"/>
              <a:t>The 75</a:t>
            </a:r>
            <a:r>
              <a:rPr lang="en-US" sz="2000" baseline="30000" dirty="0"/>
              <a:t>th</a:t>
            </a:r>
            <a:r>
              <a:rPr lang="en-US" sz="2000" dirty="0"/>
              <a:t> percentile of pixel measurements for each image is a good approximation for a cutoff that maximizes cloud coverage while excluding all land. </a:t>
            </a:r>
          </a:p>
          <a:p>
            <a:pPr marL="240030" indent="-240030">
              <a:buFont typeface="Arial" pitchFamily="34" charset="0"/>
              <a:buChar char="•"/>
            </a:pPr>
            <a:r>
              <a:rPr lang="en-US" sz="2000" dirty="0"/>
              <a:t>By minimizing the values in these areas, ~90% of clouds can be removed.</a:t>
            </a:r>
          </a:p>
          <a:p>
            <a:pPr marL="240030" indent="-240030">
              <a:buFont typeface="Arial" pitchFamily="34" charset="0"/>
              <a:buChar char="•"/>
            </a:pPr>
            <a:endParaRPr lang="en-US" sz="2000" b="1" i="1" dirty="0"/>
          </a:p>
          <a:p>
            <a:pPr marL="240030" indent="-240030">
              <a:spcBef>
                <a:spcPts val="1200"/>
              </a:spcBef>
              <a:buFont typeface="Arial" pitchFamily="34" charset="0"/>
              <a:buChar char="•"/>
            </a:pPr>
            <a:r>
              <a:rPr lang="en-US" sz="2000" b="1" i="1" dirty="0"/>
              <a:t>f</a:t>
            </a:r>
            <a:r>
              <a:rPr lang="en-US" sz="2000" i="1" dirty="0"/>
              <a:t> is a factor that computed to maximize the removal of cloud contribution. </a:t>
            </a:r>
            <a:endParaRPr lang="en-US" sz="2000" dirty="0"/>
          </a:p>
        </p:txBody>
      </p:sp>
      <p:sp>
        <p:nvSpPr>
          <p:cNvPr id="4" name="TextBox 3"/>
          <p:cNvSpPr txBox="1"/>
          <p:nvPr/>
        </p:nvSpPr>
        <p:spPr>
          <a:xfrm>
            <a:off x="647700" y="232201"/>
            <a:ext cx="97409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t>Separating Cloud and Surface Signatures</a:t>
            </a:r>
          </a:p>
        </p:txBody>
      </p:sp>
      <p:sp>
        <p:nvSpPr>
          <p:cNvPr id="5" name="TextBox 4"/>
          <p:cNvSpPr txBox="1"/>
          <p:nvPr/>
        </p:nvSpPr>
        <p:spPr>
          <a:xfrm>
            <a:off x="1022750" y="1498600"/>
            <a:ext cx="2946400" cy="369332"/>
          </a:xfrm>
          <a:prstGeom prst="rect">
            <a:avLst/>
          </a:prstGeom>
          <a:noFill/>
        </p:spPr>
        <p:txBody>
          <a:bodyPr wrap="square" rtlCol="0">
            <a:spAutoFit/>
          </a:bodyPr>
          <a:lstStyle/>
          <a:p>
            <a:r>
              <a:rPr lang="en-US" b="1" dirty="0"/>
              <a:t>Cloud signature radiance (</a:t>
            </a:r>
            <a:r>
              <a:rPr lang="en-US" b="1" dirty="0" err="1"/>
              <a:t>I</a:t>
            </a:r>
            <a:r>
              <a:rPr lang="en-US" b="1" baseline="-25000" dirty="0" err="1"/>
              <a:t>c</a:t>
            </a:r>
            <a:r>
              <a:rPr lang="en-US" b="1" dirty="0"/>
              <a:t>) </a:t>
            </a:r>
          </a:p>
        </p:txBody>
      </p:sp>
      <p:sp>
        <p:nvSpPr>
          <p:cNvPr id="6" name="TextBox 5"/>
          <p:cNvSpPr txBox="1"/>
          <p:nvPr/>
        </p:nvSpPr>
        <p:spPr>
          <a:xfrm>
            <a:off x="4311727" y="1511300"/>
            <a:ext cx="3100212" cy="369332"/>
          </a:xfrm>
          <a:prstGeom prst="rect">
            <a:avLst/>
          </a:prstGeom>
          <a:noFill/>
        </p:spPr>
        <p:txBody>
          <a:bodyPr wrap="square" rtlCol="0">
            <a:spAutoFit/>
          </a:bodyPr>
          <a:lstStyle/>
          <a:p>
            <a:r>
              <a:rPr lang="en-US" b="1" dirty="0"/>
              <a:t>Surface signature radiance (I</a:t>
            </a:r>
            <a:r>
              <a:rPr lang="en-US" b="1" baseline="-25000" dirty="0"/>
              <a:t>s</a:t>
            </a:r>
            <a:r>
              <a:rPr lang="en-US" b="1" dirty="0"/>
              <a:t>) </a:t>
            </a:r>
          </a:p>
        </p:txBody>
      </p:sp>
      <p:pic>
        <p:nvPicPr>
          <p:cNvPr id="8" name="Picture 7"/>
          <p:cNvPicPr>
            <a:picLocks noChangeAspect="1"/>
          </p:cNvPicPr>
          <p:nvPr/>
        </p:nvPicPr>
        <p:blipFill rotWithShape="1">
          <a:blip r:embed="rId3">
            <a:extLst>
              <a:ext uri="{28A0092B-C50C-407E-A947-70E740481C1C}">
                <a14:useLocalDpi xmlns:a14="http://schemas.microsoft.com/office/drawing/2010/main"/>
              </a:ext>
            </a:extLst>
          </a:blip>
          <a:srcRect t="31380" r="33986" b="43657"/>
          <a:stretch/>
        </p:blipFill>
        <p:spPr>
          <a:xfrm>
            <a:off x="2312031" y="5884277"/>
            <a:ext cx="3026240" cy="527824"/>
          </a:xfrm>
          <a:prstGeom prst="rect">
            <a:avLst/>
          </a:prstGeom>
        </p:spPr>
      </p:pic>
    </p:spTree>
    <p:extLst>
      <p:ext uri="{BB962C8B-B14F-4D97-AF65-F5344CB8AC3E}">
        <p14:creationId xmlns:p14="http://schemas.microsoft.com/office/powerpoint/2010/main" val="3489790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917505" y="831079"/>
            <a:ext cx="5280302" cy="6400800"/>
          </a:xfrm>
          <a:prstGeom prst="rect">
            <a:avLst/>
          </a:prstGeom>
        </p:spPr>
      </p:pic>
      <p:sp>
        <p:nvSpPr>
          <p:cNvPr id="2" name="TextBox 1"/>
          <p:cNvSpPr txBox="1"/>
          <p:nvPr/>
        </p:nvSpPr>
        <p:spPr>
          <a:xfrm>
            <a:off x="6757250" y="1389992"/>
            <a:ext cx="3586157" cy="5016758"/>
          </a:xfrm>
          <a:prstGeom prst="rect">
            <a:avLst/>
          </a:prstGeom>
          <a:noFill/>
        </p:spPr>
        <p:txBody>
          <a:bodyPr wrap="square" rtlCol="0">
            <a:spAutoFit/>
          </a:bodyPr>
          <a:lstStyle/>
          <a:p>
            <a:r>
              <a:rPr lang="en-US" sz="2000" dirty="0"/>
              <a:t>Time variations of DSCOVR EPIC L1B radiances after averaging to single-point measurements for each wavelength bands, as well as surface and cloud signature radiances (I</a:t>
            </a:r>
            <a:r>
              <a:rPr lang="en-US" sz="2000" baseline="-25000" dirty="0"/>
              <a:t>s</a:t>
            </a:r>
            <a:r>
              <a:rPr lang="en-US" sz="2000" dirty="0"/>
              <a:t> and </a:t>
            </a:r>
            <a:r>
              <a:rPr lang="en-US" sz="2000" dirty="0" err="1"/>
              <a:t>I</a:t>
            </a:r>
            <a:r>
              <a:rPr lang="en-US" sz="2000" baseline="-25000" dirty="0" err="1"/>
              <a:t>c</a:t>
            </a:r>
            <a:r>
              <a:rPr lang="en-US" sz="2000" dirty="0"/>
              <a:t>). </a:t>
            </a:r>
          </a:p>
          <a:p>
            <a:endParaRPr lang="en-US" sz="2000" dirty="0"/>
          </a:p>
          <a:p>
            <a:r>
              <a:rPr lang="en-US" sz="2000" b="1" dirty="0"/>
              <a:t>Left</a:t>
            </a:r>
            <a:r>
              <a:rPr lang="en-US" sz="2000" dirty="0"/>
              <a:t>: measurements from February 8, 2017 (solid-lines and dots) and August 8, 2016 (dashed-lines and open circles)</a:t>
            </a:r>
          </a:p>
          <a:p>
            <a:endParaRPr lang="en-US" sz="2000" dirty="0"/>
          </a:p>
          <a:p>
            <a:r>
              <a:rPr lang="en-US" sz="2000" b="1" dirty="0"/>
              <a:t>Right: </a:t>
            </a:r>
            <a:r>
              <a:rPr lang="en-US" sz="2000" dirty="0"/>
              <a:t>entire time series of the single-point measurements over the full dataset from June 12, 2015 to October 17, 2017. </a:t>
            </a:r>
          </a:p>
        </p:txBody>
      </p:sp>
      <p:sp>
        <p:nvSpPr>
          <p:cNvPr id="4" name="TextBox 3"/>
          <p:cNvSpPr txBox="1"/>
          <p:nvPr/>
        </p:nvSpPr>
        <p:spPr>
          <a:xfrm>
            <a:off x="1603169" y="154380"/>
            <a:ext cx="8205849" cy="584775"/>
          </a:xfrm>
          <a:prstGeom prst="rect">
            <a:avLst/>
          </a:prstGeom>
          <a:noFill/>
        </p:spPr>
        <p:txBody>
          <a:bodyPr wrap="square" rtlCol="0">
            <a:spAutoFit/>
          </a:bodyPr>
          <a:lstStyle/>
          <a:p>
            <a:pPr algn="ctr"/>
            <a:r>
              <a:rPr lang="en-US" sz="3200" b="1" dirty="0"/>
              <a:t>“Single-Point Observation” Time Series</a:t>
            </a:r>
          </a:p>
        </p:txBody>
      </p:sp>
    </p:spTree>
    <p:extLst>
      <p:ext uri="{BB962C8B-B14F-4D97-AF65-F5344CB8AC3E}">
        <p14:creationId xmlns:p14="http://schemas.microsoft.com/office/powerpoint/2010/main" val="5135912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94352" y="1719619"/>
            <a:ext cx="10370126" cy="4270248"/>
          </a:xfrm>
          <a:prstGeom prst="rect">
            <a:avLst/>
          </a:prstGeom>
        </p:spPr>
      </p:pic>
      <p:sp>
        <p:nvSpPr>
          <p:cNvPr id="6" name="TextBox 5"/>
          <p:cNvSpPr txBox="1"/>
          <p:nvPr/>
        </p:nvSpPr>
        <p:spPr>
          <a:xfrm>
            <a:off x="1603169" y="443747"/>
            <a:ext cx="8205849" cy="1077218"/>
          </a:xfrm>
          <a:prstGeom prst="rect">
            <a:avLst/>
          </a:prstGeom>
          <a:noFill/>
        </p:spPr>
        <p:txBody>
          <a:bodyPr wrap="square" rtlCol="0">
            <a:spAutoFit/>
          </a:bodyPr>
          <a:lstStyle/>
          <a:p>
            <a:pPr algn="ctr"/>
            <a:r>
              <a:rPr lang="en-US" sz="3200" b="1" dirty="0"/>
              <a:t>Daily variations are caused by cloud and land surface patterns  </a:t>
            </a:r>
          </a:p>
        </p:txBody>
      </p:sp>
      <p:sp>
        <p:nvSpPr>
          <p:cNvPr id="8" name="TextBox 7"/>
          <p:cNvSpPr txBox="1"/>
          <p:nvPr/>
        </p:nvSpPr>
        <p:spPr>
          <a:xfrm>
            <a:off x="1435260" y="6250329"/>
            <a:ext cx="8924081" cy="646331"/>
          </a:xfrm>
          <a:prstGeom prst="rect">
            <a:avLst/>
          </a:prstGeom>
          <a:noFill/>
        </p:spPr>
        <p:txBody>
          <a:bodyPr wrap="square" rtlCol="0">
            <a:spAutoFit/>
          </a:bodyPr>
          <a:lstStyle/>
          <a:p>
            <a:r>
              <a:rPr lang="en-US" b="1" dirty="0"/>
              <a:t>Variation of single-point averaged Earth reflectance on February 8, 2017 for I</a:t>
            </a:r>
            <a:r>
              <a:rPr lang="en-US" b="1" baseline="-25000" dirty="0"/>
              <a:t>388</a:t>
            </a:r>
            <a:r>
              <a:rPr lang="en-US" b="1" dirty="0"/>
              <a:t> (left-panel) and I</a:t>
            </a:r>
            <a:r>
              <a:rPr lang="en-US" b="1" baseline="-25000" dirty="0"/>
              <a:t>788</a:t>
            </a:r>
            <a:r>
              <a:rPr lang="en-US" b="1" dirty="0"/>
              <a:t> (right-panel) radiances, respectively. </a:t>
            </a:r>
          </a:p>
        </p:txBody>
      </p:sp>
    </p:spTree>
    <p:extLst>
      <p:ext uri="{BB962C8B-B14F-4D97-AF65-F5344CB8AC3E}">
        <p14:creationId xmlns:p14="http://schemas.microsoft.com/office/powerpoint/2010/main" val="15259374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05115" y="443747"/>
            <a:ext cx="10069974" cy="954107"/>
          </a:xfrm>
          <a:prstGeom prst="rect">
            <a:avLst/>
          </a:prstGeom>
          <a:noFill/>
        </p:spPr>
        <p:txBody>
          <a:bodyPr wrap="square" rtlCol="0">
            <a:spAutoFit/>
          </a:bodyPr>
          <a:lstStyle/>
          <a:p>
            <a:pPr algn="ctr"/>
            <a:r>
              <a:rPr lang="en-US" sz="2800" b="1" dirty="0"/>
              <a:t>Longer term variations are related to seasonally/periodically varying clouds systems and surface/vegetation features   </a:t>
            </a:r>
          </a:p>
        </p:txBody>
      </p:sp>
      <p:pic>
        <p:nvPicPr>
          <p:cNvPr id="8" name="Picture 7"/>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19844" y="2023179"/>
            <a:ext cx="5894064" cy="2624328"/>
          </a:xfrm>
          <a:prstGeom prst="rect">
            <a:avLst/>
          </a:prstGeom>
        </p:spPr>
      </p:pic>
      <p:pic>
        <p:nvPicPr>
          <p:cNvPr id="9" name="Picture 8"/>
          <p:cNvPicPr>
            <a:picLocks noChangeAspect="1"/>
          </p:cNvPicPr>
          <p:nvPr/>
        </p:nvPicPr>
        <p:blipFill rotWithShape="1">
          <a:blip r:embed="rId3">
            <a:extLst>
              <a:ext uri="{28A0092B-C50C-407E-A947-70E740481C1C}">
                <a14:useLocalDpi xmlns:a14="http://schemas.microsoft.com/office/drawing/2010/main"/>
              </a:ext>
            </a:extLst>
          </a:blip>
          <a:srcRect/>
          <a:stretch/>
        </p:blipFill>
        <p:spPr bwMode="auto">
          <a:xfrm>
            <a:off x="6315119" y="1657419"/>
            <a:ext cx="4386671" cy="3538728"/>
          </a:xfrm>
          <a:prstGeom prst="rect">
            <a:avLst/>
          </a:prstGeom>
          <a:ln>
            <a:noFill/>
          </a:ln>
          <a:extLst>
            <a:ext uri="{53640926-AAD7-44D8-BBD7-CCE9431645EC}">
              <a14:shadowObscured xmlns:a14="http://schemas.microsoft.com/office/drawing/2010/main"/>
            </a:ext>
          </a:extLst>
        </p:spPr>
      </p:pic>
      <p:sp>
        <p:nvSpPr>
          <p:cNvPr id="3" name="TextBox 2"/>
          <p:cNvSpPr txBox="1"/>
          <p:nvPr/>
        </p:nvSpPr>
        <p:spPr>
          <a:xfrm>
            <a:off x="186396" y="5126006"/>
            <a:ext cx="5960961" cy="1200329"/>
          </a:xfrm>
          <a:prstGeom prst="rect">
            <a:avLst/>
          </a:prstGeom>
          <a:noFill/>
        </p:spPr>
        <p:txBody>
          <a:bodyPr wrap="square" rtlCol="0">
            <a:spAutoFit/>
          </a:bodyPr>
          <a:lstStyle/>
          <a:p>
            <a:pPr algn="just"/>
            <a:r>
              <a:rPr lang="en-US" b="1" dirty="0"/>
              <a:t>Geo-location reference of the Earth as seen from the DSCOVR’s L1 location on June 21 (left-panel) and December 21 (right-panel), 2016. The Earth’s orbital inclination angle changes annually relative to the Sun and the EPIC camera.</a:t>
            </a:r>
          </a:p>
        </p:txBody>
      </p:sp>
      <p:sp>
        <p:nvSpPr>
          <p:cNvPr id="4" name="TextBox 3"/>
          <p:cNvSpPr txBox="1"/>
          <p:nvPr/>
        </p:nvSpPr>
        <p:spPr>
          <a:xfrm>
            <a:off x="6488671" y="5196147"/>
            <a:ext cx="4039565" cy="1200329"/>
          </a:xfrm>
          <a:prstGeom prst="rect">
            <a:avLst/>
          </a:prstGeom>
          <a:noFill/>
        </p:spPr>
        <p:txBody>
          <a:bodyPr wrap="square" rtlCol="0">
            <a:spAutoFit/>
          </a:bodyPr>
          <a:lstStyle/>
          <a:p>
            <a:pPr algn="just"/>
            <a:r>
              <a:rPr lang="en-US" b="1" dirty="0"/>
              <a:t>Time series of I</a:t>
            </a:r>
            <a:r>
              <a:rPr lang="en-US" b="1" baseline="-25000" dirty="0"/>
              <a:t>680</a:t>
            </a:r>
            <a:r>
              <a:rPr lang="en-US" b="1" dirty="0"/>
              <a:t> single-point radiances. The annual reoccurrence of typical surface features such as the Antarctica ice-cap is evident.</a:t>
            </a:r>
          </a:p>
        </p:txBody>
      </p:sp>
    </p:spTree>
    <p:extLst>
      <p:ext uri="{BB962C8B-B14F-4D97-AF65-F5344CB8AC3E}">
        <p14:creationId xmlns:p14="http://schemas.microsoft.com/office/powerpoint/2010/main" val="1277036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745761" y="1274010"/>
            <a:ext cx="4799266" cy="5262979"/>
          </a:xfrm>
          <a:prstGeom prst="rect">
            <a:avLst/>
          </a:prstGeom>
        </p:spPr>
        <p:txBody>
          <a:bodyPr wrap="square">
            <a:spAutoFit/>
          </a:bodyPr>
          <a:lstStyle/>
          <a:p>
            <a:pPr marL="164592" marR="0" lvl="0" indent="-164592" algn="just">
              <a:lnSpc>
                <a:spcPct val="150000"/>
              </a:lnSpc>
              <a:spcBef>
                <a:spcPts val="0"/>
              </a:spcBef>
              <a:spcAft>
                <a:spcPts val="0"/>
              </a:spcAft>
              <a:buFont typeface="+mj-lt"/>
              <a:buAutoNum type="arabicPeriod"/>
            </a:pPr>
            <a:r>
              <a:rPr lang="en-US" sz="1600" b="1" u="sng" dirty="0">
                <a:latin typeface="Arial Narrow" charset="0"/>
                <a:ea typeface="Arial Narrow" charset="0"/>
                <a:cs typeface="Arial Narrow" charset="0"/>
              </a:rPr>
              <a:t>1-day (24 h):</a:t>
            </a:r>
            <a:r>
              <a:rPr lang="en-US" sz="1600" dirty="0">
                <a:latin typeface="Arial Narrow" charset="0"/>
                <a:ea typeface="Arial Narrow" charset="0"/>
                <a:cs typeface="Arial Narrow" charset="0"/>
              </a:rPr>
              <a:t> Rotation of the Earth</a:t>
            </a:r>
          </a:p>
          <a:p>
            <a:pPr marL="164592" marR="0" lvl="0" indent="-164592" algn="just">
              <a:lnSpc>
                <a:spcPct val="150000"/>
              </a:lnSpc>
              <a:spcBef>
                <a:spcPts val="0"/>
              </a:spcBef>
              <a:spcAft>
                <a:spcPts val="0"/>
              </a:spcAft>
              <a:buFont typeface="+mj-lt"/>
              <a:buAutoNum type="arabicPeriod"/>
            </a:pPr>
            <a:r>
              <a:rPr lang="en-US" sz="1600" b="1" u="sng" dirty="0">
                <a:latin typeface="Arial Narrow" charset="0"/>
                <a:ea typeface="Arial Narrow" charset="0"/>
                <a:cs typeface="Arial Narrow" charset="0"/>
              </a:rPr>
              <a:t>0.5-day (12h):</a:t>
            </a:r>
            <a:r>
              <a:rPr lang="en-US" sz="1600" dirty="0">
                <a:latin typeface="Arial Narrow" charset="0"/>
                <a:ea typeface="Arial Narrow" charset="0"/>
                <a:cs typeface="Arial Narrow" charset="0"/>
              </a:rPr>
              <a:t> Two major continents Asia and North America is passing the EPIC FOV in 12 hours. China (Beijing) is 12 hours ahead of U.S.A (Washington, DC). </a:t>
            </a:r>
          </a:p>
          <a:p>
            <a:pPr marL="164592" marR="0" lvl="0" indent="-164592" algn="just">
              <a:lnSpc>
                <a:spcPct val="150000"/>
              </a:lnSpc>
              <a:spcBef>
                <a:spcPts val="0"/>
              </a:spcBef>
              <a:spcAft>
                <a:spcPts val="0"/>
              </a:spcAft>
              <a:buFont typeface="+mj-lt"/>
              <a:buAutoNum type="arabicPeriod"/>
            </a:pPr>
            <a:r>
              <a:rPr lang="en-US" sz="1600" b="1" dirty="0">
                <a:latin typeface="Arial Narrow" charset="0"/>
                <a:ea typeface="Arial Narrow" charset="0"/>
                <a:cs typeface="Arial Narrow" charset="0"/>
              </a:rPr>
              <a:t>0.33-day (8h): </a:t>
            </a:r>
            <a:r>
              <a:rPr lang="en-US" sz="1600" dirty="0">
                <a:latin typeface="Arial Narrow" charset="0"/>
                <a:ea typeface="Arial Narrow" charset="0"/>
                <a:cs typeface="Arial Narrow" charset="0"/>
              </a:rPr>
              <a:t>Australia west coast is 8 hours ahead of (Cairo, Egypt). Australia is also 12h away from S. America.</a:t>
            </a:r>
          </a:p>
          <a:p>
            <a:pPr marL="164592" indent="-164592" algn="just">
              <a:lnSpc>
                <a:spcPct val="150000"/>
              </a:lnSpc>
              <a:buFont typeface="+mj-lt"/>
              <a:buAutoNum type="arabicPeriod"/>
            </a:pPr>
            <a:r>
              <a:rPr lang="en-US" sz="1600" b="1" u="sng" dirty="0">
                <a:latin typeface="Arial Narrow" charset="0"/>
                <a:ea typeface="Arial Narrow" charset="0"/>
                <a:cs typeface="Arial Narrow" charset="0"/>
              </a:rPr>
              <a:t>0.25-day (6h):</a:t>
            </a:r>
            <a:r>
              <a:rPr lang="en-US" sz="1600" dirty="0">
                <a:latin typeface="Arial Narrow" charset="0"/>
                <a:ea typeface="Arial Narrow" charset="0"/>
                <a:cs typeface="Arial Narrow" charset="0"/>
              </a:rPr>
              <a:t> South America and Africa is passing EPIC FOV in 6 hours. S. America is 6 hours ahead of S. Africa.</a:t>
            </a:r>
          </a:p>
          <a:p>
            <a:pPr marL="164592" marR="0" lvl="0" indent="-164592" algn="just">
              <a:lnSpc>
                <a:spcPct val="150000"/>
              </a:lnSpc>
              <a:spcBef>
                <a:spcPts val="0"/>
              </a:spcBef>
              <a:spcAft>
                <a:spcPts val="0"/>
              </a:spcAft>
              <a:buFont typeface="+mj-lt"/>
              <a:buAutoNum type="arabicPeriod"/>
            </a:pPr>
            <a:r>
              <a:rPr lang="en-US" sz="1600" b="1" u="sng" dirty="0">
                <a:latin typeface="Arial Narrow" charset="0"/>
                <a:ea typeface="Arial Narrow" charset="0"/>
                <a:cs typeface="Arial Narrow" charset="0"/>
              </a:rPr>
              <a:t>90-day:</a:t>
            </a:r>
            <a:r>
              <a:rPr lang="en-US" sz="1600" dirty="0">
                <a:latin typeface="Arial Narrow" charset="0"/>
                <a:ea typeface="Arial Narrow" charset="0"/>
                <a:cs typeface="Arial Narrow" charset="0"/>
              </a:rPr>
              <a:t> Every 3-month (90 days), the DSCOVR spacecraft is on the opposite side of the Earth-Sun line; Most of the vegetable crops have a ~90 days growth cycle. </a:t>
            </a:r>
          </a:p>
          <a:p>
            <a:pPr marL="164592" marR="0" lvl="0" indent="-164592" algn="just">
              <a:lnSpc>
                <a:spcPct val="150000"/>
              </a:lnSpc>
              <a:spcBef>
                <a:spcPts val="0"/>
              </a:spcBef>
              <a:spcAft>
                <a:spcPts val="0"/>
              </a:spcAft>
              <a:buFont typeface="+mj-lt"/>
              <a:buAutoNum type="arabicPeriod"/>
            </a:pPr>
            <a:r>
              <a:rPr lang="en-US" sz="1600" b="1" u="sng" dirty="0">
                <a:latin typeface="Arial Narrow" charset="0"/>
                <a:ea typeface="Arial Narrow" charset="0"/>
                <a:cs typeface="Arial Narrow" charset="0"/>
              </a:rPr>
              <a:t>182-day:</a:t>
            </a:r>
            <a:r>
              <a:rPr lang="en-US" sz="1600" dirty="0">
                <a:latin typeface="Arial Narrow" charset="0"/>
                <a:ea typeface="Arial Narrow" charset="0"/>
                <a:cs typeface="Arial Narrow" charset="0"/>
              </a:rPr>
              <a:t> DSCOVR spacecraft has a 6-month (180 days) orbit about L1 point.  </a:t>
            </a:r>
          </a:p>
          <a:p>
            <a:pPr marL="164592" marR="0" lvl="0" indent="-164592" algn="just">
              <a:lnSpc>
                <a:spcPct val="150000"/>
              </a:lnSpc>
              <a:spcBef>
                <a:spcPts val="0"/>
              </a:spcBef>
              <a:spcAft>
                <a:spcPts val="0"/>
              </a:spcAft>
              <a:buFont typeface="+mj-lt"/>
              <a:buAutoNum type="arabicPeriod"/>
            </a:pPr>
            <a:r>
              <a:rPr lang="en-US" sz="1600" b="1" u="sng" dirty="0">
                <a:latin typeface="Arial Narrow" charset="0"/>
                <a:ea typeface="Arial Narrow" charset="0"/>
                <a:cs typeface="Arial Narrow" charset="0"/>
              </a:rPr>
              <a:t>365-day:</a:t>
            </a:r>
            <a:r>
              <a:rPr lang="en-US" sz="1600" dirty="0">
                <a:latin typeface="Arial Narrow" charset="0"/>
                <a:ea typeface="Arial Narrow" charset="0"/>
                <a:cs typeface="Arial Narrow" charset="0"/>
              </a:rPr>
              <a:t> The Earth’s orbit around the Sun.  </a:t>
            </a:r>
            <a:endParaRPr lang="en-US" sz="1600" dirty="0">
              <a:effectLst/>
              <a:latin typeface="Arial Narrow" charset="0"/>
              <a:ea typeface="Arial Narrow" charset="0"/>
              <a:cs typeface="Arial Narrow" charset="0"/>
            </a:endParaRPr>
          </a:p>
        </p:txBody>
      </p:sp>
      <p:sp>
        <p:nvSpPr>
          <p:cNvPr id="9" name="TextBox 8"/>
          <p:cNvSpPr txBox="1"/>
          <p:nvPr/>
        </p:nvSpPr>
        <p:spPr>
          <a:xfrm>
            <a:off x="1959429" y="213756"/>
            <a:ext cx="7053942" cy="646331"/>
          </a:xfrm>
          <a:prstGeom prst="rect">
            <a:avLst/>
          </a:prstGeom>
          <a:noFill/>
        </p:spPr>
        <p:txBody>
          <a:bodyPr wrap="square" rtlCol="0">
            <a:spAutoFit/>
          </a:bodyPr>
          <a:lstStyle/>
          <a:p>
            <a:pPr algn="ctr"/>
            <a:r>
              <a:rPr lang="en-US" sz="3600" b="1" dirty="0"/>
              <a:t>Fourier Analysis</a:t>
            </a:r>
          </a:p>
        </p:txBody>
      </p:sp>
      <p:pic>
        <p:nvPicPr>
          <p:cNvPr id="3" name="Picture 2"/>
          <p:cNvPicPr>
            <a:picLocks noChangeAspect="1"/>
          </p:cNvPicPr>
          <p:nvPr/>
        </p:nvPicPr>
        <p:blipFill>
          <a:blip r:embed="rId2"/>
          <a:stretch>
            <a:fillRect/>
          </a:stretch>
        </p:blipFill>
        <p:spPr>
          <a:xfrm>
            <a:off x="486889" y="860087"/>
            <a:ext cx="4999511" cy="6347088"/>
          </a:xfrm>
          <a:prstGeom prst="rect">
            <a:avLst/>
          </a:prstGeom>
        </p:spPr>
      </p:pic>
      <p:sp>
        <p:nvSpPr>
          <p:cNvPr id="5" name="TextBox 4">
            <a:extLst>
              <a:ext uri="{FF2B5EF4-FFF2-40B4-BE49-F238E27FC236}">
                <a16:creationId xmlns:a16="http://schemas.microsoft.com/office/drawing/2014/main" id="{E0AEE58B-2E5D-5943-B832-D81A3C2A754A}"/>
              </a:ext>
            </a:extLst>
          </p:cNvPr>
          <p:cNvSpPr txBox="1"/>
          <p:nvPr/>
        </p:nvSpPr>
        <p:spPr>
          <a:xfrm>
            <a:off x="8885999" y="6945868"/>
            <a:ext cx="2086801" cy="369332"/>
          </a:xfrm>
          <a:prstGeom prst="rect">
            <a:avLst/>
          </a:prstGeom>
          <a:noFill/>
        </p:spPr>
        <p:txBody>
          <a:bodyPr wrap="square" rtlCol="0">
            <a:spAutoFit/>
          </a:bodyPr>
          <a:lstStyle/>
          <a:p>
            <a:pPr algn="just"/>
            <a:r>
              <a:rPr lang="en-US" b="1" dirty="0"/>
              <a:t>Jiang et al. 2018</a:t>
            </a:r>
          </a:p>
        </p:txBody>
      </p:sp>
    </p:spTree>
    <p:extLst>
      <p:ext uri="{BB962C8B-B14F-4D97-AF65-F5344CB8AC3E}">
        <p14:creationId xmlns:p14="http://schemas.microsoft.com/office/powerpoint/2010/main" val="2103618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47700" y="232201"/>
            <a:ext cx="97409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t>Summary</a:t>
            </a:r>
          </a:p>
        </p:txBody>
      </p:sp>
      <p:sp>
        <p:nvSpPr>
          <p:cNvPr id="3" name="TextBox 2"/>
          <p:cNvSpPr txBox="1"/>
          <p:nvPr/>
        </p:nvSpPr>
        <p:spPr>
          <a:xfrm>
            <a:off x="334241" y="1018309"/>
            <a:ext cx="10367818" cy="5293757"/>
          </a:xfrm>
          <a:prstGeom prst="rect">
            <a:avLst/>
          </a:prstGeom>
          <a:noFill/>
        </p:spPr>
        <p:txBody>
          <a:bodyPr wrap="square" rtlCol="0">
            <a:spAutoFit/>
          </a:bodyPr>
          <a:lstStyle/>
          <a:p>
            <a:pPr marL="285750" indent="-285750" algn="just">
              <a:spcBef>
                <a:spcPts val="1200"/>
              </a:spcBef>
              <a:buFont typeface="Arial" charset="0"/>
              <a:buChar char="•"/>
            </a:pPr>
            <a:r>
              <a:rPr lang="en-US" sz="2800" dirty="0"/>
              <a:t>DSCOVR EPIC Earth images are analyzed to explore possibilities of using EPIC observations to help future exoplanet studies. </a:t>
            </a:r>
          </a:p>
          <a:p>
            <a:pPr marL="285750" indent="-285750" algn="just">
              <a:spcBef>
                <a:spcPts val="1200"/>
              </a:spcBef>
              <a:buFont typeface="Arial" charset="0"/>
              <a:buChar char="•"/>
            </a:pPr>
            <a:r>
              <a:rPr lang="en-US" sz="2800" dirty="0"/>
              <a:t>We identified several Earth features by analyzing their spectral reflectance signatures. </a:t>
            </a:r>
          </a:p>
          <a:p>
            <a:pPr marL="285750" indent="-285750" algn="just">
              <a:spcBef>
                <a:spcPts val="1200"/>
              </a:spcBef>
              <a:buFont typeface="Arial" charset="0"/>
              <a:buChar char="•"/>
            </a:pPr>
            <a:r>
              <a:rPr lang="en-US" sz="2800" dirty="0"/>
              <a:t>We separated clouds and surface (land and ocean) signatures in the EPIC images using a linear combination of two wavelength channels (388 nm and 780 nm) to remove cloud contribution. </a:t>
            </a:r>
          </a:p>
          <a:p>
            <a:pPr marL="285750" indent="-285750" algn="just">
              <a:spcBef>
                <a:spcPts val="1200"/>
              </a:spcBef>
              <a:buFont typeface="Arial" charset="0"/>
              <a:buChar char="•"/>
            </a:pPr>
            <a:r>
              <a:rPr lang="en-US" sz="2800" dirty="0"/>
              <a:t>EPIC’s Earth images were averaged to single-point “measurements” that yielded information about the Earth’s rotation, seasons, and periodic variations due to weather (clouds) patterns, surface type (ocean, land, vegetation). </a:t>
            </a:r>
          </a:p>
        </p:txBody>
      </p:sp>
    </p:spTree>
    <p:extLst>
      <p:ext uri="{BB962C8B-B14F-4D97-AF65-F5344CB8AC3E}">
        <p14:creationId xmlns:p14="http://schemas.microsoft.com/office/powerpoint/2010/main" val="14922775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BA483C2-D701-4347-BAB1-8481B5E4DEC0}"/>
              </a:ext>
            </a:extLst>
          </p:cNvPr>
          <p:cNvSpPr txBox="1"/>
          <p:nvPr/>
        </p:nvSpPr>
        <p:spPr>
          <a:xfrm>
            <a:off x="1902941" y="2656702"/>
            <a:ext cx="6759146" cy="923330"/>
          </a:xfrm>
          <a:prstGeom prst="rect">
            <a:avLst/>
          </a:prstGeom>
          <a:noFill/>
        </p:spPr>
        <p:txBody>
          <a:bodyPr wrap="square" rtlCol="0">
            <a:spAutoFit/>
          </a:bodyPr>
          <a:lstStyle/>
          <a:p>
            <a:pPr algn="ctr"/>
            <a:r>
              <a:rPr lang="en-US" sz="5400" b="1" dirty="0"/>
              <a:t>Backup slides</a:t>
            </a:r>
          </a:p>
        </p:txBody>
      </p:sp>
    </p:spTree>
    <p:extLst>
      <p:ext uri="{BB962C8B-B14F-4D97-AF65-F5344CB8AC3E}">
        <p14:creationId xmlns:p14="http://schemas.microsoft.com/office/powerpoint/2010/main" val="3721380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13A342-01C9-5248-9F54-8FB73A821F52}"/>
              </a:ext>
            </a:extLst>
          </p:cNvPr>
          <p:cNvPicPr>
            <a:picLocks noChangeAspect="1"/>
          </p:cNvPicPr>
          <p:nvPr/>
        </p:nvPicPr>
        <p:blipFill rotWithShape="1">
          <a:blip r:embed="rId2">
            <a:extLst>
              <a:ext uri="{28A0092B-C50C-407E-A947-70E740481C1C}">
                <a14:useLocalDpi xmlns:a14="http://schemas.microsoft.com/office/drawing/2010/main"/>
              </a:ext>
            </a:extLst>
          </a:blip>
          <a:srcRect b="5511"/>
          <a:stretch/>
        </p:blipFill>
        <p:spPr>
          <a:xfrm>
            <a:off x="920515" y="248945"/>
            <a:ext cx="9187311" cy="5731723"/>
          </a:xfrm>
          <a:prstGeom prst="rect">
            <a:avLst/>
          </a:prstGeom>
        </p:spPr>
      </p:pic>
      <p:sp>
        <p:nvSpPr>
          <p:cNvPr id="4" name="TextBox 3">
            <a:extLst>
              <a:ext uri="{FF2B5EF4-FFF2-40B4-BE49-F238E27FC236}">
                <a16:creationId xmlns:a16="http://schemas.microsoft.com/office/drawing/2014/main" id="{3B4D7F61-F421-9846-AB3E-95EFDB8EE05E}"/>
              </a:ext>
            </a:extLst>
          </p:cNvPr>
          <p:cNvSpPr txBox="1"/>
          <p:nvPr/>
        </p:nvSpPr>
        <p:spPr>
          <a:xfrm>
            <a:off x="735227" y="5980668"/>
            <a:ext cx="9675340" cy="923330"/>
          </a:xfrm>
          <a:prstGeom prst="rect">
            <a:avLst/>
          </a:prstGeom>
          <a:noFill/>
        </p:spPr>
        <p:txBody>
          <a:bodyPr wrap="square" rtlCol="0">
            <a:spAutoFit/>
          </a:bodyPr>
          <a:lstStyle/>
          <a:p>
            <a:r>
              <a:rPr lang="en-US" dirty="0"/>
              <a:t>We also used the DSCOVR data to simulate the minimum data collection rate needed to determine the rotation period of an exoplanet. For Earth, we determined that the minimum sampling interval required for the detection is 10 hours. </a:t>
            </a:r>
          </a:p>
        </p:txBody>
      </p:sp>
    </p:spTree>
    <p:extLst>
      <p:ext uri="{BB962C8B-B14F-4D97-AF65-F5344CB8AC3E}">
        <p14:creationId xmlns:p14="http://schemas.microsoft.com/office/powerpoint/2010/main" val="50807164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4D7F61-F421-9846-AB3E-95EFDB8EE05E}"/>
              </a:ext>
            </a:extLst>
          </p:cNvPr>
          <p:cNvSpPr txBox="1"/>
          <p:nvPr/>
        </p:nvSpPr>
        <p:spPr>
          <a:xfrm>
            <a:off x="735227" y="5733533"/>
            <a:ext cx="9675340" cy="523220"/>
          </a:xfrm>
          <a:prstGeom prst="rect">
            <a:avLst/>
          </a:prstGeom>
          <a:noFill/>
        </p:spPr>
        <p:txBody>
          <a:bodyPr wrap="square" rtlCol="0">
            <a:spAutoFit/>
          </a:bodyPr>
          <a:lstStyle/>
          <a:p>
            <a:pPr algn="ctr"/>
            <a:r>
              <a:rPr lang="en-US" sz="2800" dirty="0"/>
              <a:t>Simulated edge-one phase angle changes of Earth images.</a:t>
            </a:r>
          </a:p>
        </p:txBody>
      </p:sp>
      <p:pic>
        <p:nvPicPr>
          <p:cNvPr id="6" name="Picture 5">
            <a:extLst>
              <a:ext uri="{FF2B5EF4-FFF2-40B4-BE49-F238E27FC236}">
                <a16:creationId xmlns:a16="http://schemas.microsoft.com/office/drawing/2014/main" id="{23EE153E-024A-D141-A728-D3675BC0130F}"/>
              </a:ext>
            </a:extLst>
          </p:cNvPr>
          <p:cNvPicPr>
            <a:picLocks noChangeAspect="1"/>
          </p:cNvPicPr>
          <p:nvPr/>
        </p:nvPicPr>
        <p:blipFill>
          <a:blip r:embed="rId2"/>
          <a:stretch>
            <a:fillRect/>
          </a:stretch>
        </p:blipFill>
        <p:spPr>
          <a:xfrm>
            <a:off x="735227" y="1155589"/>
            <a:ext cx="9607018" cy="4114800"/>
          </a:xfrm>
          <a:prstGeom prst="rect">
            <a:avLst/>
          </a:prstGeom>
        </p:spPr>
      </p:pic>
    </p:spTree>
    <p:extLst>
      <p:ext uri="{BB962C8B-B14F-4D97-AF65-F5344CB8AC3E}">
        <p14:creationId xmlns:p14="http://schemas.microsoft.com/office/powerpoint/2010/main" val="3501930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3D9B2A4C-4CD1-AC4B-A5DC-1EEA7999F3E7}"/>
              </a:ext>
            </a:extLst>
          </p:cNvPr>
          <p:cNvPicPr>
            <a:picLocks noChangeAspect="1"/>
          </p:cNvPicPr>
          <p:nvPr/>
        </p:nvPicPr>
        <p:blipFill>
          <a:blip r:embed="rId2"/>
          <a:stretch>
            <a:fillRect/>
          </a:stretch>
        </p:blipFill>
        <p:spPr>
          <a:xfrm>
            <a:off x="0" y="1143000"/>
            <a:ext cx="10972800" cy="6172200"/>
          </a:xfrm>
          <a:prstGeom prst="rect">
            <a:avLst/>
          </a:prstGeom>
        </p:spPr>
      </p:pic>
      <p:sp>
        <p:nvSpPr>
          <p:cNvPr id="2" name="Title 1">
            <a:extLst>
              <a:ext uri="{FF2B5EF4-FFF2-40B4-BE49-F238E27FC236}">
                <a16:creationId xmlns:a16="http://schemas.microsoft.com/office/drawing/2014/main" id="{983DF351-4A06-EF41-87E7-E866EA5720A9}"/>
              </a:ext>
            </a:extLst>
          </p:cNvPr>
          <p:cNvSpPr>
            <a:spLocks noGrp="1"/>
          </p:cNvSpPr>
          <p:nvPr>
            <p:ph type="title"/>
          </p:nvPr>
        </p:nvSpPr>
        <p:spPr>
          <a:xfrm>
            <a:off x="381000" y="195943"/>
            <a:ext cx="10221686" cy="1167908"/>
          </a:xfrm>
        </p:spPr>
        <p:txBody>
          <a:bodyPr>
            <a:normAutofit fontScale="90000"/>
          </a:bodyPr>
          <a:lstStyle/>
          <a:p>
            <a:r>
              <a:rPr lang="en-US" b="1" dirty="0">
                <a:solidFill>
                  <a:schemeClr val="bg1"/>
                </a:solidFill>
              </a:rPr>
              <a:t>Exoplanet exploration moving from detection to characterization</a:t>
            </a:r>
          </a:p>
        </p:txBody>
      </p:sp>
    </p:spTree>
    <p:extLst>
      <p:ext uri="{BB962C8B-B14F-4D97-AF65-F5344CB8AC3E}">
        <p14:creationId xmlns:p14="http://schemas.microsoft.com/office/powerpoint/2010/main" val="98513904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B4D7F61-F421-9846-AB3E-95EFDB8EE05E}"/>
              </a:ext>
            </a:extLst>
          </p:cNvPr>
          <p:cNvSpPr txBox="1"/>
          <p:nvPr/>
        </p:nvSpPr>
        <p:spPr>
          <a:xfrm>
            <a:off x="333632" y="6005382"/>
            <a:ext cx="10342606" cy="1107996"/>
          </a:xfrm>
          <a:prstGeom prst="rect">
            <a:avLst/>
          </a:prstGeom>
          <a:noFill/>
        </p:spPr>
        <p:txBody>
          <a:bodyPr wrap="square" rtlCol="0">
            <a:spAutoFit/>
          </a:bodyPr>
          <a:lstStyle/>
          <a:p>
            <a:pPr algn="just"/>
            <a:r>
              <a:rPr lang="en-US" sz="2200" dirty="0"/>
              <a:t>The simulated Earth image with face-on phase angle changes. This face-on case, however, is unlikely to be common since most of the exoplanets were discovered by transit or radial velocity methods, which cannot detect an exoplanet whose orbit is seen face-on.</a:t>
            </a:r>
          </a:p>
        </p:txBody>
      </p:sp>
      <p:pic>
        <p:nvPicPr>
          <p:cNvPr id="5" name="Picture 4">
            <a:extLst>
              <a:ext uri="{FF2B5EF4-FFF2-40B4-BE49-F238E27FC236}">
                <a16:creationId xmlns:a16="http://schemas.microsoft.com/office/drawing/2014/main" id="{E32E9637-10B9-0543-A9C7-D7C8012910B0}"/>
              </a:ext>
            </a:extLst>
          </p:cNvPr>
          <p:cNvPicPr>
            <a:picLocks noChangeAspect="1"/>
          </p:cNvPicPr>
          <p:nvPr/>
        </p:nvPicPr>
        <p:blipFill rotWithShape="1">
          <a:blip r:embed="rId2">
            <a:extLst>
              <a:ext uri="{28A0092B-C50C-407E-A947-70E740481C1C}">
                <a14:useLocalDpi xmlns:a14="http://schemas.microsoft.com/office/drawing/2010/main"/>
              </a:ext>
            </a:extLst>
          </a:blip>
          <a:srcRect l="2870" r="3329"/>
          <a:stretch/>
        </p:blipFill>
        <p:spPr bwMode="auto">
          <a:xfrm>
            <a:off x="1434491" y="61782"/>
            <a:ext cx="7697086" cy="59436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0573776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F351-4A06-EF41-87E7-E866EA5720A9}"/>
              </a:ext>
            </a:extLst>
          </p:cNvPr>
          <p:cNvSpPr>
            <a:spLocks noGrp="1"/>
          </p:cNvSpPr>
          <p:nvPr>
            <p:ph type="title"/>
          </p:nvPr>
        </p:nvSpPr>
        <p:spPr>
          <a:xfrm>
            <a:off x="381000" y="195943"/>
            <a:ext cx="10221686" cy="1167908"/>
          </a:xfrm>
        </p:spPr>
        <p:txBody>
          <a:bodyPr>
            <a:normAutofit fontScale="90000"/>
          </a:bodyPr>
          <a:lstStyle/>
          <a:p>
            <a:r>
              <a:rPr lang="en-US" b="1" dirty="0"/>
              <a:t>Earth is the baseline for characterizing terrestrial exoplanets</a:t>
            </a:r>
          </a:p>
        </p:txBody>
      </p:sp>
      <p:pic>
        <p:nvPicPr>
          <p:cNvPr id="5" name="Picture 4">
            <a:extLst>
              <a:ext uri="{FF2B5EF4-FFF2-40B4-BE49-F238E27FC236}">
                <a16:creationId xmlns:a16="http://schemas.microsoft.com/office/drawing/2014/main" id="{42D90C6F-3A2E-D14E-8C3B-F620B6568367}"/>
              </a:ext>
            </a:extLst>
          </p:cNvPr>
          <p:cNvPicPr>
            <a:picLocks noChangeAspect="1"/>
          </p:cNvPicPr>
          <p:nvPr/>
        </p:nvPicPr>
        <p:blipFill>
          <a:blip r:embed="rId2"/>
          <a:stretch>
            <a:fillRect/>
          </a:stretch>
        </p:blipFill>
        <p:spPr>
          <a:xfrm>
            <a:off x="912354" y="1394847"/>
            <a:ext cx="8107659" cy="5780284"/>
          </a:xfrm>
          <a:prstGeom prst="rect">
            <a:avLst/>
          </a:prstGeom>
        </p:spPr>
      </p:pic>
      <p:sp>
        <p:nvSpPr>
          <p:cNvPr id="6" name="TextBox 5">
            <a:extLst>
              <a:ext uri="{FF2B5EF4-FFF2-40B4-BE49-F238E27FC236}">
                <a16:creationId xmlns:a16="http://schemas.microsoft.com/office/drawing/2014/main" id="{B78CE033-CD00-9E4D-A3B0-27731AAD9A95}"/>
              </a:ext>
            </a:extLst>
          </p:cNvPr>
          <p:cNvSpPr txBox="1"/>
          <p:nvPr/>
        </p:nvSpPr>
        <p:spPr>
          <a:xfrm>
            <a:off x="8885999" y="6945868"/>
            <a:ext cx="2086801" cy="369332"/>
          </a:xfrm>
          <a:prstGeom prst="rect">
            <a:avLst/>
          </a:prstGeom>
          <a:noFill/>
        </p:spPr>
        <p:txBody>
          <a:bodyPr wrap="square" rtlCol="0">
            <a:spAutoFit/>
          </a:bodyPr>
          <a:lstStyle/>
          <a:p>
            <a:pPr algn="just"/>
            <a:r>
              <a:rPr lang="en-US" b="1" dirty="0"/>
              <a:t>Turnbull et al. 2006</a:t>
            </a:r>
          </a:p>
        </p:txBody>
      </p:sp>
    </p:spTree>
    <p:extLst>
      <p:ext uri="{BB962C8B-B14F-4D97-AF65-F5344CB8AC3E}">
        <p14:creationId xmlns:p14="http://schemas.microsoft.com/office/powerpoint/2010/main" val="383122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3DF351-4A06-EF41-87E7-E866EA5720A9}"/>
              </a:ext>
            </a:extLst>
          </p:cNvPr>
          <p:cNvSpPr>
            <a:spLocks noGrp="1"/>
          </p:cNvSpPr>
          <p:nvPr>
            <p:ph type="title"/>
          </p:nvPr>
        </p:nvSpPr>
        <p:spPr>
          <a:xfrm>
            <a:off x="381000" y="195943"/>
            <a:ext cx="10221686" cy="1167908"/>
          </a:xfrm>
        </p:spPr>
        <p:txBody>
          <a:bodyPr>
            <a:normAutofit fontScale="90000"/>
          </a:bodyPr>
          <a:lstStyle/>
          <a:p>
            <a:r>
              <a:rPr lang="en-US" b="1" dirty="0"/>
              <a:t>Principal components in broadband photometry of EPOXI </a:t>
            </a:r>
          </a:p>
        </p:txBody>
      </p:sp>
      <p:sp>
        <p:nvSpPr>
          <p:cNvPr id="6" name="TextBox 5">
            <a:extLst>
              <a:ext uri="{FF2B5EF4-FFF2-40B4-BE49-F238E27FC236}">
                <a16:creationId xmlns:a16="http://schemas.microsoft.com/office/drawing/2014/main" id="{B78CE033-CD00-9E4D-A3B0-27731AAD9A95}"/>
              </a:ext>
            </a:extLst>
          </p:cNvPr>
          <p:cNvSpPr txBox="1"/>
          <p:nvPr/>
        </p:nvSpPr>
        <p:spPr>
          <a:xfrm>
            <a:off x="8885999" y="6945868"/>
            <a:ext cx="2086801" cy="369332"/>
          </a:xfrm>
          <a:prstGeom prst="rect">
            <a:avLst/>
          </a:prstGeom>
          <a:noFill/>
        </p:spPr>
        <p:txBody>
          <a:bodyPr wrap="square" rtlCol="0">
            <a:spAutoFit/>
          </a:bodyPr>
          <a:lstStyle/>
          <a:p>
            <a:pPr algn="just"/>
            <a:r>
              <a:rPr lang="en-US" b="1" dirty="0"/>
              <a:t>Cowan et al. 2009</a:t>
            </a:r>
          </a:p>
        </p:txBody>
      </p:sp>
      <p:pic>
        <p:nvPicPr>
          <p:cNvPr id="3" name="Picture 2">
            <a:extLst>
              <a:ext uri="{FF2B5EF4-FFF2-40B4-BE49-F238E27FC236}">
                <a16:creationId xmlns:a16="http://schemas.microsoft.com/office/drawing/2014/main" id="{321B4EF8-42FA-8647-A702-EFBEBB1016AC}"/>
              </a:ext>
            </a:extLst>
          </p:cNvPr>
          <p:cNvPicPr>
            <a:picLocks noChangeAspect="1"/>
          </p:cNvPicPr>
          <p:nvPr/>
        </p:nvPicPr>
        <p:blipFill>
          <a:blip r:embed="rId2"/>
          <a:stretch>
            <a:fillRect/>
          </a:stretch>
        </p:blipFill>
        <p:spPr>
          <a:xfrm>
            <a:off x="257012" y="1756367"/>
            <a:ext cx="7128547" cy="5000894"/>
          </a:xfrm>
          <a:prstGeom prst="rect">
            <a:avLst/>
          </a:prstGeom>
        </p:spPr>
      </p:pic>
      <p:pic>
        <p:nvPicPr>
          <p:cNvPr id="4" name="Picture 3">
            <a:extLst>
              <a:ext uri="{FF2B5EF4-FFF2-40B4-BE49-F238E27FC236}">
                <a16:creationId xmlns:a16="http://schemas.microsoft.com/office/drawing/2014/main" id="{0FA2A03C-CE33-4143-AC49-2A9BF3B7A2D9}"/>
              </a:ext>
            </a:extLst>
          </p:cNvPr>
          <p:cNvPicPr>
            <a:picLocks noChangeAspect="1"/>
          </p:cNvPicPr>
          <p:nvPr/>
        </p:nvPicPr>
        <p:blipFill>
          <a:blip r:embed="rId3"/>
          <a:stretch>
            <a:fillRect/>
          </a:stretch>
        </p:blipFill>
        <p:spPr>
          <a:xfrm>
            <a:off x="4114215" y="1363851"/>
            <a:ext cx="6542687" cy="4631534"/>
          </a:xfrm>
          <a:prstGeom prst="rect">
            <a:avLst/>
          </a:prstGeom>
        </p:spPr>
      </p:pic>
    </p:spTree>
    <p:extLst>
      <p:ext uri="{BB962C8B-B14F-4D97-AF65-F5344CB8AC3E}">
        <p14:creationId xmlns:p14="http://schemas.microsoft.com/office/powerpoint/2010/main" val="3681341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9600" y="1164066"/>
            <a:ext cx="9613900" cy="5356851"/>
          </a:xfrm>
          <a:prstGeom prst="rect">
            <a:avLst/>
          </a:prstGeom>
          <a:noFill/>
        </p:spPr>
        <p:txBody>
          <a:bodyPr wrap="square" rtlCol="0">
            <a:spAutoFit/>
          </a:bodyPr>
          <a:lstStyle/>
          <a:p>
            <a:pPr algn="just"/>
            <a:r>
              <a:rPr lang="en-US" sz="3200" b="1" dirty="0">
                <a:latin typeface="Times New Roman" charset="0"/>
                <a:ea typeface="Times New Roman" charset="0"/>
                <a:cs typeface="Times New Roman" charset="0"/>
              </a:rPr>
              <a:t>Objective: </a:t>
            </a:r>
            <a:r>
              <a:rPr lang="en-US" sz="2095" dirty="0">
                <a:latin typeface="Times New Roman" charset="0"/>
                <a:ea typeface="Times New Roman" charset="0"/>
                <a:cs typeface="Times New Roman" charset="0"/>
              </a:rPr>
              <a:t>Use Deep Space Climate Observatory (DSCOVR) measurements from L1 orbit to simulate imaging a planet from afar and study methods for determining the rotation, weather patterns, and surface terrain of an Earth-like exoplanet.</a:t>
            </a:r>
          </a:p>
          <a:p>
            <a:pPr algn="just"/>
            <a:endParaRPr lang="en-US" sz="2095" dirty="0">
              <a:latin typeface="Times New Roman" charset="0"/>
              <a:ea typeface="Times New Roman" charset="0"/>
              <a:cs typeface="Times New Roman" charset="0"/>
            </a:endParaRPr>
          </a:p>
          <a:p>
            <a:pPr algn="just"/>
            <a:r>
              <a:rPr lang="en-US" sz="3200" b="1" dirty="0">
                <a:latin typeface="Times New Roman" charset="0"/>
                <a:ea typeface="Times New Roman" charset="0"/>
                <a:cs typeface="Times New Roman" charset="0"/>
              </a:rPr>
              <a:t>Approach:</a:t>
            </a:r>
          </a:p>
          <a:p>
            <a:pPr marL="611830" indent="-399020" algn="just">
              <a:spcBef>
                <a:spcPts val="699"/>
              </a:spcBef>
              <a:buFont typeface="+mj-lt"/>
              <a:buAutoNum type="arabicPeriod"/>
            </a:pPr>
            <a:r>
              <a:rPr lang="en-US" sz="1861" dirty="0">
                <a:latin typeface="Times New Roman" charset="0"/>
                <a:ea typeface="Times New Roman" charset="0"/>
                <a:cs typeface="Times New Roman" charset="0"/>
              </a:rPr>
              <a:t>Average DSCOVR images to a single point and generate </a:t>
            </a:r>
            <a:r>
              <a:rPr lang="en-US" sz="1861" dirty="0" err="1">
                <a:latin typeface="Times New Roman" charset="0"/>
                <a:ea typeface="Times New Roman" charset="0"/>
                <a:cs typeface="Times New Roman" charset="0"/>
              </a:rPr>
              <a:t>timeseries</a:t>
            </a:r>
            <a:r>
              <a:rPr lang="en-US" sz="1861" dirty="0">
                <a:latin typeface="Times New Roman" charset="0"/>
                <a:ea typeface="Times New Roman" charset="0"/>
                <a:cs typeface="Times New Roman" charset="0"/>
              </a:rPr>
              <a:t> for each wavelength. These novel measurements act as proxy for </a:t>
            </a:r>
            <a:r>
              <a:rPr lang="en-US" sz="1861" dirty="0" err="1">
                <a:latin typeface="Times New Roman" charset="0"/>
                <a:ea typeface="Times New Roman" charset="0"/>
                <a:cs typeface="Times New Roman" charset="0"/>
              </a:rPr>
              <a:t>exoplanet</a:t>
            </a:r>
            <a:r>
              <a:rPr lang="en-US" sz="1861" dirty="0">
                <a:latin typeface="Times New Roman" charset="0"/>
                <a:ea typeface="Times New Roman" charset="0"/>
                <a:cs typeface="Times New Roman" charset="0"/>
              </a:rPr>
              <a:t> data and can be used to learn how to study a planet from afar.</a:t>
            </a:r>
          </a:p>
          <a:p>
            <a:pPr marL="611830" indent="-399020" algn="just">
              <a:spcBef>
                <a:spcPts val="699"/>
              </a:spcBef>
              <a:buFont typeface="+mj-lt"/>
              <a:buAutoNum type="arabicPeriod"/>
            </a:pPr>
            <a:r>
              <a:rPr lang="en-US" sz="1861" dirty="0">
                <a:latin typeface="Times New Roman" charset="0"/>
                <a:ea typeface="Times New Roman" charset="0"/>
                <a:cs typeface="Times New Roman" charset="0"/>
              </a:rPr>
              <a:t>Examine possibility for separation of surface and cloud signal through linear combination of different wavelength channels.</a:t>
            </a:r>
          </a:p>
          <a:p>
            <a:pPr marL="611830" indent="-399020" algn="just">
              <a:spcBef>
                <a:spcPts val="699"/>
              </a:spcBef>
              <a:buFont typeface="+mj-lt"/>
              <a:buAutoNum type="arabicPeriod"/>
            </a:pPr>
            <a:r>
              <a:rPr lang="en-US" sz="1861" dirty="0">
                <a:latin typeface="Times New Roman" charset="0"/>
                <a:ea typeface="Times New Roman" charset="0"/>
                <a:cs typeface="Times New Roman" charset="0"/>
              </a:rPr>
              <a:t>Use Fourier analysis techniques to extract periodic behavior due to planetary rotation, weather (cloud) patterns, surface terrain (ocean, land, vegetation), and the moon.</a:t>
            </a:r>
          </a:p>
          <a:p>
            <a:pPr marL="611830" indent="-399020" algn="just">
              <a:spcBef>
                <a:spcPts val="699"/>
              </a:spcBef>
              <a:buFont typeface="+mj-lt"/>
              <a:buAutoNum type="arabicPeriod"/>
            </a:pPr>
            <a:r>
              <a:rPr lang="en-US" sz="1861" dirty="0">
                <a:latin typeface="Times New Roman" charset="0"/>
                <a:ea typeface="Times New Roman" charset="0"/>
                <a:cs typeface="Times New Roman" charset="0"/>
              </a:rPr>
              <a:t>Develop plans for comparing integrated single point DSCOVR data to potential exoplanet measurements. </a:t>
            </a:r>
          </a:p>
          <a:p>
            <a:pPr marL="212811" algn="just">
              <a:spcBef>
                <a:spcPts val="699"/>
              </a:spcBef>
            </a:pPr>
            <a:endParaRPr lang="en-US" sz="1861" dirty="0">
              <a:latin typeface="Times New Roman" charset="0"/>
              <a:ea typeface="Times New Roman" charset="0"/>
              <a:cs typeface="Times New Roman" charset="0"/>
            </a:endParaRPr>
          </a:p>
        </p:txBody>
      </p:sp>
    </p:spTree>
    <p:extLst>
      <p:ext uri="{BB962C8B-B14F-4D97-AF65-F5344CB8AC3E}">
        <p14:creationId xmlns:p14="http://schemas.microsoft.com/office/powerpoint/2010/main" val="17427483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80011" y="973116"/>
            <a:ext cx="10210800" cy="6126480"/>
          </a:xfrm>
          <a:prstGeom prst="rect">
            <a:avLst/>
          </a:prstGeom>
        </p:spPr>
      </p:pic>
      <p:sp>
        <p:nvSpPr>
          <p:cNvPr id="5" name="TextBox 4"/>
          <p:cNvSpPr txBox="1"/>
          <p:nvPr/>
        </p:nvSpPr>
        <p:spPr>
          <a:xfrm>
            <a:off x="647700" y="255951"/>
            <a:ext cx="9740900" cy="584775"/>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b="1" dirty="0"/>
              <a:t>Solar Spectrum and DSCOVR/EPIC wavelength channels</a:t>
            </a:r>
          </a:p>
        </p:txBody>
      </p:sp>
    </p:spTree>
    <p:extLst>
      <p:ext uri="{BB962C8B-B14F-4D97-AF65-F5344CB8AC3E}">
        <p14:creationId xmlns:p14="http://schemas.microsoft.com/office/powerpoint/2010/main" val="140013621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a:extLst>
              <a:ext uri="{28A0092B-C50C-407E-A947-70E740481C1C}">
                <a14:useLocalDpi xmlns:a14="http://schemas.microsoft.com/office/drawing/2010/main"/>
              </a:ext>
            </a:extLst>
          </a:blip>
          <a:srcRect b="7246"/>
          <a:stretch/>
        </p:blipFill>
        <p:spPr>
          <a:xfrm>
            <a:off x="320705" y="433302"/>
            <a:ext cx="10347831" cy="5660357"/>
          </a:xfrm>
          <a:prstGeom prst="rect">
            <a:avLst/>
          </a:prstGeom>
        </p:spPr>
      </p:pic>
      <p:sp>
        <p:nvSpPr>
          <p:cNvPr id="2" name="TextBox 1"/>
          <p:cNvSpPr txBox="1"/>
          <p:nvPr/>
        </p:nvSpPr>
        <p:spPr>
          <a:xfrm>
            <a:off x="371505" y="6007100"/>
            <a:ext cx="10347831" cy="1015663"/>
          </a:xfrm>
          <a:prstGeom prst="rect">
            <a:avLst/>
          </a:prstGeom>
          <a:noFill/>
        </p:spPr>
        <p:txBody>
          <a:bodyPr wrap="square" rtlCol="0">
            <a:spAutoFit/>
          </a:bodyPr>
          <a:lstStyle/>
          <a:p>
            <a:pPr algn="just"/>
            <a:r>
              <a:rPr lang="en-US" sz="2000" b="1" dirty="0"/>
              <a:t>The calibration factors K are obtained using in-flight scene matching calibration from Earth orbiting satellites for most of the EPIC channels, and from the Moon for the 2 oxygen absorbing channels (688 and 764 nm).</a:t>
            </a:r>
          </a:p>
        </p:txBody>
      </p:sp>
    </p:spTree>
    <p:extLst>
      <p:ext uri="{BB962C8B-B14F-4D97-AF65-F5344CB8AC3E}">
        <p14:creationId xmlns:p14="http://schemas.microsoft.com/office/powerpoint/2010/main" val="13052034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4" name="Rectangle 3"/>
              <p:cNvSpPr/>
              <p:nvPr/>
            </p:nvSpPr>
            <p:spPr>
              <a:xfrm>
                <a:off x="766899" y="1696821"/>
                <a:ext cx="9642088" cy="3170099"/>
              </a:xfrm>
              <a:prstGeom prst="rect">
                <a:avLst/>
              </a:prstGeom>
            </p:spPr>
            <p:txBody>
              <a:bodyPr wrap="square">
                <a:spAutoFit/>
              </a:bodyPr>
              <a:lstStyle/>
              <a:p>
                <a:pPr algn="just">
                  <a:lnSpc>
                    <a:spcPct val="150000"/>
                  </a:lnSpc>
                  <a:spcBef>
                    <a:spcPts val="600"/>
                  </a:spcBef>
                </a:pPr>
                <a:r>
                  <a:rPr lang="en-US" sz="2000" dirty="0">
                    <a:solidFill>
                      <a:srgbClr val="000000"/>
                    </a:solidFill>
                    <a:latin typeface="Times New Roman" charset="0"/>
                    <a:ea typeface="Times New Roman" charset="0"/>
                    <a:cs typeface="Times New Roman" charset="0"/>
                  </a:rPr>
                  <a:t>W</a:t>
                </a:r>
                <a:r>
                  <a:rPr lang="en-US" sz="2000" dirty="0">
                    <a:solidFill>
                      <a:srgbClr val="000000"/>
                    </a:solidFill>
                    <a:effectLst/>
                    <a:latin typeface="Times New Roman" charset="0"/>
                    <a:ea typeface="Times New Roman" charset="0"/>
                    <a:cs typeface="Times New Roman" charset="0"/>
                  </a:rPr>
                  <a:t>e use the EPIC calibration factors </a:t>
                </a:r>
                <a:r>
                  <a:rPr lang="en-US" sz="2000" i="1" dirty="0">
                    <a:solidFill>
                      <a:srgbClr val="000000"/>
                    </a:solidFill>
                    <a:effectLst/>
                    <a:latin typeface="Times New Roman" charset="0"/>
                    <a:ea typeface="Times New Roman" charset="0"/>
                    <a:cs typeface="Times New Roman" charset="0"/>
                  </a:rPr>
                  <a:t>K</a:t>
                </a:r>
                <a:r>
                  <a:rPr lang="en-US" sz="2000" dirty="0">
                    <a:solidFill>
                      <a:srgbClr val="000000"/>
                    </a:solidFill>
                    <a:effectLst/>
                    <a:latin typeface="Times New Roman" charset="0"/>
                    <a:ea typeface="Times New Roman" charset="0"/>
                    <a:cs typeface="Times New Roman" charset="0"/>
                  </a:rPr>
                  <a:t> to convert </a:t>
                </a:r>
                <a:r>
                  <a:rPr lang="en-US" sz="2000" dirty="0">
                    <a:solidFill>
                      <a:srgbClr val="000000"/>
                    </a:solidFill>
                    <a:latin typeface="Times New Roman" charset="0"/>
                    <a:ea typeface="Times New Roman" charset="0"/>
                    <a:cs typeface="Times New Roman" charset="0"/>
                  </a:rPr>
                  <a:t>EPIC L1B images from units of counts/second </a:t>
                </a:r>
                <a:r>
                  <a:rPr lang="en-US" sz="2000" dirty="0">
                    <a:solidFill>
                      <a:srgbClr val="000000"/>
                    </a:solidFill>
                    <a:effectLst/>
                    <a:latin typeface="Times New Roman" charset="0"/>
                    <a:ea typeface="Times New Roman" charset="0"/>
                    <a:cs typeface="Times New Roman" charset="0"/>
                  </a:rPr>
                  <a:t>(</a:t>
                </a:r>
                <a:r>
                  <a:rPr lang="en-US" sz="2000" i="1" dirty="0" err="1">
                    <a:solidFill>
                      <a:srgbClr val="000000"/>
                    </a:solidFill>
                    <a:effectLst/>
                    <a:latin typeface="Times New Roman" charset="0"/>
                    <a:ea typeface="Times New Roman" charset="0"/>
                    <a:cs typeface="Times New Roman" charset="0"/>
                  </a:rPr>
                  <a:t>ct</a:t>
                </a:r>
                <a:r>
                  <a:rPr lang="en-US" sz="2000" dirty="0">
                    <a:solidFill>
                      <a:srgbClr val="000000"/>
                    </a:solidFill>
                    <a:effectLst/>
                    <a:latin typeface="Times New Roman" charset="0"/>
                    <a:ea typeface="Times New Roman" charset="0"/>
                    <a:cs typeface="Times New Roman" charset="0"/>
                  </a:rPr>
                  <a:t>) into reflectance (</a:t>
                </a:r>
                <a:r>
                  <a:rPr lang="en-US" sz="2000" i="1" dirty="0">
                    <a:solidFill>
                      <a:srgbClr val="000000"/>
                    </a:solidFill>
                    <a:effectLst/>
                    <a:latin typeface="Times New Roman" charset="0"/>
                    <a:ea typeface="Times New Roman" charset="0"/>
                    <a:cs typeface="Times New Roman" charset="0"/>
                  </a:rPr>
                  <a:t>R</a:t>
                </a:r>
                <a:r>
                  <a:rPr lang="en-US" sz="2000" dirty="0">
                    <a:solidFill>
                      <a:srgbClr val="000000"/>
                    </a:solidFill>
                    <a:effectLst/>
                    <a:latin typeface="Times New Roman" charset="0"/>
                    <a:ea typeface="Times New Roman" charset="0"/>
                    <a:cs typeface="Times New Roman" charset="0"/>
                  </a:rPr>
                  <a:t>), according to:</a:t>
                </a:r>
                <a:endParaRPr lang="en-US" sz="2000" dirty="0">
                  <a:effectLst/>
                  <a:latin typeface="Calibri" charset="0"/>
                  <a:ea typeface="Times New Roman" charset="0"/>
                  <a:cs typeface="Times New Roman" charset="0"/>
                </a:endParaRPr>
              </a:p>
              <a:p>
                <a:pPr indent="228600" algn="just">
                  <a:lnSpc>
                    <a:spcPct val="150000"/>
                  </a:lnSpc>
                  <a:spcBef>
                    <a:spcPts val="600"/>
                  </a:spcBef>
                </a:pPr>
                <a:r>
                  <a:rPr lang="en-US" sz="2000" dirty="0">
                    <a:solidFill>
                      <a:srgbClr val="000000"/>
                    </a:solidFill>
                    <a:effectLst/>
                    <a:latin typeface="Times New Roman" charset="0"/>
                    <a:ea typeface="Times New Roman" charset="0"/>
                    <a:cs typeface="Times New Roman" charset="0"/>
                  </a:rPr>
                  <a:t>					</a:t>
                </a:r>
                <a14:m>
                  <m:oMath xmlns:m="http://schemas.openxmlformats.org/officeDocument/2006/math">
                    <m:r>
                      <a:rPr lang="en-US" sz="2000" i="1">
                        <a:solidFill>
                          <a:srgbClr val="000000"/>
                        </a:solidFill>
                        <a:effectLst/>
                        <a:latin typeface="Cambria Math" charset="0"/>
                        <a:ea typeface="Times New Roman" charset="0"/>
                        <a:cs typeface="Times New Roman" charset="0"/>
                      </a:rPr>
                      <m:t>𝑅</m:t>
                    </m:r>
                    <m:r>
                      <a:rPr lang="en-US" sz="2000" i="1">
                        <a:solidFill>
                          <a:srgbClr val="000000"/>
                        </a:solidFill>
                        <a:effectLst/>
                        <a:latin typeface="Cambria Math" charset="0"/>
                        <a:ea typeface="Times New Roman" charset="0"/>
                        <a:cs typeface="Times New Roman" charset="0"/>
                      </a:rPr>
                      <m:t>=</m:t>
                    </m:r>
                    <m:r>
                      <a:rPr lang="en-US" sz="2000" i="1">
                        <a:solidFill>
                          <a:srgbClr val="000000"/>
                        </a:solidFill>
                        <a:effectLst/>
                        <a:latin typeface="Cambria Math" charset="0"/>
                        <a:ea typeface="Times New Roman" charset="0"/>
                        <a:cs typeface="Times New Roman" charset="0"/>
                      </a:rPr>
                      <m:t>𝑐𝑡</m:t>
                    </m:r>
                    <m:r>
                      <a:rPr lang="en-US" sz="2000" i="1">
                        <a:solidFill>
                          <a:srgbClr val="000000"/>
                        </a:solidFill>
                        <a:effectLst/>
                        <a:latin typeface="Cambria Math" charset="0"/>
                        <a:ea typeface="Times New Roman" charset="0"/>
                        <a:cs typeface="Times New Roman" charset="0"/>
                      </a:rPr>
                      <m:t>∙</m:t>
                    </m:r>
                    <m:r>
                      <a:rPr lang="en-US" sz="2000" i="1">
                        <a:solidFill>
                          <a:srgbClr val="000000"/>
                        </a:solidFill>
                        <a:effectLst/>
                        <a:latin typeface="Cambria Math" charset="0"/>
                        <a:ea typeface="Times New Roman" charset="0"/>
                        <a:cs typeface="Times New Roman" charset="0"/>
                      </a:rPr>
                      <m:t>𝐾</m:t>
                    </m:r>
                  </m:oMath>
                </a14:m>
                <a:r>
                  <a:rPr lang="en-US" sz="2000" dirty="0">
                    <a:solidFill>
                      <a:srgbClr val="000000"/>
                    </a:solidFill>
                    <a:effectLst/>
                    <a:latin typeface="Times New Roman" charset="0"/>
                    <a:ea typeface="Times New Roman" charset="0"/>
                    <a:cs typeface="Times New Roman" charset="0"/>
                  </a:rPr>
                  <a:t>				(1)</a:t>
                </a:r>
                <a:endParaRPr lang="en-US" sz="2000" dirty="0">
                  <a:effectLst/>
                  <a:latin typeface="Calibri" charset="0"/>
                  <a:ea typeface="Times New Roman" charset="0"/>
                  <a:cs typeface="Times New Roman" charset="0"/>
                </a:endParaRPr>
              </a:p>
              <a:p>
                <a:pPr algn="just">
                  <a:lnSpc>
                    <a:spcPct val="150000"/>
                  </a:lnSpc>
                  <a:spcBef>
                    <a:spcPts val="600"/>
                  </a:spcBef>
                </a:pPr>
                <a:r>
                  <a:rPr lang="en-US" sz="2000" dirty="0">
                    <a:solidFill>
                      <a:srgbClr val="000000"/>
                    </a:solidFill>
                    <a:effectLst/>
                    <a:latin typeface="Times New Roman" charset="0"/>
                    <a:ea typeface="Times New Roman" charset="0"/>
                    <a:cs typeface="Times New Roman" charset="0"/>
                  </a:rPr>
                  <a:t>which can be converted into radiances, according to:</a:t>
                </a:r>
                <a:endParaRPr lang="en-US" sz="2000" dirty="0">
                  <a:effectLst/>
                  <a:latin typeface="Calibri" charset="0"/>
                  <a:ea typeface="Times New Roman" charset="0"/>
                  <a:cs typeface="Times New Roman" charset="0"/>
                </a:endParaRPr>
              </a:p>
              <a:p>
                <a:pPr indent="228600" algn="just">
                  <a:lnSpc>
                    <a:spcPct val="150000"/>
                  </a:lnSpc>
                  <a:spcBef>
                    <a:spcPts val="600"/>
                  </a:spcBef>
                </a:pPr>
                <a:r>
                  <a:rPr lang="en-US" sz="2000" dirty="0">
                    <a:solidFill>
                      <a:srgbClr val="000000"/>
                    </a:solidFill>
                    <a:effectLst/>
                    <a:latin typeface="Times New Roman" charset="0"/>
                    <a:ea typeface="Times New Roman" charset="0"/>
                    <a:cs typeface="Times New Roman" charset="0"/>
                  </a:rPr>
                  <a:t>			</a:t>
                </a:r>
                <a14:m>
                  <m:oMath xmlns:m="http://schemas.openxmlformats.org/officeDocument/2006/math">
                    <m:r>
                      <a:rPr lang="en-US" sz="2000" i="1">
                        <a:solidFill>
                          <a:srgbClr val="000000"/>
                        </a:solidFill>
                        <a:effectLst/>
                        <a:latin typeface="Cambria Math" charset="0"/>
                        <a:ea typeface="Times New Roman" charset="0"/>
                        <a:cs typeface="Times New Roman" charset="0"/>
                      </a:rPr>
                      <m:t>𝐼</m:t>
                    </m:r>
                    <m:r>
                      <a:rPr lang="en-US" sz="2000" i="1">
                        <a:solidFill>
                          <a:srgbClr val="000000"/>
                        </a:solidFill>
                        <a:effectLst/>
                        <a:latin typeface="Cambria Math" charset="0"/>
                        <a:ea typeface="Times New Roman" charset="0"/>
                        <a:cs typeface="Times New Roman" charset="0"/>
                      </a:rPr>
                      <m:t>=</m:t>
                    </m:r>
                    <m:r>
                      <a:rPr lang="en-US" sz="2000" i="1">
                        <a:solidFill>
                          <a:srgbClr val="000000"/>
                        </a:solidFill>
                        <a:effectLst/>
                        <a:latin typeface="Cambria Math" charset="0"/>
                        <a:ea typeface="Times New Roman" charset="0"/>
                        <a:cs typeface="Times New Roman" charset="0"/>
                      </a:rPr>
                      <m:t>𝑅</m:t>
                    </m:r>
                    <m:r>
                      <a:rPr lang="en-US" sz="2000" i="1">
                        <a:solidFill>
                          <a:srgbClr val="000000"/>
                        </a:solidFill>
                        <a:effectLst/>
                        <a:latin typeface="Cambria Math" charset="0"/>
                        <a:ea typeface="Times New Roman" charset="0"/>
                        <a:cs typeface="Times New Roman" charset="0"/>
                      </a:rPr>
                      <m:t>∙</m:t>
                    </m:r>
                    <m:f>
                      <m:fPr>
                        <m:type m:val="lin"/>
                        <m:ctrlPr>
                          <a:rPr lang="en-US" sz="2000" i="1">
                            <a:solidFill>
                              <a:srgbClr val="000000"/>
                            </a:solidFill>
                            <a:effectLst/>
                            <a:latin typeface="Cambria Math" panose="02040503050406030204" pitchFamily="18" charset="0"/>
                            <a:ea typeface="Times New Roman" charset="0"/>
                            <a:cs typeface="Times New Roman" charset="0"/>
                          </a:rPr>
                        </m:ctrlPr>
                      </m:fPr>
                      <m:num>
                        <m:r>
                          <a:rPr lang="en-US" sz="2000" i="1">
                            <a:solidFill>
                              <a:srgbClr val="000000"/>
                            </a:solidFill>
                            <a:effectLst/>
                            <a:latin typeface="Cambria Math" charset="0"/>
                            <a:ea typeface="Times New Roman" charset="0"/>
                            <a:cs typeface="Times New Roman" charset="0"/>
                          </a:rPr>
                          <m:t>𝐸</m:t>
                        </m:r>
                      </m:num>
                      <m:den>
                        <m:r>
                          <a:rPr lang="en-US" sz="2000" i="1">
                            <a:solidFill>
                              <a:srgbClr val="000000"/>
                            </a:solidFill>
                            <a:effectLst/>
                            <a:latin typeface="Cambria Math" charset="0"/>
                            <a:ea typeface="Times New Roman" charset="0"/>
                            <a:cs typeface="Times New Roman" charset="0"/>
                          </a:rPr>
                          <m:t>𝜋</m:t>
                        </m:r>
                      </m:den>
                    </m:f>
                    <m:r>
                      <a:rPr lang="en-US" sz="2000" i="1">
                        <a:solidFill>
                          <a:srgbClr val="000000"/>
                        </a:solidFill>
                        <a:effectLst/>
                        <a:latin typeface="Cambria Math" charset="0"/>
                        <a:ea typeface="Times New Roman" charset="0"/>
                        <a:cs typeface="Times New Roman" charset="0"/>
                      </a:rPr>
                      <m:t>=</m:t>
                    </m:r>
                    <m:r>
                      <a:rPr lang="en-US" sz="2000" i="1">
                        <a:solidFill>
                          <a:srgbClr val="000000"/>
                        </a:solidFill>
                        <a:effectLst/>
                        <a:latin typeface="Cambria Math" charset="0"/>
                        <a:ea typeface="Times New Roman" charset="0"/>
                        <a:cs typeface="Times New Roman" charset="0"/>
                      </a:rPr>
                      <m:t>𝑐𝑡</m:t>
                    </m:r>
                    <m:r>
                      <a:rPr lang="en-US" sz="2000" i="1">
                        <a:solidFill>
                          <a:srgbClr val="000000"/>
                        </a:solidFill>
                        <a:effectLst/>
                        <a:latin typeface="Cambria Math" charset="0"/>
                        <a:ea typeface="Times New Roman" charset="0"/>
                        <a:cs typeface="Times New Roman" charset="0"/>
                      </a:rPr>
                      <m:t>∙</m:t>
                    </m:r>
                    <m:r>
                      <a:rPr lang="en-US" sz="2000" i="1">
                        <a:solidFill>
                          <a:srgbClr val="000000"/>
                        </a:solidFill>
                        <a:effectLst/>
                        <a:latin typeface="Cambria Math" charset="0"/>
                        <a:ea typeface="Times New Roman" charset="0"/>
                        <a:cs typeface="Times New Roman" charset="0"/>
                      </a:rPr>
                      <m:t>𝐾</m:t>
                    </m:r>
                    <m:r>
                      <a:rPr lang="en-US" sz="2000" i="1">
                        <a:solidFill>
                          <a:srgbClr val="000000"/>
                        </a:solidFill>
                        <a:effectLst/>
                        <a:latin typeface="Cambria Math" charset="0"/>
                        <a:ea typeface="Times New Roman" charset="0"/>
                        <a:cs typeface="Times New Roman" charset="0"/>
                      </a:rPr>
                      <m:t>∙</m:t>
                    </m:r>
                    <m:f>
                      <m:fPr>
                        <m:type m:val="lin"/>
                        <m:ctrlPr>
                          <a:rPr lang="en-US" sz="2000" i="1">
                            <a:solidFill>
                              <a:srgbClr val="000000"/>
                            </a:solidFill>
                            <a:effectLst/>
                            <a:latin typeface="Cambria Math" panose="02040503050406030204" pitchFamily="18" charset="0"/>
                            <a:ea typeface="Times New Roman" charset="0"/>
                            <a:cs typeface="Times New Roman" charset="0"/>
                          </a:rPr>
                        </m:ctrlPr>
                      </m:fPr>
                      <m:num>
                        <m:r>
                          <a:rPr lang="en-US" sz="2000" i="1">
                            <a:solidFill>
                              <a:srgbClr val="000000"/>
                            </a:solidFill>
                            <a:effectLst/>
                            <a:latin typeface="Cambria Math" charset="0"/>
                            <a:ea typeface="Times New Roman" charset="0"/>
                            <a:cs typeface="Times New Roman" charset="0"/>
                          </a:rPr>
                          <m:t>𝐸</m:t>
                        </m:r>
                      </m:num>
                      <m:den>
                        <m:r>
                          <a:rPr lang="en-US" sz="2000" i="1">
                            <a:solidFill>
                              <a:srgbClr val="000000"/>
                            </a:solidFill>
                            <a:effectLst/>
                            <a:latin typeface="Cambria Math" charset="0"/>
                            <a:ea typeface="Times New Roman" charset="0"/>
                            <a:cs typeface="Times New Roman" charset="0"/>
                          </a:rPr>
                          <m:t>𝜋</m:t>
                        </m:r>
                      </m:den>
                    </m:f>
                  </m:oMath>
                </a14:m>
                <a:r>
                  <a:rPr lang="en-US" sz="2000" dirty="0">
                    <a:solidFill>
                      <a:srgbClr val="000000"/>
                    </a:solidFill>
                    <a:effectLst/>
                    <a:latin typeface="Times New Roman" charset="0"/>
                    <a:ea typeface="Times New Roman" charset="0"/>
                    <a:cs typeface="Times New Roman" charset="0"/>
                  </a:rPr>
                  <a:t>				(2)</a:t>
                </a:r>
                <a:endParaRPr lang="en-US" sz="2000" dirty="0">
                  <a:effectLst/>
                  <a:latin typeface="Calibri" charset="0"/>
                  <a:ea typeface="Times New Roman" charset="0"/>
                  <a:cs typeface="Times New Roman" charset="0"/>
                </a:endParaRPr>
              </a:p>
              <a:p>
                <a:pPr algn="just">
                  <a:lnSpc>
                    <a:spcPct val="150000"/>
                  </a:lnSpc>
                  <a:spcBef>
                    <a:spcPts val="600"/>
                  </a:spcBef>
                </a:pPr>
                <a:r>
                  <a:rPr lang="en-US" sz="2000" dirty="0">
                    <a:solidFill>
                      <a:srgbClr val="000000"/>
                    </a:solidFill>
                    <a:effectLst/>
                    <a:latin typeface="Times New Roman" charset="0"/>
                    <a:ea typeface="Times New Roman" charset="0"/>
                    <a:cs typeface="Times New Roman" charset="0"/>
                  </a:rPr>
                  <a:t>where E is the solar irradiance in Wm</a:t>
                </a:r>
                <a:r>
                  <a:rPr lang="en-US" sz="2000" baseline="30000" dirty="0">
                    <a:solidFill>
                      <a:srgbClr val="000000"/>
                    </a:solidFill>
                    <a:effectLst/>
                    <a:latin typeface="Times New Roman" charset="0"/>
                    <a:ea typeface="Times New Roman" charset="0"/>
                    <a:cs typeface="Times New Roman" charset="0"/>
                    <a:sym typeface="Symbol" charset="2"/>
                  </a:rPr>
                  <a:t></a:t>
                </a:r>
                <a:r>
                  <a:rPr lang="en-US" sz="2000" baseline="30000" dirty="0">
                    <a:solidFill>
                      <a:srgbClr val="000000"/>
                    </a:solidFill>
                    <a:effectLst/>
                    <a:latin typeface="Times New Roman" charset="0"/>
                    <a:ea typeface="Times New Roman" charset="0"/>
                    <a:cs typeface="Times New Roman" charset="0"/>
                  </a:rPr>
                  <a:t>2</a:t>
                </a:r>
                <a:r>
                  <a:rPr lang="en-US" sz="2000" dirty="0">
                    <a:solidFill>
                      <a:srgbClr val="000000"/>
                    </a:solidFill>
                    <a:effectLst/>
                    <a:latin typeface="Times New Roman" charset="0"/>
                    <a:ea typeface="Times New Roman" charset="0"/>
                    <a:cs typeface="Times New Roman" charset="0"/>
                  </a:rPr>
                  <a:t>nm</a:t>
                </a:r>
                <a:r>
                  <a:rPr lang="en-US" sz="2000" baseline="30000" dirty="0">
                    <a:solidFill>
                      <a:srgbClr val="000000"/>
                    </a:solidFill>
                    <a:effectLst/>
                    <a:latin typeface="Times New Roman" charset="0"/>
                    <a:ea typeface="Times New Roman" charset="0"/>
                    <a:cs typeface="Times New Roman" charset="0"/>
                    <a:sym typeface="Symbol" charset="2"/>
                  </a:rPr>
                  <a:t></a:t>
                </a:r>
                <a:r>
                  <a:rPr lang="en-US" sz="2000" baseline="30000" dirty="0">
                    <a:solidFill>
                      <a:srgbClr val="000000"/>
                    </a:solidFill>
                    <a:effectLst/>
                    <a:latin typeface="Times New Roman" charset="0"/>
                    <a:ea typeface="Times New Roman" charset="0"/>
                    <a:cs typeface="Times New Roman" charset="0"/>
                  </a:rPr>
                  <a:t>1</a:t>
                </a:r>
                <a:r>
                  <a:rPr lang="en-US" sz="2000" dirty="0">
                    <a:solidFill>
                      <a:srgbClr val="000000"/>
                    </a:solidFill>
                    <a:effectLst/>
                    <a:latin typeface="Times New Roman" charset="0"/>
                    <a:ea typeface="Times New Roman" charset="0"/>
                    <a:cs typeface="Times New Roman" charset="0"/>
                  </a:rPr>
                  <a:t>. </a:t>
                </a:r>
                <a:endParaRPr lang="en-US" sz="2000" dirty="0">
                  <a:effectLst/>
                  <a:latin typeface="Calibri" charset="0"/>
                  <a:ea typeface="Times New Roman" charset="0"/>
                  <a:cs typeface="Times New Roman" charset="0"/>
                </a:endParaRPr>
              </a:p>
            </p:txBody>
          </p:sp>
        </mc:Choice>
        <mc:Fallback xmlns="">
          <p:sp>
            <p:nvSpPr>
              <p:cNvPr id="4" name="Rectangle 3"/>
              <p:cNvSpPr>
                <a:spLocks noRot="1" noChangeAspect="1" noMove="1" noResize="1" noEditPoints="1" noAdjustHandles="1" noChangeArrowheads="1" noChangeShapeType="1" noTextEdit="1"/>
              </p:cNvSpPr>
              <p:nvPr/>
            </p:nvSpPr>
            <p:spPr>
              <a:xfrm>
                <a:off x="766899" y="1696821"/>
                <a:ext cx="9642088" cy="3170099"/>
              </a:xfrm>
              <a:prstGeom prst="rect">
                <a:avLst/>
              </a:prstGeom>
              <a:blipFill rotWithShape="0">
                <a:blip r:embed="rId2"/>
                <a:stretch>
                  <a:fillRect l="-695" r="-632" b="-4038"/>
                </a:stretch>
              </a:blipFill>
            </p:spPr>
            <p:txBody>
              <a:bodyPr/>
              <a:lstStyle/>
              <a:p>
                <a:r>
                  <a:rPr lang="en-US">
                    <a:noFill/>
                  </a:rPr>
                  <a:t> </a:t>
                </a:r>
              </a:p>
            </p:txBody>
          </p:sp>
        </mc:Fallback>
      </mc:AlternateContent>
    </p:spTree>
    <p:extLst>
      <p:ext uri="{BB962C8B-B14F-4D97-AF65-F5344CB8AC3E}">
        <p14:creationId xmlns:p14="http://schemas.microsoft.com/office/powerpoint/2010/main" val="7284001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1656497"/>
            <a:ext cx="10972800" cy="5483302"/>
          </a:xfrm>
          <a:prstGeom prst="rect">
            <a:avLst/>
          </a:prstGeom>
        </p:spPr>
      </p:pic>
      <p:sp>
        <p:nvSpPr>
          <p:cNvPr id="2" name="TextBox 1"/>
          <p:cNvSpPr txBox="1"/>
          <p:nvPr/>
        </p:nvSpPr>
        <p:spPr>
          <a:xfrm>
            <a:off x="615950" y="279400"/>
            <a:ext cx="9740900" cy="830997"/>
          </a:xfrm>
          <a:prstGeom prst="rect">
            <a:avLst/>
          </a:prstGeom>
          <a:noFill/>
        </p:spPr>
        <p:txBody>
          <a:bodyPr wrap="square" rtlCol="0">
            <a:spAutoFit/>
          </a:bodyPr>
          <a:lstStyle/>
          <a:p>
            <a:pPr algn="ctr"/>
            <a:r>
              <a:rPr lang="en-US" sz="2400" b="1" dirty="0"/>
              <a:t>DSCOVR EPIC’s 10 wavelength imagery of the Earth and differences in reflectance across channels</a:t>
            </a:r>
          </a:p>
        </p:txBody>
      </p:sp>
      <p:sp>
        <p:nvSpPr>
          <p:cNvPr id="4" name="TextBox 3"/>
          <p:cNvSpPr txBox="1"/>
          <p:nvPr/>
        </p:nvSpPr>
        <p:spPr>
          <a:xfrm>
            <a:off x="3200400" y="1287165"/>
            <a:ext cx="4279900" cy="369332"/>
          </a:xfrm>
          <a:prstGeom prst="rect">
            <a:avLst/>
          </a:prstGeom>
          <a:noFill/>
        </p:spPr>
        <p:txBody>
          <a:bodyPr wrap="square" rtlCol="0">
            <a:spAutoFit/>
          </a:bodyPr>
          <a:lstStyle/>
          <a:p>
            <a:pPr algn="ctr"/>
            <a:r>
              <a:rPr lang="en-US" b="1" dirty="0"/>
              <a:t>Northern Hemisphere WINTER</a:t>
            </a:r>
          </a:p>
        </p:txBody>
      </p:sp>
    </p:spTree>
    <p:extLst>
      <p:ext uri="{BB962C8B-B14F-4D97-AF65-F5344CB8AC3E}">
        <p14:creationId xmlns:p14="http://schemas.microsoft.com/office/powerpoint/2010/main" val="46106670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1125</TotalTime>
  <Words>1013</Words>
  <Application>Microsoft Macintosh PowerPoint</Application>
  <PresentationFormat>Custom</PresentationFormat>
  <Paragraphs>65</Paragraphs>
  <Slides>20</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20</vt:i4>
      </vt:variant>
    </vt:vector>
  </HeadingPairs>
  <TitlesOfParts>
    <vt:vector size="28" baseType="lpstr">
      <vt:lpstr>Arial</vt:lpstr>
      <vt:lpstr>Arial Narrow</vt:lpstr>
      <vt:lpstr>Calibri</vt:lpstr>
      <vt:lpstr>Calibri Light</vt:lpstr>
      <vt:lpstr>Cambria Math</vt:lpstr>
      <vt:lpstr>Symbol</vt:lpstr>
      <vt:lpstr>Times New Roman</vt:lpstr>
      <vt:lpstr>Office Theme</vt:lpstr>
      <vt:lpstr>PowerPoint Presentation</vt:lpstr>
      <vt:lpstr>Exoplanet exploration moving from detection to characterization</vt:lpstr>
      <vt:lpstr>Earth is the baseline for characterizing terrestrial exoplanets</vt:lpstr>
      <vt:lpstr>Principal components in broadband photometry of EPOXI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125</cp:revision>
  <cp:lastPrinted>2017-08-25T16:31:14Z</cp:lastPrinted>
  <dcterms:created xsi:type="dcterms:W3CDTF">2017-08-25T02:14:46Z</dcterms:created>
  <dcterms:modified xsi:type="dcterms:W3CDTF">2018-09-18T19:31:05Z</dcterms:modified>
</cp:coreProperties>
</file>