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32" r:id="rId3"/>
    <p:sldId id="391" r:id="rId4"/>
    <p:sldId id="415" r:id="rId5"/>
    <p:sldId id="431" r:id="rId6"/>
    <p:sldId id="435" r:id="rId7"/>
    <p:sldId id="439" r:id="rId8"/>
    <p:sldId id="260" r:id="rId9"/>
    <p:sldId id="413" r:id="rId10"/>
    <p:sldId id="434" r:id="rId11"/>
    <p:sldId id="414" r:id="rId12"/>
    <p:sldId id="436" r:id="rId13"/>
    <p:sldId id="440" r:id="rId14"/>
    <p:sldId id="437" r:id="rId15"/>
    <p:sldId id="438" r:id="rId16"/>
    <p:sldId id="296"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9"/>
    <p:restoredTop sz="85866"/>
  </p:normalViewPr>
  <p:slideViewPr>
    <p:cSldViewPr snapToGrid="0" snapToObjects="1">
      <p:cViewPr varScale="1">
        <p:scale>
          <a:sx n="41" d="100"/>
          <a:sy n="41" d="100"/>
        </p:scale>
        <p:origin x="472" y="208"/>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901778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272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20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t>
            </a:r>
            <a:r>
              <a:rPr lang="en-US" dirty="0" err="1"/>
              <a:t>CoastColour</a:t>
            </a:r>
            <a:r>
              <a:rPr lang="en-US" dirty="0"/>
              <a:t> Round Robin (CCRR) project</a:t>
            </a:r>
          </a:p>
        </p:txBody>
      </p:sp>
    </p:spTree>
    <p:extLst>
      <p:ext uri="{BB962C8B-B14F-4D97-AF65-F5344CB8AC3E}">
        <p14:creationId xmlns:p14="http://schemas.microsoft.com/office/powerpoint/2010/main" val="415668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36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16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1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16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1263845" y="186021"/>
            <a:ext cx="21856310" cy="3016033"/>
          </a:xfrm>
          <a:prstGeom prst="rect">
            <a:avLst/>
          </a:prstGeom>
        </p:spPr>
        <p:txBody>
          <a:bodyPr lIns="99211" tIns="99211" rIns="99211" bIns="99211">
            <a:noAutofit/>
          </a:bodyPr>
          <a:lstStyle>
            <a:lvl1pPr marL="117932" marR="117932" defTabSz="2172733">
              <a:defRPr sz="10400">
                <a:solidFill>
                  <a:srgbClr val="000000"/>
                </a:solidFill>
                <a:uFill>
                  <a:solidFill>
                    <a:srgbClr val="000000"/>
                  </a:solidFill>
                </a:uFill>
                <a:latin typeface="Arial"/>
                <a:ea typeface="Arial"/>
                <a:cs typeface="Arial"/>
                <a:sym typeface="Arial"/>
              </a:defRPr>
            </a:lvl1pPr>
          </a:lstStyle>
          <a:p>
            <a:r>
              <a:t>Title Text</a:t>
            </a:r>
          </a:p>
        </p:txBody>
      </p:sp>
      <p:sp>
        <p:nvSpPr>
          <p:cNvPr id="118" name="Shape 118"/>
          <p:cNvSpPr>
            <a:spLocks noGrp="1"/>
          </p:cNvSpPr>
          <p:nvPr>
            <p:ph type="body" idx="1"/>
          </p:nvPr>
        </p:nvSpPr>
        <p:spPr>
          <a:xfrm>
            <a:off x="1263845" y="3202053"/>
            <a:ext cx="21856310" cy="10513948"/>
          </a:xfrm>
          <a:prstGeom prst="rect">
            <a:avLst/>
          </a:prstGeom>
        </p:spPr>
        <p:txBody>
          <a:bodyPr lIns="99211" tIns="99211" rIns="99211" bIns="99211" anchor="t">
            <a:noAutofit/>
          </a:bodyPr>
          <a:lstStyle>
            <a:lvl1pPr marL="885560" marR="117932" indent="-810078" defTabSz="2172733">
              <a:spcBef>
                <a:spcPts val="1700"/>
              </a:spcBef>
              <a:buSzPct val="100000"/>
              <a:defRPr sz="7600">
                <a:solidFill>
                  <a:srgbClr val="000000"/>
                </a:solidFill>
                <a:uFill>
                  <a:solidFill>
                    <a:srgbClr val="000000"/>
                  </a:solidFill>
                </a:uFill>
                <a:latin typeface="Arial"/>
                <a:ea typeface="Arial"/>
                <a:cs typeface="Arial"/>
                <a:sym typeface="Arial"/>
              </a:defRPr>
            </a:lvl1pPr>
            <a:lvl2pPr marL="1439292" marR="117932" indent="-670072" defTabSz="2172733">
              <a:spcBef>
                <a:spcPts val="1500"/>
              </a:spcBef>
              <a:buSzPct val="100000"/>
              <a:buChar char="–"/>
              <a:defRPr sz="6600">
                <a:solidFill>
                  <a:srgbClr val="000000"/>
                </a:solidFill>
                <a:uFill>
                  <a:solidFill>
                    <a:srgbClr val="000000"/>
                  </a:solidFill>
                </a:uFill>
                <a:latin typeface="Arial"/>
                <a:ea typeface="Arial"/>
                <a:cs typeface="Arial"/>
                <a:sym typeface="Arial"/>
              </a:defRPr>
            </a:lvl2pPr>
            <a:lvl3pPr marL="2006940" marR="117932" indent="-540808" defTabSz="2172733">
              <a:spcBef>
                <a:spcPts val="1300"/>
              </a:spcBef>
              <a:buSzPct val="100000"/>
              <a:defRPr sz="5600">
                <a:solidFill>
                  <a:srgbClr val="000000"/>
                </a:solidFill>
                <a:uFill>
                  <a:solidFill>
                    <a:srgbClr val="000000"/>
                  </a:solidFill>
                </a:uFill>
                <a:latin typeface="Arial"/>
                <a:ea typeface="Arial"/>
                <a:cs typeface="Arial"/>
                <a:sym typeface="Arial"/>
              </a:defRPr>
            </a:lvl3pPr>
            <a:lvl4pPr marL="2698186" marR="117932" indent="-538316" defTabSz="2172733">
              <a:spcBef>
                <a:spcPts val="1100"/>
              </a:spcBef>
              <a:buSzPct val="100000"/>
              <a:buChar char="–"/>
              <a:defRPr sz="4800">
                <a:solidFill>
                  <a:srgbClr val="000000"/>
                </a:solidFill>
                <a:uFill>
                  <a:solidFill>
                    <a:srgbClr val="000000"/>
                  </a:solidFill>
                </a:uFill>
                <a:latin typeface="Arial"/>
                <a:ea typeface="Arial"/>
                <a:cs typeface="Arial"/>
                <a:sym typeface="Arial"/>
              </a:defRPr>
            </a:lvl4pPr>
            <a:lvl5pPr marL="3391053" marR="117932" indent="-535858" defTabSz="2172733">
              <a:spcBef>
                <a:spcPts val="1100"/>
              </a:spcBef>
              <a:buSzPct val="100000"/>
              <a:buChar char="»"/>
              <a:defRPr sz="4800">
                <a:solidFill>
                  <a:srgbClr val="000000"/>
                </a:solidFill>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9956082" y="12490736"/>
            <a:ext cx="663164" cy="655029"/>
          </a:xfrm>
          <a:prstGeom prst="rect">
            <a:avLst/>
          </a:prstGeom>
        </p:spPr>
        <p:txBody>
          <a:bodyPr lIns="99211" tIns="99211" rIns="99211" bIns="99211"/>
          <a:lstStyle>
            <a:lvl1pPr defTabSz="714323">
              <a:defRPr sz="32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sz="quarter" idx="4294967295"/>
          </p:nvPr>
        </p:nvSpPr>
        <p:spPr>
          <a:xfrm>
            <a:off x="1891595" y="859595"/>
            <a:ext cx="19761397" cy="4857835"/>
          </a:xfrm>
          <a:prstGeom prst="rect">
            <a:avLst/>
          </a:prstGeom>
          <a:effectLst>
            <a:outerShdw blurRad="50800" dist="63500" dir="2700000" rotWithShape="0">
              <a:srgbClr val="000000">
                <a:alpha val="50000"/>
              </a:srgbClr>
            </a:outerShdw>
          </a:effectLst>
        </p:spPr>
        <p:txBody>
          <a:bodyPr anchor="t">
            <a:normAutofit/>
          </a:bodyPr>
          <a:lstStyle/>
          <a:p>
            <a:pPr marL="0" indent="0" algn="ctr" defTabSz="701675">
              <a:lnSpc>
                <a:spcPct val="150000"/>
              </a:lnSpc>
              <a:spcBef>
                <a:spcPts val="0"/>
              </a:spcBef>
              <a:buSzTx/>
              <a:buNone/>
              <a:defRPr sz="10200" b="1">
                <a:solidFill>
                  <a:srgbClr val="48BBF9"/>
                </a:solidFill>
                <a:latin typeface="Helvetica"/>
                <a:ea typeface="Helvetica"/>
                <a:cs typeface="Helvetica"/>
                <a:sym typeface="Helvetica"/>
              </a:defRPr>
            </a:pPr>
            <a:r>
              <a:rPr lang="en-US" dirty="0"/>
              <a:t>Ocean Color Products from DSCOVR/EPIC Measurements</a:t>
            </a:r>
          </a:p>
        </p:txBody>
      </p:sp>
      <p:sp>
        <p:nvSpPr>
          <p:cNvPr id="5" name="Shape 209"/>
          <p:cNvSpPr/>
          <p:nvPr/>
        </p:nvSpPr>
        <p:spPr>
          <a:xfrm>
            <a:off x="4070943" y="6325125"/>
            <a:ext cx="16530639" cy="256480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109529" marR="109529" defTabSz="2286826">
              <a:defRPr sz="10000">
                <a:solidFill>
                  <a:srgbClr val="FBFA00"/>
                </a:solidFill>
                <a:uFill>
                  <a:solidFill>
                    <a:srgbClr val="FBFA00"/>
                  </a:solidFill>
                </a:uFill>
                <a:latin typeface="Times New Roman"/>
                <a:ea typeface="Times New Roman"/>
                <a:cs typeface="Times New Roman"/>
                <a:sym typeface="Times New Roman"/>
              </a:defRPr>
            </a:pPr>
            <a:r>
              <a:rPr lang="en-US" sz="8000" dirty="0"/>
              <a:t>C. K. Gatebe</a:t>
            </a:r>
          </a:p>
          <a:p>
            <a:pPr marL="109529" marR="109529" defTabSz="2286826">
              <a:defRPr sz="10000">
                <a:solidFill>
                  <a:srgbClr val="FBFA00"/>
                </a:solidFill>
                <a:uFill>
                  <a:solidFill>
                    <a:srgbClr val="FBFA00"/>
                  </a:solidFill>
                </a:uFill>
                <a:latin typeface="Times New Roman"/>
                <a:ea typeface="Times New Roman"/>
                <a:cs typeface="Times New Roman"/>
                <a:sym typeface="Times New Roman"/>
              </a:defRPr>
            </a:pPr>
            <a:r>
              <a:rPr lang="en-US" sz="8000" dirty="0"/>
              <a:t>USRA &amp; NASA GSFC/Code 613</a:t>
            </a:r>
          </a:p>
        </p:txBody>
      </p:sp>
      <p:sp>
        <p:nvSpPr>
          <p:cNvPr id="4" name="Shape 209">
            <a:extLst>
              <a:ext uri="{FF2B5EF4-FFF2-40B4-BE49-F238E27FC236}">
                <a16:creationId xmlns:a16="http://schemas.microsoft.com/office/drawing/2014/main" id="{52D951C0-0889-3C40-9D3E-34FEA6FC9AFD}"/>
              </a:ext>
            </a:extLst>
          </p:cNvPr>
          <p:cNvSpPr/>
          <p:nvPr/>
        </p:nvSpPr>
        <p:spPr>
          <a:xfrm>
            <a:off x="3056695" y="9205240"/>
            <a:ext cx="19172684" cy="37959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109529" marR="109529" defTabSz="2286826">
              <a:defRPr sz="10000">
                <a:solidFill>
                  <a:srgbClr val="FBFA00"/>
                </a:solidFill>
                <a:uFill>
                  <a:solidFill>
                    <a:srgbClr val="FBFA00"/>
                  </a:solidFill>
                </a:uFill>
                <a:latin typeface="Times New Roman"/>
                <a:ea typeface="Times New Roman"/>
                <a:cs typeface="Times New Roman"/>
                <a:sym typeface="Times New Roman"/>
              </a:defRPr>
            </a:pPr>
            <a:r>
              <a:rPr lang="en-US" sz="8000" dirty="0">
                <a:solidFill>
                  <a:srgbClr val="00B050"/>
                </a:solidFill>
              </a:rPr>
              <a:t>Team:</a:t>
            </a:r>
            <a:r>
              <a:rPr lang="en-US" sz="8000" dirty="0"/>
              <a:t> </a:t>
            </a:r>
          </a:p>
          <a:p>
            <a:pPr marL="109529" marR="109529" defTabSz="2286826">
              <a:defRPr sz="10000">
                <a:solidFill>
                  <a:srgbClr val="FBFA00"/>
                </a:solidFill>
                <a:uFill>
                  <a:solidFill>
                    <a:srgbClr val="FBFA00"/>
                  </a:solidFill>
                </a:uFill>
                <a:latin typeface="Times New Roman"/>
                <a:ea typeface="Times New Roman"/>
                <a:cs typeface="Times New Roman"/>
                <a:sym typeface="Times New Roman"/>
              </a:defRPr>
            </a:pPr>
            <a:r>
              <a:rPr lang="en-US" sz="8000" dirty="0">
                <a:solidFill>
                  <a:srgbClr val="0070C0"/>
                </a:solidFill>
              </a:rPr>
              <a:t>SIT: Y. Fan, N. Chen, W. Li &amp; K. </a:t>
            </a:r>
            <a:r>
              <a:rPr lang="en-US" sz="8000" dirty="0" err="1">
                <a:solidFill>
                  <a:srgbClr val="0070C0"/>
                </a:solidFill>
              </a:rPr>
              <a:t>Stamnes</a:t>
            </a:r>
            <a:r>
              <a:rPr lang="en-US" sz="8000" dirty="0">
                <a:solidFill>
                  <a:srgbClr val="0070C0"/>
                </a:solidFill>
              </a:rPr>
              <a:t> </a:t>
            </a:r>
            <a:endParaRPr lang="en-US" sz="8000" dirty="0"/>
          </a:p>
          <a:p>
            <a:pPr marL="109529" marR="109529" defTabSz="2286826">
              <a:defRPr sz="10000">
                <a:solidFill>
                  <a:srgbClr val="FBFA00"/>
                </a:solidFill>
                <a:uFill>
                  <a:solidFill>
                    <a:srgbClr val="FBFA00"/>
                  </a:solidFill>
                </a:uFill>
                <a:latin typeface="Times New Roman"/>
                <a:ea typeface="Times New Roman"/>
                <a:cs typeface="Times New Roman"/>
                <a:sym typeface="Times New Roman"/>
              </a:defRPr>
            </a:pPr>
            <a:r>
              <a:rPr lang="en-US" sz="8000" dirty="0"/>
              <a:t>GSFC: A. </a:t>
            </a:r>
            <a:r>
              <a:rPr lang="en-US" sz="8000" dirty="0" err="1"/>
              <a:t>Mannino</a:t>
            </a:r>
            <a:endParaRPr lang="en-US" sz="8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241184" y="383240"/>
            <a:ext cx="13173265" cy="22570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7000"/>
            </a:pPr>
            <a:r>
              <a:rPr lang="en-US" dirty="0"/>
              <a:t>MAIAC Cloud Screening:</a:t>
            </a:r>
            <a:endParaRPr dirty="0"/>
          </a:p>
          <a:p>
            <a:pPr>
              <a:defRPr sz="7000"/>
            </a:pPr>
            <a:endParaRPr dirty="0"/>
          </a:p>
        </p:txBody>
      </p:sp>
      <p:sp>
        <p:nvSpPr>
          <p:cNvPr id="18" name="Rectangle 17">
            <a:extLst>
              <a:ext uri="{FF2B5EF4-FFF2-40B4-BE49-F238E27FC236}">
                <a16:creationId xmlns:a16="http://schemas.microsoft.com/office/drawing/2014/main" id="{BD048EBE-CC31-1C45-B3AF-E23CFB66D4BB}"/>
              </a:ext>
            </a:extLst>
          </p:cNvPr>
          <p:cNvSpPr/>
          <p:nvPr/>
        </p:nvSpPr>
        <p:spPr>
          <a:xfrm>
            <a:off x="7785762" y="2915043"/>
            <a:ext cx="4569111"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MAIAC Cloud Mask</a:t>
            </a:r>
            <a:endParaRPr lang="is-IS" sz="3200" dirty="0">
              <a:solidFill>
                <a:schemeClr val="accent3">
                  <a:lumMod val="60000"/>
                  <a:lumOff val="40000"/>
                </a:schemeClr>
              </a:solidFill>
            </a:endParaRPr>
          </a:p>
        </p:txBody>
      </p:sp>
      <p:sp>
        <p:nvSpPr>
          <p:cNvPr id="19" name="Rectangle 18">
            <a:extLst>
              <a:ext uri="{FF2B5EF4-FFF2-40B4-BE49-F238E27FC236}">
                <a16:creationId xmlns:a16="http://schemas.microsoft.com/office/drawing/2014/main" id="{2F84B3C2-3093-754A-A486-9B2CA16AF10F}"/>
              </a:ext>
            </a:extLst>
          </p:cNvPr>
          <p:cNvSpPr/>
          <p:nvPr/>
        </p:nvSpPr>
        <p:spPr>
          <a:xfrm>
            <a:off x="457401" y="2158219"/>
            <a:ext cx="6772367"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MODIS RGB/West Coast of Africa</a:t>
            </a:r>
            <a:endParaRPr lang="is-IS" sz="3200" dirty="0">
              <a:solidFill>
                <a:schemeClr val="accent3">
                  <a:lumMod val="60000"/>
                  <a:lumOff val="40000"/>
                </a:schemeClr>
              </a:solidFill>
            </a:endParaRPr>
          </a:p>
        </p:txBody>
      </p:sp>
      <p:sp>
        <p:nvSpPr>
          <p:cNvPr id="20" name="Rectangle 19">
            <a:extLst>
              <a:ext uri="{FF2B5EF4-FFF2-40B4-BE49-F238E27FC236}">
                <a16:creationId xmlns:a16="http://schemas.microsoft.com/office/drawing/2014/main" id="{EA8FE092-98DB-9446-B26E-3CC534879C6A}"/>
              </a:ext>
            </a:extLst>
          </p:cNvPr>
          <p:cNvSpPr/>
          <p:nvPr/>
        </p:nvSpPr>
        <p:spPr>
          <a:xfrm>
            <a:off x="828273" y="10696437"/>
            <a:ext cx="16889477" cy="2400657"/>
          </a:xfrm>
          <a:prstGeom prst="rect">
            <a:avLst/>
          </a:prstGeom>
        </p:spPr>
        <p:txBody>
          <a:bodyPr wrap="square">
            <a:spAutoFit/>
          </a:bodyPr>
          <a:lstStyle/>
          <a:p>
            <a:r>
              <a:rPr lang="en-US" dirty="0">
                <a:solidFill>
                  <a:srgbClr val="00FBFF"/>
                </a:solidFill>
                <a:uFill>
                  <a:solidFill>
                    <a:srgbClr val="FFFB00"/>
                  </a:solidFill>
                </a:uFill>
                <a:latin typeface="Palatino"/>
                <a:ea typeface="Palatino"/>
                <a:cs typeface="Palatino"/>
                <a:sym typeface="Palatino"/>
              </a:rPr>
              <a:t>Note that heavy aerosols (04/02/2017) over the west coast of Africa (12:24 UTC) and turbid coastal waters in East China Sea (14:12 UTC) are all cloud-screened.</a:t>
            </a:r>
            <a:endParaRPr lang="en-US" dirty="0"/>
          </a:p>
        </p:txBody>
      </p:sp>
      <p:pic>
        <p:nvPicPr>
          <p:cNvPr id="4" name="Picture 3">
            <a:extLst>
              <a:ext uri="{FF2B5EF4-FFF2-40B4-BE49-F238E27FC236}">
                <a16:creationId xmlns:a16="http://schemas.microsoft.com/office/drawing/2014/main" id="{741CB226-2EE3-414A-8D63-C04C9AD9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48" y="2742994"/>
            <a:ext cx="6550274" cy="6171048"/>
          </a:xfrm>
          <a:prstGeom prst="rect">
            <a:avLst/>
          </a:prstGeom>
        </p:spPr>
      </p:pic>
      <p:pic>
        <p:nvPicPr>
          <p:cNvPr id="7" name="Picture 6">
            <a:extLst>
              <a:ext uri="{FF2B5EF4-FFF2-40B4-BE49-F238E27FC236}">
                <a16:creationId xmlns:a16="http://schemas.microsoft.com/office/drawing/2014/main" id="{BA2C7FEB-11C4-684F-9A16-965B655D8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370" y="3654574"/>
            <a:ext cx="5803897" cy="5907538"/>
          </a:xfrm>
          <a:prstGeom prst="rect">
            <a:avLst/>
          </a:prstGeom>
        </p:spPr>
      </p:pic>
      <p:pic>
        <p:nvPicPr>
          <p:cNvPr id="12" name="Picture 11">
            <a:extLst>
              <a:ext uri="{FF2B5EF4-FFF2-40B4-BE49-F238E27FC236}">
                <a16:creationId xmlns:a16="http://schemas.microsoft.com/office/drawing/2014/main" id="{05FD7109-DED9-7F4F-9B02-AEA55EAB8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7589" y="4114190"/>
            <a:ext cx="6156983" cy="5691050"/>
          </a:xfrm>
          <a:prstGeom prst="rect">
            <a:avLst/>
          </a:prstGeom>
        </p:spPr>
      </p:pic>
      <p:pic>
        <p:nvPicPr>
          <p:cNvPr id="14" name="Picture 13">
            <a:extLst>
              <a:ext uri="{FF2B5EF4-FFF2-40B4-BE49-F238E27FC236}">
                <a16:creationId xmlns:a16="http://schemas.microsoft.com/office/drawing/2014/main" id="{F60F7C95-9C83-D149-8A52-EAE904786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35627" y="6284824"/>
            <a:ext cx="5748373" cy="5986471"/>
          </a:xfrm>
          <a:prstGeom prst="rect">
            <a:avLst/>
          </a:prstGeom>
        </p:spPr>
      </p:pic>
      <p:sp>
        <p:nvSpPr>
          <p:cNvPr id="21" name="Rectangle 20">
            <a:extLst>
              <a:ext uri="{FF2B5EF4-FFF2-40B4-BE49-F238E27FC236}">
                <a16:creationId xmlns:a16="http://schemas.microsoft.com/office/drawing/2014/main" id="{DCCCD2BB-E692-3048-AE9D-CDB977C9CDA2}"/>
              </a:ext>
            </a:extLst>
          </p:cNvPr>
          <p:cNvSpPr/>
          <p:nvPr/>
        </p:nvSpPr>
        <p:spPr>
          <a:xfrm>
            <a:off x="12572205" y="3529415"/>
            <a:ext cx="6772367"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MODIS RGB/East China Sea</a:t>
            </a:r>
            <a:endParaRPr lang="is-IS" sz="3200" dirty="0">
              <a:solidFill>
                <a:schemeClr val="accent3">
                  <a:lumMod val="60000"/>
                  <a:lumOff val="40000"/>
                </a:schemeClr>
              </a:solidFill>
            </a:endParaRPr>
          </a:p>
        </p:txBody>
      </p:sp>
      <p:sp>
        <p:nvSpPr>
          <p:cNvPr id="22" name="Rectangle 21">
            <a:extLst>
              <a:ext uri="{FF2B5EF4-FFF2-40B4-BE49-F238E27FC236}">
                <a16:creationId xmlns:a16="http://schemas.microsoft.com/office/drawing/2014/main" id="{7F4B044F-9CB8-3D4C-8592-EEEDEA64FB18}"/>
              </a:ext>
            </a:extLst>
          </p:cNvPr>
          <p:cNvSpPr/>
          <p:nvPr/>
        </p:nvSpPr>
        <p:spPr>
          <a:xfrm>
            <a:off x="19225257" y="5651175"/>
            <a:ext cx="4569111"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MAIAC Cloud Mask</a:t>
            </a:r>
            <a:endParaRPr lang="is-IS" sz="3200" dirty="0">
              <a:solidFill>
                <a:schemeClr val="accent3">
                  <a:lumMod val="60000"/>
                  <a:lumOff val="40000"/>
                </a:schemeClr>
              </a:solidFill>
            </a:endParaRPr>
          </a:p>
        </p:txBody>
      </p:sp>
    </p:spTree>
    <p:extLst>
      <p:ext uri="{BB962C8B-B14F-4D97-AF65-F5344CB8AC3E}">
        <p14:creationId xmlns:p14="http://schemas.microsoft.com/office/powerpoint/2010/main" val="295110586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507698" y="539041"/>
            <a:ext cx="13639609" cy="22570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7000"/>
            </a:pPr>
            <a:r>
              <a:rPr lang="en-US" dirty="0"/>
              <a:t>2. Atmospheric Correction:</a:t>
            </a:r>
            <a:endParaRPr dirty="0"/>
          </a:p>
          <a:p>
            <a:pPr>
              <a:defRPr sz="7000"/>
            </a:pPr>
            <a:endParaRPr dirty="0"/>
          </a:p>
        </p:txBody>
      </p:sp>
      <p:sp>
        <p:nvSpPr>
          <p:cNvPr id="16" name="Rectangle 15"/>
          <p:cNvSpPr/>
          <p:nvPr/>
        </p:nvSpPr>
        <p:spPr>
          <a:xfrm>
            <a:off x="1623467" y="9640270"/>
            <a:ext cx="11682630" cy="3323987"/>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dirty="0"/>
              <a:t>The assumption that values of water leaving radiance in the near-infrared (NIR) are negligible enables aerosol radiative properties to be easily determined in the correction of satellite ocean color imagery.</a:t>
            </a:r>
            <a:endParaRPr lang="is-IS" dirty="0"/>
          </a:p>
        </p:txBody>
      </p:sp>
      <p:sp>
        <p:nvSpPr>
          <p:cNvPr id="17" name="Rectangle 16"/>
          <p:cNvSpPr/>
          <p:nvPr/>
        </p:nvSpPr>
        <p:spPr>
          <a:xfrm>
            <a:off x="15749880" y="9963435"/>
            <a:ext cx="6143677" cy="3323987"/>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dirty="0">
                <a:solidFill>
                  <a:srgbClr val="FFFF00"/>
                </a:solidFill>
              </a:rPr>
              <a:t>EPIC NIR bands: 764 nm &amp; 779 nm are spectrally close. Oxygen-A band absorption @764nm. </a:t>
            </a:r>
            <a:endParaRPr lang="is-IS" dirty="0">
              <a:solidFill>
                <a:srgbClr val="FFFF00"/>
              </a:solidFill>
            </a:endParaRPr>
          </a:p>
        </p:txBody>
      </p:sp>
      <p:pic>
        <p:nvPicPr>
          <p:cNvPr id="5" name="Picture 4">
            <a:extLst>
              <a:ext uri="{FF2B5EF4-FFF2-40B4-BE49-F238E27FC236}">
                <a16:creationId xmlns:a16="http://schemas.microsoft.com/office/drawing/2014/main" id="{358A0F9A-FEA0-764F-B57E-3E220C482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83" y="2288238"/>
            <a:ext cx="23148658" cy="7167367"/>
          </a:xfrm>
          <a:prstGeom prst="rect">
            <a:avLst/>
          </a:prstGeom>
        </p:spPr>
      </p:pic>
    </p:spTree>
    <p:extLst>
      <p:ext uri="{BB962C8B-B14F-4D97-AF65-F5344CB8AC3E}">
        <p14:creationId xmlns:p14="http://schemas.microsoft.com/office/powerpoint/2010/main" val="173300865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245887" y="413656"/>
            <a:ext cx="22722812" cy="22570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7000"/>
            </a:pPr>
            <a:r>
              <a:rPr lang="en-US" dirty="0"/>
              <a:t>MAIAC Retrieved Ocean Surface Reflectance from EPIC:</a:t>
            </a:r>
            <a:endParaRPr dirty="0"/>
          </a:p>
          <a:p>
            <a:pPr>
              <a:defRPr sz="7000"/>
            </a:pPr>
            <a:endParaRPr dirty="0"/>
          </a:p>
        </p:txBody>
      </p:sp>
      <p:sp>
        <p:nvSpPr>
          <p:cNvPr id="18" name="Rectangle 17">
            <a:extLst>
              <a:ext uri="{FF2B5EF4-FFF2-40B4-BE49-F238E27FC236}">
                <a16:creationId xmlns:a16="http://schemas.microsoft.com/office/drawing/2014/main" id="{BD048EBE-CC31-1C45-B3AF-E23CFB66D4BB}"/>
              </a:ext>
            </a:extLst>
          </p:cNvPr>
          <p:cNvSpPr/>
          <p:nvPr/>
        </p:nvSpPr>
        <p:spPr>
          <a:xfrm>
            <a:off x="7038182" y="2946843"/>
            <a:ext cx="4569111"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551 nm</a:t>
            </a:r>
            <a:endParaRPr lang="is-IS" sz="3200" dirty="0">
              <a:solidFill>
                <a:schemeClr val="accent3">
                  <a:lumMod val="60000"/>
                  <a:lumOff val="40000"/>
                </a:schemeClr>
              </a:solidFill>
            </a:endParaRPr>
          </a:p>
        </p:txBody>
      </p:sp>
      <p:sp>
        <p:nvSpPr>
          <p:cNvPr id="19" name="Rectangle 18">
            <a:extLst>
              <a:ext uri="{FF2B5EF4-FFF2-40B4-BE49-F238E27FC236}">
                <a16:creationId xmlns:a16="http://schemas.microsoft.com/office/drawing/2014/main" id="{2F84B3C2-3093-754A-A486-9B2CA16AF10F}"/>
              </a:ext>
            </a:extLst>
          </p:cNvPr>
          <p:cNvSpPr/>
          <p:nvPr/>
        </p:nvSpPr>
        <p:spPr>
          <a:xfrm>
            <a:off x="828273" y="2614316"/>
            <a:ext cx="5378240"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443 nm</a:t>
            </a:r>
            <a:endParaRPr lang="is-IS" sz="3200" dirty="0">
              <a:solidFill>
                <a:schemeClr val="accent3">
                  <a:lumMod val="60000"/>
                  <a:lumOff val="40000"/>
                </a:schemeClr>
              </a:solidFill>
            </a:endParaRPr>
          </a:p>
        </p:txBody>
      </p:sp>
      <p:sp>
        <p:nvSpPr>
          <p:cNvPr id="20" name="Rectangle 19">
            <a:extLst>
              <a:ext uri="{FF2B5EF4-FFF2-40B4-BE49-F238E27FC236}">
                <a16:creationId xmlns:a16="http://schemas.microsoft.com/office/drawing/2014/main" id="{EA8FE092-98DB-9446-B26E-3CC534879C6A}"/>
              </a:ext>
            </a:extLst>
          </p:cNvPr>
          <p:cNvSpPr/>
          <p:nvPr/>
        </p:nvSpPr>
        <p:spPr>
          <a:xfrm>
            <a:off x="512963" y="10295722"/>
            <a:ext cx="18531782" cy="3170099"/>
          </a:xfrm>
          <a:prstGeom prst="rect">
            <a:avLst/>
          </a:prstGeom>
        </p:spPr>
        <p:txBody>
          <a:bodyPr wrap="square">
            <a:spAutoFit/>
          </a:bodyPr>
          <a:lstStyle/>
          <a:p>
            <a:r>
              <a:rPr lang="en-US" dirty="0">
                <a:solidFill>
                  <a:srgbClr val="00FBFF"/>
                </a:solidFill>
                <a:uFill>
                  <a:solidFill>
                    <a:srgbClr val="FFFB00"/>
                  </a:solidFill>
                </a:uFill>
                <a:latin typeface="Palatino"/>
                <a:ea typeface="Palatino"/>
                <a:cs typeface="Palatino"/>
                <a:sym typeface="Palatino"/>
              </a:rPr>
              <a:t>Note that white color marks the pixels with negative values which exist in every MAIAC L2 product we investigated. On average, there are 22% negative values at 443 nm, 29% at 551nm, 76% at 680 nm and 84% at 779 nm.</a:t>
            </a:r>
            <a:endParaRPr lang="en-US" dirty="0"/>
          </a:p>
        </p:txBody>
      </p:sp>
      <p:sp>
        <p:nvSpPr>
          <p:cNvPr id="21" name="Rectangle 20">
            <a:extLst>
              <a:ext uri="{FF2B5EF4-FFF2-40B4-BE49-F238E27FC236}">
                <a16:creationId xmlns:a16="http://schemas.microsoft.com/office/drawing/2014/main" id="{DCCCD2BB-E692-3048-AE9D-CDB977C9CDA2}"/>
              </a:ext>
            </a:extLst>
          </p:cNvPr>
          <p:cNvSpPr/>
          <p:nvPr/>
        </p:nvSpPr>
        <p:spPr>
          <a:xfrm>
            <a:off x="12354873" y="3593725"/>
            <a:ext cx="6772367"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680 nm</a:t>
            </a:r>
            <a:endParaRPr lang="is-IS" sz="3200"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3AD62363-6883-474C-B0CB-6483B0248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73" y="3207430"/>
            <a:ext cx="5710514" cy="5678612"/>
          </a:xfrm>
          <a:prstGeom prst="rect">
            <a:avLst/>
          </a:prstGeom>
        </p:spPr>
      </p:pic>
      <p:pic>
        <p:nvPicPr>
          <p:cNvPr id="6" name="Picture 5">
            <a:extLst>
              <a:ext uri="{FF2B5EF4-FFF2-40B4-BE49-F238E27FC236}">
                <a16:creationId xmlns:a16="http://schemas.microsoft.com/office/drawing/2014/main" id="{83BDC2E7-150B-224F-ACC9-44BBA2D7D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033" y="3595046"/>
            <a:ext cx="5716840" cy="5683013"/>
          </a:xfrm>
          <a:prstGeom prst="rect">
            <a:avLst/>
          </a:prstGeom>
        </p:spPr>
      </p:pic>
      <p:pic>
        <p:nvPicPr>
          <p:cNvPr id="9" name="Picture 8">
            <a:extLst>
              <a:ext uri="{FF2B5EF4-FFF2-40B4-BE49-F238E27FC236}">
                <a16:creationId xmlns:a16="http://schemas.microsoft.com/office/drawing/2014/main" id="{2AC41F44-67A8-DD47-8C33-5A1A0D8AA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79463" y="4226114"/>
            <a:ext cx="5631574" cy="5565125"/>
          </a:xfrm>
          <a:prstGeom prst="rect">
            <a:avLst/>
          </a:prstGeom>
        </p:spPr>
      </p:pic>
      <p:pic>
        <p:nvPicPr>
          <p:cNvPr id="11" name="Picture 10">
            <a:extLst>
              <a:ext uri="{FF2B5EF4-FFF2-40B4-BE49-F238E27FC236}">
                <a16:creationId xmlns:a16="http://schemas.microsoft.com/office/drawing/2014/main" id="{AA3E3887-8289-CA4D-A337-A70EE49113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50876" y="5131312"/>
            <a:ext cx="5581639" cy="5565125"/>
          </a:xfrm>
          <a:prstGeom prst="rect">
            <a:avLst/>
          </a:prstGeom>
        </p:spPr>
      </p:pic>
      <p:sp>
        <p:nvSpPr>
          <p:cNvPr id="22" name="Rectangle 21">
            <a:extLst>
              <a:ext uri="{FF2B5EF4-FFF2-40B4-BE49-F238E27FC236}">
                <a16:creationId xmlns:a16="http://schemas.microsoft.com/office/drawing/2014/main" id="{FA67539D-425F-AF48-9D11-40D41291A08B}"/>
              </a:ext>
            </a:extLst>
          </p:cNvPr>
          <p:cNvSpPr/>
          <p:nvPr/>
        </p:nvSpPr>
        <p:spPr>
          <a:xfrm>
            <a:off x="17533612" y="4565526"/>
            <a:ext cx="6772367"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779 nm</a:t>
            </a:r>
            <a:endParaRPr lang="is-IS" sz="3200" dirty="0">
              <a:solidFill>
                <a:schemeClr val="accent3">
                  <a:lumMod val="60000"/>
                  <a:lumOff val="40000"/>
                </a:schemeClr>
              </a:solidFill>
            </a:endParaRPr>
          </a:p>
        </p:txBody>
      </p:sp>
    </p:spTree>
    <p:extLst>
      <p:ext uri="{BB962C8B-B14F-4D97-AF65-F5344CB8AC3E}">
        <p14:creationId xmlns:p14="http://schemas.microsoft.com/office/powerpoint/2010/main" val="288319850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F2B2A-CE97-5540-9634-D43F7A913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111" y="1510421"/>
            <a:ext cx="21993336" cy="11827699"/>
          </a:xfrm>
          <a:prstGeom prst="rect">
            <a:avLst/>
          </a:prstGeom>
        </p:spPr>
      </p:pic>
      <p:sp>
        <p:nvSpPr>
          <p:cNvPr id="4" name="Rectangle 3">
            <a:extLst>
              <a:ext uri="{FF2B5EF4-FFF2-40B4-BE49-F238E27FC236}">
                <a16:creationId xmlns:a16="http://schemas.microsoft.com/office/drawing/2014/main" id="{B99F71E3-664F-FC48-9CF9-FF6453A6B5F7}"/>
              </a:ext>
            </a:extLst>
          </p:cNvPr>
          <p:cNvSpPr/>
          <p:nvPr/>
        </p:nvSpPr>
        <p:spPr>
          <a:xfrm>
            <a:off x="4531233" y="310092"/>
            <a:ext cx="12819535" cy="1200329"/>
          </a:xfrm>
          <a:prstGeom prst="rect">
            <a:avLst/>
          </a:prstGeom>
        </p:spPr>
        <p:txBody>
          <a:bodyPr wrap="none">
            <a:spAutoFit/>
          </a:bodyPr>
          <a:lstStyle/>
          <a:p>
            <a:r>
              <a:rPr lang="en-US" sz="7200" dirty="0">
                <a:solidFill>
                  <a:srgbClr val="FFFB00"/>
                </a:solidFill>
                <a:uFill>
                  <a:solidFill>
                    <a:srgbClr val="FFFB00"/>
                  </a:solidFill>
                </a:uFill>
                <a:latin typeface="Palatino"/>
                <a:ea typeface="Palatino"/>
                <a:cs typeface="Palatino"/>
                <a:sym typeface="Palatino"/>
              </a:rPr>
              <a:t>The MLNN Spectral Matching:</a:t>
            </a:r>
            <a:endParaRPr lang="en-US" sz="7200" dirty="0"/>
          </a:p>
        </p:txBody>
      </p:sp>
    </p:spTree>
    <p:extLst>
      <p:ext uri="{BB962C8B-B14F-4D97-AF65-F5344CB8AC3E}">
        <p14:creationId xmlns:p14="http://schemas.microsoft.com/office/powerpoint/2010/main" val="38811739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9F71E3-664F-FC48-9CF9-FF6453A6B5F7}"/>
              </a:ext>
            </a:extLst>
          </p:cNvPr>
          <p:cNvSpPr/>
          <p:nvPr/>
        </p:nvSpPr>
        <p:spPr>
          <a:xfrm>
            <a:off x="1275256" y="310092"/>
            <a:ext cx="19553751" cy="1200329"/>
          </a:xfrm>
          <a:prstGeom prst="rect">
            <a:avLst/>
          </a:prstGeom>
        </p:spPr>
        <p:txBody>
          <a:bodyPr wrap="none">
            <a:spAutoFit/>
          </a:bodyPr>
          <a:lstStyle/>
          <a:p>
            <a:r>
              <a:rPr lang="en-US" sz="7200" dirty="0">
                <a:solidFill>
                  <a:srgbClr val="FFFB00"/>
                </a:solidFill>
                <a:uFill>
                  <a:solidFill>
                    <a:srgbClr val="FFFB00"/>
                  </a:solidFill>
                </a:uFill>
                <a:latin typeface="Palatino"/>
                <a:ea typeface="Palatino"/>
                <a:cs typeface="Palatino"/>
                <a:sym typeface="Palatino"/>
              </a:rPr>
              <a:t>Validation of MLNN AC/</a:t>
            </a:r>
            <a:r>
              <a:rPr lang="en-US" sz="7200" dirty="0" err="1">
                <a:solidFill>
                  <a:srgbClr val="FFFB00"/>
                </a:solidFill>
                <a:uFill>
                  <a:solidFill>
                    <a:srgbClr val="FFFB00"/>
                  </a:solidFill>
                </a:uFill>
                <a:latin typeface="Palatino"/>
                <a:ea typeface="Palatino"/>
                <a:cs typeface="Palatino"/>
                <a:sym typeface="Palatino"/>
              </a:rPr>
              <a:t>SeaWiFS</a:t>
            </a:r>
            <a:r>
              <a:rPr lang="en-US" sz="7200" dirty="0">
                <a:solidFill>
                  <a:srgbClr val="FFFB00"/>
                </a:solidFill>
                <a:uFill>
                  <a:solidFill>
                    <a:srgbClr val="FFFB00"/>
                  </a:solidFill>
                </a:uFill>
                <a:latin typeface="Palatino"/>
                <a:ea typeface="Palatino"/>
                <a:cs typeface="Palatino"/>
                <a:sym typeface="Palatino"/>
              </a:rPr>
              <a:t> (1997-2010):</a:t>
            </a:r>
            <a:endParaRPr lang="en-US" sz="7200" dirty="0"/>
          </a:p>
        </p:txBody>
      </p:sp>
      <p:pic>
        <p:nvPicPr>
          <p:cNvPr id="3" name="Picture 2">
            <a:extLst>
              <a:ext uri="{FF2B5EF4-FFF2-40B4-BE49-F238E27FC236}">
                <a16:creationId xmlns:a16="http://schemas.microsoft.com/office/drawing/2014/main" id="{59C178E3-7FC8-0245-84E1-D919A7A4A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0" y="1289704"/>
            <a:ext cx="22296052" cy="11858738"/>
          </a:xfrm>
          <a:prstGeom prst="rect">
            <a:avLst/>
          </a:prstGeom>
        </p:spPr>
      </p:pic>
    </p:spTree>
    <p:extLst>
      <p:ext uri="{BB962C8B-B14F-4D97-AF65-F5344CB8AC3E}">
        <p14:creationId xmlns:p14="http://schemas.microsoft.com/office/powerpoint/2010/main" val="40400604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9F71E3-664F-FC48-9CF9-FF6453A6B5F7}"/>
              </a:ext>
            </a:extLst>
          </p:cNvPr>
          <p:cNvSpPr/>
          <p:nvPr/>
        </p:nvSpPr>
        <p:spPr>
          <a:xfrm>
            <a:off x="3635515" y="310092"/>
            <a:ext cx="13518445" cy="1200329"/>
          </a:xfrm>
          <a:prstGeom prst="rect">
            <a:avLst/>
          </a:prstGeom>
        </p:spPr>
        <p:txBody>
          <a:bodyPr wrap="none">
            <a:spAutoFit/>
          </a:bodyPr>
          <a:lstStyle/>
          <a:p>
            <a:r>
              <a:rPr lang="en-US" sz="7200" dirty="0">
                <a:solidFill>
                  <a:srgbClr val="FFFB00"/>
                </a:solidFill>
                <a:uFill>
                  <a:solidFill>
                    <a:srgbClr val="FFFB00"/>
                  </a:solidFill>
                </a:uFill>
                <a:latin typeface="Palatino"/>
                <a:ea typeface="Palatino"/>
                <a:cs typeface="Palatino"/>
                <a:sym typeface="Palatino"/>
              </a:rPr>
              <a:t>Validation of MLNN AC/VIIRS:</a:t>
            </a:r>
            <a:endParaRPr lang="en-US" sz="7200" dirty="0"/>
          </a:p>
        </p:txBody>
      </p:sp>
      <p:pic>
        <p:nvPicPr>
          <p:cNvPr id="3" name="Picture 2">
            <a:extLst>
              <a:ext uri="{FF2B5EF4-FFF2-40B4-BE49-F238E27FC236}">
                <a16:creationId xmlns:a16="http://schemas.microsoft.com/office/drawing/2014/main" id="{CE3A553E-5837-2043-9E05-BA433ECC4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343" y="1510421"/>
            <a:ext cx="22203851" cy="11769594"/>
          </a:xfrm>
          <a:prstGeom prst="rect">
            <a:avLst/>
          </a:prstGeom>
        </p:spPr>
      </p:pic>
    </p:spTree>
    <p:extLst>
      <p:ext uri="{BB962C8B-B14F-4D97-AF65-F5344CB8AC3E}">
        <p14:creationId xmlns:p14="http://schemas.microsoft.com/office/powerpoint/2010/main" val="266154617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1" name="Shape 241"/>
          <p:cNvSpPr>
            <a:spLocks noGrp="1"/>
          </p:cNvSpPr>
          <p:nvPr>
            <p:ph type="title"/>
          </p:nvPr>
        </p:nvSpPr>
        <p:spPr>
          <a:xfrm>
            <a:off x="529945" y="1290145"/>
            <a:ext cx="23160372" cy="10723179"/>
          </a:xfrm>
          <a:prstGeom prst="rect">
            <a:avLst/>
          </a:prstGeom>
        </p:spPr>
        <p:txBody>
          <a:bodyPr/>
          <a:lstStyle/>
          <a:p>
            <a:pPr>
              <a:defRPr sz="7700"/>
            </a:pPr>
            <a:r>
              <a:rPr dirty="0">
                <a:solidFill>
                  <a:srgbClr val="FFFFFF"/>
                </a:solidFill>
                <a:uFill>
                  <a:solidFill>
                    <a:srgbClr val="FFFFFF"/>
                  </a:solidFill>
                </a:uFill>
                <a:latin typeface="Palatino"/>
                <a:ea typeface="Palatino"/>
                <a:cs typeface="Palatino"/>
                <a:sym typeface="Palatino"/>
              </a:rPr>
              <a:t> </a:t>
            </a:r>
            <a:r>
              <a:rPr lang="en-US" dirty="0">
                <a:solidFill>
                  <a:srgbClr val="FFFFFF"/>
                </a:solidFill>
                <a:uFill>
                  <a:solidFill>
                    <a:srgbClr val="FFFFFF"/>
                  </a:solidFill>
                </a:uFill>
                <a:latin typeface="Palatino"/>
                <a:ea typeface="Palatino"/>
                <a:cs typeface="Palatino"/>
                <a:sym typeface="Palatino"/>
              </a:rPr>
              <a:t>Summary</a:t>
            </a:r>
            <a:r>
              <a:rPr dirty="0">
                <a:solidFill>
                  <a:srgbClr val="FFFFFF"/>
                </a:solidFill>
                <a:uFill>
                  <a:solidFill>
                    <a:srgbClr val="FFFFFF"/>
                  </a:solidFill>
                </a:uFill>
                <a:latin typeface="Palatino"/>
                <a:ea typeface="Palatino"/>
                <a:cs typeface="Palatino"/>
                <a:sym typeface="Palatino"/>
              </a:rPr>
              <a:t>:</a:t>
            </a:r>
          </a:p>
          <a:p>
            <a:pPr>
              <a:defRPr sz="7700">
                <a:solidFill>
                  <a:srgbClr val="2CF90E"/>
                </a:solidFill>
              </a:defRPr>
            </a:pPr>
            <a:r>
              <a:rPr sz="5400" dirty="0">
                <a:uFill>
                  <a:solidFill>
                    <a:srgbClr val="FFFFFF"/>
                  </a:solidFill>
                </a:uFill>
                <a:latin typeface="Palatino"/>
                <a:ea typeface="Palatino"/>
                <a:cs typeface="Palatino"/>
                <a:sym typeface="Palatino"/>
              </a:rPr>
              <a:t>1) </a:t>
            </a:r>
            <a:r>
              <a:rPr lang="en-US" sz="5400" dirty="0">
                <a:uFill>
                  <a:solidFill>
                    <a:srgbClr val="FFFFFF"/>
                  </a:solidFill>
                </a:uFill>
                <a:latin typeface="Palatino"/>
                <a:ea typeface="Palatino"/>
                <a:cs typeface="Palatino"/>
                <a:sym typeface="Palatino"/>
              </a:rPr>
              <a:t>The MLNN AC algorithm has been proven to perform better than standard AC algorithms due to its superior cloud screening, improved OC product quality, flexible sensor configuration, and capability of providing accurate OC products from low SNR satellite data.</a:t>
            </a:r>
            <a:br>
              <a:rPr lang="en-US" sz="5400" dirty="0">
                <a:uFill>
                  <a:solidFill>
                    <a:srgbClr val="FFFFFF"/>
                  </a:solidFill>
                </a:uFill>
                <a:latin typeface="Palatino"/>
                <a:ea typeface="Palatino"/>
                <a:cs typeface="Palatino"/>
                <a:sym typeface="Palatino"/>
              </a:rPr>
            </a:br>
            <a:endParaRPr sz="5400" dirty="0">
              <a:uFill>
                <a:solidFill>
                  <a:srgbClr val="FFFFFF"/>
                </a:solidFill>
              </a:uFill>
              <a:latin typeface="Palatino"/>
              <a:ea typeface="Palatino"/>
              <a:cs typeface="Palatino"/>
              <a:sym typeface="Palatino"/>
            </a:endParaRPr>
          </a:p>
          <a:p>
            <a:pPr>
              <a:defRPr sz="7700"/>
            </a:pPr>
            <a:r>
              <a:rPr sz="5400" dirty="0">
                <a:solidFill>
                  <a:srgbClr val="FFFB00"/>
                </a:solidFill>
                <a:uFill>
                  <a:solidFill>
                    <a:srgbClr val="FFFB00"/>
                  </a:solidFill>
                </a:uFill>
                <a:latin typeface="Palatino"/>
                <a:ea typeface="Palatino"/>
                <a:cs typeface="Palatino"/>
                <a:sym typeface="Palatino"/>
              </a:rPr>
              <a:t>2) </a:t>
            </a:r>
            <a:r>
              <a:rPr lang="en-US" sz="5400" dirty="0">
                <a:solidFill>
                  <a:srgbClr val="FFFB00"/>
                </a:solidFill>
                <a:uFill>
                  <a:solidFill>
                    <a:srgbClr val="FFFB00"/>
                  </a:solidFill>
                </a:uFill>
                <a:latin typeface="Palatino"/>
                <a:ea typeface="Palatino"/>
                <a:cs typeface="Palatino"/>
                <a:sym typeface="Palatino"/>
              </a:rPr>
              <a:t>The final OC products will include normalized remote sensing </a:t>
            </a:r>
            <a:r>
              <a:rPr lang="en-US" sz="5400" dirty="0" err="1">
                <a:solidFill>
                  <a:srgbClr val="FFFB00"/>
                </a:solidFill>
                <a:uFill>
                  <a:solidFill>
                    <a:srgbClr val="FFFB00"/>
                  </a:solidFill>
                </a:uFill>
                <a:latin typeface="Palatino"/>
                <a:ea typeface="Palatino"/>
                <a:cs typeface="Palatino"/>
                <a:sym typeface="Palatino"/>
              </a:rPr>
              <a:t>reflectances</a:t>
            </a:r>
            <a:r>
              <a:rPr lang="en-US" sz="5400" dirty="0">
                <a:solidFill>
                  <a:srgbClr val="FFFB00"/>
                </a:solidFill>
                <a:uFill>
                  <a:solidFill>
                    <a:srgbClr val="FFFB00"/>
                  </a:solidFill>
                </a:uFill>
                <a:latin typeface="Palatino"/>
                <a:ea typeface="Palatino"/>
                <a:cs typeface="Palatino"/>
                <a:sym typeface="Palatino"/>
              </a:rPr>
              <a:t> (</a:t>
            </a:r>
            <a:r>
              <a:rPr lang="en-US" sz="5400" dirty="0" err="1">
                <a:solidFill>
                  <a:srgbClr val="FFFB00"/>
                </a:solidFill>
                <a:uFill>
                  <a:solidFill>
                    <a:srgbClr val="FFFB00"/>
                  </a:solidFill>
                </a:uFill>
                <a:latin typeface="Palatino"/>
                <a:ea typeface="Palatino"/>
                <a:cs typeface="Palatino"/>
                <a:sym typeface="Palatino"/>
              </a:rPr>
              <a:t>nRrs</a:t>
            </a:r>
            <a:r>
              <a:rPr lang="en-US" sz="5400" dirty="0">
                <a:solidFill>
                  <a:srgbClr val="FFFB00"/>
                </a:solidFill>
                <a:uFill>
                  <a:solidFill>
                    <a:srgbClr val="FFFB00"/>
                  </a:solidFill>
                </a:uFill>
                <a:latin typeface="Palatino"/>
                <a:ea typeface="Palatino"/>
                <a:cs typeface="Palatino"/>
                <a:sym typeface="Palatino"/>
              </a:rPr>
              <a:t> values), chlorophyll concentration (</a:t>
            </a:r>
            <a:r>
              <a:rPr lang="en-US" sz="5400" dirty="0" err="1">
                <a:solidFill>
                  <a:srgbClr val="FFFB00"/>
                </a:solidFill>
                <a:uFill>
                  <a:solidFill>
                    <a:srgbClr val="FFFB00"/>
                  </a:solidFill>
                </a:uFill>
                <a:latin typeface="Palatino"/>
                <a:ea typeface="Palatino"/>
                <a:cs typeface="Palatino"/>
                <a:sym typeface="Palatino"/>
              </a:rPr>
              <a:t>CHLa</a:t>
            </a:r>
            <a:r>
              <a:rPr lang="en-US" sz="5400" dirty="0">
                <a:solidFill>
                  <a:srgbClr val="FFFB00"/>
                </a:solidFill>
                <a:uFill>
                  <a:solidFill>
                    <a:srgbClr val="FFFB00"/>
                  </a:solidFill>
                </a:uFill>
                <a:latin typeface="Palatino"/>
                <a:ea typeface="Palatino"/>
                <a:cs typeface="Palatino"/>
                <a:sym typeface="Palatino"/>
              </a:rPr>
              <a:t>), and 3 water IOP products (aph443, adg443 and bbp443). The OC products will have the same spatial resolution as the EPIC level 1B data.</a:t>
            </a:r>
            <a:endParaRPr sz="5400" dirty="0">
              <a:solidFill>
                <a:srgbClr val="FFFB00"/>
              </a:solidFill>
              <a:uFill>
                <a:solidFill>
                  <a:srgbClr val="FFFB00"/>
                </a:solidFill>
              </a:uFill>
              <a:latin typeface="Palatino"/>
              <a:ea typeface="Palatino"/>
              <a:cs typeface="Palatino"/>
              <a:sym typeface="Palatino"/>
            </a:endParaRPr>
          </a:p>
          <a:p>
            <a:pPr>
              <a:defRPr sz="7700">
                <a:solidFill>
                  <a:srgbClr val="00F4FF"/>
                </a:solidFill>
              </a:defRPr>
            </a:pPr>
            <a:r>
              <a:rPr sz="5400" dirty="0">
                <a:uFill>
                  <a:solidFill>
                    <a:srgbClr val="FFFB00"/>
                  </a:solidFill>
                </a:uFill>
                <a:latin typeface="Palatino"/>
                <a:ea typeface="Palatino"/>
                <a:cs typeface="Palatino"/>
                <a:sym typeface="Palatino"/>
              </a:rPr>
              <a:t> </a:t>
            </a:r>
          </a:p>
          <a:p>
            <a:pPr>
              <a:defRPr sz="7700">
                <a:solidFill>
                  <a:srgbClr val="00F4FF"/>
                </a:solidFill>
              </a:defRPr>
            </a:pPr>
            <a:r>
              <a:rPr sz="5400" dirty="0">
                <a:uFill>
                  <a:solidFill>
                    <a:srgbClr val="FFFB00"/>
                  </a:solidFill>
                </a:uFill>
                <a:latin typeface="Palatino"/>
                <a:ea typeface="Palatino"/>
                <a:cs typeface="Palatino"/>
                <a:sym typeface="Palatino"/>
              </a:rPr>
              <a:t>3) </a:t>
            </a:r>
            <a:r>
              <a:rPr lang="en-US" sz="5400" dirty="0">
                <a:uFill>
                  <a:solidFill>
                    <a:srgbClr val="FFFB00"/>
                  </a:solidFill>
                </a:uFill>
                <a:latin typeface="Palatino"/>
                <a:ea typeface="Palatino"/>
                <a:cs typeface="Palatino"/>
                <a:sym typeface="Palatino"/>
              </a:rPr>
              <a:t>Implementation of the MLNN AC algorithm for EPIC is underway and examples of OC products derived from EPIC data will be presented at the 2018 AGU Fall Meeting.</a:t>
            </a:r>
            <a:endParaRPr sz="5400" dirty="0">
              <a:uFill>
                <a:solidFill>
                  <a:srgbClr val="FFFB00"/>
                </a:solidFill>
              </a:uFill>
              <a:latin typeface="Palatino"/>
              <a:ea typeface="Palatino"/>
              <a:cs typeface="Palatino"/>
              <a:sym typeface="Palatino"/>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7" name="Shape 517"/>
          <p:cNvSpPr>
            <a:spLocks noGrp="1"/>
          </p:cNvSpPr>
          <p:nvPr>
            <p:ph type="title"/>
          </p:nvPr>
        </p:nvSpPr>
        <p:spPr>
          <a:xfrm>
            <a:off x="1104900" y="457201"/>
            <a:ext cx="22593300" cy="12801600"/>
          </a:xfrm>
          <a:prstGeom prst="rect">
            <a:avLst/>
          </a:prstGeom>
        </p:spPr>
        <p:txBody>
          <a:bodyPr/>
          <a:lstStyle/>
          <a:p>
            <a:pPr>
              <a:defRPr sz="10800"/>
            </a:pPr>
            <a:r>
              <a:rPr lang="en-US" dirty="0">
                <a:solidFill>
                  <a:srgbClr val="FFFB00"/>
                </a:solidFill>
                <a:uFill>
                  <a:solidFill>
                    <a:srgbClr val="FFFB00"/>
                  </a:solidFill>
                </a:uFill>
                <a:latin typeface="Palatino"/>
                <a:ea typeface="Palatino"/>
                <a:cs typeface="Palatino"/>
                <a:sym typeface="Palatino"/>
              </a:rPr>
              <a:t>Can we retrieve ocean color from DSCOVR/EPIC?</a:t>
            </a:r>
            <a:br>
              <a:rPr lang="en-US" dirty="0">
                <a:solidFill>
                  <a:srgbClr val="FFFB00"/>
                </a:solidFill>
                <a:uFill>
                  <a:solidFill>
                    <a:srgbClr val="FFFB00"/>
                  </a:solidFill>
                </a:uFill>
                <a:latin typeface="Palatino"/>
                <a:ea typeface="Palatino"/>
                <a:cs typeface="Palatino"/>
                <a:sym typeface="Palatino"/>
              </a:rPr>
            </a:br>
            <a:r>
              <a:rPr lang="en-US" dirty="0">
                <a:solidFill>
                  <a:srgbClr val="00FBFF"/>
                </a:solidFill>
                <a:uFill>
                  <a:solidFill>
                    <a:srgbClr val="FFFB00"/>
                  </a:solidFill>
                </a:uFill>
                <a:latin typeface="Palatino"/>
                <a:ea typeface="Palatino"/>
                <a:cs typeface="Palatino"/>
                <a:sym typeface="Palatino"/>
              </a:rPr>
              <a:t>why not </a:t>
            </a:r>
            <a:r>
              <a:rPr lang="mr-IN" dirty="0">
                <a:solidFill>
                  <a:srgbClr val="00FBFF"/>
                </a:solidFill>
                <a:uFill>
                  <a:solidFill>
                    <a:srgbClr val="FFFB00"/>
                  </a:solidFill>
                </a:uFill>
                <a:latin typeface="Palatino"/>
                <a:ea typeface="Palatino"/>
                <a:cs typeface="Palatino"/>
                <a:sym typeface="Palatino"/>
              </a:rPr>
              <a:t>…</a:t>
            </a:r>
            <a:endParaRPr dirty="0">
              <a:solidFill>
                <a:srgbClr val="FFFB00"/>
              </a:solidFill>
              <a:uFill>
                <a:solidFill>
                  <a:srgbClr val="FFFB00"/>
                </a:solidFill>
              </a:uFill>
              <a:latin typeface="Palatino"/>
              <a:ea typeface="Palatino"/>
              <a:cs typeface="Palatino"/>
              <a:sym typeface="Palatino"/>
            </a:endParaRPr>
          </a:p>
        </p:txBody>
      </p:sp>
    </p:spTree>
    <p:extLst>
      <p:ext uri="{BB962C8B-B14F-4D97-AF65-F5344CB8AC3E}">
        <p14:creationId xmlns:p14="http://schemas.microsoft.com/office/powerpoint/2010/main" val="46263663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13768780" y="401085"/>
            <a:ext cx="6652820" cy="333424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7000"/>
            </a:pPr>
            <a:r>
              <a:rPr lang="en-US" dirty="0"/>
              <a:t>EPIC enhanced RGB images on 05/03/2018</a:t>
            </a:r>
          </a:p>
        </p:txBody>
      </p:sp>
      <p:sp>
        <p:nvSpPr>
          <p:cNvPr id="5" name="Rectangle 4"/>
          <p:cNvSpPr/>
          <p:nvPr/>
        </p:nvSpPr>
        <p:spPr>
          <a:xfrm>
            <a:off x="502689" y="9458128"/>
            <a:ext cx="11503090" cy="3170099"/>
          </a:xfrm>
          <a:prstGeom prst="rect">
            <a:avLst/>
          </a:prstGeom>
        </p:spPr>
        <p:txBody>
          <a:bodyPr wrap="square">
            <a:spAutoFit/>
          </a:bodyPr>
          <a:lstStyle/>
          <a:p>
            <a:r>
              <a:rPr lang="en-US" dirty="0">
                <a:solidFill>
                  <a:srgbClr val="00FBFF"/>
                </a:solidFill>
                <a:uFill>
                  <a:solidFill>
                    <a:srgbClr val="FFFB00"/>
                  </a:solidFill>
                </a:uFill>
                <a:latin typeface="Palatino"/>
                <a:ea typeface="Palatino"/>
                <a:cs typeface="Palatino"/>
                <a:sym typeface="Palatino"/>
              </a:rPr>
              <a:t>These 5 images were taken ~1-hr. apart. EPIC can see short-term variations in marine ecosystems (globally) unlike the polar orbiting satellites . </a:t>
            </a:r>
            <a:endParaRPr lang="en-US" dirty="0"/>
          </a:p>
        </p:txBody>
      </p:sp>
      <p:sp>
        <p:nvSpPr>
          <p:cNvPr id="9" name="Rectangle 8"/>
          <p:cNvSpPr/>
          <p:nvPr/>
        </p:nvSpPr>
        <p:spPr>
          <a:xfrm>
            <a:off x="2540871" y="1329544"/>
            <a:ext cx="2768707" cy="738664"/>
          </a:xfrm>
          <a:prstGeom prst="rect">
            <a:avLst/>
          </a:prstGeom>
        </p:spPr>
        <p:txBody>
          <a:bodyPr wrap="non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is-IS" dirty="0"/>
              <a:t>0613 UTC</a:t>
            </a:r>
          </a:p>
        </p:txBody>
      </p:sp>
      <p:pic>
        <p:nvPicPr>
          <p:cNvPr id="12" name="Picture 11">
            <a:extLst>
              <a:ext uri="{FF2B5EF4-FFF2-40B4-BE49-F238E27FC236}">
                <a16:creationId xmlns:a16="http://schemas.microsoft.com/office/drawing/2014/main" id="{BFFB9196-001D-5148-A0EE-F8FA21ACD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7213">
            <a:off x="203081" y="4597248"/>
            <a:ext cx="23930662" cy="4840142"/>
          </a:xfrm>
          <a:prstGeom prst="rect">
            <a:avLst/>
          </a:prstGeom>
        </p:spPr>
      </p:pic>
      <p:sp>
        <p:nvSpPr>
          <p:cNvPr id="14" name="Rectangle 13">
            <a:extLst>
              <a:ext uri="{FF2B5EF4-FFF2-40B4-BE49-F238E27FC236}">
                <a16:creationId xmlns:a16="http://schemas.microsoft.com/office/drawing/2014/main" id="{9F1D6918-CD23-934A-9D95-52720ADA05FB}"/>
              </a:ext>
            </a:extLst>
          </p:cNvPr>
          <p:cNvSpPr/>
          <p:nvPr/>
        </p:nvSpPr>
        <p:spPr>
          <a:xfrm>
            <a:off x="21254929" y="6002298"/>
            <a:ext cx="2768707" cy="738664"/>
          </a:xfrm>
          <a:prstGeom prst="rect">
            <a:avLst/>
          </a:prstGeom>
        </p:spPr>
        <p:txBody>
          <a:bodyPr wrap="non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is-IS" dirty="0"/>
              <a:t>1035 UTC</a:t>
            </a:r>
          </a:p>
        </p:txBody>
      </p:sp>
      <p:sp>
        <p:nvSpPr>
          <p:cNvPr id="13" name="Rectangle 12">
            <a:extLst>
              <a:ext uri="{FF2B5EF4-FFF2-40B4-BE49-F238E27FC236}">
                <a16:creationId xmlns:a16="http://schemas.microsoft.com/office/drawing/2014/main" id="{594ACCF6-0F9A-B847-9579-C7302E9A3EC0}"/>
              </a:ext>
            </a:extLst>
          </p:cNvPr>
          <p:cNvSpPr/>
          <p:nvPr/>
        </p:nvSpPr>
        <p:spPr>
          <a:xfrm>
            <a:off x="12631673" y="11120044"/>
            <a:ext cx="6838731" cy="2400657"/>
          </a:xfrm>
          <a:prstGeom prst="rect">
            <a:avLst/>
          </a:prstGeom>
        </p:spPr>
        <p:txBody>
          <a:bodyPr wrap="none">
            <a:spAutoFit/>
          </a:bodyPr>
          <a:lstStyle/>
          <a:p>
            <a:r>
              <a:rPr lang="en-US" dirty="0">
                <a:solidFill>
                  <a:srgbClr val="00B0F0"/>
                </a:solidFill>
              </a:rPr>
              <a:t>SNR: 400 in UV bands </a:t>
            </a:r>
          </a:p>
          <a:p>
            <a:r>
              <a:rPr lang="en-US" dirty="0">
                <a:solidFill>
                  <a:srgbClr val="00B0F0"/>
                </a:solidFill>
              </a:rPr>
              <a:t>         150 in VIS bands </a:t>
            </a:r>
          </a:p>
          <a:p>
            <a:r>
              <a:rPr lang="en-US" dirty="0">
                <a:solidFill>
                  <a:srgbClr val="00B0F0"/>
                </a:solidFill>
              </a:rPr>
              <a:t>         100 in NIR bands</a:t>
            </a:r>
            <a:endParaRPr lang="en-US" dirty="0"/>
          </a:p>
        </p:txBody>
      </p:sp>
      <p:sp>
        <p:nvSpPr>
          <p:cNvPr id="8" name="Rectangle 7">
            <a:extLst>
              <a:ext uri="{FF2B5EF4-FFF2-40B4-BE49-F238E27FC236}">
                <a16:creationId xmlns:a16="http://schemas.microsoft.com/office/drawing/2014/main" id="{9603FC8B-9413-2844-B0C4-212C466A02DD}"/>
              </a:ext>
            </a:extLst>
          </p:cNvPr>
          <p:cNvSpPr/>
          <p:nvPr/>
        </p:nvSpPr>
        <p:spPr>
          <a:xfrm>
            <a:off x="15710836" y="4716253"/>
            <a:ext cx="2768707" cy="738664"/>
          </a:xfrm>
          <a:prstGeom prst="rect">
            <a:avLst/>
          </a:prstGeom>
        </p:spPr>
        <p:txBody>
          <a:bodyPr wrap="non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is-IS" dirty="0"/>
              <a:t>0929 UTC</a:t>
            </a:r>
          </a:p>
        </p:txBody>
      </p:sp>
      <p:sp>
        <p:nvSpPr>
          <p:cNvPr id="10" name="Rectangle 9">
            <a:extLst>
              <a:ext uri="{FF2B5EF4-FFF2-40B4-BE49-F238E27FC236}">
                <a16:creationId xmlns:a16="http://schemas.microsoft.com/office/drawing/2014/main" id="{770215B5-3DBD-0B4E-8B33-0318134B3030}"/>
              </a:ext>
            </a:extLst>
          </p:cNvPr>
          <p:cNvSpPr/>
          <p:nvPr/>
        </p:nvSpPr>
        <p:spPr>
          <a:xfrm>
            <a:off x="11247319" y="3735331"/>
            <a:ext cx="2768707" cy="738664"/>
          </a:xfrm>
          <a:prstGeom prst="rect">
            <a:avLst/>
          </a:prstGeom>
        </p:spPr>
        <p:txBody>
          <a:bodyPr wrap="non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is-IS" dirty="0"/>
              <a:t>0824 UTC</a:t>
            </a:r>
          </a:p>
        </p:txBody>
      </p:sp>
      <p:sp>
        <p:nvSpPr>
          <p:cNvPr id="11" name="Rectangle 10">
            <a:extLst>
              <a:ext uri="{FF2B5EF4-FFF2-40B4-BE49-F238E27FC236}">
                <a16:creationId xmlns:a16="http://schemas.microsoft.com/office/drawing/2014/main" id="{0F660419-7D60-AA42-B6B1-D447ED8F8D6F}"/>
              </a:ext>
            </a:extLst>
          </p:cNvPr>
          <p:cNvSpPr/>
          <p:nvPr/>
        </p:nvSpPr>
        <p:spPr>
          <a:xfrm>
            <a:off x="6254234" y="2396344"/>
            <a:ext cx="2768707" cy="738664"/>
          </a:xfrm>
          <a:prstGeom prst="rect">
            <a:avLst/>
          </a:prstGeom>
        </p:spPr>
        <p:txBody>
          <a:bodyPr wrap="non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is-IS" dirty="0"/>
              <a:t>0718 UTC</a:t>
            </a:r>
          </a:p>
        </p:txBody>
      </p:sp>
    </p:spTree>
    <p:extLst>
      <p:ext uri="{BB962C8B-B14F-4D97-AF65-F5344CB8AC3E}">
        <p14:creationId xmlns:p14="http://schemas.microsoft.com/office/powerpoint/2010/main" val="15715863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body" idx="4294967295"/>
          </p:nvPr>
        </p:nvSpPr>
        <p:spPr>
          <a:xfrm>
            <a:off x="2482194" y="2459420"/>
            <a:ext cx="19482675" cy="10398931"/>
          </a:xfrm>
          <a:prstGeom prst="rect">
            <a:avLst/>
          </a:prstGeom>
        </p:spPr>
        <p:txBody>
          <a:bodyPr anchor="t">
            <a:normAutofit fontScale="62500" lnSpcReduction="20000"/>
          </a:bodyPr>
          <a:lstStyle/>
          <a:p>
            <a:pPr marL="0" indent="0" algn="ctr" defTabSz="487044">
              <a:spcBef>
                <a:spcPts val="0"/>
              </a:spcBef>
              <a:buSzTx/>
              <a:buNone/>
              <a:defRPr sz="9027"/>
            </a:pPr>
            <a:r>
              <a:rPr dirty="0"/>
              <a:t> </a:t>
            </a:r>
            <a:r>
              <a:rPr lang="en-US" dirty="0">
                <a:solidFill>
                  <a:srgbClr val="FFFF00"/>
                </a:solidFill>
              </a:rPr>
              <a:t>Ocean color products derived from EPIC will enable global and regional studies of the marine ecosystems and large coastal/inland water bodies such as the Mediterranean, the Baltic Sea, the Great Lakes, Lake Victoria, etc. and address the following high priority ESAS-2017 questions:</a:t>
            </a:r>
            <a:endParaRPr dirty="0">
              <a:solidFill>
                <a:srgbClr val="FFFF00"/>
              </a:solidFill>
            </a:endParaRPr>
          </a:p>
          <a:p>
            <a:pPr marL="0" indent="0" algn="ctr" defTabSz="487044">
              <a:spcBef>
                <a:spcPts val="0"/>
              </a:spcBef>
              <a:buSzTx/>
              <a:buNone/>
              <a:defRPr sz="9027"/>
            </a:pPr>
            <a:endParaRPr dirty="0"/>
          </a:p>
          <a:p>
            <a:pPr marL="0" indent="0" algn="ctr" defTabSz="487044">
              <a:spcBef>
                <a:spcPts val="0"/>
              </a:spcBef>
              <a:buSzTx/>
              <a:buNone/>
              <a:defRPr sz="9027"/>
            </a:pPr>
            <a:r>
              <a:rPr dirty="0"/>
              <a:t> </a:t>
            </a:r>
            <a:r>
              <a:rPr lang="en-US" dirty="0"/>
              <a:t>(E-2) What are the fluxes (of carbon, water, nutrients, and energy) </a:t>
            </a:r>
            <a:r>
              <a:rPr lang="en-US" u="sng" dirty="0"/>
              <a:t>between ecosystems and the atmosphere</a:t>
            </a:r>
            <a:r>
              <a:rPr lang="en-US" dirty="0"/>
              <a:t>, the ocean and the solid Earth, and how and why are they changing?</a:t>
            </a:r>
          </a:p>
          <a:p>
            <a:pPr marL="0" indent="0" algn="ctr" defTabSz="487044">
              <a:spcBef>
                <a:spcPts val="0"/>
              </a:spcBef>
              <a:buSzTx/>
              <a:buNone/>
              <a:defRPr sz="9027"/>
            </a:pPr>
            <a:endParaRPr lang="en-US" dirty="0"/>
          </a:p>
          <a:p>
            <a:pPr marL="0" indent="0" algn="ctr" defTabSz="487044">
              <a:spcBef>
                <a:spcPts val="0"/>
              </a:spcBef>
              <a:buSzTx/>
              <a:buNone/>
              <a:defRPr sz="9027"/>
            </a:pPr>
            <a:endParaRPr lang="en-US" dirty="0"/>
          </a:p>
          <a:p>
            <a:pPr marL="0" indent="0" algn="ctr" defTabSz="487044">
              <a:spcBef>
                <a:spcPts val="0"/>
              </a:spcBef>
              <a:buSzTx/>
              <a:buNone/>
              <a:defRPr sz="9027"/>
            </a:pPr>
            <a:r>
              <a:rPr lang="en-US" dirty="0">
                <a:solidFill>
                  <a:srgbClr val="00B0F0"/>
                </a:solidFill>
              </a:rPr>
              <a:t>(E-3) What are the fluxes (of carbon, water, nutrients, and energy) </a:t>
            </a:r>
            <a:r>
              <a:rPr lang="en-US" u="sng" dirty="0">
                <a:solidFill>
                  <a:srgbClr val="00B0F0"/>
                </a:solidFill>
              </a:rPr>
              <a:t>within ecosystems</a:t>
            </a:r>
            <a:r>
              <a:rPr lang="en-US" dirty="0">
                <a:solidFill>
                  <a:srgbClr val="00B0F0"/>
                </a:solidFill>
              </a:rPr>
              <a:t>, and how and why are they changing?</a:t>
            </a:r>
            <a:endParaRPr dirty="0">
              <a:solidFill>
                <a:srgbClr val="00B0F0"/>
              </a:solidFill>
            </a:endParaRPr>
          </a:p>
        </p:txBody>
      </p:sp>
      <p:sp>
        <p:nvSpPr>
          <p:cNvPr id="4" name="Rectangle 3">
            <a:extLst>
              <a:ext uri="{FF2B5EF4-FFF2-40B4-BE49-F238E27FC236}">
                <a16:creationId xmlns:a16="http://schemas.microsoft.com/office/drawing/2014/main" id="{11F3B9BC-F85D-C64B-B2D9-92596B57145F}"/>
              </a:ext>
            </a:extLst>
          </p:cNvPr>
          <p:cNvSpPr/>
          <p:nvPr/>
        </p:nvSpPr>
        <p:spPr>
          <a:xfrm>
            <a:off x="769593" y="529357"/>
            <a:ext cx="15781885" cy="1200329"/>
          </a:xfrm>
          <a:prstGeom prst="rect">
            <a:avLst/>
          </a:prstGeom>
        </p:spPr>
        <p:txBody>
          <a:bodyPr wrap="none">
            <a:spAutoFit/>
          </a:bodyPr>
          <a:lstStyle/>
          <a:p>
            <a:r>
              <a:rPr lang="en-US" sz="7200" dirty="0">
                <a:solidFill>
                  <a:srgbClr val="00FBFF"/>
                </a:solidFill>
                <a:uFill>
                  <a:solidFill>
                    <a:srgbClr val="FFFB00"/>
                  </a:solidFill>
                </a:uFill>
                <a:latin typeface="Palatino"/>
                <a:ea typeface="Palatino"/>
                <a:cs typeface="Palatino"/>
                <a:sym typeface="Palatino"/>
              </a:rPr>
              <a:t>Relevance to the 2017 Decadal Survey</a:t>
            </a:r>
            <a:r>
              <a:rPr lang="en-US" dirty="0">
                <a:solidFill>
                  <a:srgbClr val="00FBFF"/>
                </a:solidFill>
                <a:uFill>
                  <a:solidFill>
                    <a:srgbClr val="FFFB00"/>
                  </a:solidFill>
                </a:uFill>
                <a:latin typeface="Palatino"/>
                <a:ea typeface="Palatino"/>
                <a:cs typeface="Palatino"/>
                <a:sym typeface="Palatino"/>
              </a:rPr>
              <a:t>:</a:t>
            </a:r>
            <a:endParaRPr lang="en-US" dirty="0"/>
          </a:p>
        </p:txBody>
      </p:sp>
    </p:spTree>
    <p:extLst>
      <p:ext uri="{BB962C8B-B14F-4D97-AF65-F5344CB8AC3E}">
        <p14:creationId xmlns:p14="http://schemas.microsoft.com/office/powerpoint/2010/main" val="191322191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7" name="Shape 517"/>
          <p:cNvSpPr>
            <a:spLocks noGrp="1"/>
          </p:cNvSpPr>
          <p:nvPr>
            <p:ph type="title"/>
          </p:nvPr>
        </p:nvSpPr>
        <p:spPr>
          <a:xfrm>
            <a:off x="48503" y="-1463152"/>
            <a:ext cx="24286994" cy="16027845"/>
          </a:xfrm>
          <a:prstGeom prst="rect">
            <a:avLst/>
          </a:prstGeom>
        </p:spPr>
        <p:txBody>
          <a:bodyPr/>
          <a:lstStyle/>
          <a:p>
            <a:pPr>
              <a:defRPr sz="10800"/>
            </a:pPr>
            <a:r>
              <a:rPr lang="en-US" dirty="0">
                <a:solidFill>
                  <a:srgbClr val="FFFB00"/>
                </a:solidFill>
                <a:uFill>
                  <a:solidFill>
                    <a:srgbClr val="FFFB00"/>
                  </a:solidFill>
                </a:uFill>
                <a:latin typeface="Palatino"/>
                <a:ea typeface="Palatino"/>
                <a:cs typeface="Palatino"/>
                <a:sym typeface="Palatino"/>
              </a:rPr>
              <a:t>Lets now talk about </a:t>
            </a:r>
            <a:r>
              <a:rPr lang="en-US" dirty="0">
                <a:solidFill>
                  <a:srgbClr val="00FBFF"/>
                </a:solidFill>
                <a:uFill>
                  <a:solidFill>
                    <a:srgbClr val="FFFB00"/>
                  </a:solidFill>
                </a:uFill>
                <a:latin typeface="Palatino"/>
                <a:ea typeface="Palatino"/>
                <a:cs typeface="Palatino"/>
                <a:sym typeface="Palatino"/>
              </a:rPr>
              <a:t>strategy:</a:t>
            </a:r>
            <a:endParaRPr dirty="0">
              <a:solidFill>
                <a:srgbClr val="FFFB00"/>
              </a:solidFill>
              <a:uFill>
                <a:solidFill>
                  <a:srgbClr val="FFFB00"/>
                </a:solidFill>
              </a:uFill>
              <a:latin typeface="Palatino"/>
              <a:ea typeface="Palatino"/>
              <a:cs typeface="Palatino"/>
              <a:sym typeface="Palatino"/>
            </a:endParaRPr>
          </a:p>
        </p:txBody>
      </p:sp>
    </p:spTree>
    <p:extLst>
      <p:ext uri="{BB962C8B-B14F-4D97-AF65-F5344CB8AC3E}">
        <p14:creationId xmlns:p14="http://schemas.microsoft.com/office/powerpoint/2010/main" val="13012639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9F71E3-664F-FC48-9CF9-FF6453A6B5F7}"/>
              </a:ext>
            </a:extLst>
          </p:cNvPr>
          <p:cNvSpPr/>
          <p:nvPr/>
        </p:nvSpPr>
        <p:spPr>
          <a:xfrm>
            <a:off x="1479111" y="310092"/>
            <a:ext cx="18923771" cy="1200329"/>
          </a:xfrm>
          <a:prstGeom prst="rect">
            <a:avLst/>
          </a:prstGeom>
        </p:spPr>
        <p:txBody>
          <a:bodyPr wrap="none">
            <a:spAutoFit/>
          </a:bodyPr>
          <a:lstStyle/>
          <a:p>
            <a:r>
              <a:rPr lang="en-US" sz="7200" dirty="0">
                <a:solidFill>
                  <a:srgbClr val="FFFB00"/>
                </a:solidFill>
                <a:uFill>
                  <a:solidFill>
                    <a:srgbClr val="FFFB00"/>
                  </a:solidFill>
                </a:uFill>
                <a:latin typeface="Palatino"/>
                <a:ea typeface="Palatino"/>
                <a:cs typeface="Palatino"/>
                <a:sym typeface="Palatino"/>
              </a:rPr>
              <a:t>The Multilayer Neural Network (MLNN) AC:</a:t>
            </a:r>
            <a:endParaRPr lang="en-US" sz="7200" dirty="0"/>
          </a:p>
        </p:txBody>
      </p:sp>
      <p:pic>
        <p:nvPicPr>
          <p:cNvPr id="5" name="Picture 4">
            <a:extLst>
              <a:ext uri="{FF2B5EF4-FFF2-40B4-BE49-F238E27FC236}">
                <a16:creationId xmlns:a16="http://schemas.microsoft.com/office/drawing/2014/main" id="{ACF96221-8B22-E94D-9163-F4D069E27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11" y="1510421"/>
            <a:ext cx="22179988" cy="11511896"/>
          </a:xfrm>
          <a:prstGeom prst="rect">
            <a:avLst/>
          </a:prstGeom>
        </p:spPr>
      </p:pic>
    </p:spTree>
    <p:extLst>
      <p:ext uri="{BB962C8B-B14F-4D97-AF65-F5344CB8AC3E}">
        <p14:creationId xmlns:p14="http://schemas.microsoft.com/office/powerpoint/2010/main" val="57710810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247188" y="1117708"/>
            <a:ext cx="22112053" cy="122289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8300">
                <a:latin typeface="Arial"/>
                <a:ea typeface="Arial"/>
                <a:cs typeface="Arial"/>
                <a:sym typeface="Arial"/>
              </a:defRPr>
            </a:pPr>
            <a:endParaRPr sz="8000" dirty="0"/>
          </a:p>
          <a:p>
            <a:pPr>
              <a:defRPr sz="8300">
                <a:latin typeface="Arial"/>
                <a:ea typeface="Arial"/>
                <a:cs typeface="Arial"/>
                <a:sym typeface="Arial"/>
              </a:defRPr>
            </a:pPr>
            <a:r>
              <a:rPr sz="6000" dirty="0"/>
              <a:t>1</a:t>
            </a:r>
            <a:r>
              <a:rPr sz="5400" dirty="0"/>
              <a:t>) </a:t>
            </a:r>
            <a:r>
              <a:rPr lang="en-US" sz="5400" dirty="0"/>
              <a:t>Fan, Y., W. Li, C. K. Gatebe, C. </a:t>
            </a:r>
            <a:r>
              <a:rPr lang="en-US" sz="5400" dirty="0" err="1"/>
              <a:t>Jamet</a:t>
            </a:r>
            <a:r>
              <a:rPr lang="en-US" sz="5400" dirty="0"/>
              <a:t>, G. </a:t>
            </a:r>
            <a:r>
              <a:rPr lang="en-US" sz="5400" dirty="0" err="1"/>
              <a:t>Zibordi</a:t>
            </a:r>
            <a:r>
              <a:rPr lang="en-US" sz="5400" dirty="0"/>
              <a:t>, T. Schroeder, and K. </a:t>
            </a:r>
            <a:r>
              <a:rPr lang="en-US" sz="5400" dirty="0" err="1"/>
              <a:t>Stamnes</a:t>
            </a:r>
            <a:r>
              <a:rPr lang="en-US" sz="5400" dirty="0"/>
              <a:t>, Atmospheric correction and aerosol retrieval over coastal waters using multilayer neural networks, Remote Sensing of the Environment, 199, 218-240, 2017 </a:t>
            </a:r>
            <a:endParaRPr sz="5400" dirty="0"/>
          </a:p>
          <a:p>
            <a:pPr>
              <a:defRPr sz="8300">
                <a:latin typeface="Arial"/>
                <a:ea typeface="Arial"/>
                <a:cs typeface="Arial"/>
                <a:sym typeface="Arial"/>
              </a:defRPr>
            </a:pPr>
            <a:endParaRPr sz="5400" dirty="0"/>
          </a:p>
          <a:p>
            <a:pPr>
              <a:defRPr sz="8300">
                <a:latin typeface="Arial"/>
                <a:ea typeface="Arial"/>
                <a:cs typeface="Arial"/>
                <a:sym typeface="Arial"/>
              </a:defRPr>
            </a:pPr>
            <a:r>
              <a:rPr sz="5400" dirty="0"/>
              <a:t>2) </a:t>
            </a:r>
            <a:r>
              <a:rPr lang="en-US" sz="5400" dirty="0">
                <a:solidFill>
                  <a:srgbClr val="00B0F0"/>
                </a:solidFill>
              </a:rPr>
              <a:t>Fan, Y., W. Li, K. J. Voss, C. Gatebe, and K. </a:t>
            </a:r>
            <a:r>
              <a:rPr lang="en-US" sz="5400" dirty="0" err="1">
                <a:solidFill>
                  <a:srgbClr val="00B0F0"/>
                </a:solidFill>
              </a:rPr>
              <a:t>Stamnes</a:t>
            </a:r>
            <a:r>
              <a:rPr lang="en-US" sz="5400" dirty="0">
                <a:solidFill>
                  <a:srgbClr val="00B0F0"/>
                </a:solidFill>
              </a:rPr>
              <a:t>, A neural network method to correct bidirectional effects in water-leaving radiance, Applied Optics, 55, 10-21, 2016</a:t>
            </a:r>
          </a:p>
          <a:p>
            <a:pPr>
              <a:defRPr sz="8300">
                <a:latin typeface="Arial"/>
                <a:ea typeface="Arial"/>
                <a:cs typeface="Arial"/>
                <a:sym typeface="Arial"/>
              </a:defRPr>
            </a:pPr>
            <a:r>
              <a:rPr lang="en-US" sz="5400" dirty="0"/>
              <a:t> </a:t>
            </a:r>
            <a:endParaRPr sz="5400" dirty="0"/>
          </a:p>
          <a:p>
            <a:pPr>
              <a:defRPr sz="8300">
                <a:latin typeface="Arial"/>
                <a:ea typeface="Arial"/>
                <a:cs typeface="Arial"/>
                <a:sym typeface="Arial"/>
              </a:defRPr>
            </a:pPr>
            <a:r>
              <a:rPr sz="5400" dirty="0"/>
              <a:t>3) </a:t>
            </a:r>
            <a:r>
              <a:rPr lang="en-US" sz="5400" dirty="0">
                <a:solidFill>
                  <a:srgbClr val="92D050"/>
                </a:solidFill>
              </a:rPr>
              <a:t>Lin, Z., W. Li, C. Gatebe, R. </a:t>
            </a:r>
            <a:r>
              <a:rPr lang="en-US" sz="5400" dirty="0" err="1">
                <a:solidFill>
                  <a:srgbClr val="92D050"/>
                </a:solidFill>
              </a:rPr>
              <a:t>Poudyal</a:t>
            </a:r>
            <a:r>
              <a:rPr lang="en-US" sz="5400" dirty="0">
                <a:solidFill>
                  <a:srgbClr val="92D050"/>
                </a:solidFill>
              </a:rPr>
              <a:t>, and K. </a:t>
            </a:r>
            <a:r>
              <a:rPr lang="en-US" sz="5400" dirty="0" err="1">
                <a:solidFill>
                  <a:srgbClr val="92D050"/>
                </a:solidFill>
              </a:rPr>
              <a:t>Stamnes</a:t>
            </a:r>
            <a:r>
              <a:rPr lang="en-US" sz="5400" dirty="0">
                <a:solidFill>
                  <a:srgbClr val="92D050"/>
                </a:solidFill>
              </a:rPr>
              <a:t>, Radiative transfer simulations of the two-dimensional ocean glint reflectance and determination of the sea surface roughness, Applied Optics, 55, 1206-1215, 2016</a:t>
            </a:r>
          </a:p>
        </p:txBody>
      </p:sp>
      <p:sp>
        <p:nvSpPr>
          <p:cNvPr id="3" name="Title 1"/>
          <p:cNvSpPr txBox="1">
            <a:spLocks/>
          </p:cNvSpPr>
          <p:nvPr/>
        </p:nvSpPr>
        <p:spPr>
          <a:xfrm>
            <a:off x="3907181" y="172827"/>
            <a:ext cx="13967156" cy="1889762"/>
          </a:xfrm>
          <a:prstGeom prst="rect">
            <a:avLst/>
          </a:prstGeom>
          <a:extLst/>
        </p:spPr>
        <p:txBody>
          <a:bodyP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a:lstStyle>
          <a:p>
            <a:pPr hangingPunct="1"/>
            <a:r>
              <a:rPr lang="en-US" sz="8000" dirty="0">
                <a:solidFill>
                  <a:srgbClr val="FFFF00"/>
                </a:solidFill>
                <a:latin typeface="Arial" panose="020B0604020202020204" pitchFamily="34" charset="0"/>
                <a:cs typeface="Arial" panose="020B0604020202020204" pitchFamily="34" charset="0"/>
              </a:rPr>
              <a:t>For more info: </a:t>
            </a:r>
            <a:endParaRPr lang="fr-FR" sz="8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57949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994941" y="3059355"/>
            <a:ext cx="22112053" cy="68736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8300">
                <a:latin typeface="Arial"/>
                <a:ea typeface="Arial"/>
                <a:cs typeface="Arial"/>
                <a:sym typeface="Arial"/>
              </a:defRPr>
            </a:pPr>
            <a:endParaRPr sz="8000" dirty="0"/>
          </a:p>
          <a:p>
            <a:pPr>
              <a:defRPr sz="8300">
                <a:latin typeface="Arial"/>
                <a:ea typeface="Arial"/>
                <a:cs typeface="Arial"/>
                <a:sym typeface="Arial"/>
              </a:defRPr>
            </a:pPr>
            <a:r>
              <a:rPr lang="en-US" sz="6000" dirty="0"/>
              <a:t> 1) Chen, N., W. Li, C. Gatebe, T. </a:t>
            </a:r>
            <a:r>
              <a:rPr lang="en-US" sz="6000" dirty="0" err="1"/>
              <a:t>Tanikawa</a:t>
            </a:r>
            <a:r>
              <a:rPr lang="en-US" sz="6000" dirty="0"/>
              <a:t>, M. Hori, R. Shimada, T. Aoki, and K. </a:t>
            </a:r>
            <a:r>
              <a:rPr lang="en-US" sz="6000" dirty="0" err="1"/>
              <a:t>Stamnes</a:t>
            </a:r>
            <a:r>
              <a:rPr lang="en-US" sz="6000" dirty="0"/>
              <a:t> (2018). New cloud mask algorithm based on machine learning methods and radiative transfer simulations, submitted to Remote Sensing of Environment (</a:t>
            </a:r>
            <a:r>
              <a:rPr lang="en-US" sz="6000" dirty="0">
                <a:solidFill>
                  <a:schemeClr val="accent1">
                    <a:lumMod val="60000"/>
                    <a:lumOff val="40000"/>
                  </a:schemeClr>
                </a:solidFill>
              </a:rPr>
              <a:t>under review</a:t>
            </a:r>
            <a:r>
              <a:rPr lang="en-US" sz="6000" dirty="0"/>
              <a:t>)</a:t>
            </a:r>
          </a:p>
          <a:p>
            <a:pPr>
              <a:defRPr sz="8300">
                <a:latin typeface="Arial"/>
                <a:ea typeface="Arial"/>
                <a:cs typeface="Arial"/>
                <a:sym typeface="Arial"/>
              </a:defRPr>
            </a:pPr>
            <a:endParaRPr lang="en-US" sz="6000" dirty="0"/>
          </a:p>
        </p:txBody>
      </p:sp>
      <p:sp>
        <p:nvSpPr>
          <p:cNvPr id="3" name="Title 1"/>
          <p:cNvSpPr txBox="1">
            <a:spLocks/>
          </p:cNvSpPr>
          <p:nvPr/>
        </p:nvSpPr>
        <p:spPr>
          <a:xfrm>
            <a:off x="3654932" y="1117708"/>
            <a:ext cx="13967156" cy="1889762"/>
          </a:xfrm>
          <a:prstGeom prst="rect">
            <a:avLst/>
          </a:prstGeom>
          <a:extLst/>
        </p:spPr>
        <p:txBody>
          <a:bodyP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a:lstStyle>
          <a:p>
            <a:pPr hangingPunct="1"/>
            <a:r>
              <a:rPr lang="en-US" sz="8000" dirty="0">
                <a:solidFill>
                  <a:srgbClr val="FFFF00"/>
                </a:solidFill>
                <a:latin typeface="Arial" panose="020B0604020202020204" pitchFamily="34" charset="0"/>
                <a:cs typeface="Arial" panose="020B0604020202020204" pitchFamily="34" charset="0"/>
              </a:rPr>
              <a:t>Other papers:</a:t>
            </a:r>
            <a:endParaRPr lang="fr-FR" sz="8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33085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0" y="345713"/>
            <a:ext cx="13173265" cy="22570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7000"/>
            </a:pPr>
            <a:r>
              <a:rPr lang="en-US" dirty="0"/>
              <a:t>1. Cloud Screening:</a:t>
            </a:r>
            <a:endParaRPr dirty="0"/>
          </a:p>
          <a:p>
            <a:pPr>
              <a:defRPr sz="7000"/>
            </a:pPr>
            <a:endParaRPr dirty="0"/>
          </a:p>
        </p:txBody>
      </p:sp>
      <p:sp>
        <p:nvSpPr>
          <p:cNvPr id="15" name="Rectangle 14"/>
          <p:cNvSpPr/>
          <p:nvPr/>
        </p:nvSpPr>
        <p:spPr>
          <a:xfrm>
            <a:off x="17795565" y="3592995"/>
            <a:ext cx="4843717" cy="2062103"/>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Neural network classifier using only 4 MODIS bands (469, 555, 645, and 859 nm)</a:t>
            </a:r>
            <a:endParaRPr lang="is-IS" sz="3200"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F6231356-F11C-664E-A056-8383705CE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63" y="2776391"/>
            <a:ext cx="7531319" cy="7310400"/>
          </a:xfrm>
          <a:prstGeom prst="rect">
            <a:avLst/>
          </a:prstGeom>
        </p:spPr>
      </p:pic>
      <p:pic>
        <p:nvPicPr>
          <p:cNvPr id="6" name="Picture 5">
            <a:extLst>
              <a:ext uri="{FF2B5EF4-FFF2-40B4-BE49-F238E27FC236}">
                <a16:creationId xmlns:a16="http://schemas.microsoft.com/office/drawing/2014/main" id="{CFDDDE32-E0B2-7049-B168-38AE7ACE2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4117" y="5735945"/>
            <a:ext cx="7609191" cy="7310400"/>
          </a:xfrm>
          <a:prstGeom prst="rect">
            <a:avLst/>
          </a:prstGeom>
        </p:spPr>
      </p:pic>
      <p:pic>
        <p:nvPicPr>
          <p:cNvPr id="10" name="Picture 9">
            <a:extLst>
              <a:ext uri="{FF2B5EF4-FFF2-40B4-BE49-F238E27FC236}">
                <a16:creationId xmlns:a16="http://schemas.microsoft.com/office/drawing/2014/main" id="{EEB2125B-BD85-494C-9FEB-41CF11FDDF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297" y="3657560"/>
            <a:ext cx="7794737" cy="7361696"/>
          </a:xfrm>
          <a:prstGeom prst="rect">
            <a:avLst/>
          </a:prstGeom>
        </p:spPr>
      </p:pic>
      <p:sp>
        <p:nvSpPr>
          <p:cNvPr id="18" name="Rectangle 17">
            <a:extLst>
              <a:ext uri="{FF2B5EF4-FFF2-40B4-BE49-F238E27FC236}">
                <a16:creationId xmlns:a16="http://schemas.microsoft.com/office/drawing/2014/main" id="{BD048EBE-CC31-1C45-B3AF-E23CFB66D4BB}"/>
              </a:ext>
            </a:extLst>
          </p:cNvPr>
          <p:cNvSpPr/>
          <p:nvPr/>
        </p:nvSpPr>
        <p:spPr>
          <a:xfrm>
            <a:off x="9010935" y="2865600"/>
            <a:ext cx="5871713"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err="1">
                <a:solidFill>
                  <a:schemeClr val="accent3">
                    <a:lumMod val="60000"/>
                    <a:lumOff val="40000"/>
                  </a:schemeClr>
                </a:solidFill>
              </a:rPr>
              <a:t>SeaDAS</a:t>
            </a:r>
            <a:r>
              <a:rPr lang="en-US" sz="3200" dirty="0">
                <a:solidFill>
                  <a:schemeClr val="accent3">
                    <a:lumMod val="60000"/>
                    <a:lumOff val="40000"/>
                  </a:schemeClr>
                </a:solidFill>
              </a:rPr>
              <a:t>/threshold-based</a:t>
            </a:r>
            <a:endParaRPr lang="is-IS" sz="3200" dirty="0">
              <a:solidFill>
                <a:schemeClr val="accent3">
                  <a:lumMod val="60000"/>
                  <a:lumOff val="40000"/>
                </a:schemeClr>
              </a:solidFill>
            </a:endParaRPr>
          </a:p>
        </p:txBody>
      </p:sp>
      <p:sp>
        <p:nvSpPr>
          <p:cNvPr id="19" name="Rectangle 18">
            <a:extLst>
              <a:ext uri="{FF2B5EF4-FFF2-40B4-BE49-F238E27FC236}">
                <a16:creationId xmlns:a16="http://schemas.microsoft.com/office/drawing/2014/main" id="{2F84B3C2-3093-754A-A486-9B2CA16AF10F}"/>
              </a:ext>
            </a:extLst>
          </p:cNvPr>
          <p:cNvSpPr/>
          <p:nvPr/>
        </p:nvSpPr>
        <p:spPr>
          <a:xfrm>
            <a:off x="303872" y="2073640"/>
            <a:ext cx="8445899" cy="584775"/>
          </a:xfrm>
          <a:prstGeom prst="rect">
            <a:avLst/>
          </a:prstGeom>
        </p:spPr>
        <p:txBody>
          <a:bodyPr wrap="square">
            <a:spAutoFit/>
          </a:bodyPr>
          <a:lstStyle/>
          <a:p>
            <a:pPr marL="63495" marR="63495" defTabSz="1428646">
              <a:buClr>
                <a:srgbClr val="FF5E00"/>
              </a:buClr>
              <a:buFont typeface="Helvetica"/>
              <a:defRPr sz="4200" b="1">
                <a:solidFill>
                  <a:srgbClr val="FF5E00"/>
                </a:solidFill>
                <a:uFill>
                  <a:solidFill>
                    <a:srgbClr val="FF5E00"/>
                  </a:solidFill>
                </a:uFill>
                <a:latin typeface="Helvetica"/>
                <a:ea typeface="Helvetica"/>
                <a:cs typeface="Helvetica"/>
                <a:sym typeface="Helvetica"/>
              </a:defRPr>
            </a:pPr>
            <a:r>
              <a:rPr lang="en-US" sz="3200" dirty="0">
                <a:solidFill>
                  <a:schemeClr val="accent3">
                    <a:lumMod val="60000"/>
                    <a:lumOff val="40000"/>
                  </a:schemeClr>
                </a:solidFill>
              </a:rPr>
              <a:t>MODIS RGB/East China Sea (03/09/2014)</a:t>
            </a:r>
            <a:endParaRPr lang="is-IS" sz="3200" dirty="0">
              <a:solidFill>
                <a:schemeClr val="accent3">
                  <a:lumMod val="60000"/>
                  <a:lumOff val="40000"/>
                </a:schemeClr>
              </a:solidFill>
            </a:endParaRPr>
          </a:p>
        </p:txBody>
      </p:sp>
      <p:sp>
        <p:nvSpPr>
          <p:cNvPr id="20" name="Rectangle 19">
            <a:extLst>
              <a:ext uri="{FF2B5EF4-FFF2-40B4-BE49-F238E27FC236}">
                <a16:creationId xmlns:a16="http://schemas.microsoft.com/office/drawing/2014/main" id="{EA8FE092-98DB-9446-B26E-3CC534879C6A}"/>
              </a:ext>
            </a:extLst>
          </p:cNvPr>
          <p:cNvSpPr/>
          <p:nvPr/>
        </p:nvSpPr>
        <p:spPr>
          <a:xfrm>
            <a:off x="1272399" y="11366557"/>
            <a:ext cx="13958519" cy="2400657"/>
          </a:xfrm>
          <a:prstGeom prst="rect">
            <a:avLst/>
          </a:prstGeom>
        </p:spPr>
        <p:txBody>
          <a:bodyPr wrap="square">
            <a:spAutoFit/>
          </a:bodyPr>
          <a:lstStyle/>
          <a:p>
            <a:r>
              <a:rPr lang="en-US" dirty="0">
                <a:solidFill>
                  <a:srgbClr val="00FBFF"/>
                </a:solidFill>
                <a:uFill>
                  <a:solidFill>
                    <a:srgbClr val="FFFB00"/>
                  </a:solidFill>
                </a:uFill>
                <a:latin typeface="Palatino"/>
                <a:ea typeface="Palatino"/>
                <a:cs typeface="Palatino"/>
                <a:sym typeface="Palatino"/>
              </a:rPr>
              <a:t>Our cloud mask is threshold-free and based on a neural network classifier driven by extensive radiative transfer model simulations. </a:t>
            </a:r>
            <a:endParaRPr lang="en-US" dirty="0"/>
          </a:p>
        </p:txBody>
      </p:sp>
    </p:spTree>
    <p:extLst>
      <p:ext uri="{BB962C8B-B14F-4D97-AF65-F5344CB8AC3E}">
        <p14:creationId xmlns:p14="http://schemas.microsoft.com/office/powerpoint/2010/main" val="838084108"/>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11426</TotalTime>
  <Words>787</Words>
  <Application>Microsoft Macintosh PowerPoint</Application>
  <PresentationFormat>Custom</PresentationFormat>
  <Paragraphs>65</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Helvetica</vt:lpstr>
      <vt:lpstr>Helvetica Light</vt:lpstr>
      <vt:lpstr>Helvetica Neue</vt:lpstr>
      <vt:lpstr>Palatino</vt:lpstr>
      <vt:lpstr>Times New Roman</vt:lpstr>
      <vt:lpstr>Black</vt:lpstr>
      <vt:lpstr>PowerPoint Presentation</vt:lpstr>
      <vt:lpstr>Can we retrieve ocean color from DSCOVR/EPIC? why not …</vt:lpstr>
      <vt:lpstr>PowerPoint Presentation</vt:lpstr>
      <vt:lpstr>PowerPoint Presentation</vt:lpstr>
      <vt:lpstr>Lets now talk about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Summary: 1) The MLNN AC algorithm has been proven to perform better than standard AC algorithms due to its superior cloud screening, improved OC product quality, flexible sensor configuration, and capability of providing accurate OC products from low SNR satellite data.  2) The final OC products will include normalized remote sensing reflectances (nRrs values), chlorophyll concentration (CHLa), and 3 water IOP products (aph443, adg443 and bbp443). The OC products will have the same spatial resolution as the EPIC level 1B data.   3) Implementation of the MLNN AC algorithm for EPIC is underway and examples of OC products derived from EPIC data will be presented at the 2018 AGU Fall Meeting.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Charles Gatebe</cp:lastModifiedBy>
  <cp:revision>247</cp:revision>
  <dcterms:modified xsi:type="dcterms:W3CDTF">2018-09-18T04:11:39Z</dcterms:modified>
</cp:coreProperties>
</file>