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90" r:id="rId2"/>
    <p:sldId id="308" r:id="rId3"/>
    <p:sldId id="275" r:id="rId4"/>
    <p:sldId id="293" r:id="rId5"/>
    <p:sldId id="296" r:id="rId6"/>
    <p:sldId id="294" r:id="rId7"/>
    <p:sldId id="295" r:id="rId8"/>
    <p:sldId id="259" r:id="rId9"/>
    <p:sldId id="299" r:id="rId10"/>
    <p:sldId id="297" r:id="rId11"/>
    <p:sldId id="300" r:id="rId12"/>
    <p:sldId id="301" r:id="rId13"/>
    <p:sldId id="309" r:id="rId14"/>
    <p:sldId id="267" r:id="rId15"/>
    <p:sldId id="306" r:id="rId16"/>
    <p:sldId id="302" r:id="rId17"/>
    <p:sldId id="30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78"/>
    <p:restoredTop sz="94605"/>
  </p:normalViewPr>
  <p:slideViewPr>
    <p:cSldViewPr snapToGrid="0" snapToObjects="1">
      <p:cViewPr varScale="1">
        <p:scale>
          <a:sx n="73" d="100"/>
          <a:sy n="73" d="100"/>
        </p:scale>
        <p:origin x="232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289D9-B403-9D44-B2C3-E529D049814F}" type="datetimeFigureOut">
              <a:rPr lang="en-US" smtClean="0"/>
              <a:t>9/11/18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E3C5D-2733-784B-8B3F-FAF0A9A02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90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E3C5D-2733-784B-8B3F-FAF0A9A025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0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914400" y="3439775"/>
            <a:ext cx="103632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9485" y="6496242"/>
            <a:ext cx="876916" cy="22523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E1CC2B81-FF8C-AA4C-8FF5-BFEAC99347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05303" y="6496241"/>
            <a:ext cx="1884181" cy="2252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/>
              <a:t>June 00, 2015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4538" y="6496243"/>
            <a:ext cx="6160765" cy="225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DSCOVR Post Launch Assessment Review</a:t>
            </a:r>
          </a:p>
        </p:txBody>
      </p:sp>
    </p:spTree>
    <p:extLst>
      <p:ext uri="{BB962C8B-B14F-4D97-AF65-F5344CB8AC3E}">
        <p14:creationId xmlns:p14="http://schemas.microsoft.com/office/powerpoint/2010/main" val="30775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9485" y="6496242"/>
            <a:ext cx="876916" cy="22523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E1CC2B81-FF8C-AA4C-8FF5-BFEAC99347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805303" y="6496241"/>
            <a:ext cx="1884181" cy="2252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/>
              <a:t>June 00, 2015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4538" y="6496243"/>
            <a:ext cx="6160765" cy="225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DSCOVR Post Launch Assessment Review</a:t>
            </a:r>
          </a:p>
        </p:txBody>
      </p:sp>
    </p:spTree>
    <p:extLst>
      <p:ext uri="{BB962C8B-B14F-4D97-AF65-F5344CB8AC3E}">
        <p14:creationId xmlns:p14="http://schemas.microsoft.com/office/powerpoint/2010/main" val="734186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9485" y="6496242"/>
            <a:ext cx="876916" cy="22523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E1CC2B81-FF8C-AA4C-8FF5-BFEAC99347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805303" y="6496241"/>
            <a:ext cx="1884181" cy="2252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/>
              <a:t>June 00, 2015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4538" y="6496243"/>
            <a:ext cx="6160765" cy="225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DSCOVR Post Launch Assessment Review</a:t>
            </a:r>
          </a:p>
        </p:txBody>
      </p:sp>
    </p:spTree>
    <p:extLst>
      <p:ext uri="{BB962C8B-B14F-4D97-AF65-F5344CB8AC3E}">
        <p14:creationId xmlns:p14="http://schemas.microsoft.com/office/powerpoint/2010/main" val="908347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45CA973-E361-DC41-8603-11C3F15F9ACE}" type="datetimeFigureOut">
              <a:rPr lang="en-US" smtClean="0"/>
              <a:t>9/11/18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B2C22D7-C257-3042-9EA1-BD82F206C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72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9F2E-1E88-1A4A-8DF1-65523BF44DCD}" type="datetimeFigureOut">
              <a:rPr lang="en-US" smtClean="0"/>
              <a:t>9/11/18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D7107-DDED-5D48-9DC8-46FA9A87B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76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7676"/>
            <a:ext cx="91440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 descr="C:\Users\vheilman\Desktop\Capture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8682" y="115384"/>
            <a:ext cx="2286319" cy="57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35" y="116048"/>
            <a:ext cx="1016000" cy="49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9485" y="6496242"/>
            <a:ext cx="876916" cy="22523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E1CC2B81-FF8C-AA4C-8FF5-BFEAC99347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805303" y="6496241"/>
            <a:ext cx="1884181" cy="2252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/>
              <a:t>June 00, 2015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4538" y="6496243"/>
            <a:ext cx="6160765" cy="225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DSCOVR Post Launch Assessment Review</a:t>
            </a:r>
          </a:p>
        </p:txBody>
      </p:sp>
    </p:spTree>
    <p:extLst>
      <p:ext uri="{BB962C8B-B14F-4D97-AF65-F5344CB8AC3E}">
        <p14:creationId xmlns:p14="http://schemas.microsoft.com/office/powerpoint/2010/main" val="87153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EPIC Geolocation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Karin Blank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3551" y="4033212"/>
            <a:ext cx="2338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NASA/GSFC Code 586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September 17th, 2018</a:t>
            </a:r>
          </a:p>
        </p:txBody>
      </p:sp>
    </p:spTree>
    <p:extLst>
      <p:ext uri="{BB962C8B-B14F-4D97-AF65-F5344CB8AC3E}">
        <p14:creationId xmlns:p14="http://schemas.microsoft.com/office/powerpoint/2010/main" val="18320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36116" y="5612131"/>
            <a:ext cx="11218116" cy="9961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5132" y="3675047"/>
            <a:ext cx="11239099" cy="193708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0" y="2655528"/>
            <a:ext cx="11239099" cy="99611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-1" y="1666611"/>
            <a:ext cx="11239099" cy="99611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0" y="675198"/>
            <a:ext cx="11239099" cy="9961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943" y="0"/>
            <a:ext cx="9144000" cy="800100"/>
          </a:xfrm>
        </p:spPr>
        <p:txBody>
          <a:bodyPr/>
          <a:lstStyle/>
          <a:p>
            <a:r>
              <a:rPr lang="en-US"/>
              <a:t>Solution – Forward/Back Propagation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10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464814" y="2766634"/>
            <a:ext cx="2450592" cy="79122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2D XY Offset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585562" y="2799988"/>
            <a:ext cx="2414527" cy="73415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3D XYZ Rotational Correction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578809" y="2726298"/>
            <a:ext cx="2362389" cy="73918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Optical Distortion model</a:t>
            </a:r>
          </a:p>
        </p:txBody>
      </p:sp>
      <p:sp>
        <p:nvSpPr>
          <p:cNvPr id="13" name="Oval 12"/>
          <p:cNvSpPr/>
          <p:nvPr/>
        </p:nvSpPr>
        <p:spPr>
          <a:xfrm>
            <a:off x="2464814" y="1992186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85438" y="1992186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306062" y="1986258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26686" y="1983068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147310" y="1983068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567934" y="1977140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513911" y="2012277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934535" y="2012277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355159" y="2006349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775783" y="2003159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196407" y="2003159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617031" y="1997231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490606" y="1996718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911230" y="1996718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331854" y="1990790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9752478" y="1987600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0173102" y="1987600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0593726" y="1981672"/>
            <a:ext cx="347472" cy="343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9571" y="4197149"/>
            <a:ext cx="1085196" cy="1085196"/>
          </a:xfrm>
          <a:prstGeom prst="rect">
            <a:avLst/>
          </a:prstGeom>
          <a:noFill/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clrChange>
              <a:clrFrom>
                <a:srgbClr val="040404"/>
              </a:clrFrom>
              <a:clrTo>
                <a:srgbClr val="04040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8181" y="5576452"/>
            <a:ext cx="1162734" cy="1162734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73229" y="754839"/>
            <a:ext cx="1621428" cy="8229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Initial Coarse Input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58046" y="1763434"/>
            <a:ext cx="1621428" cy="822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Modified Input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73229" y="2763965"/>
            <a:ext cx="1621428" cy="8229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Equation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84724" y="4048716"/>
            <a:ext cx="1621428" cy="82296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Results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12238" y="5698708"/>
            <a:ext cx="1621428" cy="82296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Scoring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812286" y="754839"/>
            <a:ext cx="1682496" cy="8229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Basic XY Offset Detection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834695" y="754839"/>
            <a:ext cx="1682496" cy="8229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Astronomical/</a:t>
            </a:r>
          </a:p>
          <a:p>
            <a:pPr algn="ctr"/>
            <a:r>
              <a:rPr lang="en-US"/>
              <a:t>Star Tracker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883686" y="794160"/>
            <a:ext cx="1682496" cy="8229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Best Guess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7906" y="4195412"/>
            <a:ext cx="1085196" cy="1085196"/>
          </a:xfrm>
          <a:prstGeom prst="rect">
            <a:avLst/>
          </a:prstGeom>
          <a:noFill/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710" y="4193336"/>
            <a:ext cx="1085196" cy="1085196"/>
          </a:xfrm>
          <a:prstGeom prst="rect">
            <a:avLst/>
          </a:prstGeom>
          <a:noFill/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280" y="4175103"/>
            <a:ext cx="1085196" cy="1085196"/>
          </a:xfrm>
          <a:prstGeom prst="rect">
            <a:avLst/>
          </a:prstGeom>
          <a:noFill/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826" y="4175103"/>
            <a:ext cx="1085196" cy="1085196"/>
          </a:xfrm>
          <a:prstGeom prst="rect">
            <a:avLst/>
          </a:prstGeom>
          <a:noFill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345" y="4211282"/>
            <a:ext cx="1085196" cy="1085196"/>
          </a:xfrm>
          <a:prstGeom prst="rect">
            <a:avLst/>
          </a:prstGeom>
          <a:noFill/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9408" y="4211282"/>
            <a:ext cx="1085196" cy="1085196"/>
          </a:xfrm>
          <a:prstGeom prst="rect">
            <a:avLst/>
          </a:prstGeom>
          <a:noFill/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212" y="4193336"/>
            <a:ext cx="1085196" cy="1085196"/>
          </a:xfrm>
          <a:prstGeom prst="rect">
            <a:avLst/>
          </a:prstGeom>
          <a:noFill/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782" y="5600359"/>
            <a:ext cx="1085196" cy="1085196"/>
          </a:xfrm>
          <a:prstGeom prst="rect">
            <a:avLst/>
          </a:prstGeom>
          <a:noFill/>
        </p:spPr>
      </p:pic>
      <p:sp>
        <p:nvSpPr>
          <p:cNvPr id="67" name="Rectangle 66"/>
          <p:cNvSpPr/>
          <p:nvPr/>
        </p:nvSpPr>
        <p:spPr>
          <a:xfrm>
            <a:off x="36115" y="650931"/>
            <a:ext cx="1973674" cy="5957315"/>
          </a:xfrm>
          <a:prstGeom prst="rect">
            <a:avLst/>
          </a:prstGeom>
          <a:noFill/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Elbow Connector 70"/>
          <p:cNvCxnSpPr>
            <a:stCxn id="66" idx="3"/>
            <a:endCxn id="54" idx="3"/>
          </p:cNvCxnSpPr>
          <p:nvPr/>
        </p:nvCxnSpPr>
        <p:spPr>
          <a:xfrm flipV="1">
            <a:off x="7351978" y="1173256"/>
            <a:ext cx="3887121" cy="4969701"/>
          </a:xfrm>
          <a:prstGeom prst="bentConnector3">
            <a:avLst>
              <a:gd name="adj1" fmla="val 105881"/>
            </a:avLst>
          </a:prstGeom>
          <a:ln w="666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51" idx="2"/>
            <a:endCxn id="13" idx="0"/>
          </p:cNvCxnSpPr>
          <p:nvPr/>
        </p:nvCxnSpPr>
        <p:spPr>
          <a:xfrm flipH="1">
            <a:off x="2638550" y="1577799"/>
            <a:ext cx="1014984" cy="4143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51" idx="2"/>
            <a:endCxn id="14" idx="0"/>
          </p:cNvCxnSpPr>
          <p:nvPr/>
        </p:nvCxnSpPr>
        <p:spPr>
          <a:xfrm flipH="1">
            <a:off x="3059174" y="1577799"/>
            <a:ext cx="594360" cy="4143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51" idx="2"/>
            <a:endCxn id="15" idx="0"/>
          </p:cNvCxnSpPr>
          <p:nvPr/>
        </p:nvCxnSpPr>
        <p:spPr>
          <a:xfrm flipH="1">
            <a:off x="3479798" y="1577799"/>
            <a:ext cx="173736" cy="4084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3690518" y="1589302"/>
            <a:ext cx="204499" cy="3735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51" idx="2"/>
            <a:endCxn id="17" idx="0"/>
          </p:cNvCxnSpPr>
          <p:nvPr/>
        </p:nvCxnSpPr>
        <p:spPr>
          <a:xfrm>
            <a:off x="3653534" y="1577799"/>
            <a:ext cx="667512" cy="4052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51" idx="2"/>
            <a:endCxn id="18" idx="0"/>
          </p:cNvCxnSpPr>
          <p:nvPr/>
        </p:nvCxnSpPr>
        <p:spPr>
          <a:xfrm>
            <a:off x="3653534" y="1577799"/>
            <a:ext cx="1088136" cy="3993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2" idx="2"/>
            <a:endCxn id="19" idx="0"/>
          </p:cNvCxnSpPr>
          <p:nvPr/>
        </p:nvCxnSpPr>
        <p:spPr>
          <a:xfrm flipH="1">
            <a:off x="5687647" y="1577799"/>
            <a:ext cx="988296" cy="4344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52" idx="2"/>
          </p:cNvCxnSpPr>
          <p:nvPr/>
        </p:nvCxnSpPr>
        <p:spPr>
          <a:xfrm flipH="1">
            <a:off x="6102760" y="1577799"/>
            <a:ext cx="573183" cy="4149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52" idx="2"/>
            <a:endCxn id="21" idx="0"/>
          </p:cNvCxnSpPr>
          <p:nvPr/>
        </p:nvCxnSpPr>
        <p:spPr>
          <a:xfrm flipH="1">
            <a:off x="6528895" y="1577799"/>
            <a:ext cx="147048" cy="4285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52" idx="2"/>
          </p:cNvCxnSpPr>
          <p:nvPr/>
        </p:nvCxnSpPr>
        <p:spPr>
          <a:xfrm>
            <a:off x="6675943" y="1577799"/>
            <a:ext cx="336262" cy="4149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52" idx="2"/>
            <a:endCxn id="23" idx="0"/>
          </p:cNvCxnSpPr>
          <p:nvPr/>
        </p:nvCxnSpPr>
        <p:spPr>
          <a:xfrm>
            <a:off x="6675943" y="1577799"/>
            <a:ext cx="694200" cy="4253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52" idx="2"/>
            <a:endCxn id="24" idx="0"/>
          </p:cNvCxnSpPr>
          <p:nvPr/>
        </p:nvCxnSpPr>
        <p:spPr>
          <a:xfrm>
            <a:off x="6675943" y="1577799"/>
            <a:ext cx="1114824" cy="4194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endCxn id="25" idx="0"/>
          </p:cNvCxnSpPr>
          <p:nvPr/>
        </p:nvCxnSpPr>
        <p:spPr>
          <a:xfrm flipH="1">
            <a:off x="8664342" y="1626151"/>
            <a:ext cx="1101854" cy="3705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53" idx="2"/>
            <a:endCxn id="26" idx="0"/>
          </p:cNvCxnSpPr>
          <p:nvPr/>
        </p:nvCxnSpPr>
        <p:spPr>
          <a:xfrm flipH="1">
            <a:off x="9084966" y="1617120"/>
            <a:ext cx="639968" cy="3795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53" idx="2"/>
            <a:endCxn id="27" idx="0"/>
          </p:cNvCxnSpPr>
          <p:nvPr/>
        </p:nvCxnSpPr>
        <p:spPr>
          <a:xfrm flipH="1">
            <a:off x="9505590" y="1617120"/>
            <a:ext cx="219344" cy="3736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53" idx="2"/>
            <a:endCxn id="28" idx="0"/>
          </p:cNvCxnSpPr>
          <p:nvPr/>
        </p:nvCxnSpPr>
        <p:spPr>
          <a:xfrm>
            <a:off x="9724934" y="1617120"/>
            <a:ext cx="201280" cy="3704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53" idx="2"/>
            <a:endCxn id="29" idx="0"/>
          </p:cNvCxnSpPr>
          <p:nvPr/>
        </p:nvCxnSpPr>
        <p:spPr>
          <a:xfrm>
            <a:off x="9724934" y="1617120"/>
            <a:ext cx="621904" cy="3704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stCxn id="53" idx="2"/>
            <a:endCxn id="30" idx="0"/>
          </p:cNvCxnSpPr>
          <p:nvPr/>
        </p:nvCxnSpPr>
        <p:spPr>
          <a:xfrm>
            <a:off x="9724934" y="1617120"/>
            <a:ext cx="1042528" cy="3645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stCxn id="13" idx="4"/>
          </p:cNvCxnSpPr>
          <p:nvPr/>
        </p:nvCxnSpPr>
        <p:spPr>
          <a:xfrm flipH="1">
            <a:off x="2630660" y="2335538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flipH="1">
            <a:off x="3059174" y="2323610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flipH="1">
            <a:off x="3479798" y="2338728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flipH="1">
            <a:off x="3917867" y="2342496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H="1">
            <a:off x="4302881" y="2341205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H="1">
            <a:off x="4760081" y="2323161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H="1">
            <a:off x="5693222" y="2378508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flipH="1">
            <a:off x="6130939" y="2378507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flipH="1">
            <a:off x="6558041" y="2361145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flipH="1">
            <a:off x="6953343" y="2378506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 flipH="1">
            <a:off x="7374296" y="2378505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flipH="1">
            <a:off x="7802444" y="2342486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 flipH="1">
            <a:off x="8688857" y="2378116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 flipH="1">
            <a:off x="9073621" y="2342485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flipH="1">
            <a:off x="9474904" y="2361144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flipH="1">
            <a:off x="9918324" y="2311608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 flipH="1">
            <a:off x="10338948" y="2346734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H="1">
            <a:off x="10763027" y="2311628"/>
            <a:ext cx="7890" cy="428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>
            <a:stCxn id="10" idx="2"/>
            <a:endCxn id="64" idx="0"/>
          </p:cNvCxnSpPr>
          <p:nvPr/>
        </p:nvCxnSpPr>
        <p:spPr>
          <a:xfrm flipH="1">
            <a:off x="3126810" y="3557856"/>
            <a:ext cx="563300" cy="6354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10" idx="2"/>
            <a:endCxn id="63" idx="0"/>
          </p:cNvCxnSpPr>
          <p:nvPr/>
        </p:nvCxnSpPr>
        <p:spPr>
          <a:xfrm>
            <a:off x="3690110" y="3557856"/>
            <a:ext cx="521896" cy="6534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stCxn id="10" idx="2"/>
            <a:endCxn id="62" idx="0"/>
          </p:cNvCxnSpPr>
          <p:nvPr/>
        </p:nvCxnSpPr>
        <p:spPr>
          <a:xfrm>
            <a:off x="3690110" y="3557856"/>
            <a:ext cx="1598833" cy="6534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stCxn id="10" idx="2"/>
            <a:endCxn id="61" idx="0"/>
          </p:cNvCxnSpPr>
          <p:nvPr/>
        </p:nvCxnSpPr>
        <p:spPr>
          <a:xfrm>
            <a:off x="3690110" y="3557856"/>
            <a:ext cx="2660314" cy="6172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>
            <a:stCxn id="10" idx="2"/>
            <a:endCxn id="60" idx="0"/>
          </p:cNvCxnSpPr>
          <p:nvPr/>
        </p:nvCxnSpPr>
        <p:spPr>
          <a:xfrm>
            <a:off x="3690110" y="3557856"/>
            <a:ext cx="3811768" cy="6172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0" idx="2"/>
            <a:endCxn id="59" idx="0"/>
          </p:cNvCxnSpPr>
          <p:nvPr/>
        </p:nvCxnSpPr>
        <p:spPr>
          <a:xfrm>
            <a:off x="3690110" y="3557856"/>
            <a:ext cx="4855198" cy="6354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stCxn id="10" idx="2"/>
            <a:endCxn id="58" idx="0"/>
          </p:cNvCxnSpPr>
          <p:nvPr/>
        </p:nvCxnSpPr>
        <p:spPr>
          <a:xfrm>
            <a:off x="3690110" y="3557856"/>
            <a:ext cx="5940394" cy="6375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>
            <a:stCxn id="10" idx="2"/>
            <a:endCxn id="38" idx="0"/>
          </p:cNvCxnSpPr>
          <p:nvPr/>
        </p:nvCxnSpPr>
        <p:spPr>
          <a:xfrm>
            <a:off x="3690110" y="3557856"/>
            <a:ext cx="6942059" cy="6392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11" idx="2"/>
            <a:endCxn id="64" idx="0"/>
          </p:cNvCxnSpPr>
          <p:nvPr/>
        </p:nvCxnSpPr>
        <p:spPr>
          <a:xfrm flipH="1">
            <a:off x="3126810" y="3534146"/>
            <a:ext cx="3666016" cy="6591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stCxn id="11" idx="2"/>
            <a:endCxn id="63" idx="0"/>
          </p:cNvCxnSpPr>
          <p:nvPr/>
        </p:nvCxnSpPr>
        <p:spPr>
          <a:xfrm flipH="1">
            <a:off x="4212006" y="3534146"/>
            <a:ext cx="2580820" cy="6771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11" idx="2"/>
            <a:endCxn id="62" idx="0"/>
          </p:cNvCxnSpPr>
          <p:nvPr/>
        </p:nvCxnSpPr>
        <p:spPr>
          <a:xfrm flipH="1">
            <a:off x="5288943" y="3534146"/>
            <a:ext cx="1503883" cy="6771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/>
          <p:cNvCxnSpPr>
            <a:stCxn id="11" idx="2"/>
            <a:endCxn id="61" idx="0"/>
          </p:cNvCxnSpPr>
          <p:nvPr/>
        </p:nvCxnSpPr>
        <p:spPr>
          <a:xfrm flipH="1">
            <a:off x="6350424" y="3534146"/>
            <a:ext cx="442402" cy="6409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>
            <a:stCxn id="11" idx="2"/>
            <a:endCxn id="60" idx="0"/>
          </p:cNvCxnSpPr>
          <p:nvPr/>
        </p:nvCxnSpPr>
        <p:spPr>
          <a:xfrm>
            <a:off x="6792826" y="3534146"/>
            <a:ext cx="709052" cy="6409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>
            <a:stCxn id="11" idx="2"/>
            <a:endCxn id="59" idx="0"/>
          </p:cNvCxnSpPr>
          <p:nvPr/>
        </p:nvCxnSpPr>
        <p:spPr>
          <a:xfrm>
            <a:off x="6792826" y="3534146"/>
            <a:ext cx="1752482" cy="6591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>
            <a:stCxn id="11" idx="2"/>
          </p:cNvCxnSpPr>
          <p:nvPr/>
        </p:nvCxnSpPr>
        <p:spPr>
          <a:xfrm>
            <a:off x="6792826" y="3534146"/>
            <a:ext cx="2822436" cy="6378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stCxn id="11" idx="2"/>
            <a:endCxn id="38" idx="0"/>
          </p:cNvCxnSpPr>
          <p:nvPr/>
        </p:nvCxnSpPr>
        <p:spPr>
          <a:xfrm>
            <a:off x="6792826" y="3534146"/>
            <a:ext cx="3839343" cy="6630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>
            <a:stCxn id="11" idx="2"/>
            <a:endCxn id="64" idx="0"/>
          </p:cNvCxnSpPr>
          <p:nvPr/>
        </p:nvCxnSpPr>
        <p:spPr>
          <a:xfrm flipH="1">
            <a:off x="3126810" y="3534146"/>
            <a:ext cx="3666016" cy="6591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>
            <a:stCxn id="12" idx="2"/>
            <a:endCxn id="64" idx="0"/>
          </p:cNvCxnSpPr>
          <p:nvPr/>
        </p:nvCxnSpPr>
        <p:spPr>
          <a:xfrm flipH="1">
            <a:off x="3126810" y="3465482"/>
            <a:ext cx="6633194" cy="7278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>
            <a:stCxn id="12" idx="2"/>
            <a:endCxn id="63" idx="0"/>
          </p:cNvCxnSpPr>
          <p:nvPr/>
        </p:nvCxnSpPr>
        <p:spPr>
          <a:xfrm flipH="1">
            <a:off x="4212006" y="3465482"/>
            <a:ext cx="5547998" cy="7458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>
            <a:stCxn id="12" idx="2"/>
            <a:endCxn id="62" idx="0"/>
          </p:cNvCxnSpPr>
          <p:nvPr/>
        </p:nvCxnSpPr>
        <p:spPr>
          <a:xfrm flipH="1">
            <a:off x="5288943" y="3465482"/>
            <a:ext cx="4471061" cy="7458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220"/>
          <p:cNvCxnSpPr>
            <a:stCxn id="12" idx="2"/>
            <a:endCxn id="61" idx="0"/>
          </p:cNvCxnSpPr>
          <p:nvPr/>
        </p:nvCxnSpPr>
        <p:spPr>
          <a:xfrm flipH="1">
            <a:off x="6350424" y="3465482"/>
            <a:ext cx="3409580" cy="7096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>
            <a:stCxn id="12" idx="2"/>
            <a:endCxn id="60" idx="0"/>
          </p:cNvCxnSpPr>
          <p:nvPr/>
        </p:nvCxnSpPr>
        <p:spPr>
          <a:xfrm flipH="1">
            <a:off x="7501878" y="3465482"/>
            <a:ext cx="2258126" cy="7096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>
            <a:stCxn id="12" idx="2"/>
            <a:endCxn id="59" idx="0"/>
          </p:cNvCxnSpPr>
          <p:nvPr/>
        </p:nvCxnSpPr>
        <p:spPr>
          <a:xfrm flipH="1">
            <a:off x="8545308" y="3465482"/>
            <a:ext cx="1214696" cy="7278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>
            <a:stCxn id="12" idx="2"/>
            <a:endCxn id="58" idx="0"/>
          </p:cNvCxnSpPr>
          <p:nvPr/>
        </p:nvCxnSpPr>
        <p:spPr>
          <a:xfrm flipH="1">
            <a:off x="9630504" y="3465482"/>
            <a:ext cx="129500" cy="7299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/>
          <p:cNvCxnSpPr>
            <a:stCxn id="12" idx="2"/>
            <a:endCxn id="38" idx="0"/>
          </p:cNvCxnSpPr>
          <p:nvPr/>
        </p:nvCxnSpPr>
        <p:spPr>
          <a:xfrm>
            <a:off x="9760004" y="3465482"/>
            <a:ext cx="872165" cy="7316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/>
          <p:cNvCxnSpPr>
            <a:stCxn id="64" idx="2"/>
            <a:endCxn id="66" idx="0"/>
          </p:cNvCxnSpPr>
          <p:nvPr/>
        </p:nvCxnSpPr>
        <p:spPr>
          <a:xfrm>
            <a:off x="3126810" y="5278532"/>
            <a:ext cx="3682570" cy="3218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>
            <a:stCxn id="63" idx="2"/>
            <a:endCxn id="66" idx="0"/>
          </p:cNvCxnSpPr>
          <p:nvPr/>
        </p:nvCxnSpPr>
        <p:spPr>
          <a:xfrm>
            <a:off x="4212006" y="5296478"/>
            <a:ext cx="2597374" cy="3038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Arrow Connector 241"/>
          <p:cNvCxnSpPr>
            <a:stCxn id="62" idx="2"/>
            <a:endCxn id="66" idx="0"/>
          </p:cNvCxnSpPr>
          <p:nvPr/>
        </p:nvCxnSpPr>
        <p:spPr>
          <a:xfrm>
            <a:off x="5288943" y="5296478"/>
            <a:ext cx="1520437" cy="3038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>
            <a:stCxn id="61" idx="2"/>
            <a:endCxn id="66" idx="0"/>
          </p:cNvCxnSpPr>
          <p:nvPr/>
        </p:nvCxnSpPr>
        <p:spPr>
          <a:xfrm>
            <a:off x="6350424" y="5260299"/>
            <a:ext cx="458956" cy="3400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>
            <a:stCxn id="60" idx="2"/>
            <a:endCxn id="66" idx="0"/>
          </p:cNvCxnSpPr>
          <p:nvPr/>
        </p:nvCxnSpPr>
        <p:spPr>
          <a:xfrm flipH="1">
            <a:off x="6809380" y="5260299"/>
            <a:ext cx="692498" cy="3400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59" idx="2"/>
            <a:endCxn id="66" idx="0"/>
          </p:cNvCxnSpPr>
          <p:nvPr/>
        </p:nvCxnSpPr>
        <p:spPr>
          <a:xfrm flipH="1">
            <a:off x="6809380" y="5278532"/>
            <a:ext cx="1735928" cy="3218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>
            <a:stCxn id="58" idx="2"/>
            <a:endCxn id="66" idx="0"/>
          </p:cNvCxnSpPr>
          <p:nvPr/>
        </p:nvCxnSpPr>
        <p:spPr>
          <a:xfrm flipH="1">
            <a:off x="6809380" y="5280608"/>
            <a:ext cx="2821124" cy="3197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/>
          <p:cNvCxnSpPr>
            <a:stCxn id="38" idx="2"/>
            <a:endCxn id="66" idx="0"/>
          </p:cNvCxnSpPr>
          <p:nvPr/>
        </p:nvCxnSpPr>
        <p:spPr>
          <a:xfrm flipH="1">
            <a:off x="6809380" y="5282345"/>
            <a:ext cx="3822789" cy="3180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275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Forward/Back Propagation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Forward Propagation</a:t>
            </a:r>
          </a:p>
          <a:p>
            <a:pPr lvl="1"/>
            <a:r>
              <a:rPr lang="en-US"/>
              <a:t>Take coarse results and create a spread of different variations</a:t>
            </a:r>
          </a:p>
          <a:p>
            <a:pPr lvl="1"/>
            <a:r>
              <a:rPr lang="en-US"/>
              <a:t>Draw variation results with EPIC simulator using MODIS imagery</a:t>
            </a:r>
          </a:p>
          <a:p>
            <a:pPr lvl="1"/>
            <a:r>
              <a:rPr lang="en-US"/>
              <a:t>Score results against EPIC image</a:t>
            </a:r>
          </a:p>
          <a:p>
            <a:r>
              <a:rPr lang="en-US"/>
              <a:t>Back Propagation</a:t>
            </a:r>
          </a:p>
          <a:p>
            <a:pPr lvl="1"/>
            <a:r>
              <a:rPr lang="en-US"/>
              <a:t>Take inputs used for best scoring image and put it back as coarse inputs into the algorithm</a:t>
            </a:r>
          </a:p>
          <a:p>
            <a:pPr lvl="1"/>
            <a:r>
              <a:rPr lang="en-US"/>
              <a:t>Repeat forward propagation with finer variation</a:t>
            </a:r>
          </a:p>
          <a:p>
            <a:r>
              <a:rPr lang="en-US"/>
              <a:t>Algorithm teaches itself how to draw the EPIC image correctly, thereby deriving the correct geolocation solution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11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9/11/18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40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08064"/>
            <a:ext cx="5386917" cy="639762"/>
          </a:xfrm>
        </p:spPr>
        <p:txBody>
          <a:bodyPr/>
          <a:lstStyle/>
          <a:p>
            <a:r>
              <a:rPr lang="en-US"/>
              <a:t>EPIC Image</a:t>
            </a:r>
          </a:p>
        </p:txBody>
      </p:sp>
      <p:pic>
        <p:nvPicPr>
          <p:cNvPr id="10" name="BP_convergin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3952" y="1736587"/>
            <a:ext cx="4846320" cy="484632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097757"/>
            <a:ext cx="5389033" cy="639762"/>
          </a:xfrm>
        </p:spPr>
        <p:txBody>
          <a:bodyPr/>
          <a:lstStyle/>
          <a:p>
            <a:r>
              <a:rPr lang="en-US"/>
              <a:t>Forward/Back Propagation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9/11/18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12</a:t>
            </a:fld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81" y="1737519"/>
            <a:ext cx="4845388" cy="4845388"/>
          </a:xfrm>
        </p:spPr>
      </p:pic>
    </p:spTree>
    <p:extLst>
      <p:ext uri="{BB962C8B-B14F-4D97-AF65-F5344CB8AC3E}">
        <p14:creationId xmlns:p14="http://schemas.microsoft.com/office/powerpoint/2010/main" val="12688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E6879-7423-A744-884D-3198EBBD3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Length – Liang-Kang Huang Solution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7BF3FD2-700F-2D47-B089-B62E8D33F8B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Limb profiling method</a:t>
            </a:r>
          </a:p>
          <a:p>
            <a:r>
              <a:rPr lang="en-US" dirty="0"/>
              <a:t>Shows difference due to chromatic aberration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D644A2-5564-A643-9E3F-2EAC3E55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B836-9568-DC42-AFBA-85EC32AF6FE9}" type="datetime1">
              <a:rPr lang="en-US" smtClean="0"/>
              <a:t>9/11/18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5E508C-49A8-8649-91E4-88CB3642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C64DEC-54DC-F445-8C2F-44F4F4F08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1091483-8278-264A-83D5-FE6EEC173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415671"/>
              </p:ext>
            </p:extLst>
          </p:nvPr>
        </p:nvGraphicFramePr>
        <p:xfrm>
          <a:off x="1644538" y="1686819"/>
          <a:ext cx="4070462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554">
                  <a:extLst>
                    <a:ext uri="{9D8B030D-6E8A-4147-A177-3AD203B41FA5}">
                      <a16:colId xmlns:a16="http://schemas.microsoft.com/office/drawing/2014/main" val="208637722"/>
                    </a:ext>
                  </a:extLst>
                </a:gridCol>
                <a:gridCol w="2162908">
                  <a:extLst>
                    <a:ext uri="{9D8B030D-6E8A-4147-A177-3AD203B41FA5}">
                      <a16:colId xmlns:a16="http://schemas.microsoft.com/office/drawing/2014/main" val="22512037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Focal Length (cm)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433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317nm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282.70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683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325nm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282.71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169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340nm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282.73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901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388nm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282.79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441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443nm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282.85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161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551nm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282.95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547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680nm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282.98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675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688nm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282.98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186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764nm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282.98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442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780nm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282.98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2330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3659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567" y="46832"/>
            <a:ext cx="10515600" cy="1325563"/>
          </a:xfrm>
        </p:spPr>
        <p:txBody>
          <a:bodyPr/>
          <a:lstStyle/>
          <a:p>
            <a:r>
              <a:rPr lang="en-US" dirty="0"/>
              <a:t>EPIC Optical Distortion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2533" y="1202267"/>
            <a:ext cx="5647267" cy="4974697"/>
          </a:xfrm>
        </p:spPr>
        <p:txBody>
          <a:bodyPr/>
          <a:lstStyle/>
          <a:p>
            <a:r>
              <a:rPr lang="en-US" dirty="0"/>
              <a:t>EPIC Theoretical (radial only)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9800" y="1202267"/>
            <a:ext cx="5334000" cy="4974697"/>
          </a:xfrm>
        </p:spPr>
        <p:txBody>
          <a:bodyPr/>
          <a:lstStyle/>
          <a:p>
            <a:r>
              <a:rPr lang="en-US" dirty="0"/>
              <a:t>EPIC Actual (radial + tangential)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" y="2235200"/>
            <a:ext cx="6163733" cy="462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41157D-4FFC-DC4E-9C64-E447C5549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228850"/>
            <a:ext cx="61722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4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R05 vs R06 – Horn of Africa (projection center)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R05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R06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9/11/18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15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8602" y="2174875"/>
            <a:ext cx="5268384" cy="3951288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53427" y="2174875"/>
            <a:ext cx="5268384" cy="3951288"/>
          </a:xfrm>
        </p:spPr>
      </p:pic>
    </p:spTree>
    <p:extLst>
      <p:ext uri="{BB962C8B-B14F-4D97-AF65-F5344CB8AC3E}">
        <p14:creationId xmlns:p14="http://schemas.microsoft.com/office/powerpoint/2010/main" val="1534827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R05 vs R06 – Asia (projection edge)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03846"/>
            <a:ext cx="5386917" cy="639762"/>
          </a:xfrm>
        </p:spPr>
        <p:txBody>
          <a:bodyPr/>
          <a:lstStyle/>
          <a:p>
            <a:r>
              <a:rPr lang="en-US"/>
              <a:t>R05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0246" y="1943608"/>
            <a:ext cx="5576740" cy="418255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102" y="1303846"/>
            <a:ext cx="5389033" cy="639762"/>
          </a:xfrm>
        </p:spPr>
        <p:txBody>
          <a:bodyPr/>
          <a:lstStyle/>
          <a:p>
            <a:r>
              <a:rPr lang="en-US" dirty="0"/>
              <a:t>R06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36986" y="1937544"/>
            <a:ext cx="5584825" cy="4188618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9/11/18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7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for R06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Corrections complete</a:t>
            </a:r>
          </a:p>
          <a:p>
            <a:pPr lvl="1"/>
            <a:r>
              <a:rPr lang="en-US" dirty="0"/>
              <a:t>Atmospheric refraction</a:t>
            </a:r>
          </a:p>
          <a:p>
            <a:pPr lvl="1"/>
            <a:r>
              <a:rPr lang="en-US" dirty="0"/>
              <a:t>2D XY Offset</a:t>
            </a:r>
          </a:p>
          <a:p>
            <a:pPr lvl="1"/>
            <a:r>
              <a:rPr lang="en-US" dirty="0"/>
              <a:t>X rotational (time)</a:t>
            </a:r>
          </a:p>
          <a:p>
            <a:pPr lvl="1"/>
            <a:r>
              <a:rPr lang="en-US" dirty="0"/>
              <a:t>Z rotational</a:t>
            </a:r>
          </a:p>
          <a:p>
            <a:pPr lvl="1"/>
            <a:r>
              <a:rPr lang="en-US" dirty="0"/>
              <a:t>Optical distortion correction</a:t>
            </a:r>
          </a:p>
          <a:p>
            <a:pPr lvl="1"/>
            <a:r>
              <a:rPr lang="en-US" dirty="0"/>
              <a:t>Chromatic aberration correction</a:t>
            </a:r>
          </a:p>
          <a:p>
            <a:r>
              <a:rPr lang="en-US" dirty="0"/>
              <a:t>Results</a:t>
            </a:r>
          </a:p>
          <a:p>
            <a:pPr lvl="1"/>
            <a:r>
              <a:rPr lang="en-US" dirty="0"/>
              <a:t>Nominally &lt;1 pixel accuracy</a:t>
            </a:r>
          </a:p>
          <a:p>
            <a:pPr lvl="1"/>
            <a:r>
              <a:rPr lang="en-US" dirty="0"/>
              <a:t>Consistent results over entire globe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17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9/11/18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7F7743-ED0D-F04D-BD93-5B3775E36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631" y="1238441"/>
            <a:ext cx="5257799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7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1 Products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215232"/>
            <a:ext cx="5386917" cy="639762"/>
          </a:xfrm>
        </p:spPr>
        <p:txBody>
          <a:bodyPr/>
          <a:lstStyle/>
          <a:p>
            <a:r>
              <a:rPr lang="en-US" dirty="0"/>
              <a:t>Level 1A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51" y="1854994"/>
            <a:ext cx="5386917" cy="3951288"/>
          </a:xfrm>
        </p:spPr>
        <p:txBody>
          <a:bodyPr/>
          <a:lstStyle/>
          <a:p>
            <a:r>
              <a:rPr lang="en-US" dirty="0"/>
              <a:t>Images are calibrated counts in native sensor format</a:t>
            </a:r>
          </a:p>
          <a:p>
            <a:r>
              <a:rPr lang="en-US" dirty="0"/>
              <a:t>Geolocation provides per pixel</a:t>
            </a:r>
          </a:p>
          <a:p>
            <a:pPr lvl="1"/>
            <a:r>
              <a:rPr lang="en-US" dirty="0"/>
              <a:t>Latitude/Longitude coordinates</a:t>
            </a:r>
          </a:p>
          <a:p>
            <a:pPr lvl="1"/>
            <a:r>
              <a:rPr lang="en-US" dirty="0"/>
              <a:t>Spacecraft viewing angles</a:t>
            </a:r>
          </a:p>
          <a:p>
            <a:pPr lvl="1"/>
            <a:r>
              <a:rPr lang="en-US" dirty="0"/>
              <a:t>Sun angles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215232"/>
            <a:ext cx="5389033" cy="639762"/>
          </a:xfrm>
        </p:spPr>
        <p:txBody>
          <a:bodyPr/>
          <a:lstStyle/>
          <a:p>
            <a:r>
              <a:rPr lang="en-US" dirty="0"/>
              <a:t>Level 1B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854994"/>
            <a:ext cx="5389033" cy="3951288"/>
          </a:xfrm>
        </p:spPr>
        <p:txBody>
          <a:bodyPr/>
          <a:lstStyle/>
          <a:p>
            <a:r>
              <a:rPr lang="en-US" dirty="0"/>
              <a:t>Images are </a:t>
            </a:r>
            <a:r>
              <a:rPr lang="en-US" dirty="0" err="1"/>
              <a:t>georectified</a:t>
            </a:r>
            <a:r>
              <a:rPr lang="en-US" dirty="0"/>
              <a:t> into a common reference frame</a:t>
            </a:r>
          </a:p>
          <a:p>
            <a:r>
              <a:rPr lang="en-US" dirty="0"/>
              <a:t>Geolocation in common reference frame</a:t>
            </a:r>
          </a:p>
          <a:p>
            <a:pPr lvl="1"/>
            <a:r>
              <a:rPr lang="en-US" dirty="0"/>
              <a:t>Latitude/Longitude coordinates</a:t>
            </a:r>
          </a:p>
          <a:p>
            <a:pPr lvl="1"/>
            <a:r>
              <a:rPr lang="en-US" dirty="0"/>
              <a:t>Spacecraft viewing angles</a:t>
            </a:r>
          </a:p>
          <a:p>
            <a:pPr lvl="1"/>
            <a:r>
              <a:rPr lang="en-US" dirty="0"/>
              <a:t>Sun angles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9/11/18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243D3B-5629-B84C-82D9-4842A9502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831" y="4287063"/>
            <a:ext cx="2570937" cy="2570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31D1C3-2DAE-A947-BFC6-D1F1E82AA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063" y="4287063"/>
            <a:ext cx="2570937" cy="257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29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Progress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2B81-FF8C-AA4C-8FF5-BFEAC99347B0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044217"/>
              </p:ext>
            </p:extLst>
          </p:nvPr>
        </p:nvGraphicFramePr>
        <p:xfrm>
          <a:off x="1203961" y="1133793"/>
          <a:ext cx="9784078" cy="540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0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0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1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1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Algorithm</a:t>
                      </a:r>
                      <a:r>
                        <a:rPr lang="en-US" baseline="0" dirty="0"/>
                        <a:t> Version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Product Release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Features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Simulator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Revision 0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Pre-launch simulator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Relative Geolocation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Revision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Version</a:t>
                      </a:r>
                      <a:r>
                        <a:rPr lang="en-US" baseline="0" dirty="0"/>
                        <a:t> 0</a:t>
                      </a:r>
                      <a:endParaRPr lang="en-US" dirty="0"/>
                    </a:p>
                    <a:p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First geolocation; website</a:t>
                      </a:r>
                      <a:r>
                        <a:rPr lang="en-US" baseline="0" dirty="0"/>
                        <a:t> pictures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Revision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Mitigation</a:t>
                      </a:r>
                      <a:r>
                        <a:rPr lang="en-US" baseline="0" dirty="0"/>
                        <a:t> of issues with optical artifacts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Revision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Improved cross-band registration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Revision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Version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Subpixel</a:t>
                      </a:r>
                      <a:r>
                        <a:rPr lang="en-US" baseline="0" dirty="0"/>
                        <a:t> registration L1b (Kai Yang’s algorithm)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Absolute</a:t>
                      </a:r>
                      <a:r>
                        <a:rPr lang="en-US" baseline="0" dirty="0"/>
                        <a:t> Geolocation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Revision 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Version 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Initial fixes for absolution geolocation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Revision 6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Version 3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Atmospheric</a:t>
                      </a:r>
                      <a:r>
                        <a:rPr lang="en-US" baseline="0" dirty="0"/>
                        <a:t> refraction correction, improved optical model, attitude correction, improved </a:t>
                      </a:r>
                      <a:r>
                        <a:rPr lang="en-US" baseline="0" dirty="0" err="1"/>
                        <a:t>lat</a:t>
                      </a:r>
                      <a:r>
                        <a:rPr lang="en-US" baseline="0" dirty="0"/>
                        <a:t>/</a:t>
                      </a:r>
                      <a:r>
                        <a:rPr lang="en-US" baseline="0" dirty="0" err="1"/>
                        <a:t>lon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699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Geolocation anatomy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84998"/>
            <a:ext cx="5386917" cy="639762"/>
          </a:xfrm>
        </p:spPr>
        <p:txBody>
          <a:bodyPr/>
          <a:lstStyle/>
          <a:p>
            <a:r>
              <a:rPr lang="en-US"/>
              <a:t>Geographic Model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3253" y="1865702"/>
            <a:ext cx="3556000" cy="1695832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Telescope prescription</a:t>
            </a:r>
          </a:p>
          <a:p>
            <a:pPr lvl="1"/>
            <a:r>
              <a:rPr lang="en-US" dirty="0"/>
              <a:t>Focal length (magnification)</a:t>
            </a:r>
          </a:p>
          <a:p>
            <a:pPr lvl="1"/>
            <a:r>
              <a:rPr lang="en-US" dirty="0"/>
              <a:t>Optical distortion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05929" y="1205193"/>
            <a:ext cx="5389033" cy="639762"/>
          </a:xfrm>
        </p:spPr>
        <p:txBody>
          <a:bodyPr/>
          <a:lstStyle/>
          <a:p>
            <a:r>
              <a:rPr lang="en-US"/>
              <a:t>Optical Model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9/17/18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4</a:t>
            </a:fld>
            <a:endParaRPr lang="en-US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7519253" y="1865702"/>
            <a:ext cx="3556000" cy="17122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Position of Earth</a:t>
            </a:r>
          </a:p>
          <a:p>
            <a:pPr lvl="1"/>
            <a:r>
              <a:rPr lang="en-US" dirty="0"/>
              <a:t>Spacecraft attitude &amp; ephemeris</a:t>
            </a:r>
          </a:p>
          <a:p>
            <a:pPr lvl="1"/>
            <a:r>
              <a:rPr lang="en-US" dirty="0"/>
              <a:t>Astronomical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07254" y="1865702"/>
            <a:ext cx="3556000" cy="1695832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3D Earth description</a:t>
            </a:r>
          </a:p>
          <a:p>
            <a:pPr lvl="1"/>
            <a:r>
              <a:rPr lang="en-US" dirty="0"/>
              <a:t>Geoid</a:t>
            </a:r>
          </a:p>
          <a:p>
            <a:pPr lvl="1"/>
            <a:r>
              <a:rPr lang="en-US" dirty="0"/>
              <a:t>Terrain model</a:t>
            </a:r>
          </a:p>
          <a:p>
            <a:pPr lvl="1"/>
            <a:r>
              <a:rPr lang="en-US" dirty="0"/>
              <a:t>Atmospheric refraction</a:t>
            </a: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7679696" y="1174247"/>
            <a:ext cx="5389033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Pose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2869" y="3583536"/>
            <a:ext cx="10692384" cy="987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2D Renderer</a:t>
            </a:r>
          </a:p>
        </p:txBody>
      </p:sp>
      <p:pic>
        <p:nvPicPr>
          <p:cNvPr id="16" name="Picture 15" descr="2d_longitude_cropp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708" y="5433946"/>
            <a:ext cx="1287815" cy="1150314"/>
          </a:xfrm>
          <a:prstGeom prst="rect">
            <a:avLst/>
          </a:prstGeom>
        </p:spPr>
      </p:pic>
      <p:pic>
        <p:nvPicPr>
          <p:cNvPr id="17" name="Picture 16" descr="2d_latitude_cropp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457" y="5255818"/>
            <a:ext cx="1285249" cy="11503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85108" y="6479689"/>
            <a:ext cx="2008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Lat</a:t>
            </a:r>
            <a:r>
              <a:rPr lang="en-US" dirty="0"/>
              <a:t>/</a:t>
            </a:r>
            <a:r>
              <a:rPr lang="en-US" dirty="0" err="1"/>
              <a:t>lon</a:t>
            </a:r>
            <a:r>
              <a:rPr lang="en-US" dirty="0"/>
              <a:t> coordinates</a:t>
            </a:r>
          </a:p>
        </p:txBody>
      </p:sp>
      <p:pic>
        <p:nvPicPr>
          <p:cNvPr id="19" name="Picture 18" descr="2d_sc_azimth_angle_cropp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192" y="5275627"/>
            <a:ext cx="1449627" cy="1269184"/>
          </a:xfrm>
          <a:prstGeom prst="rect">
            <a:avLst/>
          </a:prstGeom>
        </p:spPr>
      </p:pic>
      <p:pic>
        <p:nvPicPr>
          <p:cNvPr id="20" name="Picture 19" descr="2d_sc_elevation_angle_croppe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123" y="5214090"/>
            <a:ext cx="1256096" cy="11311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427736" y="6504663"/>
            <a:ext cx="139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 angles</a:t>
            </a:r>
          </a:p>
        </p:txBody>
      </p:sp>
      <p:pic>
        <p:nvPicPr>
          <p:cNvPr id="22" name="Picture 21" descr="2d_sun_azimuth_angle_cropped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446" y="5348935"/>
            <a:ext cx="1326403" cy="1187875"/>
          </a:xfrm>
          <a:prstGeom prst="rect">
            <a:avLst/>
          </a:prstGeom>
        </p:spPr>
      </p:pic>
      <p:pic>
        <p:nvPicPr>
          <p:cNvPr id="23" name="Picture 22" descr="2d_sun_elevation_angle_cropped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636" y="5222341"/>
            <a:ext cx="1342007" cy="12011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90408" y="6536810"/>
            <a:ext cx="1509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Sun angles</a:t>
            </a:r>
          </a:p>
        </p:txBody>
      </p:sp>
      <p:pic>
        <p:nvPicPr>
          <p:cNvPr id="25" name="Picture 24" descr="1b_image_cropp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5727" y="5275626"/>
            <a:ext cx="1363297" cy="118271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115727" y="6432841"/>
            <a:ext cx="1674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Georectification</a:t>
            </a:r>
            <a:endParaRPr lang="en-US" dirty="0"/>
          </a:p>
        </p:txBody>
      </p:sp>
      <p:sp>
        <p:nvSpPr>
          <p:cNvPr id="27" name="Down Arrow 26"/>
          <p:cNvSpPr/>
          <p:nvPr/>
        </p:nvSpPr>
        <p:spPr>
          <a:xfrm>
            <a:off x="9316156" y="4419080"/>
            <a:ext cx="472568" cy="593413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7033162" y="3095973"/>
            <a:ext cx="609600" cy="100673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>
            <a:off x="3506461" y="3131726"/>
            <a:ext cx="609600" cy="100673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>
            <a:off x="9977973" y="3151041"/>
            <a:ext cx="609600" cy="100673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/>
          <p:cNvSpPr/>
          <p:nvPr/>
        </p:nvSpPr>
        <p:spPr>
          <a:xfrm>
            <a:off x="7103871" y="4438623"/>
            <a:ext cx="472568" cy="593413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/>
          <p:cNvSpPr/>
          <p:nvPr/>
        </p:nvSpPr>
        <p:spPr>
          <a:xfrm>
            <a:off x="4824171" y="4443557"/>
            <a:ext cx="472568" cy="593413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>
            <a:off x="2316950" y="4443557"/>
            <a:ext cx="472568" cy="593413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45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Spacecraft Attitude in DSCOVR– Star Tracker only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j_images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1956" y="2174875"/>
            <a:ext cx="3951288" cy="39512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" y="2174875"/>
            <a:ext cx="5389033" cy="3951288"/>
          </a:xfrm>
        </p:spPr>
        <p:txBody>
          <a:bodyPr/>
          <a:lstStyle/>
          <a:p>
            <a:r>
              <a:rPr lang="en-US" dirty="0"/>
              <a:t>Star tracker</a:t>
            </a:r>
          </a:p>
          <a:p>
            <a:pPr lvl="1"/>
            <a:r>
              <a:rPr lang="en-US" dirty="0"/>
              <a:t>Only coarse attitude control</a:t>
            </a:r>
          </a:p>
          <a:p>
            <a:r>
              <a:rPr lang="en-US" dirty="0"/>
              <a:t>Wandering pitch/yaw</a:t>
            </a:r>
          </a:p>
          <a:p>
            <a:r>
              <a:rPr lang="en-US" dirty="0"/>
              <a:t>Roll accuracy less than .5 degrees</a:t>
            </a:r>
          </a:p>
          <a:p>
            <a:pPr lvl="1"/>
            <a:r>
              <a:rPr lang="en-US" dirty="0"/>
              <a:t>Images require minimum .05 degrees</a:t>
            </a:r>
          </a:p>
          <a:p>
            <a:r>
              <a:rPr lang="en-US" dirty="0"/>
              <a:t>R05</a:t>
            </a:r>
          </a:p>
          <a:p>
            <a:pPr lvl="1"/>
            <a:r>
              <a:rPr lang="en-US" dirty="0"/>
              <a:t>Has basic pitch/yaw correction</a:t>
            </a:r>
          </a:p>
          <a:p>
            <a:pPr lvl="1"/>
            <a:r>
              <a:rPr lang="en-US" dirty="0"/>
              <a:t>No roll correction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9/11/18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6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EPIC Optical Design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EPIC Schematic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40" y="2174875"/>
            <a:ext cx="6306884" cy="389625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Field Lens Group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916" y="4676003"/>
            <a:ext cx="4170140" cy="1197660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9/11/18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6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124" y="3454680"/>
            <a:ext cx="4054148" cy="1066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916" y="2334072"/>
            <a:ext cx="3991356" cy="10621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82496" y="2632215"/>
            <a:ext cx="1620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Field Lens Group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92777" y="5227332"/>
            <a:ext cx="162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Primary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22634" y="5227332"/>
            <a:ext cx="162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Secondary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23568" y="5235200"/>
            <a:ext cx="162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CCD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121408" y="3252730"/>
            <a:ext cx="0" cy="757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353312" y="4295191"/>
            <a:ext cx="18288" cy="940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834640" y="4956049"/>
            <a:ext cx="0" cy="279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773168" y="4521259"/>
            <a:ext cx="0" cy="698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89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EPIC Optical Correction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Requires</a:t>
            </a:r>
          </a:p>
          <a:p>
            <a:pPr lvl="1"/>
            <a:r>
              <a:rPr lang="en-US" dirty="0"/>
              <a:t>Focal Length</a:t>
            </a:r>
          </a:p>
          <a:p>
            <a:pPr lvl="1"/>
            <a:r>
              <a:rPr lang="en-US" dirty="0"/>
              <a:t>Optical distortion</a:t>
            </a:r>
          </a:p>
          <a:p>
            <a:pPr lvl="2"/>
            <a:r>
              <a:rPr lang="en-US" dirty="0"/>
              <a:t>Radial</a:t>
            </a:r>
          </a:p>
          <a:p>
            <a:pPr lvl="2"/>
            <a:r>
              <a:rPr lang="en-US" dirty="0"/>
              <a:t>Tangential</a:t>
            </a:r>
          </a:p>
          <a:p>
            <a:pPr lvl="1"/>
            <a:r>
              <a:rPr lang="en-US" dirty="0"/>
              <a:t>Chromatic aberration</a:t>
            </a:r>
          </a:p>
          <a:p>
            <a:pPr lvl="2"/>
            <a:r>
              <a:rPr lang="en-US" dirty="0"/>
              <a:t>Transverse</a:t>
            </a:r>
          </a:p>
          <a:p>
            <a:r>
              <a:rPr lang="en-US" dirty="0"/>
              <a:t>R05</a:t>
            </a:r>
          </a:p>
          <a:p>
            <a:pPr lvl="1"/>
            <a:r>
              <a:rPr lang="en-US" dirty="0"/>
              <a:t>Initial focal length correction</a:t>
            </a:r>
          </a:p>
          <a:p>
            <a:pPr lvl="1"/>
            <a:r>
              <a:rPr lang="en-US" dirty="0"/>
              <a:t>No optical distortion correction</a:t>
            </a:r>
          </a:p>
          <a:p>
            <a:pPr lvl="1"/>
            <a:r>
              <a:rPr lang="en-US" dirty="0"/>
              <a:t>No chromatic aberration correction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Example of pincushion distortion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9/11/18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 descr="elated imag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975" y="2174875"/>
            <a:ext cx="3951288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230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E7AC6AE0-EAC7-254C-89F6-CECD5FC630BB}"/>
              </a:ext>
            </a:extLst>
          </p:cNvPr>
          <p:cNvSpPr/>
          <p:nvPr/>
        </p:nvSpPr>
        <p:spPr>
          <a:xfrm>
            <a:off x="9930572" y="1037542"/>
            <a:ext cx="2198205" cy="5820458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66493A1-A6F7-E94F-95AC-7B12475CC7EA}"/>
              </a:ext>
            </a:extLst>
          </p:cNvPr>
          <p:cNvSpPr/>
          <p:nvPr/>
        </p:nvSpPr>
        <p:spPr>
          <a:xfrm>
            <a:off x="1" y="927358"/>
            <a:ext cx="1676396" cy="5930641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E68427-5380-3C49-AE7E-E0ED82FA3127}"/>
              </a:ext>
            </a:extLst>
          </p:cNvPr>
          <p:cNvSpPr/>
          <p:nvPr/>
        </p:nvSpPr>
        <p:spPr>
          <a:xfrm>
            <a:off x="1553812" y="0"/>
            <a:ext cx="10638187" cy="9144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03C24B-BDE3-BA48-A113-235483A48B2F}"/>
              </a:ext>
            </a:extLst>
          </p:cNvPr>
          <p:cNvSpPr/>
          <p:nvPr/>
        </p:nvSpPr>
        <p:spPr>
          <a:xfrm>
            <a:off x="569839" y="1282745"/>
            <a:ext cx="967409" cy="357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 (t)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B9DE68-9112-7645-98EB-22348A387FDB}"/>
              </a:ext>
            </a:extLst>
          </p:cNvPr>
          <p:cNvSpPr/>
          <p:nvPr/>
        </p:nvSpPr>
        <p:spPr>
          <a:xfrm>
            <a:off x="573152" y="2891026"/>
            <a:ext cx="967409" cy="801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 </a:t>
            </a:r>
            <a:r>
              <a:rPr lang="en-US" dirty="0" err="1"/>
              <a:t>Ephem</a:t>
            </a:r>
            <a:r>
              <a:rPr lang="en-US" dirty="0"/>
              <a:t> (X, Y, Z)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631773-3689-7145-8DA4-F51567AC3C11}"/>
              </a:ext>
            </a:extLst>
          </p:cNvPr>
          <p:cNvSpPr/>
          <p:nvPr/>
        </p:nvSpPr>
        <p:spPr>
          <a:xfrm>
            <a:off x="593027" y="3919737"/>
            <a:ext cx="967409" cy="801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Sun </a:t>
            </a:r>
            <a:r>
              <a:rPr lang="en-US" dirty="0" err="1"/>
              <a:t>Ephem</a:t>
            </a:r>
            <a:r>
              <a:rPr lang="en-US" dirty="0"/>
              <a:t> (X, Y, Z)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1D8328-A8E1-D145-902F-CFF61D08CB21}"/>
              </a:ext>
            </a:extLst>
          </p:cNvPr>
          <p:cNvSpPr/>
          <p:nvPr/>
        </p:nvSpPr>
        <p:spPr>
          <a:xfrm>
            <a:off x="586403" y="4899988"/>
            <a:ext cx="967409" cy="801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Moon </a:t>
            </a:r>
            <a:r>
              <a:rPr lang="en-US" dirty="0" err="1"/>
              <a:t>Ephem</a:t>
            </a:r>
            <a:r>
              <a:rPr lang="en-US" dirty="0"/>
              <a:t> (X, Y, Z)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18DB82-61AA-D546-9389-B9731B2A57DA}"/>
              </a:ext>
            </a:extLst>
          </p:cNvPr>
          <p:cNvSpPr/>
          <p:nvPr/>
        </p:nvSpPr>
        <p:spPr>
          <a:xfrm>
            <a:off x="586405" y="1876831"/>
            <a:ext cx="967409" cy="801757"/>
          </a:xfrm>
          <a:prstGeom prst="rect">
            <a:avLst/>
          </a:prstGeom>
          <a:solidFill>
            <a:srgbClr val="FF5A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Attitude(Q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, Q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Q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, Q</a:t>
            </a:r>
            <a:r>
              <a:rPr lang="en-US" baseline="-25000" dirty="0">
                <a:solidFill>
                  <a:schemeClr val="tx1"/>
                </a:solidFill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23C0E0-17CB-B646-BCE6-50C35AE13360}"/>
              </a:ext>
            </a:extLst>
          </p:cNvPr>
          <p:cNvSpPr/>
          <p:nvPr/>
        </p:nvSpPr>
        <p:spPr>
          <a:xfrm>
            <a:off x="593027" y="5930348"/>
            <a:ext cx="967409" cy="801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D95E9C-959C-ED48-94F0-4A8F6500BA6D}"/>
              </a:ext>
            </a:extLst>
          </p:cNvPr>
          <p:cNvSpPr/>
          <p:nvPr/>
        </p:nvSpPr>
        <p:spPr>
          <a:xfrm>
            <a:off x="1553813" y="349449"/>
            <a:ext cx="1623391" cy="357808"/>
          </a:xfrm>
          <a:prstGeom prst="rect">
            <a:avLst/>
          </a:prstGeom>
          <a:solidFill>
            <a:srgbClr val="FF5A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Focal Length (f)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188B33-4B54-0B4E-A813-1516E78BF665}"/>
              </a:ext>
            </a:extLst>
          </p:cNvPr>
          <p:cNvSpPr/>
          <p:nvPr/>
        </p:nvSpPr>
        <p:spPr>
          <a:xfrm>
            <a:off x="7036906" y="339867"/>
            <a:ext cx="4803914" cy="357808"/>
          </a:xfrm>
          <a:prstGeom prst="rect">
            <a:avLst/>
          </a:prstGeom>
          <a:solidFill>
            <a:srgbClr val="FF5A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Optical Distortion (K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, K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K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, P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, P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P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, P</a:t>
            </a:r>
            <a:r>
              <a:rPr lang="en-US" baseline="-25000" dirty="0">
                <a:solidFill>
                  <a:schemeClr val="tx1"/>
                </a:solidFill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X</a:t>
            </a:r>
            <a:r>
              <a:rPr lang="en-US" baseline="-25000" dirty="0" err="1">
                <a:solidFill>
                  <a:schemeClr val="tx1"/>
                </a:solidFill>
              </a:rPr>
              <a:t>c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Y</a:t>
            </a:r>
            <a:r>
              <a:rPr lang="en-US" baseline="-25000" dirty="0" err="1">
                <a:solidFill>
                  <a:schemeClr val="tx1"/>
                </a:solidFill>
              </a:rPr>
              <a:t>c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CD2BC4-9E91-1047-BE76-60763ECAA9A4}"/>
              </a:ext>
            </a:extLst>
          </p:cNvPr>
          <p:cNvSpPr/>
          <p:nvPr/>
        </p:nvSpPr>
        <p:spPr>
          <a:xfrm>
            <a:off x="3568147" y="346217"/>
            <a:ext cx="3044688" cy="357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Earth Model (</a:t>
            </a:r>
            <a:r>
              <a:rPr lang="en-US" dirty="0" err="1"/>
              <a:t>lat</a:t>
            </a:r>
            <a:r>
              <a:rPr lang="en-US" dirty="0"/>
              <a:t>, </a:t>
            </a:r>
            <a:r>
              <a:rPr lang="en-US" dirty="0" err="1"/>
              <a:t>lon</a:t>
            </a:r>
            <a:r>
              <a:rPr lang="en-US" dirty="0"/>
              <a:t>, X, Y, Z, h)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7956BD-398C-824A-92C6-FD2B83A4BAF5}"/>
              </a:ext>
            </a:extLst>
          </p:cNvPr>
          <p:cNvSpPr/>
          <p:nvPr/>
        </p:nvSpPr>
        <p:spPr>
          <a:xfrm>
            <a:off x="2117032" y="1850476"/>
            <a:ext cx="1325216" cy="857216"/>
          </a:xfrm>
          <a:prstGeom prst="rect">
            <a:avLst/>
          </a:prstGeom>
          <a:solidFill>
            <a:srgbClr val="FFD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Spacecraft Orientation (</a:t>
            </a:r>
            <a:r>
              <a:rPr lang="en-US" dirty="0" err="1">
                <a:solidFill>
                  <a:schemeClr val="tx1"/>
                </a:solidFill>
              </a:rPr>
              <a:t>r</a:t>
            </a:r>
            <a:r>
              <a:rPr lang="en-US" baseline="-25000" dirty="0" err="1">
                <a:solidFill>
                  <a:schemeClr val="tx1"/>
                </a:solidFill>
              </a:rPr>
              <a:t>z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6CEA70E0-389C-8A47-93A9-6ED902EB0732}"/>
              </a:ext>
            </a:extLst>
          </p:cNvPr>
          <p:cNvCxnSpPr>
            <a:cxnSpLocks/>
            <a:stCxn id="10" idx="3"/>
            <a:endCxn id="16" idx="1"/>
          </p:cNvCxnSpPr>
          <p:nvPr/>
        </p:nvCxnSpPr>
        <p:spPr>
          <a:xfrm>
            <a:off x="1553814" y="2277710"/>
            <a:ext cx="563218" cy="137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20C1B06B-A287-1348-AF80-2D1D73EDA471}"/>
              </a:ext>
            </a:extLst>
          </p:cNvPr>
          <p:cNvCxnSpPr>
            <a:cxnSpLocks/>
            <a:stCxn id="8" idx="3"/>
            <a:endCxn id="16" idx="1"/>
          </p:cNvCxnSpPr>
          <p:nvPr/>
        </p:nvCxnSpPr>
        <p:spPr>
          <a:xfrm flipV="1">
            <a:off x="1560436" y="2279084"/>
            <a:ext cx="556596" cy="2041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80D2BFC8-8558-1E41-B482-4579A5C065E1}"/>
              </a:ext>
            </a:extLst>
          </p:cNvPr>
          <p:cNvCxnSpPr>
            <a:cxnSpLocks/>
            <a:stCxn id="6" idx="3"/>
            <a:endCxn id="16" idx="1"/>
          </p:cNvCxnSpPr>
          <p:nvPr/>
        </p:nvCxnSpPr>
        <p:spPr>
          <a:xfrm flipV="1">
            <a:off x="1540561" y="2279084"/>
            <a:ext cx="576471" cy="1012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2A36A20-B23E-CB4F-B458-841694F26AFA}"/>
              </a:ext>
            </a:extLst>
          </p:cNvPr>
          <p:cNvSpPr/>
          <p:nvPr/>
        </p:nvSpPr>
        <p:spPr>
          <a:xfrm>
            <a:off x="7820164" y="5928691"/>
            <a:ext cx="1421296" cy="803414"/>
          </a:xfrm>
          <a:prstGeom prst="rect">
            <a:avLst/>
          </a:prstGeom>
          <a:solidFill>
            <a:srgbClr val="FFD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Earth Centroiding (x</a:t>
            </a:r>
            <a:r>
              <a:rPr lang="en-US" baseline="-25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, y</a:t>
            </a:r>
            <a:r>
              <a:rPr lang="en-US" baseline="-25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AD50A627-EDB1-654C-831F-77FB99239935}"/>
              </a:ext>
            </a:extLst>
          </p:cNvPr>
          <p:cNvCxnSpPr>
            <a:cxnSpLocks/>
            <a:stCxn id="11" idx="3"/>
            <a:endCxn id="26" idx="1"/>
          </p:cNvCxnSpPr>
          <p:nvPr/>
        </p:nvCxnSpPr>
        <p:spPr>
          <a:xfrm flipV="1">
            <a:off x="1560436" y="6330398"/>
            <a:ext cx="6259728" cy="82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F5EBEFEF-AD67-D74C-AB0D-BAB520217457}"/>
              </a:ext>
            </a:extLst>
          </p:cNvPr>
          <p:cNvSpPr/>
          <p:nvPr/>
        </p:nvSpPr>
        <p:spPr>
          <a:xfrm>
            <a:off x="2834032" y="3813425"/>
            <a:ext cx="940908" cy="989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Imaging Target (Body)</a:t>
            </a:r>
          </a:p>
        </p:txBody>
      </p: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31159B5F-9CE4-CF46-B4E1-3D95305E905A}"/>
              </a:ext>
            </a:extLst>
          </p:cNvPr>
          <p:cNvCxnSpPr>
            <a:cxnSpLocks/>
            <a:stCxn id="9" idx="3"/>
            <a:endCxn id="30" idx="1"/>
          </p:cNvCxnSpPr>
          <p:nvPr/>
        </p:nvCxnSpPr>
        <p:spPr>
          <a:xfrm flipV="1">
            <a:off x="1553812" y="4308369"/>
            <a:ext cx="1280220" cy="992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F81B4939-EF35-A040-8A54-27B5878CD969}"/>
              </a:ext>
            </a:extLst>
          </p:cNvPr>
          <p:cNvCxnSpPr>
            <a:cxnSpLocks/>
            <a:stCxn id="6" idx="3"/>
            <a:endCxn id="30" idx="1"/>
          </p:cNvCxnSpPr>
          <p:nvPr/>
        </p:nvCxnSpPr>
        <p:spPr>
          <a:xfrm>
            <a:off x="1540561" y="3291905"/>
            <a:ext cx="1293471" cy="1016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E9CA511D-8C02-A54C-9369-DC5E0B75D388}"/>
              </a:ext>
            </a:extLst>
          </p:cNvPr>
          <p:cNvCxnSpPr>
            <a:cxnSpLocks/>
            <a:stCxn id="8" idx="3"/>
            <a:endCxn id="30" idx="1"/>
          </p:cNvCxnSpPr>
          <p:nvPr/>
        </p:nvCxnSpPr>
        <p:spPr>
          <a:xfrm flipV="1">
            <a:off x="1560436" y="4308369"/>
            <a:ext cx="1273596" cy="1224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1A378FCE-612D-EB4F-9624-0F2322B8AD9A}"/>
              </a:ext>
            </a:extLst>
          </p:cNvPr>
          <p:cNvSpPr/>
          <p:nvPr/>
        </p:nvSpPr>
        <p:spPr>
          <a:xfrm>
            <a:off x="2109575" y="1149546"/>
            <a:ext cx="1543879" cy="583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Astronomical </a:t>
            </a:r>
            <a:r>
              <a:rPr lang="en-US" dirty="0" err="1"/>
              <a:t>Calc</a:t>
            </a:r>
            <a:r>
              <a:rPr lang="en-US" dirty="0"/>
              <a:t> (</a:t>
            </a:r>
            <a:r>
              <a:rPr lang="en-US" dirty="0" err="1"/>
              <a:t>r</a:t>
            </a:r>
            <a:r>
              <a:rPr lang="en-US" baseline="-25000" dirty="0" err="1"/>
              <a:t>x</a:t>
            </a:r>
            <a:r>
              <a:rPr lang="en-US" dirty="0"/>
              <a:t>, </a:t>
            </a:r>
            <a:r>
              <a:rPr lang="en-US" dirty="0" err="1"/>
              <a:t>r</a:t>
            </a:r>
            <a:r>
              <a:rPr lang="en-US" baseline="-25000" dirty="0" err="1"/>
              <a:t>y</a:t>
            </a:r>
            <a:r>
              <a:rPr lang="en-US" dirty="0"/>
              <a:t>)</a:t>
            </a:r>
          </a:p>
        </p:txBody>
      </p: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9B5E8053-E3A5-2347-8C8F-771BC2D95973}"/>
              </a:ext>
            </a:extLst>
          </p:cNvPr>
          <p:cNvCxnSpPr>
            <a:cxnSpLocks/>
            <a:stCxn id="5" idx="3"/>
            <a:endCxn id="44" idx="1"/>
          </p:cNvCxnSpPr>
          <p:nvPr/>
        </p:nvCxnSpPr>
        <p:spPr>
          <a:xfrm flipV="1">
            <a:off x="1537248" y="1441094"/>
            <a:ext cx="572327" cy="2055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557F453E-E204-074C-B973-51FA2432929A}"/>
              </a:ext>
            </a:extLst>
          </p:cNvPr>
          <p:cNvSpPr/>
          <p:nvPr/>
        </p:nvSpPr>
        <p:spPr>
          <a:xfrm>
            <a:off x="4843669" y="1882619"/>
            <a:ext cx="1586947" cy="795969"/>
          </a:xfrm>
          <a:prstGeom prst="rect">
            <a:avLst/>
          </a:prstGeom>
          <a:solidFill>
            <a:srgbClr val="FFD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Rotation to Spacecraft View (</a:t>
            </a:r>
            <a:r>
              <a:rPr lang="en-US" dirty="0" err="1">
                <a:solidFill>
                  <a:schemeClr val="tx1"/>
                </a:solidFill>
              </a:rPr>
              <a:t>X</a:t>
            </a:r>
            <a:r>
              <a:rPr lang="en-US" baseline="-25000" dirty="0" err="1">
                <a:solidFill>
                  <a:schemeClr val="tx1"/>
                </a:solidFill>
              </a:rPr>
              <a:t>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Y</a:t>
            </a:r>
            <a:r>
              <a:rPr lang="en-US" baseline="-25000" dirty="0" err="1">
                <a:solidFill>
                  <a:schemeClr val="tx1"/>
                </a:solidFill>
              </a:rPr>
              <a:t>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Z</a:t>
            </a:r>
            <a:r>
              <a:rPr lang="en-US" baseline="-25000" dirty="0" err="1">
                <a:solidFill>
                  <a:schemeClr val="tx1"/>
                </a:solidFill>
              </a:rPr>
              <a:t>r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948FAEDD-79A3-7143-83E3-D8EB04430BBB}"/>
              </a:ext>
            </a:extLst>
          </p:cNvPr>
          <p:cNvCxnSpPr>
            <a:cxnSpLocks/>
            <a:stCxn id="44" idx="3"/>
            <a:endCxn id="48" idx="1"/>
          </p:cNvCxnSpPr>
          <p:nvPr/>
        </p:nvCxnSpPr>
        <p:spPr>
          <a:xfrm>
            <a:off x="3653454" y="1441094"/>
            <a:ext cx="1190215" cy="839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D1ACDBC9-8575-7141-98A4-BC2EE6A52848}"/>
              </a:ext>
            </a:extLst>
          </p:cNvPr>
          <p:cNvCxnSpPr>
            <a:cxnSpLocks/>
            <a:stCxn id="6" idx="3"/>
            <a:endCxn id="78" idx="1"/>
          </p:cNvCxnSpPr>
          <p:nvPr/>
        </p:nvCxnSpPr>
        <p:spPr>
          <a:xfrm>
            <a:off x="1540561" y="3291905"/>
            <a:ext cx="3219454" cy="1823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7D1F515F-34C6-6747-8C57-3654C1EC27A4}"/>
              </a:ext>
            </a:extLst>
          </p:cNvPr>
          <p:cNvCxnSpPr>
            <a:cxnSpLocks/>
            <a:stCxn id="16" idx="3"/>
            <a:endCxn id="48" idx="1"/>
          </p:cNvCxnSpPr>
          <p:nvPr/>
        </p:nvCxnSpPr>
        <p:spPr>
          <a:xfrm>
            <a:off x="3442248" y="2279084"/>
            <a:ext cx="1401421" cy="152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10436F46-8723-9240-8BA0-18EF2B3830B6}"/>
              </a:ext>
            </a:extLst>
          </p:cNvPr>
          <p:cNvCxnSpPr>
            <a:cxnSpLocks/>
            <a:stCxn id="15" idx="2"/>
            <a:endCxn id="48" idx="0"/>
          </p:cNvCxnSpPr>
          <p:nvPr/>
        </p:nvCxnSpPr>
        <p:spPr>
          <a:xfrm>
            <a:off x="5090491" y="704025"/>
            <a:ext cx="546652" cy="1178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3E8E4C0E-6E70-5445-A34C-110563E9722A}"/>
              </a:ext>
            </a:extLst>
          </p:cNvPr>
          <p:cNvSpPr/>
          <p:nvPr/>
        </p:nvSpPr>
        <p:spPr>
          <a:xfrm>
            <a:off x="7835349" y="1848819"/>
            <a:ext cx="1378223" cy="875040"/>
          </a:xfrm>
          <a:prstGeom prst="rect">
            <a:avLst/>
          </a:prstGeom>
          <a:solidFill>
            <a:srgbClr val="FFD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2D Transform (x, y)</a:t>
            </a:r>
          </a:p>
        </p:txBody>
      </p: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A1EBDF7D-B35B-7041-A186-9BE33C9DB7F9}"/>
              </a:ext>
            </a:extLst>
          </p:cNvPr>
          <p:cNvCxnSpPr>
            <a:cxnSpLocks/>
            <a:stCxn id="13" idx="2"/>
            <a:endCxn id="66" idx="0"/>
          </p:cNvCxnSpPr>
          <p:nvPr/>
        </p:nvCxnSpPr>
        <p:spPr>
          <a:xfrm>
            <a:off x="2365509" y="707257"/>
            <a:ext cx="6158952" cy="1141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>
            <a:extLst>
              <a:ext uri="{FF2B5EF4-FFF2-40B4-BE49-F238E27FC236}">
                <a16:creationId xmlns:a16="http://schemas.microsoft.com/office/drawing/2014/main" id="{08D7E721-145C-8C48-92BE-FFFBBA591C9C}"/>
              </a:ext>
            </a:extLst>
          </p:cNvPr>
          <p:cNvCxnSpPr>
            <a:cxnSpLocks/>
            <a:stCxn id="14" idx="2"/>
            <a:endCxn id="66" idx="0"/>
          </p:cNvCxnSpPr>
          <p:nvPr/>
        </p:nvCxnSpPr>
        <p:spPr>
          <a:xfrm flipH="1">
            <a:off x="8524461" y="697675"/>
            <a:ext cx="914402" cy="1151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A53319AA-5428-D641-91DC-B36A3DABB372}"/>
              </a:ext>
            </a:extLst>
          </p:cNvPr>
          <p:cNvCxnSpPr>
            <a:cxnSpLocks/>
            <a:stCxn id="48" idx="3"/>
            <a:endCxn id="66" idx="1"/>
          </p:cNvCxnSpPr>
          <p:nvPr/>
        </p:nvCxnSpPr>
        <p:spPr>
          <a:xfrm>
            <a:off x="6430616" y="2280604"/>
            <a:ext cx="1404733" cy="573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>
            <a:extLst>
              <a:ext uri="{FF2B5EF4-FFF2-40B4-BE49-F238E27FC236}">
                <a16:creationId xmlns:a16="http://schemas.microsoft.com/office/drawing/2014/main" id="{07BC453C-A421-1741-9494-A04235B08DF2}"/>
              </a:ext>
            </a:extLst>
          </p:cNvPr>
          <p:cNvCxnSpPr>
            <a:cxnSpLocks/>
            <a:stCxn id="26" idx="0"/>
            <a:endCxn id="66" idx="2"/>
          </p:cNvCxnSpPr>
          <p:nvPr/>
        </p:nvCxnSpPr>
        <p:spPr>
          <a:xfrm rot="16200000" flipV="1">
            <a:off x="6925221" y="4323099"/>
            <a:ext cx="3204832" cy="635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5D71E30A-E370-994E-B467-03D0E97B4729}"/>
              </a:ext>
            </a:extLst>
          </p:cNvPr>
          <p:cNvSpPr/>
          <p:nvPr/>
        </p:nvSpPr>
        <p:spPr>
          <a:xfrm>
            <a:off x="4760015" y="2912150"/>
            <a:ext cx="1754256" cy="795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Spacecraft/Earth distance (d)</a:t>
            </a:r>
          </a:p>
        </p:txBody>
      </p:sp>
      <p:cxnSp>
        <p:nvCxnSpPr>
          <p:cNvPr id="100" name="Elbow Connector 51">
            <a:extLst>
              <a:ext uri="{FF2B5EF4-FFF2-40B4-BE49-F238E27FC236}">
                <a16:creationId xmlns:a16="http://schemas.microsoft.com/office/drawing/2014/main" id="{C0E52392-A86B-E940-90F1-0659C22D46C6}"/>
              </a:ext>
            </a:extLst>
          </p:cNvPr>
          <p:cNvCxnSpPr>
            <a:cxnSpLocks/>
            <a:stCxn id="78" idx="0"/>
            <a:endCxn id="48" idx="2"/>
          </p:cNvCxnSpPr>
          <p:nvPr/>
        </p:nvCxnSpPr>
        <p:spPr>
          <a:xfrm flipV="1">
            <a:off x="5637143" y="2678588"/>
            <a:ext cx="0" cy="233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Oval 106">
            <a:extLst>
              <a:ext uri="{FF2B5EF4-FFF2-40B4-BE49-F238E27FC236}">
                <a16:creationId xmlns:a16="http://schemas.microsoft.com/office/drawing/2014/main" id="{13C96596-C119-444A-BA92-425EDFEF948E}"/>
              </a:ext>
            </a:extLst>
          </p:cNvPr>
          <p:cNvSpPr/>
          <p:nvPr/>
        </p:nvSpPr>
        <p:spPr>
          <a:xfrm>
            <a:off x="10127976" y="1722783"/>
            <a:ext cx="1712844" cy="788918"/>
          </a:xfrm>
          <a:prstGeom prst="ellipse">
            <a:avLst/>
          </a:prstGeom>
          <a:solidFill>
            <a:srgbClr val="FFD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Latitude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EA26F250-AD7C-1745-97F4-DF9B73F277F6}"/>
              </a:ext>
            </a:extLst>
          </p:cNvPr>
          <p:cNvSpPr/>
          <p:nvPr/>
        </p:nvSpPr>
        <p:spPr>
          <a:xfrm>
            <a:off x="10127975" y="2571551"/>
            <a:ext cx="1712845" cy="788918"/>
          </a:xfrm>
          <a:prstGeom prst="ellipse">
            <a:avLst/>
          </a:prstGeom>
          <a:solidFill>
            <a:srgbClr val="FFD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Longitude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8ACFAC1E-123A-4E47-A24D-E0BFDF33B44B}"/>
              </a:ext>
            </a:extLst>
          </p:cNvPr>
          <p:cNvSpPr/>
          <p:nvPr/>
        </p:nvSpPr>
        <p:spPr>
          <a:xfrm>
            <a:off x="10127975" y="3444419"/>
            <a:ext cx="1712845" cy="788918"/>
          </a:xfrm>
          <a:prstGeom prst="ellipse">
            <a:avLst/>
          </a:prstGeom>
          <a:solidFill>
            <a:srgbClr val="FFD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Spacecraft View Angles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74B3C192-B32E-C041-82C9-8C81E829B602}"/>
              </a:ext>
            </a:extLst>
          </p:cNvPr>
          <p:cNvSpPr/>
          <p:nvPr/>
        </p:nvSpPr>
        <p:spPr>
          <a:xfrm>
            <a:off x="10127975" y="4353037"/>
            <a:ext cx="1712845" cy="788918"/>
          </a:xfrm>
          <a:prstGeom prst="ellipse">
            <a:avLst/>
          </a:prstGeom>
          <a:solidFill>
            <a:srgbClr val="FFD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Sun View Angles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A7B8A65E-7278-E649-9946-615E23EDB332}"/>
              </a:ext>
            </a:extLst>
          </p:cNvPr>
          <p:cNvSpPr/>
          <p:nvPr/>
        </p:nvSpPr>
        <p:spPr>
          <a:xfrm>
            <a:off x="10127975" y="5261655"/>
            <a:ext cx="1712845" cy="788918"/>
          </a:xfrm>
          <a:prstGeom prst="ellipse">
            <a:avLst/>
          </a:prstGeom>
          <a:solidFill>
            <a:srgbClr val="FFD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Refraction Angles</a:t>
            </a:r>
          </a:p>
        </p:txBody>
      </p:sp>
      <p:cxnSp>
        <p:nvCxnSpPr>
          <p:cNvPr id="116" name="Elbow Connector 62">
            <a:extLst>
              <a:ext uri="{FF2B5EF4-FFF2-40B4-BE49-F238E27FC236}">
                <a16:creationId xmlns:a16="http://schemas.microsoft.com/office/drawing/2014/main" id="{D4EBEF3D-50C0-C149-815D-719000D19A32}"/>
              </a:ext>
            </a:extLst>
          </p:cNvPr>
          <p:cNvCxnSpPr>
            <a:cxnSpLocks/>
            <a:stCxn id="15" idx="2"/>
            <a:endCxn id="66" idx="0"/>
          </p:cNvCxnSpPr>
          <p:nvPr/>
        </p:nvCxnSpPr>
        <p:spPr>
          <a:xfrm>
            <a:off x="5090491" y="704025"/>
            <a:ext cx="3433970" cy="1144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Elbow Connector 69">
            <a:extLst>
              <a:ext uri="{FF2B5EF4-FFF2-40B4-BE49-F238E27FC236}">
                <a16:creationId xmlns:a16="http://schemas.microsoft.com/office/drawing/2014/main" id="{F46428FD-17FA-D748-816A-B82277FEAA20}"/>
              </a:ext>
            </a:extLst>
          </p:cNvPr>
          <p:cNvCxnSpPr>
            <a:cxnSpLocks/>
            <a:stCxn id="66" idx="3"/>
            <a:endCxn id="107" idx="2"/>
          </p:cNvCxnSpPr>
          <p:nvPr/>
        </p:nvCxnSpPr>
        <p:spPr>
          <a:xfrm flipV="1">
            <a:off x="9213572" y="2117242"/>
            <a:ext cx="914404" cy="169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Elbow Connector 69">
            <a:extLst>
              <a:ext uri="{FF2B5EF4-FFF2-40B4-BE49-F238E27FC236}">
                <a16:creationId xmlns:a16="http://schemas.microsoft.com/office/drawing/2014/main" id="{66C548E1-C953-144D-BDB7-13E34F3BBD8F}"/>
              </a:ext>
            </a:extLst>
          </p:cNvPr>
          <p:cNvCxnSpPr>
            <a:cxnSpLocks/>
            <a:stCxn id="66" idx="3"/>
            <a:endCxn id="108" idx="2"/>
          </p:cNvCxnSpPr>
          <p:nvPr/>
        </p:nvCxnSpPr>
        <p:spPr>
          <a:xfrm>
            <a:off x="9213572" y="2286339"/>
            <a:ext cx="914403" cy="679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Elbow Connector 69">
            <a:extLst>
              <a:ext uri="{FF2B5EF4-FFF2-40B4-BE49-F238E27FC236}">
                <a16:creationId xmlns:a16="http://schemas.microsoft.com/office/drawing/2014/main" id="{AFE338FA-D1B0-954F-B5BF-8B1A56D5610E}"/>
              </a:ext>
            </a:extLst>
          </p:cNvPr>
          <p:cNvCxnSpPr>
            <a:cxnSpLocks/>
            <a:stCxn id="66" idx="3"/>
            <a:endCxn id="109" idx="2"/>
          </p:cNvCxnSpPr>
          <p:nvPr/>
        </p:nvCxnSpPr>
        <p:spPr>
          <a:xfrm>
            <a:off x="9213572" y="2286339"/>
            <a:ext cx="914403" cy="1552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Elbow Connector 69">
            <a:extLst>
              <a:ext uri="{FF2B5EF4-FFF2-40B4-BE49-F238E27FC236}">
                <a16:creationId xmlns:a16="http://schemas.microsoft.com/office/drawing/2014/main" id="{2B8D44C1-C36E-FE49-81F8-A5C30C517C68}"/>
              </a:ext>
            </a:extLst>
          </p:cNvPr>
          <p:cNvCxnSpPr>
            <a:cxnSpLocks/>
            <a:stCxn id="66" idx="3"/>
            <a:endCxn id="110" idx="2"/>
          </p:cNvCxnSpPr>
          <p:nvPr/>
        </p:nvCxnSpPr>
        <p:spPr>
          <a:xfrm>
            <a:off x="9213572" y="2286339"/>
            <a:ext cx="914403" cy="2461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Elbow Connector 69">
            <a:extLst>
              <a:ext uri="{FF2B5EF4-FFF2-40B4-BE49-F238E27FC236}">
                <a16:creationId xmlns:a16="http://schemas.microsoft.com/office/drawing/2014/main" id="{58336BF1-34FF-6F4A-A74A-59F4923072D7}"/>
              </a:ext>
            </a:extLst>
          </p:cNvPr>
          <p:cNvCxnSpPr>
            <a:cxnSpLocks/>
            <a:stCxn id="66" idx="3"/>
            <a:endCxn id="111" idx="2"/>
          </p:cNvCxnSpPr>
          <p:nvPr/>
        </p:nvCxnSpPr>
        <p:spPr>
          <a:xfrm>
            <a:off x="9213572" y="2286339"/>
            <a:ext cx="914403" cy="3369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BE5FF03-45A6-AE46-8332-35FB0E0AD2F1}"/>
              </a:ext>
            </a:extLst>
          </p:cNvPr>
          <p:cNvSpPr txBox="1"/>
          <p:nvPr/>
        </p:nvSpPr>
        <p:spPr>
          <a:xfrm>
            <a:off x="1553813" y="0"/>
            <a:ext cx="3748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Fixed Value Inputs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CB7B76-7460-2849-9D97-DFF8FB95E86C}"/>
              </a:ext>
            </a:extLst>
          </p:cNvPr>
          <p:cNvSpPr txBox="1"/>
          <p:nvPr/>
        </p:nvSpPr>
        <p:spPr>
          <a:xfrm rot="16200000">
            <a:off x="-877387" y="1922459"/>
            <a:ext cx="238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Dynamic Value Inputs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35416B-654A-B346-99BF-EA7B780D5B59}"/>
              </a:ext>
            </a:extLst>
          </p:cNvPr>
          <p:cNvSpPr txBox="1"/>
          <p:nvPr/>
        </p:nvSpPr>
        <p:spPr>
          <a:xfrm>
            <a:off x="10470596" y="1155315"/>
            <a:ext cx="162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2237280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for R06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Dynamic Unknowns</a:t>
            </a:r>
          </a:p>
          <a:p>
            <a:pPr lvl="1"/>
            <a:r>
              <a:rPr lang="en-US" dirty="0"/>
              <a:t>Positional accuracy below requirements</a:t>
            </a:r>
          </a:p>
          <a:p>
            <a:pPr lvl="2"/>
            <a:r>
              <a:rPr lang="en-US" dirty="0"/>
              <a:t>3 variables below needed accuracy</a:t>
            </a:r>
          </a:p>
          <a:p>
            <a:pPr lvl="2"/>
            <a:r>
              <a:rPr lang="en-US" dirty="0"/>
              <a:t>Within 0.05 degrees</a:t>
            </a:r>
          </a:p>
          <a:p>
            <a:pPr lvl="2"/>
            <a:r>
              <a:rPr lang="en-US" dirty="0"/>
              <a:t>Error up to 0.5 degrees in rotation</a:t>
            </a:r>
          </a:p>
          <a:p>
            <a:r>
              <a:rPr lang="en-US" dirty="0"/>
              <a:t>Static Unknowns</a:t>
            </a:r>
          </a:p>
          <a:p>
            <a:pPr lvl="1"/>
            <a:r>
              <a:rPr lang="en-US" dirty="0"/>
              <a:t>Undefined telescope prescription</a:t>
            </a:r>
          </a:p>
          <a:p>
            <a:pPr lvl="2"/>
            <a:r>
              <a:rPr lang="en-US" dirty="0"/>
              <a:t>11+ variables with unknown values</a:t>
            </a:r>
          </a:p>
          <a:p>
            <a:pPr lvl="2"/>
            <a:r>
              <a:rPr lang="en-US" dirty="0"/>
              <a:t>Within 0.5 pixels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C22D7-C257-3042-9EA1-BD82F206C5AF}" type="slidenum">
              <a:rPr lang="en-US" smtClean="0"/>
              <a:t>9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5CA973-E361-DC41-8603-11C3F15F9ACE}" type="datetimeFigureOut">
              <a:rPr lang="en-US" smtClean="0"/>
              <a:t>9/16/18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13602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23904</TotalTime>
  <Words>714</Words>
  <Application>Microsoft Macintosh PowerPoint</Application>
  <PresentationFormat>Widescreen</PresentationFormat>
  <Paragraphs>222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Century Gothic</vt:lpstr>
      <vt:lpstr>2_Custom Design</vt:lpstr>
      <vt:lpstr>EPIC Geolocation</vt:lpstr>
      <vt:lpstr>Level 1 Products</vt:lpstr>
      <vt:lpstr>Algorithm Progress</vt:lpstr>
      <vt:lpstr>Geolocation anatomy</vt:lpstr>
      <vt:lpstr>Spacecraft Attitude in DSCOVR– Star Tracker only</vt:lpstr>
      <vt:lpstr>EPIC Optical Design</vt:lpstr>
      <vt:lpstr>EPIC Optical Correction</vt:lpstr>
      <vt:lpstr>PowerPoint Presentation</vt:lpstr>
      <vt:lpstr>Problems for R06</vt:lpstr>
      <vt:lpstr>Solution – Forward/Back Propagation</vt:lpstr>
      <vt:lpstr>Forward/Back Propagation</vt:lpstr>
      <vt:lpstr>Example</vt:lpstr>
      <vt:lpstr>Focal Length – Liang-Kang Huang Solution</vt:lpstr>
      <vt:lpstr>EPIC Optical Distortion Model</vt:lpstr>
      <vt:lpstr>R05 vs R06 – Horn of Africa (projection center)</vt:lpstr>
      <vt:lpstr>R05 vs R06 – Asia (projection edge)</vt:lpstr>
      <vt:lpstr>Status for R06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DSOC</dc:title>
  <dc:creator>Microsoft Office User</dc:creator>
  <cp:lastModifiedBy>Microsoft Office User</cp:lastModifiedBy>
  <cp:revision>122</cp:revision>
  <dcterms:created xsi:type="dcterms:W3CDTF">2016-10-26T15:23:07Z</dcterms:created>
  <dcterms:modified xsi:type="dcterms:W3CDTF">2018-09-17T17:20:41Z</dcterms:modified>
</cp:coreProperties>
</file>