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7" r:id="rId4"/>
    <p:sldId id="257" r:id="rId5"/>
    <p:sldId id="266" r:id="rId6"/>
    <p:sldId id="264" r:id="rId7"/>
    <p:sldId id="269" r:id="rId8"/>
    <p:sldId id="273" r:id="rId9"/>
    <p:sldId id="271" r:id="rId10"/>
    <p:sldId id="258" r:id="rId11"/>
    <p:sldId id="27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33"/>
    <p:restoredTop sz="94694"/>
  </p:normalViewPr>
  <p:slideViewPr>
    <p:cSldViewPr snapToGrid="0">
      <p:cViewPr varScale="1">
        <p:scale>
          <a:sx n="119" d="100"/>
          <a:sy n="119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tton1/Desktop/Wed%20Aug%2023%2017-51-38%202023/%7b%7buserprofile%7d%7d/EPICL2_data_cou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tton1/Desktop/Wed%20Aug%2023%2017-51-38%202023/%7b%7buserprofile%7d%7d/EPICL2_data_cou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98979844500569"/>
          <c:y val="0.14147899159663865"/>
          <c:w val="0.89801020155499434"/>
          <c:h val="0.62121537748957856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9132464"/>
        <c:axId val="1099134736"/>
      </c:barChart>
      <c:catAx>
        <c:axId val="109913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134736"/>
        <c:crosses val="autoZero"/>
        <c:auto val="1"/>
        <c:lblAlgn val="ctr"/>
        <c:lblOffset val="100"/>
        <c:noMultiLvlLbl val="0"/>
      </c:catAx>
      <c:valAx>
        <c:axId val="109913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13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plot!$A$2:$A$20</c:f>
              <c:strCache>
                <c:ptCount val="19"/>
                <c:pt idx="0">
                  <c:v>EPIC 1b</c:v>
                </c:pt>
                <c:pt idx="1">
                  <c:v>Atm. Correction</c:v>
                </c:pt>
                <c:pt idx="2">
                  <c:v>VESDR</c:v>
                </c:pt>
                <c:pt idx="3">
                  <c:v>UV AEROSOL</c:v>
                </c:pt>
                <c:pt idx="4">
                  <c:v>O3SO2AI v03</c:v>
                </c:pt>
                <c:pt idx="5">
                  <c:v>Glint</c:v>
                </c:pt>
                <c:pt idx="6">
                  <c:v>Cloud</c:v>
                </c:pt>
                <c:pt idx="7">
                  <c:v>TO3</c:v>
                </c:pt>
                <c:pt idx="8">
                  <c:v>Aerosol Height</c:v>
                </c:pt>
                <c:pt idx="9">
                  <c:v>TO3 L4</c:v>
                </c:pt>
                <c:pt idx="10">
                  <c:v>O3SO2AI v02</c:v>
                </c:pt>
                <c:pt idx="11">
                  <c:v>Cloud Height</c:v>
                </c:pt>
                <c:pt idx="12">
                  <c:v>Cloud Fraction Image</c:v>
                </c:pt>
                <c:pt idx="13">
                  <c:v>UV AEROSOL (v02)</c:v>
                </c:pt>
                <c:pt idx="14">
                  <c:v>TO3 (V02)</c:v>
                </c:pt>
                <c:pt idx="15">
                  <c:v>UV AEROSOL Fast</c:v>
                </c:pt>
                <c:pt idx="16">
                  <c:v>SO2</c:v>
                </c:pt>
                <c:pt idx="17">
                  <c:v>Ocean Product</c:v>
                </c:pt>
                <c:pt idx="18">
                  <c:v>Ocean Product Image</c:v>
                </c:pt>
              </c:strCache>
            </c:strRef>
          </c:cat>
          <c:val>
            <c:numRef>
              <c:f>plot!$B$2:$B$20</c:f>
              <c:numCache>
                <c:formatCode>General</c:formatCode>
                <c:ptCount val="19"/>
                <c:pt idx="0">
                  <c:v>43432</c:v>
                </c:pt>
                <c:pt idx="1">
                  <c:v>42545</c:v>
                </c:pt>
                <c:pt idx="2">
                  <c:v>41610</c:v>
                </c:pt>
                <c:pt idx="3">
                  <c:v>40967</c:v>
                </c:pt>
                <c:pt idx="4">
                  <c:v>40430</c:v>
                </c:pt>
                <c:pt idx="5">
                  <c:v>40288</c:v>
                </c:pt>
                <c:pt idx="6">
                  <c:v>40174</c:v>
                </c:pt>
                <c:pt idx="7">
                  <c:v>38853</c:v>
                </c:pt>
                <c:pt idx="8">
                  <c:v>34733</c:v>
                </c:pt>
                <c:pt idx="9">
                  <c:v>33295</c:v>
                </c:pt>
                <c:pt idx="10">
                  <c:v>29875</c:v>
                </c:pt>
                <c:pt idx="11">
                  <c:v>29638</c:v>
                </c:pt>
                <c:pt idx="12">
                  <c:v>28267</c:v>
                </c:pt>
                <c:pt idx="13">
                  <c:v>22683</c:v>
                </c:pt>
                <c:pt idx="14">
                  <c:v>19860</c:v>
                </c:pt>
                <c:pt idx="15">
                  <c:v>9027</c:v>
                </c:pt>
                <c:pt idx="16">
                  <c:v>3779</c:v>
                </c:pt>
                <c:pt idx="17">
                  <c:v>2625</c:v>
                </c:pt>
                <c:pt idx="18">
                  <c:v>2446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C-1E45-B72B-21CFDBB7F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9132464"/>
        <c:axId val="1099134736"/>
      </c:barChart>
      <c:catAx>
        <c:axId val="109913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134736"/>
        <c:crosses val="autoZero"/>
        <c:auto val="1"/>
        <c:lblAlgn val="ctr"/>
        <c:lblOffset val="100"/>
        <c:noMultiLvlLbl val="0"/>
      </c:catAx>
      <c:valAx>
        <c:axId val="109913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13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C660F-8E23-C541-A34A-59DAAB157E03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89767-7D81-E44A-9831-8E3BD1074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4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E57A-7D69-A538-C161-A15328B46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A61DE-305D-4E15-6A25-56BD71C3D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3D0DA-4662-5D47-33C0-413AA38D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4891C-2FB9-E2AA-0CE3-8FCFE224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79E0-0D62-F674-1B43-48716E0D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C168-B968-6428-A581-2692F497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D1EE0-77B1-FE07-1F47-8FE495DBA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4D622-A619-BC9F-37D7-58AD148B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86D65-9B56-BD62-9580-658CEBE2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0D577-CF3F-E2FC-EC8D-AD6F5324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4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D4FEE-2695-8F4E-D938-A0B551677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C45BE-AA08-F44C-26DD-F8362E787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F383-8499-048D-2274-2B55F2175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EFCB9-F28C-C183-A39B-DF43039B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6EAEF-5C09-611C-C12C-A461C3E4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8CDDC-8EBF-439A-82D1-88625968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3127-DC53-955B-00C0-ED682CBCC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8144B-50B2-FD1D-5EBD-3037F62F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0445-D1AB-B503-1C6A-8D276C5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11002-391E-8208-C162-4023C5AE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958A24-D65A-DFB2-ADCD-9231FE54F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500" y="136525"/>
            <a:ext cx="1041400" cy="876300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DBF701-097C-B6AC-D17E-FC940D8C78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48937" y="150019"/>
            <a:ext cx="12309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3D16-35B8-D8A4-BB46-D0113D91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FB0C6-96D0-675A-C794-1A2348C35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2B11F-48F3-B362-14F1-D76C0888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B4BD9-EC7C-1729-DC62-94C9F40C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2819-4202-4E33-5C45-079A018C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CEF5-EEE2-4DAA-3A9B-0AFC18DA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E94C3-661B-D9E5-D167-E92E95517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4E47F-9F89-FA9F-53D3-27DCBD6A7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9225-0D24-C2CE-E2C5-B1D6090D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30030-0AF0-ACBF-9C91-46C2A51D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4EEE3-4481-9106-3216-04532CB7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0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94C5-27D9-DA13-06CC-7BD2631C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5534-71F2-630D-19EC-5863658C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D5BD9-13FB-7960-9206-E995A00C2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364E5-2B32-90AD-FBEA-DF21D1C2A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70E93-7BA3-5864-F9E4-330DCE3AE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E1BF5-704B-8B69-AD76-1D0C64F4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BE0F7F-7E39-0643-4A85-2D79D46F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3382A-C820-EE64-DF7B-E392A22E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4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F705-64A5-C115-29DC-1E19CBE7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98E35-FE8D-E561-1335-E76E0277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FA72E-E83E-63FD-855F-3D834946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35544-CE8F-C237-01C3-C982E502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A8C75-0B14-CCD7-FCE2-3E980E08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69DC6-22D8-EB5A-36EB-0BE0F17C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5D56C-3349-5C7E-7D6A-3BCDC7C4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9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E46B-36C3-0412-455F-6C758008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F908-AAE5-65B5-F56C-F6D24A78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0A488-CD96-E473-39ED-C7BDE8900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8FBDC-DC96-C735-B658-3AD57B9C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1F360-E41B-2B1D-AF7D-CED65A6B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88F9D-DF90-44D1-EC2A-2A14BE4B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2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287A-2634-4BE8-D0A2-C7543EA4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A87EB-90A0-4F2F-A13F-CEFBD3762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92897-F421-BEE2-1F32-3E7444A0B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F7DB9-AC0C-B25E-6BE9-F6495F75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95368-E817-C706-3F05-8F4B1B22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F9A2B-3795-2076-0DE3-9BC237A8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7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EB1BA-B257-D01E-B160-EC0C3491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80A5-866E-0E66-2899-9882846C8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0CB35-5C38-E196-7DFE-178940C27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9E5B-B89A-6B4E-B980-AC9D838F55C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3F35-6834-719D-F297-0805CAD22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E9F2C-9754-F9B4-8A40-EB5DF4555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7A863-F573-7645-BADE-ED925938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52B0-9AE4-0D58-73A1-CF9CF80D8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DSCOVR Science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335C7-DF5D-CC57-C757-D3146CDE3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Marshall Sutton, DSOC Manager, Level 2 Processing</a:t>
            </a:r>
          </a:p>
          <a:p>
            <a:r>
              <a:rPr lang="en-US" dirty="0"/>
              <a:t>October 17, 2024</a:t>
            </a:r>
          </a:p>
          <a:p>
            <a:r>
              <a:rPr lang="en-US" dirty="0"/>
              <a:t>Goddard Space Flight Center, Code 586</a:t>
            </a:r>
          </a:p>
          <a:p>
            <a:endParaRPr lang="en-US" dirty="0"/>
          </a:p>
        </p:txBody>
      </p:sp>
      <p:pic>
        <p:nvPicPr>
          <p:cNvPr id="1026" name="Picture 2" descr="Logo for the DSCOVR Mission - Deep Space Climate Observatory. NOAA NASA USAF">
            <a:extLst>
              <a:ext uri="{FF2B5EF4-FFF2-40B4-BE49-F238E27FC236}">
                <a16:creationId xmlns:a16="http://schemas.microsoft.com/office/drawing/2014/main" id="{54DAADE1-D8B1-8C91-3B79-3D779446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36997"/>
            <a:ext cx="1406757" cy="8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Logo">
            <a:extLst>
              <a:ext uri="{FF2B5EF4-FFF2-40B4-BE49-F238E27FC236}">
                <a16:creationId xmlns:a16="http://schemas.microsoft.com/office/drawing/2014/main" id="{02C9390D-8456-4B23-945F-E524A590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" y="-64058"/>
            <a:ext cx="1407421" cy="118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8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3A8B-6491-181D-6336-C567AA12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NCCS updates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9713B-E295-87A0-0AEA-145F7B34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47" y="1668023"/>
            <a:ext cx="5257791" cy="2595768"/>
          </a:xfrm>
        </p:spPr>
        <p:txBody>
          <a:bodyPr>
            <a:normAutofit/>
          </a:bodyPr>
          <a:lstStyle/>
          <a:p>
            <a:pPr algn="l" fontAlgn="base"/>
            <a:r>
              <a:rPr lang="en-US" sz="1800" b="0" i="0" dirty="0">
                <a:solidFill>
                  <a:srgbClr val="2EACE3"/>
                </a:solidFill>
                <a:effectLst/>
                <a:latin typeface="Oswald" panose="020F0502020204030204" pitchFamily="34" charset="0"/>
              </a:rPr>
              <a:t>Scalable Unit 17 – CPU-only Nodes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90,112 AMD Milan EPYC processor cores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2 64-core processors per node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512 GB of memory per node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2.0 GHz AMD Milan EPYC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Interconnect: HDR100 </a:t>
            </a:r>
            <a:r>
              <a:rPr lang="en-US" sz="1400" b="0" i="0" dirty="0" err="1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Infiniband</a:t>
            </a: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 100 Gbps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A3748"/>
                </a:solidFill>
                <a:effectLst/>
                <a:latin typeface="Roboto" panose="02000000000000000000" pitchFamily="2" charset="0"/>
              </a:rPr>
              <a:t>Production: 4Q 2023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1BA6AD-3675-ECB9-5D29-B5F5202C4C98}"/>
              </a:ext>
            </a:extLst>
          </p:cNvPr>
          <p:cNvSpPr/>
          <p:nvPr/>
        </p:nvSpPr>
        <p:spPr>
          <a:xfrm>
            <a:off x="7089160" y="1103085"/>
            <a:ext cx="4264639" cy="23912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DISCOVER Nodes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D63EB-3DCA-D9AB-DC1C-3977E3B7E904}"/>
              </a:ext>
            </a:extLst>
          </p:cNvPr>
          <p:cNvSpPr/>
          <p:nvPr/>
        </p:nvSpPr>
        <p:spPr>
          <a:xfrm>
            <a:off x="8065077" y="1761222"/>
            <a:ext cx="2235200" cy="1204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CSS Storage (contains EPIC 1b, Cloud, Merra2)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E5309C-B3C4-7132-4CE4-70CB4353872A}"/>
              </a:ext>
            </a:extLst>
          </p:cNvPr>
          <p:cNvSpPr/>
          <p:nvPr/>
        </p:nvSpPr>
        <p:spPr>
          <a:xfrm>
            <a:off x="8198267" y="3141888"/>
            <a:ext cx="1930400" cy="1117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Login Nodes</a:t>
            </a:r>
          </a:p>
          <a:p>
            <a:pPr algn="ctr"/>
            <a:r>
              <a:rPr lang="en-US" dirty="0"/>
              <a:t>Cron Nodes</a:t>
            </a:r>
          </a:p>
        </p:txBody>
      </p:sp>
      <p:pic>
        <p:nvPicPr>
          <p:cNvPr id="8" name="Graphic 7" descr="Earth globe: Americas with solid fill">
            <a:extLst>
              <a:ext uri="{FF2B5EF4-FFF2-40B4-BE49-F238E27FC236}">
                <a16:creationId xmlns:a16="http://schemas.microsoft.com/office/drawing/2014/main" id="{4D50E28E-FD6C-CE7B-131B-E2B26BC1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762" y="5297715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16FA64-9479-210F-9F0E-C09D3EBA7021}"/>
              </a:ext>
            </a:extLst>
          </p:cNvPr>
          <p:cNvSpPr txBox="1"/>
          <p:nvPr/>
        </p:nvSpPr>
        <p:spPr>
          <a:xfrm>
            <a:off x="8761762" y="4435469"/>
            <a:ext cx="132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Sftp, curl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0A687-B386-9A8A-5C97-EF0D6B9EA51C}"/>
              </a:ext>
            </a:extLst>
          </p:cNvPr>
          <p:cNvSpPr txBox="1"/>
          <p:nvPr/>
        </p:nvSpPr>
        <p:spPr>
          <a:xfrm>
            <a:off x="8563429" y="6212115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ASDC, Other DAACs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3545A3-E0AE-3BC8-97EA-2D2927AB4CA8}"/>
              </a:ext>
            </a:extLst>
          </p:cNvPr>
          <p:cNvCxnSpPr>
            <a:cxnSpLocks/>
          </p:cNvCxnSpPr>
          <p:nvPr/>
        </p:nvCxnSpPr>
        <p:spPr>
          <a:xfrm flipV="1">
            <a:off x="9274457" y="4321402"/>
            <a:ext cx="0" cy="10025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263EC9-A655-E57A-AFE8-78762DE9CE57}"/>
              </a:ext>
            </a:extLst>
          </p:cNvPr>
          <p:cNvSpPr txBox="1"/>
          <p:nvPr/>
        </p:nvSpPr>
        <p:spPr>
          <a:xfrm>
            <a:off x="753035" y="4822658"/>
            <a:ext cx="451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Conversion to Cloud systems?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AWS, Azure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access to ancillary data</a:t>
            </a:r>
          </a:p>
        </p:txBody>
      </p:sp>
    </p:spTree>
    <p:extLst>
      <p:ext uri="{BB962C8B-B14F-4D97-AF65-F5344CB8AC3E}">
        <p14:creationId xmlns:p14="http://schemas.microsoft.com/office/powerpoint/2010/main" val="271327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17EF-021E-D1B4-85C3-7897A6ED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A9FE3-602E-0EF5-12B6-D06125083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68501" cy="4351338"/>
          </a:xfrm>
        </p:spPr>
        <p:txBody>
          <a:bodyPr/>
          <a:lstStyle/>
          <a:p>
            <a:r>
              <a:rPr lang="en-US" dirty="0"/>
              <a:t>Converted pipelines to MILAN nodes.</a:t>
            </a:r>
          </a:p>
          <a:p>
            <a:r>
              <a:rPr lang="en-US" dirty="0"/>
              <a:t>Added MAIAC Daily product, Cloud Height.</a:t>
            </a:r>
          </a:p>
          <a:p>
            <a:r>
              <a:rPr lang="en-US" dirty="0"/>
              <a:t>~47k granules produced and uploaded to ASDC.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7F401-8EDD-1C8D-932E-7B4CAC34648A}"/>
              </a:ext>
            </a:extLst>
          </p:cNvPr>
          <p:cNvSpPr txBox="1"/>
          <p:nvPr/>
        </p:nvSpPr>
        <p:spPr>
          <a:xfrm>
            <a:off x="6011733" y="1825625"/>
            <a:ext cx="4821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AER Fast Pipeline is broken.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Enhanced images are reliant on Python 2.7.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NISTAR processing and ingest.</a:t>
            </a:r>
          </a:p>
        </p:txBody>
      </p:sp>
    </p:spTree>
    <p:extLst>
      <p:ext uri="{BB962C8B-B14F-4D97-AF65-F5344CB8AC3E}">
        <p14:creationId xmlns:p14="http://schemas.microsoft.com/office/powerpoint/2010/main" val="308612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9F49-DC4F-E32A-2D37-20640A48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3" y="30661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5375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591CB3-45B5-5300-AA32-82638E65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38" y="-97543"/>
            <a:ext cx="8449962" cy="65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0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3C6F3-9260-3366-461E-4911551D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Level 1 Processing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CD91E-F307-D9E3-625D-5B2B9692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E7407-ECC1-8084-E35B-A887A5BE7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EPIC Level 1 data images of the earth in 10 spectral bands.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Each pixel is geolocated.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Each Image is bundled into HDF5 format.</a:t>
            </a: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3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D013-9BAC-B27A-8907-B0BA81E1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 Total Granules Processed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6F786C-3ADF-F3F9-39B2-D24475279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9829"/>
              </p:ext>
            </p:extLst>
          </p:nvPr>
        </p:nvGraphicFramePr>
        <p:xfrm>
          <a:off x="822287" y="1413473"/>
          <a:ext cx="7799199" cy="494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BD45E90-ECCB-8021-4AFA-E64CE06130DF}"/>
              </a:ext>
            </a:extLst>
          </p:cNvPr>
          <p:cNvGraphicFramePr>
            <a:graphicFrameLocks/>
          </p:cNvGraphicFramePr>
          <p:nvPr/>
        </p:nvGraphicFramePr>
        <p:xfrm>
          <a:off x="723900" y="1260475"/>
          <a:ext cx="10744200" cy="433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437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F8E9-15BB-D895-6125-AEC81B56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 Level 2 Pipeline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D75714-7173-6382-2E27-168518E94E89}"/>
              </a:ext>
            </a:extLst>
          </p:cNvPr>
          <p:cNvSpPr/>
          <p:nvPr/>
        </p:nvSpPr>
        <p:spPr>
          <a:xfrm>
            <a:off x="1053885" y="1910607"/>
            <a:ext cx="2162671" cy="1194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Ancillary Data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(GEOSFPIT, AIRS CO, </a:t>
            </a:r>
            <a:r>
              <a:rPr lang="en-US" sz="1400" dirty="0" err="1">
                <a:solidFill>
                  <a:schemeClr val="bg1"/>
                </a:solidFill>
              </a:rPr>
              <a:t>Merra</a:t>
            </a:r>
            <a:r>
              <a:rPr lang="en-US" sz="1400" dirty="0">
                <a:solidFill>
                  <a:schemeClr val="bg1"/>
                </a:solidFill>
              </a:rPr>
              <a:t> 2)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A64A8D7-275D-5F41-C33E-5038B6E59356}"/>
              </a:ext>
            </a:extLst>
          </p:cNvPr>
          <p:cNvSpPr/>
          <p:nvPr/>
        </p:nvSpPr>
        <p:spPr>
          <a:xfrm>
            <a:off x="1853154" y="3283564"/>
            <a:ext cx="1363402" cy="1194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EPIC 1B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69C979-34B0-06CD-E25D-9073A801B65F}"/>
              </a:ext>
            </a:extLst>
          </p:cNvPr>
          <p:cNvSpPr/>
          <p:nvPr/>
        </p:nvSpPr>
        <p:spPr>
          <a:xfrm>
            <a:off x="4645306" y="3040521"/>
            <a:ext cx="1785154" cy="1514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NCCS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DC8B99-4BED-856E-6FE0-E4640241C87D}"/>
              </a:ext>
            </a:extLst>
          </p:cNvPr>
          <p:cNvSpPr/>
          <p:nvPr/>
        </p:nvSpPr>
        <p:spPr>
          <a:xfrm>
            <a:off x="7699994" y="3044419"/>
            <a:ext cx="3024833" cy="1514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ASDC Archive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Search.earthdata.nasa.gov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34AB11C-3C44-46EC-3942-24EF90DF909F}"/>
              </a:ext>
            </a:extLst>
          </p:cNvPr>
          <p:cNvSpPr/>
          <p:nvPr/>
        </p:nvSpPr>
        <p:spPr>
          <a:xfrm>
            <a:off x="1053885" y="4752444"/>
            <a:ext cx="2162671" cy="1194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EPIC Level 2 Science Products (Cloud, Ozone, MAIAC)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BDAD5B-8746-588E-4F26-E0B2F95BDFB3}"/>
              </a:ext>
            </a:extLst>
          </p:cNvPr>
          <p:cNvCxnSpPr/>
          <p:nvPr/>
        </p:nvCxnSpPr>
        <p:spPr>
          <a:xfrm>
            <a:off x="3310359" y="2534856"/>
            <a:ext cx="1334947" cy="74870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34D63E-61F3-B971-56A1-96AE98D94FC9}"/>
              </a:ext>
            </a:extLst>
          </p:cNvPr>
          <p:cNvCxnSpPr>
            <a:cxnSpLocks/>
          </p:cNvCxnSpPr>
          <p:nvPr/>
        </p:nvCxnSpPr>
        <p:spPr>
          <a:xfrm>
            <a:off x="3310358" y="3880790"/>
            <a:ext cx="1250067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604E52-6333-AC65-A2CE-EEB84FFF44A2}"/>
              </a:ext>
            </a:extLst>
          </p:cNvPr>
          <p:cNvCxnSpPr>
            <a:cxnSpLocks/>
          </p:cNvCxnSpPr>
          <p:nvPr/>
        </p:nvCxnSpPr>
        <p:spPr>
          <a:xfrm flipV="1">
            <a:off x="3310359" y="4269038"/>
            <a:ext cx="1250066" cy="103304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A9365E-52B9-F9E0-6F73-2C1A3319CF1A}"/>
              </a:ext>
            </a:extLst>
          </p:cNvPr>
          <p:cNvCxnSpPr/>
          <p:nvPr/>
        </p:nvCxnSpPr>
        <p:spPr>
          <a:xfrm>
            <a:off x="6430460" y="3880790"/>
            <a:ext cx="1221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BD495F-0F1F-C587-A1DF-CFECBBB8091E}"/>
              </a:ext>
            </a:extLst>
          </p:cNvPr>
          <p:cNvSpPr txBox="1"/>
          <p:nvPr/>
        </p:nvSpPr>
        <p:spPr>
          <a:xfrm>
            <a:off x="6577263" y="3294505"/>
            <a:ext cx="105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Level 2 Products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E2A18A-AF4E-05C2-2D0F-A4AC4A72E98A}"/>
              </a:ext>
            </a:extLst>
          </p:cNvPr>
          <p:cNvSpPr/>
          <p:nvPr/>
        </p:nvSpPr>
        <p:spPr>
          <a:xfrm>
            <a:off x="3197174" y="4347411"/>
            <a:ext cx="5164962" cy="1480404"/>
          </a:xfrm>
          <a:custGeom>
            <a:avLst/>
            <a:gdLst>
              <a:gd name="connsiteX0" fmla="*/ 5144721 w 5164962"/>
              <a:gd name="connsiteY0" fmla="*/ 0 h 1480404"/>
              <a:gd name="connsiteX1" fmla="*/ 4438868 w 5164962"/>
              <a:gd name="connsiteY1" fmla="*/ 1122947 h 1480404"/>
              <a:gd name="connsiteX2" fmla="*/ 380215 w 5164962"/>
              <a:gd name="connsiteY2" fmla="*/ 1443789 h 1480404"/>
              <a:gd name="connsiteX3" fmla="*/ 412300 w 5164962"/>
              <a:gd name="connsiteY3" fmla="*/ 1459831 h 14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962" h="1480404">
                <a:moveTo>
                  <a:pt x="5144721" y="0"/>
                </a:moveTo>
                <a:cubicBezTo>
                  <a:pt x="5188836" y="441157"/>
                  <a:pt x="5232952" y="882315"/>
                  <a:pt x="4438868" y="1122947"/>
                </a:cubicBezTo>
                <a:cubicBezTo>
                  <a:pt x="3644784" y="1363579"/>
                  <a:pt x="1051310" y="1387642"/>
                  <a:pt x="380215" y="1443789"/>
                </a:cubicBezTo>
                <a:cubicBezTo>
                  <a:pt x="-290880" y="1499936"/>
                  <a:pt x="60710" y="1479883"/>
                  <a:pt x="412300" y="14598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BD95F-56CE-AC80-F9CF-C301AEACA5F5}"/>
              </a:ext>
            </a:extLst>
          </p:cNvPr>
          <p:cNvCxnSpPr>
            <a:cxnSpLocks/>
          </p:cNvCxnSpPr>
          <p:nvPr/>
        </p:nvCxnSpPr>
        <p:spPr>
          <a:xfrm flipH="1">
            <a:off x="3216556" y="5741043"/>
            <a:ext cx="1552214" cy="86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52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9BE402-1CEB-5F48-BC58-EECFF6A115D7}"/>
              </a:ext>
            </a:extLst>
          </p:cNvPr>
          <p:cNvSpPr txBox="1">
            <a:spLocks/>
          </p:cNvSpPr>
          <p:nvPr/>
        </p:nvSpPr>
        <p:spPr>
          <a:xfrm>
            <a:off x="2483552" y="2039036"/>
            <a:ext cx="1855044" cy="9857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Aerosol UV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Aerosol UV-Fast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4FD07F-BDCC-651A-091C-3AF46FC48654}"/>
              </a:ext>
            </a:extLst>
          </p:cNvPr>
          <p:cNvSpPr txBox="1">
            <a:spLocks/>
          </p:cNvSpPr>
          <p:nvPr/>
        </p:nvSpPr>
        <p:spPr>
          <a:xfrm>
            <a:off x="5467496" y="435968"/>
            <a:ext cx="1256100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EPIC 1B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9A63BB-9C64-6813-34CF-82F8A49243D3}"/>
              </a:ext>
            </a:extLst>
          </p:cNvPr>
          <p:cNvSpPr txBox="1">
            <a:spLocks/>
          </p:cNvSpPr>
          <p:nvPr/>
        </p:nvSpPr>
        <p:spPr>
          <a:xfrm>
            <a:off x="1141413" y="2039036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MAIAC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A5885B-B2FE-ECC5-ED31-365912EA74BE}"/>
              </a:ext>
            </a:extLst>
          </p:cNvPr>
          <p:cNvSpPr txBox="1">
            <a:spLocks/>
          </p:cNvSpPr>
          <p:nvPr/>
        </p:nvSpPr>
        <p:spPr>
          <a:xfrm>
            <a:off x="6095546" y="2039801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Cloud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446D9F-033B-C8D9-605D-13E0081F9AAF}"/>
              </a:ext>
            </a:extLst>
          </p:cNvPr>
          <p:cNvSpPr txBox="1">
            <a:spLocks/>
          </p:cNvSpPr>
          <p:nvPr/>
        </p:nvSpPr>
        <p:spPr>
          <a:xfrm>
            <a:off x="4506636" y="2039801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692AC9-6FE5-1D07-53EC-8F063173CA8E}"/>
              </a:ext>
            </a:extLst>
          </p:cNvPr>
          <p:cNvSpPr txBox="1">
            <a:spLocks/>
          </p:cNvSpPr>
          <p:nvPr/>
        </p:nvSpPr>
        <p:spPr>
          <a:xfrm>
            <a:off x="6835970" y="3180942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OZONE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F94631-47C6-3FF9-5AAF-F12BF9AFC8EC}"/>
              </a:ext>
            </a:extLst>
          </p:cNvPr>
          <p:cNvSpPr txBox="1">
            <a:spLocks/>
          </p:cNvSpPr>
          <p:nvPr/>
        </p:nvSpPr>
        <p:spPr>
          <a:xfrm>
            <a:off x="8125794" y="3180942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O3SO2AI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4DAD36-F63F-7459-5894-59B0482E2D6D}"/>
              </a:ext>
            </a:extLst>
          </p:cNvPr>
          <p:cNvSpPr txBox="1">
            <a:spLocks/>
          </p:cNvSpPr>
          <p:nvPr/>
        </p:nvSpPr>
        <p:spPr>
          <a:xfrm>
            <a:off x="8229424" y="2039801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GLINT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75825-799B-2197-D09D-EC3FDD3BD27C}"/>
              </a:ext>
            </a:extLst>
          </p:cNvPr>
          <p:cNvSpPr txBox="1">
            <a:spLocks/>
          </p:cNvSpPr>
          <p:nvPr/>
        </p:nvSpPr>
        <p:spPr>
          <a:xfrm>
            <a:off x="5114965" y="3180942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Tropospheric OZONE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42EB1C-2B55-C06F-0B93-F0EF8DF29FD1}"/>
              </a:ext>
            </a:extLst>
          </p:cNvPr>
          <p:cNvSpPr txBox="1">
            <a:spLocks/>
          </p:cNvSpPr>
          <p:nvPr/>
        </p:nvSpPr>
        <p:spPr>
          <a:xfrm>
            <a:off x="7767236" y="4322083"/>
            <a:ext cx="1943036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Ocean Product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B12977-CF28-BCC7-6500-956592A0F1F7}"/>
              </a:ext>
            </a:extLst>
          </p:cNvPr>
          <p:cNvSpPr txBox="1">
            <a:spLocks/>
          </p:cNvSpPr>
          <p:nvPr/>
        </p:nvSpPr>
        <p:spPr>
          <a:xfrm>
            <a:off x="1141413" y="3191926"/>
            <a:ext cx="1480848" cy="6498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VESDR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100D54-5F5C-4778-4DF8-C21AF6D4ECA8}"/>
              </a:ext>
            </a:extLst>
          </p:cNvPr>
          <p:cNvCxnSpPr>
            <a:cxnSpLocks/>
          </p:cNvCxnSpPr>
          <p:nvPr/>
        </p:nvCxnSpPr>
        <p:spPr>
          <a:xfrm flipH="1">
            <a:off x="1951463" y="780585"/>
            <a:ext cx="3635298" cy="1382752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506D6F-691F-E556-4A3F-E5066D11AD0F}"/>
              </a:ext>
            </a:extLst>
          </p:cNvPr>
          <p:cNvCxnSpPr>
            <a:cxnSpLocks/>
          </p:cNvCxnSpPr>
          <p:nvPr/>
        </p:nvCxnSpPr>
        <p:spPr>
          <a:xfrm flipH="1">
            <a:off x="3310572" y="795224"/>
            <a:ext cx="2544817" cy="1368113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868D7E-217B-9B27-C29C-91AE7CBE1712}"/>
              </a:ext>
            </a:extLst>
          </p:cNvPr>
          <p:cNvCxnSpPr>
            <a:cxnSpLocks/>
          </p:cNvCxnSpPr>
          <p:nvPr/>
        </p:nvCxnSpPr>
        <p:spPr>
          <a:xfrm flipH="1">
            <a:off x="4981814" y="815729"/>
            <a:ext cx="1005670" cy="1207479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3CC0E6-22C8-EF93-33E3-E8A212B259D6}"/>
              </a:ext>
            </a:extLst>
          </p:cNvPr>
          <p:cNvCxnSpPr>
            <a:cxnSpLocks/>
          </p:cNvCxnSpPr>
          <p:nvPr/>
        </p:nvCxnSpPr>
        <p:spPr>
          <a:xfrm>
            <a:off x="6072443" y="813773"/>
            <a:ext cx="400723" cy="1349564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8BDD58-583E-1DAC-28B3-053DF6919BEE}"/>
              </a:ext>
            </a:extLst>
          </p:cNvPr>
          <p:cNvCxnSpPr>
            <a:cxnSpLocks/>
          </p:cNvCxnSpPr>
          <p:nvPr/>
        </p:nvCxnSpPr>
        <p:spPr>
          <a:xfrm>
            <a:off x="6332794" y="856217"/>
            <a:ext cx="1896630" cy="1247186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092A9C-0582-962B-8D0E-EE759C0E8B18}"/>
              </a:ext>
            </a:extLst>
          </p:cNvPr>
          <p:cNvCxnSpPr>
            <a:cxnSpLocks/>
          </p:cNvCxnSpPr>
          <p:nvPr/>
        </p:nvCxnSpPr>
        <p:spPr>
          <a:xfrm>
            <a:off x="1650140" y="2507954"/>
            <a:ext cx="0" cy="803743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E907B1-723C-FA11-CFC2-E9F418CC9013}"/>
              </a:ext>
            </a:extLst>
          </p:cNvPr>
          <p:cNvCxnSpPr>
            <a:cxnSpLocks/>
          </p:cNvCxnSpPr>
          <p:nvPr/>
        </p:nvCxnSpPr>
        <p:spPr>
          <a:xfrm flipH="1">
            <a:off x="5728543" y="856217"/>
            <a:ext cx="258941" cy="2324725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6492AA-674A-20F4-A2E6-4E94A443D498}"/>
              </a:ext>
            </a:extLst>
          </p:cNvPr>
          <p:cNvCxnSpPr>
            <a:cxnSpLocks/>
          </p:cNvCxnSpPr>
          <p:nvPr/>
        </p:nvCxnSpPr>
        <p:spPr>
          <a:xfrm flipH="1">
            <a:off x="6006620" y="2514519"/>
            <a:ext cx="549447" cy="692273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505577-D6F6-F77C-0C1F-CF872D67CD79}"/>
              </a:ext>
            </a:extLst>
          </p:cNvPr>
          <p:cNvCxnSpPr>
            <a:cxnSpLocks/>
          </p:cNvCxnSpPr>
          <p:nvPr/>
        </p:nvCxnSpPr>
        <p:spPr>
          <a:xfrm>
            <a:off x="6575203" y="2507954"/>
            <a:ext cx="673640" cy="753183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0FBE5-44E1-7274-6253-2B70F16D701F}"/>
              </a:ext>
            </a:extLst>
          </p:cNvPr>
          <p:cNvCxnSpPr>
            <a:cxnSpLocks/>
          </p:cNvCxnSpPr>
          <p:nvPr/>
        </p:nvCxnSpPr>
        <p:spPr>
          <a:xfrm>
            <a:off x="6586557" y="2507953"/>
            <a:ext cx="1866788" cy="803744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56EA17-881E-37D1-FF00-42A309970795}"/>
              </a:ext>
            </a:extLst>
          </p:cNvPr>
          <p:cNvCxnSpPr>
            <a:cxnSpLocks/>
          </p:cNvCxnSpPr>
          <p:nvPr/>
        </p:nvCxnSpPr>
        <p:spPr>
          <a:xfrm>
            <a:off x="6224843" y="966173"/>
            <a:ext cx="2513911" cy="2240619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443DCC-7B52-18B5-DD3C-DBD23842A54A}"/>
              </a:ext>
            </a:extLst>
          </p:cNvPr>
          <p:cNvCxnSpPr>
            <a:cxnSpLocks/>
          </p:cNvCxnSpPr>
          <p:nvPr/>
        </p:nvCxnSpPr>
        <p:spPr>
          <a:xfrm>
            <a:off x="6155524" y="902215"/>
            <a:ext cx="1550167" cy="2418856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CEDEDC-8A80-AFE4-CD5A-F19EFC198459}"/>
              </a:ext>
            </a:extLst>
          </p:cNvPr>
          <p:cNvCxnSpPr>
            <a:cxnSpLocks/>
          </p:cNvCxnSpPr>
          <p:nvPr/>
        </p:nvCxnSpPr>
        <p:spPr>
          <a:xfrm>
            <a:off x="8765932" y="3647301"/>
            <a:ext cx="0" cy="856460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F3E7D8-957A-7BAD-79F4-E788BF9E6758}"/>
              </a:ext>
            </a:extLst>
          </p:cNvPr>
          <p:cNvCxnSpPr>
            <a:cxnSpLocks/>
          </p:cNvCxnSpPr>
          <p:nvPr/>
        </p:nvCxnSpPr>
        <p:spPr>
          <a:xfrm>
            <a:off x="6473166" y="714645"/>
            <a:ext cx="3527361" cy="570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499562-129B-E739-8763-FBA27A4D707C}"/>
              </a:ext>
            </a:extLst>
          </p:cNvPr>
          <p:cNvCxnSpPr>
            <a:cxnSpLocks/>
          </p:cNvCxnSpPr>
          <p:nvPr/>
        </p:nvCxnSpPr>
        <p:spPr>
          <a:xfrm flipH="1">
            <a:off x="9493581" y="1284790"/>
            <a:ext cx="506946" cy="3037293"/>
          </a:xfrm>
          <a:prstGeom prst="straightConnector1">
            <a:avLst/>
          </a:prstGeom>
          <a:ln w="25400" cap="rnd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FE42965-BF13-1E47-4D95-BCAAB66C2D90}"/>
              </a:ext>
            </a:extLst>
          </p:cNvPr>
          <p:cNvSpPr txBox="1"/>
          <p:nvPr/>
        </p:nvSpPr>
        <p:spPr>
          <a:xfrm>
            <a:off x="1301269" y="4507755"/>
            <a:ext cx="4219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EPIC Level 2 dependencies</a:t>
            </a:r>
          </a:p>
          <a:p>
            <a:r>
              <a:rPr lang="en-US" sz="2400" dirty="0"/>
              <a:t>Future work: Incorporate dependencies into pipeline.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794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6110C1-C627-69BA-9AE0-29B0C541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" r="9575" b="-2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1FE68A-5CD2-9B53-E7AD-E61CFE6F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8" r="5952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94E58D-482D-39E9-AF02-21C39AE63F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21" r="16103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DF41C-4A41-2958-FE96-ACC6BCF5D1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06" r="35874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DDD7072-38DF-6EBA-379A-CC11988A6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14755" r="17420" b="-1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4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6E9D7-94DF-26C0-9DF1-B195B698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Daily images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1C4874-2D2B-FE66-4E7D-2B416D2BA5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931" r="15225" b="7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A30CAC-AAD2-7B53-8F5C-4BA1CEC5B9DC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Upcoming products: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MAIAC Daily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Aerosol Centroid Height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Ozone, LER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Epic.gsfc.nasa.gov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B9229-F569-8587-052B-36C7672E0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3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DE348-D7DA-04A7-35ED-D51EB9C3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en-US" sz="2800"/>
              <a:t>Special imaging</a:t>
            </a:r>
          </a:p>
        </p:txBody>
      </p:sp>
      <p:pic>
        <p:nvPicPr>
          <p:cNvPr id="4" name="eclipse_2024">
            <a:hlinkClick r:id="" action="ppaction://media"/>
            <a:extLst>
              <a:ext uri="{FF2B5EF4-FFF2-40B4-BE49-F238E27FC236}">
                <a16:creationId xmlns:a16="http://schemas.microsoft.com/office/drawing/2014/main" id="{EC5E3701-181D-6ABE-030A-A37AB4A3B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415" y="393503"/>
            <a:ext cx="3584448" cy="3584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E9C89B-F449-5077-5E17-E012A6285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915" y="393191"/>
            <a:ext cx="3584448" cy="3584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F3D84-7D17-5501-362E-19B7D8773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415" y="738194"/>
            <a:ext cx="3584448" cy="28944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0168C-3A8F-F630-32D0-22AB60936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r>
              <a:rPr lang="en-US" sz="1100"/>
              <a:t>Dark space calibrations</a:t>
            </a:r>
          </a:p>
          <a:p>
            <a:r>
              <a:rPr lang="en-US" sz="1100"/>
              <a:t>Lunar Calibrations</a:t>
            </a:r>
          </a:p>
          <a:p>
            <a:r>
              <a:rPr lang="en-US" sz="1100"/>
              <a:t>Blue Marble</a:t>
            </a:r>
          </a:p>
          <a:p>
            <a:r>
              <a:rPr lang="en-US" sz="1100"/>
              <a:t>Eclipse imaging</a:t>
            </a:r>
          </a:p>
          <a:p>
            <a:r>
              <a:rPr lang="en-US" sz="1100"/>
              <a:t>High cadence imaging for volcanic eruptions</a:t>
            </a:r>
          </a:p>
          <a:p>
            <a:r>
              <a:rPr lang="en-US" sz="1100"/>
              <a:t>Gallery on EPIC webpage: https://epic.gsfc.nasa.gov/galleries</a:t>
            </a:r>
          </a:p>
        </p:txBody>
      </p:sp>
    </p:spTree>
    <p:extLst>
      <p:ext uri="{BB962C8B-B14F-4D97-AF65-F5344CB8AC3E}">
        <p14:creationId xmlns:p14="http://schemas.microsoft.com/office/powerpoint/2010/main" val="4900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14603</TotalTime>
  <Words>310</Words>
  <Application>Microsoft Macintosh PowerPoint</Application>
  <PresentationFormat>Widescreen</PresentationFormat>
  <Paragraphs>71</Paragraphs>
  <Slides>12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Oswald</vt:lpstr>
      <vt:lpstr>Roboto</vt:lpstr>
      <vt:lpstr>Office Theme</vt:lpstr>
      <vt:lpstr>DSCOVR Science Operations</vt:lpstr>
      <vt:lpstr>PowerPoint Presentation</vt:lpstr>
      <vt:lpstr>Level 1 Processing</vt:lpstr>
      <vt:lpstr>Level 2 Total Granules Processed</vt:lpstr>
      <vt:lpstr>EPIC Level 2 Pipeline</vt:lpstr>
      <vt:lpstr>PowerPoint Presentation</vt:lpstr>
      <vt:lpstr>Daily images</vt:lpstr>
      <vt:lpstr>PowerPoint Presentation</vt:lpstr>
      <vt:lpstr>Special imaging</vt:lpstr>
      <vt:lpstr>NCCS updates and future</vt:lpstr>
      <vt:lpstr>Accomplishments and Challenges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STM Presentation</dc:title>
  <dc:creator>Sutton, Marshall H. (GSFC-5860)</dc:creator>
  <cp:lastModifiedBy>Sutton, Marshall H. (GSFC-5860)</cp:lastModifiedBy>
  <cp:revision>13</cp:revision>
  <dcterms:created xsi:type="dcterms:W3CDTF">2023-09-25T16:13:08Z</dcterms:created>
  <dcterms:modified xsi:type="dcterms:W3CDTF">2024-10-16T20:22:45Z</dcterms:modified>
</cp:coreProperties>
</file>