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93" r:id="rId2"/>
    <p:sldId id="372" r:id="rId3"/>
    <p:sldId id="375" r:id="rId4"/>
    <p:sldId id="379" r:id="rId5"/>
    <p:sldId id="377" r:id="rId6"/>
    <p:sldId id="373" r:id="rId7"/>
    <p:sldId id="374" r:id="rId8"/>
    <p:sldId id="371" r:id="rId9"/>
    <p:sldId id="376" r:id="rId10"/>
    <p:sldId id="378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266"/>
    <p:restoredTop sz="94008"/>
  </p:normalViewPr>
  <p:slideViewPr>
    <p:cSldViewPr snapToGrid="0" snapToObjects="1">
      <p:cViewPr varScale="1">
        <p:scale>
          <a:sx n="123" d="100"/>
          <a:sy n="123" d="100"/>
        </p:scale>
        <p:origin x="1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80D04-3701-ED44-8CE4-2A1D0CC06A0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E9A01-BB6F-8049-A825-73018F620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17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32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47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FB4A7-FAA2-0645-8875-995833DD49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27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FB4A7-FAA2-0645-8875-995833DD49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0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89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28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88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61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3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9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4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5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3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1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1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6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9E14C-22B7-D748-97CD-4A6F8F0BC33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4" y="0"/>
            <a:ext cx="11016703" cy="6457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2800" b="1" dirty="0"/>
          </a:p>
          <a:p>
            <a:pPr algn="ctr"/>
            <a:r>
              <a:rPr lang="en-US" altLang="en-US" sz="2800" b="1" dirty="0"/>
              <a:t>2024 DSCOVR Science Team Meeting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Daily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Dayurnal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Variability in EPIC Data Modeling Results is Fully Verified by NISTAR Photodiode Measurements</a:t>
            </a:r>
          </a:p>
          <a:p>
            <a:pPr algn="ctr"/>
            <a:endParaRPr lang="en-US" altLang="en-US" sz="1600" b="1" dirty="0">
              <a:solidFill>
                <a:srgbClr val="0000FF"/>
              </a:solidFill>
            </a:endParaRPr>
          </a:p>
          <a:p>
            <a:pPr algn="ctr"/>
            <a:r>
              <a:rPr lang="en-US" altLang="en-US" sz="2000" b="1" i="1" dirty="0"/>
              <a:t>Andrew Lacis</a:t>
            </a:r>
          </a:p>
          <a:p>
            <a:pPr algn="ctr">
              <a:lnSpc>
                <a:spcPct val="110000"/>
              </a:lnSpc>
            </a:pPr>
            <a:r>
              <a:rPr lang="en-US" altLang="en-US" sz="2400" dirty="0">
                <a:latin typeface="Arial Narrow" charset="0"/>
              </a:rPr>
              <a:t>NASA Goddard Institute for Space Studies    New York, NY</a:t>
            </a:r>
            <a:r>
              <a:rPr lang="en-US" altLang="en-US" sz="2400" dirty="0"/>
              <a:t> </a:t>
            </a:r>
          </a:p>
          <a:p>
            <a:pPr>
              <a:spcBef>
                <a:spcPct val="10000"/>
              </a:spcBef>
              <a:buFont typeface="Arial" charset="0"/>
              <a:buNone/>
            </a:pPr>
            <a:endParaRPr lang="en-US" altLang="en-US" sz="1200" dirty="0">
              <a:latin typeface="Arial Narrow" charset="0"/>
              <a:sym typeface="Symbol" charset="2"/>
            </a:endParaRPr>
          </a:p>
          <a:p>
            <a:pPr>
              <a:spcBef>
                <a:spcPct val="10000"/>
              </a:spcBef>
              <a:buFont typeface="Arial" charset="0"/>
              <a:buNone/>
            </a:pPr>
            <a:r>
              <a:rPr lang="en-US" altLang="en-US" sz="800" dirty="0">
                <a:latin typeface="Arial Narrow" charset="0"/>
                <a:sym typeface="Symbol" charset="2"/>
              </a:rPr>
              <a:t>  </a:t>
            </a:r>
            <a:endParaRPr lang="en-US" altLang="en-US" sz="800" b="1" dirty="0">
              <a:solidFill>
                <a:srgbClr val="FF0000"/>
              </a:solidFill>
            </a:endParaRPr>
          </a:p>
          <a:p>
            <a:pPr algn="ctr"/>
            <a:r>
              <a:rPr lang="en-US" altLang="en-US" sz="2000" b="1" i="1" dirty="0" err="1"/>
              <a:t>Wenying</a:t>
            </a:r>
            <a:r>
              <a:rPr lang="en-US" altLang="en-US" sz="2000" b="1" i="1" dirty="0"/>
              <a:t> </a:t>
            </a:r>
            <a:r>
              <a:rPr lang="en-US" altLang="en-US" sz="2000" b="1" i="1" dirty="0" err="1"/>
              <a:t>Su</a:t>
            </a:r>
            <a:endParaRPr lang="en-US" altLang="en-US" sz="2000" b="1" i="1" dirty="0"/>
          </a:p>
          <a:p>
            <a:pPr algn="ctr">
              <a:lnSpc>
                <a:spcPct val="110000"/>
              </a:lnSpc>
            </a:pPr>
            <a:r>
              <a:rPr lang="en-US" altLang="en-US" sz="2400" dirty="0">
                <a:latin typeface="Arial Narrow" charset="0"/>
              </a:rPr>
              <a:t>NASA Langley Research Center    Hampton, VA</a:t>
            </a:r>
          </a:p>
          <a:p>
            <a:pPr algn="ctr">
              <a:lnSpc>
                <a:spcPct val="110000"/>
              </a:lnSpc>
            </a:pPr>
            <a:endParaRPr lang="en-US" altLang="en-US" sz="2400" dirty="0"/>
          </a:p>
          <a:p>
            <a:pPr algn="ctr"/>
            <a:r>
              <a:rPr lang="en-US" altLang="en-US" sz="2000" b="1" i="1" dirty="0"/>
              <a:t>Yinan Yu</a:t>
            </a:r>
          </a:p>
          <a:p>
            <a:pPr algn="ctr">
              <a:lnSpc>
                <a:spcPct val="110000"/>
              </a:lnSpc>
            </a:pPr>
            <a:r>
              <a:rPr lang="en-US" altLang="en-US" sz="2400" dirty="0">
                <a:latin typeface="Arial Narrow" charset="0"/>
              </a:rPr>
              <a:t>L-1 Standards and Technology    New Windsor, MD</a:t>
            </a:r>
            <a:endParaRPr lang="en-US" altLang="en-US" sz="2400" dirty="0"/>
          </a:p>
          <a:p>
            <a:pPr>
              <a:spcBef>
                <a:spcPct val="10000"/>
              </a:spcBef>
              <a:buFont typeface="Arial" charset="0"/>
              <a:buNone/>
            </a:pPr>
            <a:endParaRPr lang="en-US" altLang="en-US" sz="1200" dirty="0">
              <a:latin typeface="Arial Narrow" charset="0"/>
              <a:sym typeface="Symbol" charset="2"/>
            </a:endParaRPr>
          </a:p>
          <a:p>
            <a:pPr>
              <a:spcBef>
                <a:spcPct val="10000"/>
              </a:spcBef>
              <a:buFont typeface="Arial" charset="0"/>
              <a:buNone/>
            </a:pPr>
            <a:r>
              <a:rPr lang="en-US" altLang="en-US" sz="1200" dirty="0">
                <a:latin typeface="Arial Narrow" charset="0"/>
                <a:sym typeface="Symbol" charset="2"/>
              </a:rPr>
              <a:t> 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algn="ctr">
              <a:spcBef>
                <a:spcPct val="10000"/>
              </a:spcBef>
              <a:buFont typeface="Arial" charset="0"/>
              <a:buNone/>
            </a:pPr>
            <a:r>
              <a:rPr lang="en-US" altLang="en-US" sz="2800" dirty="0">
                <a:latin typeface="Arial Narrow" charset="0"/>
              </a:rPr>
              <a:t>NASA Goddard Space Flight Center    Greenbelt, MD</a:t>
            </a:r>
            <a:r>
              <a:rPr lang="en-US" altLang="en-US" sz="2000" dirty="0"/>
              <a:t> </a:t>
            </a:r>
          </a:p>
          <a:p>
            <a:pPr algn="ctr">
              <a:spcBef>
                <a:spcPts val="60"/>
              </a:spcBef>
            </a:pPr>
            <a:r>
              <a:rPr lang="en-US" altLang="en-US" sz="2400" dirty="0">
                <a:latin typeface="Arial Narrow" charset="0"/>
              </a:rPr>
              <a:t>October 16 – 18, 2024</a:t>
            </a:r>
            <a:endParaRPr lang="en-US" altLang="en-US" sz="24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965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6EA883-940A-B743-98DA-1E49FE829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584"/>
          <a:stretch/>
        </p:blipFill>
        <p:spPr>
          <a:xfrm rot="5400000">
            <a:off x="1641598" y="-1371600"/>
            <a:ext cx="3050348" cy="594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02BAD3-4D41-5AAB-05D2-B81B05310F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944"/>
          <a:stretch/>
        </p:blipFill>
        <p:spPr>
          <a:xfrm rot="5400000">
            <a:off x="7406640" y="-1368848"/>
            <a:ext cx="3033838" cy="594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F204F-10A1-2A4F-8ECA-3AF6BB913E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14"/>
          <a:stretch/>
        </p:blipFill>
        <p:spPr>
          <a:xfrm rot="5400000">
            <a:off x="6930602" y="2121408"/>
            <a:ext cx="3985914" cy="594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96449C-15D2-0C98-ED69-0BCF02589F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55"/>
          <a:stretch/>
        </p:blipFill>
        <p:spPr>
          <a:xfrm rot="5400000">
            <a:off x="1174755" y="2121408"/>
            <a:ext cx="398403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1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097052A-877D-30AC-71FA-5521FBE66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6085"/>
            <a:ext cx="12161520" cy="581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07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9233C4-92AD-59E9-F6A1-72D5DE69A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0" cy="58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72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3D630B-2A3E-72C6-9230-C46BF3BCC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0" cy="58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93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21317-48E2-2C45-3C15-8322CEB6B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0" cy="58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17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3259D-31E2-7710-C795-310D4583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0" cy="58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46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6A61B0-4133-68D1-75D5-49572FB7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0" cy="58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41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D45330-A207-4D9A-4E1C-77DA20B6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0" cy="58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62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15B1F-FBE3-995E-4851-3C19AF352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0" cy="58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4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777C69-30AB-9F67-EA52-0845C622879D}"/>
              </a:ext>
            </a:extLst>
          </p:cNvPr>
          <p:cNvSpPr txBox="1"/>
          <p:nvPr/>
        </p:nvSpPr>
        <p:spPr>
          <a:xfrm>
            <a:off x="976745" y="415636"/>
            <a:ext cx="102618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Common Format Model/Data Comparisons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813AD-D747-BD11-45CF-F2D98BDD6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50" y="1115429"/>
            <a:ext cx="5669280" cy="55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B01EFD-96F3-E151-CB0A-67ACE0D883DD}"/>
              </a:ext>
            </a:extLst>
          </p:cNvPr>
          <p:cNvSpPr txBox="1"/>
          <p:nvPr/>
        </p:nvSpPr>
        <p:spPr>
          <a:xfrm>
            <a:off x="716973" y="519545"/>
            <a:ext cx="107545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latin typeface="Times New Roman" charset="0"/>
                <a:ea typeface="Times New Roman" charset="0"/>
                <a:cs typeface="Times New Roman" charset="0"/>
              </a:rPr>
              <a:t>EPIC / NISTAR Perspective on SW Flux Determination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738B5-6621-9557-95B8-99429CC9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73" y="1319764"/>
            <a:ext cx="3929757" cy="3243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938615-0F40-89BF-D301-8DC5A9F278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49"/>
          <a:stretch/>
        </p:blipFill>
        <p:spPr>
          <a:xfrm>
            <a:off x="5118263" y="1319764"/>
            <a:ext cx="6775591" cy="3331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0701FD-C277-87DA-3303-F5CE80C993F5}"/>
              </a:ext>
            </a:extLst>
          </p:cNvPr>
          <p:cNvSpPr txBox="1"/>
          <p:nvPr/>
        </p:nvSpPr>
        <p:spPr>
          <a:xfrm>
            <a:off x="581891" y="6203373"/>
            <a:ext cx="1131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EPIC and NISTAR viewing geometry from the Lissajous orbit around the </a:t>
            </a:r>
            <a:r>
              <a:rPr lang="en-US" dirty="0" err="1"/>
              <a:t>Lagrangian</a:t>
            </a:r>
            <a:r>
              <a:rPr lang="en-US" dirty="0"/>
              <a:t> L-1 point in the direction of the Sun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0FF047-DE6F-B19A-680D-0DD34840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742237" y="2165428"/>
            <a:ext cx="78098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9A15CE-79CF-B163-230F-202C9668B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271215" y="3488166"/>
            <a:ext cx="787266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27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98A809-FFAB-8E95-EE24-29593C978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1381991"/>
            <a:ext cx="7772400" cy="536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CED28A-7849-E9C6-B7AC-5CD6CD2C722E}"/>
              </a:ext>
            </a:extLst>
          </p:cNvPr>
          <p:cNvSpPr txBox="1"/>
          <p:nvPr/>
        </p:nvSpPr>
        <p:spPr>
          <a:xfrm>
            <a:off x="1066799" y="331885"/>
            <a:ext cx="10058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NISTAR Bands A,B,C,D Single-pixel Backscattered Radiance Sampling</a:t>
            </a:r>
          </a:p>
          <a:p>
            <a:pPr algn="ctr"/>
            <a:r>
              <a:rPr lang="en-US" sz="2800" dirty="0"/>
              <a:t> of Earth’s Sunlit-Hemisphere for Selected Longitudes</a:t>
            </a:r>
          </a:p>
        </p:txBody>
      </p:sp>
    </p:spTree>
    <p:extLst>
      <p:ext uri="{BB962C8B-B14F-4D97-AF65-F5344CB8AC3E}">
        <p14:creationId xmlns:p14="http://schemas.microsoft.com/office/powerpoint/2010/main" val="220844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2C4807-6D86-D823-DE30-D29A4288C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472633"/>
            <a:ext cx="11155680" cy="47590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8B0D0-7F31-BD6E-1195-6B3C769272A8}"/>
              </a:ext>
            </a:extLst>
          </p:cNvPr>
          <p:cNvSpPr txBox="1"/>
          <p:nvPr/>
        </p:nvSpPr>
        <p:spPr>
          <a:xfrm>
            <a:off x="394854" y="808938"/>
            <a:ext cx="1135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Hovmoller</a:t>
            </a:r>
            <a:r>
              <a:rPr lang="en-US" sz="2800" dirty="0"/>
              <a:t> Maps of NISTAR Band B (total SW) and Band D (Vis) for Year 2017 </a:t>
            </a:r>
          </a:p>
        </p:txBody>
      </p:sp>
    </p:spTree>
    <p:extLst>
      <p:ext uri="{BB962C8B-B14F-4D97-AF65-F5344CB8AC3E}">
        <p14:creationId xmlns:p14="http://schemas.microsoft.com/office/powerpoint/2010/main" val="4029634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9B94BE-D01C-20EE-6BDE-2813CFD3A861}"/>
              </a:ext>
            </a:extLst>
          </p:cNvPr>
          <p:cNvSpPr txBox="1"/>
          <p:nvPr/>
        </p:nvSpPr>
        <p:spPr>
          <a:xfrm>
            <a:off x="955964" y="275751"/>
            <a:ext cx="103199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Longitudinally Sampled Planetary Albedo:  EPIC </a:t>
            </a:r>
            <a:r>
              <a:rPr lang="en-US" altLang="en-US" sz="2800" b="1" i="1" dirty="0"/>
              <a:t>vs</a:t>
            </a:r>
            <a:r>
              <a:rPr lang="en-US" altLang="en-US" sz="2800" b="1" dirty="0"/>
              <a:t> ModelE2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60E36-F2AF-D194-1B09-08FB58697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680" y="869209"/>
            <a:ext cx="7772400" cy="57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5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2E585-F579-0AE5-62CD-60B062710BE7}"/>
              </a:ext>
            </a:extLst>
          </p:cNvPr>
          <p:cNvSpPr txBox="1"/>
          <p:nvPr/>
        </p:nvSpPr>
        <p:spPr>
          <a:xfrm>
            <a:off x="1080655" y="633845"/>
            <a:ext cx="103181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/>
              <a:t>Hovmoller</a:t>
            </a:r>
            <a:r>
              <a:rPr lang="en-US" altLang="en-US" sz="2800" b="1" dirty="0"/>
              <a:t> Maps of Earth’s Planetary Albedo Ratio:  EPIC </a:t>
            </a:r>
            <a:r>
              <a:rPr lang="en-US" altLang="en-US" sz="2800" b="1" i="1" dirty="0"/>
              <a:t>vs</a:t>
            </a:r>
            <a:r>
              <a:rPr lang="en-US" altLang="en-US" sz="2800" b="1" dirty="0"/>
              <a:t> ModelE2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D6DFF-8AAC-0125-5068-A7BEF1BBE5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7" t="3650" r="9360" b="3650"/>
          <a:stretch/>
        </p:blipFill>
        <p:spPr>
          <a:xfrm>
            <a:off x="329378" y="1308471"/>
            <a:ext cx="5486400" cy="4517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16DD1-9E4B-B9F3-BC21-7F9C4E24C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7" t="3650" r="9503" b="3145"/>
          <a:stretch/>
        </p:blipFill>
        <p:spPr>
          <a:xfrm>
            <a:off x="6096000" y="1308471"/>
            <a:ext cx="5394960" cy="44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9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10416-5B16-D03A-ACCA-0F51CDB098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73"/>
          <a:stretch/>
        </p:blipFill>
        <p:spPr>
          <a:xfrm>
            <a:off x="0" y="274320"/>
            <a:ext cx="5987226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07F16D-B1CA-977A-0871-BFA17D34D5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08"/>
          <a:stretch/>
        </p:blipFill>
        <p:spPr>
          <a:xfrm>
            <a:off x="5961888" y="274320"/>
            <a:ext cx="5977669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817106-3889-53EF-682C-60D7A2F95EC4}"/>
              </a:ext>
            </a:extLst>
          </p:cNvPr>
          <p:cNvSpPr txBox="1"/>
          <p:nvPr/>
        </p:nvSpPr>
        <p:spPr>
          <a:xfrm>
            <a:off x="498764" y="274320"/>
            <a:ext cx="1059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Amplitude</a:t>
            </a:r>
          </a:p>
        </p:txBody>
      </p:sp>
    </p:spTree>
    <p:extLst>
      <p:ext uri="{BB962C8B-B14F-4D97-AF65-F5344CB8AC3E}">
        <p14:creationId xmlns:p14="http://schemas.microsoft.com/office/powerpoint/2010/main" val="3061351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3618" y="457200"/>
            <a:ext cx="10224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/>
              <a:t>EPIC Planetary Albedo – </a:t>
            </a:r>
            <a:r>
              <a:rPr lang="en-US" altLang="en-US" sz="3200" b="1" dirty="0" err="1"/>
              <a:t>Dayurnal</a:t>
            </a:r>
            <a:r>
              <a:rPr lang="en-US" altLang="en-US" sz="3200" b="1" dirty="0"/>
              <a:t> Amplitude</a:t>
            </a:r>
          </a:p>
          <a:p>
            <a:pPr algn="ctr"/>
            <a:r>
              <a:rPr lang="en-US" altLang="en-US" sz="3200" b="1" dirty="0"/>
              <a:t>for (5)  8day-Blurred Meridians relative to Global Mean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DDA37B-8892-5587-220F-2DFD7B607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98"/>
          <a:stretch/>
        </p:blipFill>
        <p:spPr>
          <a:xfrm>
            <a:off x="0" y="914400"/>
            <a:ext cx="5978367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B2A74A-5BCC-BBF4-EA3B-B175713C0A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84"/>
          <a:stretch/>
        </p:blipFill>
        <p:spPr>
          <a:xfrm>
            <a:off x="5952744" y="914400"/>
            <a:ext cx="597939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00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34088</TotalTime>
  <Words>193</Words>
  <Application>Microsoft Macintosh PowerPoint</Application>
  <PresentationFormat>Widescreen</PresentationFormat>
  <Paragraphs>40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Andrew Lacis</cp:lastModifiedBy>
  <cp:revision>531</cp:revision>
  <cp:lastPrinted>2021-09-28T15:00:53Z</cp:lastPrinted>
  <dcterms:created xsi:type="dcterms:W3CDTF">2016-12-05T09:47:48Z</dcterms:created>
  <dcterms:modified xsi:type="dcterms:W3CDTF">2024-10-17T02:44:54Z</dcterms:modified>
</cp:coreProperties>
</file>