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9" r:id="rId3"/>
    <p:sldId id="430" r:id="rId4"/>
    <p:sldId id="257" r:id="rId5"/>
    <p:sldId id="267" r:id="rId6"/>
    <p:sldId id="432" r:id="rId7"/>
    <p:sldId id="256" r:id="rId8"/>
    <p:sldId id="259" r:id="rId9"/>
    <p:sldId id="258" r:id="rId10"/>
    <p:sldId id="261" r:id="rId11"/>
    <p:sldId id="431" r:id="rId12"/>
    <p:sldId id="433" r:id="rId13"/>
    <p:sldId id="262" r:id="rId14"/>
    <p:sldId id="270" r:id="rId15"/>
    <p:sldId id="429" r:id="rId16"/>
    <p:sldId id="42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50A859-B1D5-B945-9362-DF401AF5F028}" v="105" dt="2023-10-17T02:07:39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80"/>
  </p:normalViewPr>
  <p:slideViewPr>
    <p:cSldViewPr snapToGrid="0">
      <p:cViewPr varScale="1">
        <p:scale>
          <a:sx n="96" d="100"/>
          <a:sy n="96" d="100"/>
        </p:scale>
        <p:origin x="192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3AC51-7D09-514B-9A9A-C52F9D855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152B1-59AC-0A47-98D4-9CB7F2D46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CF477-3ADC-A74C-94FC-A0D7C116A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FDD6-1226-1F43-BE58-A2CC7A2F6053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290D0-788F-5148-A63A-F4AE925EB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34827-AA42-6341-B34B-076D305E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BEFF-9434-3D4C-B195-2D2FDA1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2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0D8E2-5494-B44A-B1CD-BE6F7BB19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5B772-B4CD-3242-920B-45C7B1117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099AD-9B1F-FA41-B549-703A62BBB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FDD6-1226-1F43-BE58-A2CC7A2F6053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35DE8-97F4-A340-A122-CA29BEDD4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14366-9E12-AC47-B476-DFB52429E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BEFF-9434-3D4C-B195-2D2FDA1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1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BAB134-6A59-2341-B3B4-C3CAEDD47E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6236C-8F3A-0841-B91F-030EA9B709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F7E36-DA6B-F148-A008-BC3043E23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FDD6-1226-1F43-BE58-A2CC7A2F6053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9884D-EC1F-5C46-9982-4268E02B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6F78D-C396-BF44-9B86-E981480F0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BEFF-9434-3D4C-B195-2D2FDA1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9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8D15-DA89-9B4E-BE13-6EA7EFCEC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9B349-3617-3A41-BDB9-A93C9B886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B236E-5906-B744-A408-A76A8672D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FDD6-1226-1F43-BE58-A2CC7A2F6053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E4E45-8847-F24D-A365-67E3BB1A7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A55D-EB9A-F049-94DA-E992F3EE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BEFF-9434-3D4C-B195-2D2FDA1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5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87E88-E30E-6E45-A754-92F3D6F6B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76A70-ECF0-C54F-A3ED-F1A4859CF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2719A-E92F-B044-A43D-854CB053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FDD6-1226-1F43-BE58-A2CC7A2F6053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5B728-E62B-094F-B664-3D01E1789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B3B74-4C1B-6049-8691-4B69C34E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BEFF-9434-3D4C-B195-2D2FDA1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1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3F632-3250-B548-9AD8-44AF9684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2DCAB-AD94-834F-B634-335CC5D2A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585E2-B9D2-3647-A035-1C25E63A7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BF933-4FC1-3246-9D3A-796F3063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FDD6-1226-1F43-BE58-A2CC7A2F6053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7CEFF-15AB-5A44-9B78-D11882BA9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74EB1-F43D-A74F-9F05-4B208564F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BEFF-9434-3D4C-B195-2D2FDA1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1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9CEF-695E-BC4C-B9B2-AC7303E0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C0E40-C271-0F4E-929C-26FA566D3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1F32AF-5C82-1649-ABF5-30BB9898D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1761EF-E781-6E4E-8A21-C983C69A1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88C496-43F4-994A-8A65-E4FF9AC23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3FCAF4-655C-9048-B1DD-810281497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FDD6-1226-1F43-BE58-A2CC7A2F6053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A72A88-998F-2644-B2D6-5442EED6E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3F2235-B4C8-B34F-AEA2-6E926213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BEFF-9434-3D4C-B195-2D2FDA1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5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41E0-DEAA-BF4F-917E-90A26B3E8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4A57B-5E0F-2840-8F8D-C09976C8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FDD6-1226-1F43-BE58-A2CC7A2F6053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A1E06-082D-2249-98C0-36165359F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E8163-9604-694A-BD4B-D8131DD56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BEFF-9434-3D4C-B195-2D2FDA1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4FAF1C-9273-834B-B580-F9F120717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FDD6-1226-1F43-BE58-A2CC7A2F6053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C1D887-27F9-8143-8DE9-CEF069F0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4D476-5C34-804D-95C7-6115008E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BEFF-9434-3D4C-B195-2D2FDA1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3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EA55D-A148-BA45-BA46-05EC06E72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37CE6-3F54-2C43-AA0C-B2070D2EB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F870A-4071-974E-9451-69C575B1C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924E1-D1FA-904A-85D2-DF4F874D9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FDD6-1226-1F43-BE58-A2CC7A2F6053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6DF94-034A-B44D-A8FF-AF1E40D05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C3B68-7476-AD49-BEFF-A1F0FC91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BEFF-9434-3D4C-B195-2D2FDA1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4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656A-7C8A-3C4B-BC79-5453EF8ED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BA013B-20FC-FE4B-AA22-F1D5D3097D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4E7FB-EDE4-3E48-AACA-26B2E74AA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A0A37-EB74-A541-B3DA-109028886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FDD6-1226-1F43-BE58-A2CC7A2F6053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9A15C-4A7A-CD44-BBCD-4B04D1698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1374A-C2C9-D241-AD6D-251758EF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BEFF-9434-3D4C-B195-2D2FDA1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1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B5BB16-8633-804D-B4D4-47666222B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F7E3E-8444-C04B-9B25-9DBD139C5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A4C2B-1C99-8246-9252-081AEC7CD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FDD6-1226-1F43-BE58-A2CC7A2F6053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3A242-FC52-2C42-867B-E2FEF5BCE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ED224-63B1-0A43-8C3F-278502BF8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5BEFF-9434-3D4C-B195-2D2FDA1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9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84CA2-0247-304F-AD3E-9DD6F86A6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3305"/>
            <a:ext cx="10515600" cy="13119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effectLst/>
                <a:latin typeface="+mn-lt"/>
              </a:rPr>
              <a:t>Evaluation of the stability and calibration of EPIC oxygen bands with observations and radiative transfer</a:t>
            </a:r>
            <a:br>
              <a:rPr lang="en-US" sz="3600" dirty="0">
                <a:effectLst/>
                <a:latin typeface="+mn-lt"/>
              </a:rPr>
            </a:br>
            <a:r>
              <a:rPr lang="en-US" sz="3600" dirty="0">
                <a:effectLst/>
                <a:latin typeface="+mn-lt"/>
              </a:rPr>
              <a:t>model simulations over South </a:t>
            </a:r>
            <a:r>
              <a:rPr lang="en-US" sz="3600" dirty="0">
                <a:latin typeface="+mn-lt"/>
              </a:rPr>
              <a:t>P</a:t>
            </a:r>
            <a:r>
              <a:rPr lang="en-US" sz="3600" dirty="0">
                <a:effectLst/>
                <a:latin typeface="+mn-lt"/>
              </a:rPr>
              <a:t>ole</a:t>
            </a:r>
            <a:br>
              <a:rPr lang="en-US" dirty="0">
                <a:effectLst/>
                <a:latin typeface="Helvetica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B7F7E-30B6-4349-AB9C-4A9F2C7E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203" y="3095606"/>
            <a:ext cx="8872330" cy="293680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cs typeface="Al Nile" pitchFamily="2" charset="-78"/>
              </a:rPr>
              <a:t>Yaping Zhou, </a:t>
            </a:r>
            <a:r>
              <a:rPr lang="en-US" dirty="0" err="1">
                <a:cs typeface="Al Nile" pitchFamily="2" charset="-78"/>
              </a:rPr>
              <a:t>Yuekui</a:t>
            </a:r>
            <a:r>
              <a:rPr lang="en-US" dirty="0">
                <a:cs typeface="Al Nile" pitchFamily="2" charset="-78"/>
              </a:rPr>
              <a:t> Yang, </a:t>
            </a:r>
            <a:r>
              <a:rPr lang="en-US" dirty="0" err="1">
                <a:cs typeface="Al Nile" pitchFamily="2" charset="-78"/>
              </a:rPr>
              <a:t>Pengwang</a:t>
            </a:r>
            <a:r>
              <a:rPr lang="en-US" dirty="0">
                <a:cs typeface="Al Nile" pitchFamily="2" charset="-78"/>
              </a:rPr>
              <a:t> </a:t>
            </a:r>
            <a:r>
              <a:rPr lang="en-US" dirty="0" err="1">
                <a:cs typeface="Al Nile" pitchFamily="2" charset="-78"/>
              </a:rPr>
              <a:t>Zhai</a:t>
            </a:r>
            <a:endParaRPr lang="en-US" dirty="0">
              <a:cs typeface="Al Nile" pitchFamily="2" charset="-78"/>
            </a:endParaRPr>
          </a:p>
          <a:p>
            <a:pPr marL="0" indent="0" algn="ctr">
              <a:buNone/>
            </a:pPr>
            <a:endParaRPr lang="en-US" dirty="0">
              <a:cs typeface="Al Nile" pitchFamily="2" charset="-78"/>
            </a:endParaRPr>
          </a:p>
          <a:p>
            <a:pPr marL="0" indent="0" algn="ctr">
              <a:buNone/>
            </a:pPr>
            <a:r>
              <a:rPr lang="en-US" dirty="0">
                <a:effectLst/>
                <a:cs typeface="Al Nile" pitchFamily="2" charset="-78"/>
              </a:rPr>
              <a:t>DSCOVR STM Meeting</a:t>
            </a:r>
          </a:p>
          <a:p>
            <a:pPr marL="0" indent="0" algn="ctr">
              <a:buNone/>
            </a:pPr>
            <a:r>
              <a:rPr lang="en-US" dirty="0">
                <a:cs typeface="Al Nile" pitchFamily="2" charset="-78"/>
              </a:rPr>
              <a:t>Oct</a:t>
            </a:r>
            <a:r>
              <a:rPr lang="en-US" dirty="0">
                <a:effectLst/>
                <a:cs typeface="Al Nile" pitchFamily="2" charset="-78"/>
              </a:rPr>
              <a:t> </a:t>
            </a:r>
            <a:r>
              <a:rPr lang="en-US" dirty="0">
                <a:cs typeface="Al Nile" pitchFamily="2" charset="-78"/>
              </a:rPr>
              <a:t>16-17</a:t>
            </a:r>
            <a:r>
              <a:rPr lang="en-US" dirty="0">
                <a:effectLst/>
                <a:cs typeface="Al Nile" pitchFamily="2" charset="-78"/>
              </a:rPr>
              <a:t>, 2023</a:t>
            </a:r>
          </a:p>
          <a:p>
            <a:pPr marL="0" indent="0" algn="ctr">
              <a:buNone/>
            </a:pPr>
            <a:endParaRPr lang="en-US" dirty="0">
              <a:effectLst/>
              <a:cs typeface="Al Ni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330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C5DE4-F75C-5B4F-A72A-324B7EB7C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28" y="416236"/>
            <a:ext cx="11975124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Results from EPIC simulation vs. Observations Over SP</a:t>
            </a:r>
            <a:br>
              <a:rPr lang="en-US" sz="3600" dirty="0"/>
            </a:br>
            <a:r>
              <a:rPr lang="en-US" sz="3600" dirty="0"/>
              <a:t>without Considering IRF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6F0FC4A-8A40-E945-BBCC-72768DDBF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23653"/>
              </p:ext>
            </p:extLst>
          </p:nvPr>
        </p:nvGraphicFramePr>
        <p:xfrm>
          <a:off x="2032000" y="1935679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8395705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3417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 discrepancy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07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680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687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780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164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688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87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764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364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B-band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21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A-band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030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110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E547-E102-7342-B5F7-7D1654A5A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2" y="112215"/>
            <a:ext cx="8822635" cy="84082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Sensitivities in Instrument Response Functions (IRF)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872E9A-C666-1F48-9538-C70489E138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838599"/>
              </p:ext>
            </p:extLst>
          </p:nvPr>
        </p:nvGraphicFramePr>
        <p:xfrm>
          <a:off x="4449528" y="884411"/>
          <a:ext cx="5204791" cy="2981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8583">
                  <a:extLst>
                    <a:ext uri="{9D8B030D-6E8A-4147-A177-3AD203B41FA5}">
                      <a16:colId xmlns:a16="http://schemas.microsoft.com/office/drawing/2014/main" val="1360215588"/>
                    </a:ext>
                  </a:extLst>
                </a:gridCol>
                <a:gridCol w="1364974">
                  <a:extLst>
                    <a:ext uri="{9D8B030D-6E8A-4147-A177-3AD203B41FA5}">
                      <a16:colId xmlns:a16="http://schemas.microsoft.com/office/drawing/2014/main" val="2319295764"/>
                    </a:ext>
                  </a:extLst>
                </a:gridCol>
                <a:gridCol w="1431234">
                  <a:extLst>
                    <a:ext uri="{9D8B030D-6E8A-4147-A177-3AD203B41FA5}">
                      <a16:colId xmlns:a16="http://schemas.microsoft.com/office/drawing/2014/main" val="3863005484"/>
                    </a:ext>
                  </a:extLst>
                </a:gridCol>
              </a:tblGrid>
              <a:tr h="59634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Sensitivity tests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B-band bias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A-band bias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3445397"/>
                  </a:ext>
                </a:extLst>
              </a:tr>
              <a:tr h="59634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 shift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5.76%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15.62%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1611999"/>
                  </a:ext>
                </a:extLst>
              </a:tr>
              <a:tr h="59634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Shift -0.2 nm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0.51%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5.91%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8710557"/>
                  </a:ext>
                </a:extLst>
              </a:tr>
              <a:tr h="59634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Shift -0.3 nm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3.72%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2.75%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6927718"/>
                  </a:ext>
                </a:extLst>
              </a:tr>
              <a:tr h="59634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Shift -0.4 nm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10.49%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2.85%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530594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F84E6AC-4AEF-CE47-9D46-09E5F987F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542542" y="-736703"/>
            <a:ext cx="18822797" cy="121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378C7-F64B-9147-B5AB-7B92EA79F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86" y="805202"/>
            <a:ext cx="3847270" cy="29923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883346-1739-844F-A764-DC60DB4AA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86" y="3776220"/>
            <a:ext cx="3847270" cy="29695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BE2735-022E-CE4A-AA4E-47E6AA33E68C}"/>
              </a:ext>
            </a:extLst>
          </p:cNvPr>
          <p:cNvSpPr txBox="1"/>
          <p:nvPr/>
        </p:nvSpPr>
        <p:spPr>
          <a:xfrm>
            <a:off x="4642819" y="4337672"/>
            <a:ext cx="671885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Shifting IRF -0.2 nm for B-band and -0.3 nm for A-band would greatly reduce the systematic bias. </a:t>
            </a:r>
          </a:p>
          <a:p>
            <a:endParaRPr lang="en-US" dirty="0"/>
          </a:p>
          <a:p>
            <a:r>
              <a:rPr lang="en-US" sz="2400" dirty="0"/>
              <a:t>Moon-view calibration would not detect this kind of IRF shift because there is no O</a:t>
            </a:r>
            <a:r>
              <a:rPr lang="en-US" sz="2400" baseline="-25000" dirty="0"/>
              <a:t>2</a:t>
            </a:r>
            <a:r>
              <a:rPr lang="en-US" sz="2400" dirty="0"/>
              <a:t> in the path. </a:t>
            </a:r>
          </a:p>
        </p:txBody>
      </p:sp>
    </p:spTree>
    <p:extLst>
      <p:ext uri="{BB962C8B-B14F-4D97-AF65-F5344CB8AC3E}">
        <p14:creationId xmlns:p14="http://schemas.microsoft.com/office/powerpoint/2010/main" val="2404631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337F-8E72-4640-B7BA-172A340ED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114"/>
            <a:ext cx="10515600" cy="1325563"/>
          </a:xfrm>
        </p:spPr>
        <p:txBody>
          <a:bodyPr/>
          <a:lstStyle/>
          <a:p>
            <a:r>
              <a:rPr lang="en-US" dirty="0"/>
              <a:t>Did we miss-use the instrument response function?</a:t>
            </a:r>
          </a:p>
        </p:txBody>
      </p:sp>
      <p:pic>
        <p:nvPicPr>
          <p:cNvPr id="18" name="Content Placeholder 17" descr="Chart, line chart&#10;&#10;Description automatically generated">
            <a:extLst>
              <a:ext uri="{FF2B5EF4-FFF2-40B4-BE49-F238E27FC236}">
                <a16:creationId xmlns:a16="http://schemas.microsoft.com/office/drawing/2014/main" id="{71D35D17-6E06-CC44-8587-3727EFB2A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0000"/>
          <a:stretch/>
        </p:blipFill>
        <p:spPr>
          <a:xfrm>
            <a:off x="6493566" y="4021135"/>
            <a:ext cx="4227444" cy="2568751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AB5BA05-69BB-2B4D-AE2D-A62A69383227}"/>
              </a:ext>
            </a:extLst>
          </p:cNvPr>
          <p:cNvSpPr txBox="1"/>
          <p:nvPr/>
        </p:nvSpPr>
        <p:spPr>
          <a:xfrm>
            <a:off x="838199" y="4272677"/>
            <a:ext cx="50987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Currently we are using mean of set-1 for A-band and mean of set-2 for B-band.</a:t>
            </a:r>
          </a:p>
          <a:p>
            <a:endParaRPr lang="en-US" dirty="0"/>
          </a:p>
          <a:p>
            <a:r>
              <a:rPr lang="en-US" dirty="0"/>
              <a:t>Mean of set-1 for B-band is close to shift -0.2 nm in IRF sensitivity.</a:t>
            </a:r>
          </a:p>
          <a:p>
            <a:endParaRPr lang="en-US" dirty="0"/>
          </a:p>
          <a:p>
            <a:r>
              <a:rPr lang="en-US" dirty="0"/>
              <a:t>But set-3 of A band is similar to set-1 and does not help A-band. </a:t>
            </a:r>
          </a:p>
        </p:txBody>
      </p:sp>
      <p:pic>
        <p:nvPicPr>
          <p:cNvPr id="21" name="Picture 20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55E77135-0DA9-044E-B96F-6752ED68A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93677"/>
            <a:ext cx="5098772" cy="2416292"/>
          </a:xfrm>
          <a:prstGeom prst="rect">
            <a:avLst/>
          </a:prstGeom>
        </p:spPr>
      </p:pic>
      <p:pic>
        <p:nvPicPr>
          <p:cNvPr id="22" name="Content Placeholder 17" descr="Chart, line chart&#10;&#10;Description automatically generated">
            <a:extLst>
              <a:ext uri="{FF2B5EF4-FFF2-40B4-BE49-F238E27FC236}">
                <a16:creationId xmlns:a16="http://schemas.microsoft.com/office/drawing/2014/main" id="{BDA0C883-801F-794F-ADF6-C8DF76CCA2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6493566" y="1072284"/>
            <a:ext cx="4227444" cy="256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6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AA829-4CFD-5042-B288-35DAC320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193" y="661330"/>
            <a:ext cx="5957711" cy="1161541"/>
          </a:xfrm>
        </p:spPr>
        <p:txBody>
          <a:bodyPr>
            <a:normAutofit/>
          </a:bodyPr>
          <a:lstStyle/>
          <a:p>
            <a:r>
              <a:rPr lang="en-US" sz="3200" dirty="0"/>
              <a:t>Changing Orbits/Geometry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57E2344-8A7C-DA40-8EBA-EA337D27C1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8" b="68017"/>
          <a:stretch/>
        </p:blipFill>
        <p:spPr bwMode="auto">
          <a:xfrm>
            <a:off x="451691" y="1978067"/>
            <a:ext cx="11288617" cy="3637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8054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4BB86C3-6572-4E49-AE47-F206C4790AC4}"/>
              </a:ext>
            </a:extLst>
          </p:cNvPr>
          <p:cNvSpPr txBox="1">
            <a:spLocks/>
          </p:cNvSpPr>
          <p:nvPr/>
        </p:nvSpPr>
        <p:spPr>
          <a:xfrm>
            <a:off x="1378656" y="162529"/>
            <a:ext cx="9249832" cy="783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Reflectance as a function of angles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456EC0DC-C5F1-544A-BC83-1F59ACBEF9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1130712"/>
            <a:ext cx="6620185" cy="4950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65D080-6E1C-1C41-9AAA-5E31E02758E3}"/>
                  </a:ext>
                </a:extLst>
              </p:cNvPr>
              <p:cNvSpPr txBox="1"/>
              <p:nvPr/>
            </p:nvSpPr>
            <p:spPr>
              <a:xfrm>
                <a:off x="7132317" y="1163976"/>
                <a:ext cx="4823461" cy="2441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2286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𝜇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              (1)</a:t>
                </a:r>
                <a:br>
                  <a:rPr lang="en-US" sz="1800" dirty="0">
                    <a:effectLst/>
                    <a:ea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   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abs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abs</m:t>
                        </m:r>
                      </m:sub>
                    </m:sSub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𝜏</m:t>
                            </m:r>
                            <m:d>
                              <m:d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ray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    (2)</a:t>
                </a:r>
                <a:endParaRPr lang="en-US" dirty="0">
                  <a:ea typeface="Times New Roman" panose="02020603050405020304" pitchFamily="18" charset="0"/>
                </a:endParaRPr>
              </a:p>
              <a:p>
                <a:pPr marL="0" marR="0" indent="2286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𝑟𝑒𝑓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ref</m:t>
                        </m:r>
                      </m:sub>
                    </m:sSub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𝑟𝑎𝑦</m:t>
                            </m:r>
                          </m:sub>
                        </m:sSub>
                        <m:d>
                          <m:d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                   (3)</a:t>
                </a:r>
                <a:endParaRPr lang="en-US" dirty="0">
                  <a:ea typeface="Times New Roman" panose="02020603050405020304" pitchFamily="18" charset="0"/>
                </a:endParaRPr>
              </a:p>
              <a:p>
                <a:pPr marL="0" marR="0" indent="2286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abs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ref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abs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ref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𝜏</m:t>
                        </m:r>
                        <m:d>
                          <m:d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              (4)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65D080-6E1C-1C41-9AAA-5E31E0275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317" y="1163976"/>
                <a:ext cx="4823461" cy="2441759"/>
              </a:xfrm>
              <a:prstGeom prst="rect">
                <a:avLst/>
              </a:prstGeom>
              <a:blipFill>
                <a:blip r:embed="rId3"/>
                <a:stretch>
                  <a:fillRect l="-525" b="-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9EBE48-D2E1-7248-A94A-AED870BB8995}"/>
                  </a:ext>
                </a:extLst>
              </p:cNvPr>
              <p:cNvSpPr txBox="1"/>
              <p:nvPr/>
            </p:nvSpPr>
            <p:spPr>
              <a:xfrm>
                <a:off x="7252332" y="3605735"/>
                <a:ext cx="5252087" cy="2805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657350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𝑎𝑏𝑠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⁡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abs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ref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𝜏</m:t>
                    </m:r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∗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   (5)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657350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𝑎𝑏𝑠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∗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                         (6)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65735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𝑎𝑏𝑠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𝑟𝑒𝑠𝑖𝑑𝑢𝑎𝑙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𝑎𝑏𝑠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𝑜𝑏𝑠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exp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⁡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∗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    (</a:t>
                </a:r>
                <a:r>
                  <a:rPr lang="en-US" dirty="0">
                    <a:ea typeface="Times New Roman" panose="02020603050405020304" pitchFamily="18" charset="0"/>
                  </a:rPr>
                  <a:t>7</a:t>
                </a:r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657350" algn="l"/>
                  </a:tabLst>
                </a:pP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9EBE48-D2E1-7248-A94A-AED870BB8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332" y="3605735"/>
                <a:ext cx="5252087" cy="2805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54F4B2C-F95A-5541-BCD3-E42FAB0AEF95}"/>
              </a:ext>
            </a:extLst>
          </p:cNvPr>
          <p:cNvSpPr txBox="1"/>
          <p:nvPr/>
        </p:nvSpPr>
        <p:spPr>
          <a:xfrm>
            <a:off x="7583059" y="607492"/>
            <a:ext cx="348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Physics of O</a:t>
            </a:r>
            <a:r>
              <a:rPr lang="en-US" sz="2800" baseline="-25000" dirty="0">
                <a:solidFill>
                  <a:srgbClr val="C00000"/>
                </a:solidFill>
              </a:rPr>
              <a:t>2</a:t>
            </a:r>
            <a:r>
              <a:rPr lang="en-US" sz="2800" dirty="0">
                <a:solidFill>
                  <a:srgbClr val="C00000"/>
                </a:solidFill>
              </a:rPr>
              <a:t> bands</a:t>
            </a:r>
          </a:p>
        </p:txBody>
      </p:sp>
    </p:spTree>
    <p:extLst>
      <p:ext uri="{BB962C8B-B14F-4D97-AF65-F5344CB8AC3E}">
        <p14:creationId xmlns:p14="http://schemas.microsoft.com/office/powerpoint/2010/main" val="1392974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A1ABF0D-436E-8848-B695-B0AC68CCDA05}"/>
              </a:ext>
            </a:extLst>
          </p:cNvPr>
          <p:cNvSpPr txBox="1"/>
          <p:nvPr/>
        </p:nvSpPr>
        <p:spPr>
          <a:xfrm>
            <a:off x="662354" y="540690"/>
            <a:ext cx="108672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How much variation (trend) of observation can be explained </a:t>
            </a:r>
          </a:p>
          <a:p>
            <a:pPr algn="ctr"/>
            <a:r>
              <a:rPr lang="en-US" sz="2800" dirty="0"/>
              <a:t>by geometry (orbit) variation?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C5021-6561-F943-860F-F73B666F78E4}"/>
              </a:ext>
            </a:extLst>
          </p:cNvPr>
          <p:cNvSpPr txBox="1"/>
          <p:nvPr/>
        </p:nvSpPr>
        <p:spPr>
          <a:xfrm>
            <a:off x="1216632" y="5822670"/>
            <a:ext cx="90097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dirty="0">
                <a:solidFill>
                  <a:srgbClr val="FF0000"/>
                </a:solidFill>
              </a:rPr>
              <a:t>Most of observed trend in A-band and B-band can be attributed to orbit (geometry) change. Residual trend is insignificant.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E58276E-E1ED-6D4A-9FE1-6D11D35E5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0083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</a:br>
            <a:endParaRPr kumimoji="0" lang="en-US" altLang="zh-CN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0897AC-4C81-0743-88C9-2E11058CEE88}"/>
                  </a:ext>
                </a:extLst>
              </p:cNvPr>
              <p:cNvSpPr txBox="1"/>
              <p:nvPr/>
            </p:nvSpPr>
            <p:spPr>
              <a:xfrm>
                <a:off x="1559561" y="4816018"/>
                <a:ext cx="7663814" cy="912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485900" algn="l"/>
                  </a:tabLst>
                </a:pPr>
                <a:r>
                  <a:rPr lang="en-US" sz="1800" dirty="0">
                    <a:effectLst/>
                    <a:latin typeface="Times" pitchFamily="2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𝑎𝑏𝑠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𝑟𝑒𝑠𝑖𝑑𝑢𝑎𝑙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𝑎𝑏𝑠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𝑜𝑏𝑠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exp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⁡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∗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effectLst/>
                    <a:latin typeface="Times" pitchFamily="2" charset="0"/>
                    <a:ea typeface="Times New Roman" panose="02020603050405020304" pitchFamily="18" charset="0"/>
                  </a:rPr>
                  <a:t>  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0897AC-4C81-0743-88C9-2E11058CE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561" y="4816018"/>
                <a:ext cx="7663814" cy="912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B12FAA-29CB-DE43-AF27-CBBEA3E0B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631681"/>
              </p:ext>
            </p:extLst>
          </p:nvPr>
        </p:nvGraphicFramePr>
        <p:xfrm>
          <a:off x="1559561" y="1554180"/>
          <a:ext cx="9117495" cy="4209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3316">
                  <a:extLst>
                    <a:ext uri="{9D8B030D-6E8A-4147-A177-3AD203B41FA5}">
                      <a16:colId xmlns:a16="http://schemas.microsoft.com/office/drawing/2014/main" val="3044855680"/>
                    </a:ext>
                  </a:extLst>
                </a:gridCol>
                <a:gridCol w="1368384">
                  <a:extLst>
                    <a:ext uri="{9D8B030D-6E8A-4147-A177-3AD203B41FA5}">
                      <a16:colId xmlns:a16="http://schemas.microsoft.com/office/drawing/2014/main" val="344259657"/>
                    </a:ext>
                  </a:extLst>
                </a:gridCol>
                <a:gridCol w="1368384">
                  <a:extLst>
                    <a:ext uri="{9D8B030D-6E8A-4147-A177-3AD203B41FA5}">
                      <a16:colId xmlns:a16="http://schemas.microsoft.com/office/drawing/2014/main" val="2682329494"/>
                    </a:ext>
                  </a:extLst>
                </a:gridCol>
                <a:gridCol w="1301486">
                  <a:extLst>
                    <a:ext uri="{9D8B030D-6E8A-4147-A177-3AD203B41FA5}">
                      <a16:colId xmlns:a16="http://schemas.microsoft.com/office/drawing/2014/main" val="3769225336"/>
                    </a:ext>
                  </a:extLst>
                </a:gridCol>
                <a:gridCol w="1344058">
                  <a:extLst>
                    <a:ext uri="{9D8B030D-6E8A-4147-A177-3AD203B41FA5}">
                      <a16:colId xmlns:a16="http://schemas.microsoft.com/office/drawing/2014/main" val="498945178"/>
                    </a:ext>
                  </a:extLst>
                </a:gridCol>
                <a:gridCol w="1368384">
                  <a:extLst>
                    <a:ext uri="{9D8B030D-6E8A-4147-A177-3AD203B41FA5}">
                      <a16:colId xmlns:a16="http://schemas.microsoft.com/office/drawing/2014/main" val="319803230"/>
                    </a:ext>
                  </a:extLst>
                </a:gridCol>
                <a:gridCol w="1003483">
                  <a:extLst>
                    <a:ext uri="{9D8B030D-6E8A-4147-A177-3AD203B41FA5}">
                      <a16:colId xmlns:a16="http://schemas.microsoft.com/office/drawing/2014/main" val="3906989785"/>
                    </a:ext>
                  </a:extLst>
                </a:gridCol>
              </a:tblGrid>
              <a:tr h="96637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A_ratio_obs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A_ratio_sim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A_ratio_res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B_ratio_obs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B_ratio_sim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B_ratio_res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4287088"/>
                  </a:ext>
                </a:extLst>
              </a:tr>
              <a:tr h="6805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Student_test (slope)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6.5e-05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6.2e-05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7.7e-06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5.7e-05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5.0e-05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1.3e-05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7426618"/>
                  </a:ext>
                </a:extLst>
              </a:tr>
              <a:tr h="9608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Confidence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96.3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84.6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73.9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98.3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85.0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69.1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2553246"/>
                  </a:ext>
                </a:extLst>
              </a:tr>
              <a:tr h="6405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Sen’s slope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6.2e-05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6.5e-05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5.6e-06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4.0e-05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5.1e-05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2.3e-08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0353969"/>
                  </a:ext>
                </a:extLst>
              </a:tr>
              <a:tr h="9608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Man-Kendall (%)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99.91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99.99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74.6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98.5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99.99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50.5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998477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C8227E2-FD7B-5245-8383-02F208DD9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49661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</a:br>
            <a:endParaRPr kumimoji="0" lang="en-US" altLang="zh-CN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680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43DE5-D6C8-A14C-86B1-6B91B0B7D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404" y="382417"/>
            <a:ext cx="7848600" cy="454932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Times" pitchFamily="2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BB1C8-7F4C-E54E-94D5-4A805E200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662608"/>
            <a:ext cx="11728174" cy="6056243"/>
          </a:xfrm>
        </p:spPr>
        <p:txBody>
          <a:bodyPr>
            <a:normAutofit fontScale="25000" lnSpcReduction="20000"/>
          </a:bodyPr>
          <a:lstStyle/>
          <a:p>
            <a:endParaRPr lang="en-US" sz="9600" dirty="0">
              <a:latin typeface="+mj-lt"/>
            </a:endParaRP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600" dirty="0">
                <a:latin typeface="Times" pitchFamily="2" charset="0"/>
              </a:rPr>
              <a:t>Due to lack of in-flight calibration and other comparable in-space instruments for absolute calibration, current EPIC’s O</a:t>
            </a:r>
            <a:r>
              <a:rPr lang="en-US" sz="9600" baseline="-25000" dirty="0">
                <a:latin typeface="Times" pitchFamily="2" charset="0"/>
              </a:rPr>
              <a:t>2</a:t>
            </a:r>
            <a:r>
              <a:rPr lang="en-US" sz="9600" dirty="0">
                <a:latin typeface="Times" pitchFamily="2" charset="0"/>
              </a:rPr>
              <a:t> A-band and B-band use moon calibrations that are unable to detect small changes in IRF.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600" dirty="0">
                <a:latin typeface="Times" pitchFamily="2" charset="0"/>
              </a:rPr>
              <a:t>This study examines the O</a:t>
            </a:r>
            <a:r>
              <a:rPr lang="en-US" sz="9600" baseline="-25000" dirty="0">
                <a:latin typeface="Times" pitchFamily="2" charset="0"/>
              </a:rPr>
              <a:t>2</a:t>
            </a:r>
            <a:r>
              <a:rPr lang="en-US" sz="9600" dirty="0">
                <a:latin typeface="Times" pitchFamily="2" charset="0"/>
              </a:rPr>
              <a:t> band’s calibration and stability using a unique South Pole location and RTM simulations with in-situ sounding and surface spectral albedo and BRDF. 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600" dirty="0">
                <a:latin typeface="Times" pitchFamily="2" charset="0"/>
              </a:rPr>
              <a:t>The results indicate EPIC simulations are within 1% of observations for non-absorption bands, but large discrepancies of 5.76% and 15.63% for O</a:t>
            </a:r>
            <a:r>
              <a:rPr lang="en-US" sz="9600" baseline="-25000" dirty="0">
                <a:latin typeface="Times" pitchFamily="2" charset="0"/>
              </a:rPr>
              <a:t>2</a:t>
            </a:r>
            <a:r>
              <a:rPr lang="en-US" sz="9600" dirty="0">
                <a:latin typeface="Times" pitchFamily="2" charset="0"/>
              </a:rPr>
              <a:t> B-band and A-band respectively exist. Sensitivities studies show the large discrepancies are unlikely caused by uncertainties in various input. The most likely cause is a shift or misrepresentation of IRF.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600" dirty="0">
                <a:latin typeface="Times" pitchFamily="2" charset="0"/>
              </a:rPr>
              <a:t>On the other hand, observed multi-year trends in O</a:t>
            </a:r>
            <a:r>
              <a:rPr lang="en-US" sz="9600" baseline="-25000" dirty="0">
                <a:latin typeface="Times" pitchFamily="2" charset="0"/>
              </a:rPr>
              <a:t>2</a:t>
            </a:r>
            <a:r>
              <a:rPr lang="en-US" sz="9600" dirty="0">
                <a:latin typeface="Times" pitchFamily="2" charset="0"/>
              </a:rPr>
              <a:t> band ratios in SP can be explained with orbital shift, which means the instrument is stable.</a:t>
            </a:r>
          </a:p>
          <a:p>
            <a:pPr marL="0" indent="0">
              <a:buNone/>
            </a:pPr>
            <a:endParaRPr lang="en-US" sz="7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3EB63D-3765-D145-85FC-3018ECE7CC85}"/>
              </a:ext>
            </a:extLst>
          </p:cNvPr>
          <p:cNvSpPr txBox="1"/>
          <p:nvPr/>
        </p:nvSpPr>
        <p:spPr>
          <a:xfrm>
            <a:off x="8468139" y="607252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64400"/>
            <a:r>
              <a:rPr lang="en-US" sz="1800" dirty="0" err="1">
                <a:solidFill>
                  <a:srgbClr val="5248FD"/>
                </a:solidFill>
                <a:latin typeface="Optima" panose="02000503060000020004" pitchFamily="2" charset="0"/>
              </a:rPr>
              <a:t>ZZhou</a:t>
            </a:r>
            <a:r>
              <a:rPr lang="en-US" sz="1800" dirty="0">
                <a:solidFill>
                  <a:srgbClr val="5248FD"/>
                </a:solidFill>
                <a:latin typeface="Optima" panose="02000503060000020004" pitchFamily="2" charset="0"/>
              </a:rPr>
              <a:t> et al., 2023, JQSRT</a:t>
            </a:r>
          </a:p>
        </p:txBody>
      </p:sp>
    </p:spTree>
    <p:extLst>
      <p:ext uri="{BB962C8B-B14F-4D97-AF65-F5344CB8AC3E}">
        <p14:creationId xmlns:p14="http://schemas.microsoft.com/office/powerpoint/2010/main" val="3474307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F9DE50-3E3E-8B49-9FE7-F3EC9765D3A3}"/>
              </a:ext>
            </a:extLst>
          </p:cNvPr>
          <p:cNvSpPr txBox="1"/>
          <p:nvPr/>
        </p:nvSpPr>
        <p:spPr>
          <a:xfrm>
            <a:off x="467027" y="1343331"/>
            <a:ext cx="10986843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400" dirty="0"/>
              <a:t>EPIC’s O</a:t>
            </a:r>
            <a:r>
              <a:rPr lang="en-US" sz="2400" baseline="-25000" dirty="0"/>
              <a:t>2</a:t>
            </a:r>
            <a:r>
              <a:rPr lang="en-US" sz="2400" dirty="0"/>
              <a:t> bands: A-band (764nm, 780nm) and B-band (688nm, 680nm) play significant roles in EPIC cloud (CM, CEP) and aerosol (height, cloud screening) retrieval algorithms.</a:t>
            </a:r>
          </a:p>
          <a:p>
            <a:pPr lvl="1"/>
            <a:r>
              <a:rPr lang="en-US" sz="2400" dirty="0"/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/>
              <a:t>Due to lack of inflight calibration, 680nm and 780nm calibration uses other in-space LEO/GEO instruments such as MODIS, MISR, and VIIRS. The 688nm and 764nm calibrations rely on calibrated 680nm and 680nm and lunar observations assuming pairs of O</a:t>
            </a:r>
            <a:r>
              <a:rPr lang="en-US" sz="2400" baseline="-25000" dirty="0"/>
              <a:t>2</a:t>
            </a:r>
            <a:r>
              <a:rPr lang="en-US" sz="2400" dirty="0"/>
              <a:t> bands have a constant reflectance ratio.</a:t>
            </a:r>
          </a:p>
          <a:p>
            <a:endParaRPr lang="en-US" sz="2400" dirty="0"/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/>
              <a:t>Monitoring O</a:t>
            </a:r>
            <a:r>
              <a:rPr lang="en-US" sz="2400" baseline="-25000" dirty="0"/>
              <a:t>2</a:t>
            </a:r>
            <a:r>
              <a:rPr lang="en-US" sz="2400" dirty="0"/>
              <a:t> band measurements over South Pole (SP) as a way of monitoring their stability. 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37B78F6-FF5C-0C43-8A0C-548A850BC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081" y="0"/>
            <a:ext cx="10145838" cy="1343331"/>
          </a:xfrm>
        </p:spPr>
        <p:txBody>
          <a:bodyPr/>
          <a:lstStyle/>
          <a:p>
            <a:pPr algn="ctr"/>
            <a:r>
              <a:rPr lang="en-US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81945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28B43-91C3-964C-A6D7-053485A2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176" y="-18152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Current moon-view O</a:t>
            </a:r>
            <a:r>
              <a:rPr lang="en-US" sz="4000" b="1" baseline="-25000" dirty="0"/>
              <a:t>2</a:t>
            </a:r>
            <a:r>
              <a:rPr lang="en-US" sz="4000" b="1" dirty="0"/>
              <a:t> band calibrations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DEBAAA-777C-7A40-A556-599622AA5B45}"/>
                  </a:ext>
                </a:extLst>
              </p:cNvPr>
              <p:cNvSpPr txBox="1"/>
              <p:nvPr/>
            </p:nvSpPr>
            <p:spPr>
              <a:xfrm>
                <a:off x="192904" y="1286525"/>
                <a:ext cx="3134764" cy="3114250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𝑎𝑏𝑠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𝑟𝑒𝑓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𝑎𝑏𝑠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800" i="1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𝑎𝑏𝑠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𝑐𝑡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𝑟𝑒𝑓</m:t>
                              </m:r>
                            </m:sub>
                          </m:s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  </m:t>
                          </m:r>
                          <m:sSubSup>
                            <m:sSubSup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𝑟𝑒𝑓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𝑐𝑡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𝑎𝑏𝑠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𝑟𝑒𝑓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𝑟𝑒𝑓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𝑐𝑡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𝑎𝑏𝑠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𝑐𝑡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 		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𝑎𝑏𝑠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𝑟𝑒𝑓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𝑎𝑏𝑠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𝑟𝑒𝑓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𝑎𝑏𝑠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𝑟𝑒𝑓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DEBAAA-777C-7A40-A556-599622AA5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04" y="1286525"/>
                <a:ext cx="3134764" cy="31142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D36826-E7BE-394B-8FC2-293F3E9FCF3A}"/>
                  </a:ext>
                </a:extLst>
              </p:cNvPr>
              <p:cNvSpPr txBox="1"/>
              <p:nvPr/>
            </p:nvSpPr>
            <p:spPr>
              <a:xfrm>
                <a:off x="2977715" y="1479326"/>
                <a:ext cx="2923006" cy="233179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Previous moon reflectance observation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688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680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=1.008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764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780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=0.984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D36826-E7BE-394B-8FC2-293F3E9FC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715" y="1479326"/>
                <a:ext cx="2923006" cy="2331792"/>
              </a:xfrm>
              <a:prstGeom prst="rect">
                <a:avLst/>
              </a:prstGeom>
              <a:blipFill>
                <a:blip r:embed="rId3"/>
                <a:stretch>
                  <a:fillRect t="-1087" r="-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AB8FC29-7263-F746-B017-7C58D220EBDE}"/>
                  </a:ext>
                </a:extLst>
              </p:cNvPr>
              <p:cNvSpPr/>
              <p:nvPr/>
            </p:nvSpPr>
            <p:spPr>
              <a:xfrm>
                <a:off x="9202175" y="1463734"/>
                <a:ext cx="2796921" cy="221516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EPIC cross calibration of reference bands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eqArr>
                            <m:eqArrPr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      </m:t>
                              </m:r>
                            </m:e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</m:eqAr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680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=9.3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−6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780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=1.435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−6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AB8FC29-7263-F746-B017-7C58D220EB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175" y="1463734"/>
                <a:ext cx="2796921" cy="22151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EC58F85-D9DF-3F45-91FC-C2330972AA3E}"/>
                  </a:ext>
                </a:extLst>
              </p:cNvPr>
              <p:cNvSpPr/>
              <p:nvPr/>
            </p:nvSpPr>
            <p:spPr>
              <a:xfrm>
                <a:off x="6128193" y="1586387"/>
                <a:ext cx="2747820" cy="209866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i="0" dirty="0">
                    <a:solidFill>
                      <a:schemeClr val="tx1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EPIC Moon-view </a:t>
                </a:r>
                <a:r>
                  <a:rPr lang="en-US" i="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eCounts</a:t>
                </a:r>
                <a:endParaRPr lang="en-US" i="0" dirty="0">
                  <a:solidFill>
                    <a:schemeClr val="tx1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i="0" dirty="0">
                    <a:solidFill>
                      <a:schemeClr val="tx1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of O</a:t>
                </a:r>
                <a:r>
                  <a:rPr lang="en-US" i="0" baseline="-25000" dirty="0">
                    <a:solidFill>
                      <a:schemeClr val="tx1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i="0" dirty="0">
                    <a:solidFill>
                      <a:schemeClr val="tx1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absorption bands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i="0" dirty="0">
                  <a:solidFill>
                    <a:schemeClr val="tx1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     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688,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680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=0.466</m:t>
                      </m:r>
                    </m:oMath>
                  </m:oMathPara>
                </a14:m>
                <a:endParaRPr lang="en-US" sz="18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8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764,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780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=0.591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EC58F85-D9DF-3F45-91FC-C2330972A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193" y="1586387"/>
                <a:ext cx="2747820" cy="20986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1553181-0F70-174C-836C-800681C848F0}"/>
                  </a:ext>
                </a:extLst>
              </p:cNvPr>
              <p:cNvSpPr/>
              <p:nvPr/>
            </p:nvSpPr>
            <p:spPr>
              <a:xfrm>
                <a:off x="5405628" y="4907806"/>
                <a:ext cx="4721784" cy="169440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EPIC O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</a:rPr>
                  <a:t> band calibration gain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18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688</m:t>
                        </m:r>
                      </m:sub>
                    </m:sSub>
                    <m:r>
                      <a:rPr lang="en-US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=2.02</m:t>
                    </m:r>
                    <m:r>
                      <a:rPr lang="en-US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−5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764</m:t>
                        </m:r>
                      </m:sub>
                    </m:sSub>
                    <m:r>
                      <a:rPr lang="en-US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=2.36</m:t>
                    </m:r>
                    <m:r>
                      <a:rPr lang="en-US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−5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1553181-0F70-174C-836C-800681C848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628" y="4907806"/>
                <a:ext cx="4721784" cy="16944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Down Arrow 26">
            <a:extLst>
              <a:ext uri="{FF2B5EF4-FFF2-40B4-BE49-F238E27FC236}">
                <a16:creationId xmlns:a16="http://schemas.microsoft.com/office/drawing/2014/main" id="{B6CAE132-B346-394C-AB2A-7D09659809E3}"/>
              </a:ext>
            </a:extLst>
          </p:cNvPr>
          <p:cNvSpPr/>
          <p:nvPr/>
        </p:nvSpPr>
        <p:spPr>
          <a:xfrm>
            <a:off x="7309132" y="3655979"/>
            <a:ext cx="484632" cy="1232599"/>
          </a:xfrm>
          <a:prstGeom prst="downArrow">
            <a:avLst>
              <a:gd name="adj1" fmla="val 35760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3E6095FD-6CC8-D749-AE10-59D246DEF1A4}"/>
              </a:ext>
            </a:extLst>
          </p:cNvPr>
          <p:cNvCxnSpPr>
            <a:cxnSpLocks/>
          </p:cNvCxnSpPr>
          <p:nvPr/>
        </p:nvCxnSpPr>
        <p:spPr>
          <a:xfrm rot="10800000" flipV="1">
            <a:off x="7793764" y="3719142"/>
            <a:ext cx="2956428" cy="1109490"/>
          </a:xfrm>
          <a:prstGeom prst="curvedConnector3">
            <a:avLst>
              <a:gd name="adj1" fmla="val 397"/>
            </a:avLst>
          </a:prstGeom>
          <a:ln w="889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46FCB07E-D067-624F-9223-482F24FCE440}"/>
              </a:ext>
            </a:extLst>
          </p:cNvPr>
          <p:cNvCxnSpPr>
            <a:cxnSpLocks/>
          </p:cNvCxnSpPr>
          <p:nvPr/>
        </p:nvCxnSpPr>
        <p:spPr>
          <a:xfrm>
            <a:off x="4367339" y="3822492"/>
            <a:ext cx="2941793" cy="1006140"/>
          </a:xfrm>
          <a:prstGeom prst="curvedConnector3">
            <a:avLst>
              <a:gd name="adj1" fmla="val -437"/>
            </a:avLst>
          </a:prstGeom>
          <a:ln w="889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DF34A70-314B-9446-B797-4A390253C065}"/>
                  </a:ext>
                </a:extLst>
              </p:cNvPr>
              <p:cNvSpPr txBox="1"/>
              <p:nvPr/>
            </p:nvSpPr>
            <p:spPr>
              <a:xfrm>
                <a:off x="1131884" y="5659056"/>
                <a:ext cx="4721784" cy="934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764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780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764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780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764,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780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DF34A70-314B-9446-B797-4A390253C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884" y="5659056"/>
                <a:ext cx="4721784" cy="934808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FFC2FAF-F165-6643-8E3B-FFF912958C93}"/>
                  </a:ext>
                </a:extLst>
              </p:cNvPr>
              <p:cNvSpPr txBox="1"/>
              <p:nvPr/>
            </p:nvSpPr>
            <p:spPr>
              <a:xfrm>
                <a:off x="1451495" y="4463431"/>
                <a:ext cx="4140615" cy="12119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688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680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688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680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688,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680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FFC2FAF-F165-6643-8E3B-FFF912958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495" y="4463431"/>
                <a:ext cx="4140615" cy="12119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2311A2F0-E323-5E45-BE3B-34BBE9322CEA}"/>
              </a:ext>
            </a:extLst>
          </p:cNvPr>
          <p:cNvSpPr txBox="1"/>
          <p:nvPr/>
        </p:nvSpPr>
        <p:spPr>
          <a:xfrm>
            <a:off x="4529019" y="755963"/>
            <a:ext cx="620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</a:t>
            </a:r>
            <a:r>
              <a:rPr lang="en-US" sz="2000" dirty="0" err="1"/>
              <a:t>Geogdzhayev</a:t>
            </a:r>
            <a:r>
              <a:rPr lang="en-US" sz="2000" dirty="0"/>
              <a:t>  and </a:t>
            </a:r>
            <a:r>
              <a:rPr lang="en-US" sz="2000" dirty="0" err="1"/>
              <a:t>Marshak</a:t>
            </a:r>
            <a:r>
              <a:rPr lang="en-US" sz="2000" dirty="0"/>
              <a:t>, 2018)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2C6D06-880A-5447-BA00-1B3579BCB25F}"/>
                  </a:ext>
                </a:extLst>
              </p:cNvPr>
              <p:cNvSpPr txBox="1"/>
              <p:nvPr/>
            </p:nvSpPr>
            <p:spPr>
              <a:xfrm>
                <a:off x="10185043" y="4907806"/>
                <a:ext cx="2006957" cy="2040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𝑎𝑏𝑠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𝑐𝑡</m:t>
                        </m:r>
                      </m:sup>
                    </m:sSubSup>
                    <m:r>
                      <a:rPr lang="en-US" sz="18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not sensitive to small changes in instrument response without presence of O</a:t>
                </a:r>
                <a:r>
                  <a:rPr lang="en-US" baseline="-25000" dirty="0"/>
                  <a:t>2</a:t>
                </a:r>
                <a:r>
                  <a:rPr lang="en-US" dirty="0"/>
                  <a:t> in path.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2C6D06-880A-5447-BA00-1B3579BCB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043" y="4907806"/>
                <a:ext cx="2006957" cy="2040367"/>
              </a:xfrm>
              <a:prstGeom prst="rect">
                <a:avLst/>
              </a:prstGeom>
              <a:blipFill>
                <a:blip r:embed="rId9"/>
                <a:stretch>
                  <a:fillRect l="-3145" t="-617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706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2499B-4C0B-0F4F-B666-D10F2D09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47" y="-149912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O</a:t>
            </a:r>
            <a:r>
              <a:rPr lang="en-US" sz="2800" baseline="-25000" dirty="0"/>
              <a:t>2</a:t>
            </a:r>
            <a:r>
              <a:rPr lang="en-US" sz="2800" dirty="0"/>
              <a:t> band clear sky measurements over South Pole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35D03D-1DD2-E045-9B8B-882285689AF1}"/>
              </a:ext>
            </a:extLst>
          </p:cNvPr>
          <p:cNvSpPr txBox="1"/>
          <p:nvPr/>
        </p:nvSpPr>
        <p:spPr>
          <a:xfrm>
            <a:off x="7217029" y="821879"/>
            <a:ext cx="429618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South Pole location is chosen because of its uniform surface snow type and thinner layer of atmosphere. Ground and in-situ air measurements are available at the Amundsen–Scott South Pole (SP) Station. </a:t>
            </a:r>
          </a:p>
          <a:p>
            <a:endParaRPr lang="en-US" sz="1800" dirty="0"/>
          </a:p>
          <a:p>
            <a:r>
              <a:rPr lang="en-US" sz="1800" dirty="0"/>
              <a:t>Data are for the months of December and January from 2015 to 2022, except Dec. 2019 and Jan. 2020. </a:t>
            </a:r>
          </a:p>
          <a:p>
            <a:endParaRPr lang="en-US" dirty="0"/>
          </a:p>
          <a:p>
            <a:r>
              <a:rPr lang="en-US" sz="1800" dirty="0"/>
              <a:t>EPIC pixels are chosen within 0.25hr of ground observation and 0.1</a:t>
            </a:r>
            <a:r>
              <a:rPr lang="en-US" sz="1800" baseline="30000" dirty="0"/>
              <a:t>o </a:t>
            </a:r>
            <a:r>
              <a:rPr lang="en-US" sz="1800" dirty="0"/>
              <a:t>to 90</a:t>
            </a:r>
            <a:r>
              <a:rPr lang="en-US" sz="1800" baseline="30000" dirty="0"/>
              <a:t>o</a:t>
            </a:r>
            <a:r>
              <a:rPr lang="en-US" sz="1800" dirty="0"/>
              <a:t>S.</a:t>
            </a:r>
          </a:p>
          <a:p>
            <a:endParaRPr lang="en-US" sz="1800" dirty="0"/>
          </a:p>
          <a:p>
            <a:r>
              <a:rPr lang="en-US" sz="1800" dirty="0"/>
              <a:t>Only clear sky observations are selected based on visual surface sky reports and EPIC cloud mask.</a:t>
            </a:r>
          </a:p>
          <a:p>
            <a:endParaRPr lang="en-US" dirty="0"/>
          </a:p>
          <a:p>
            <a:r>
              <a:rPr lang="en-US" dirty="0"/>
              <a:t>Small fluctuations and small but significant trends in all reflectance (except 764nm) are found. Both ratios have a significant positive trend.</a:t>
            </a:r>
          </a:p>
        </p:txBody>
      </p:sp>
      <p:pic>
        <p:nvPicPr>
          <p:cNvPr id="7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CE7AF253-72BE-F84A-951A-C56F91680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82" y="927010"/>
            <a:ext cx="6265357" cy="54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5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733E5-D300-B449-BA65-3F1EF5E36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8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Comparison of EPIC observations with RTM (</a:t>
            </a:r>
            <a:r>
              <a:rPr lang="en-US" sz="3200" dirty="0">
                <a:solidFill>
                  <a:srgbClr val="C00000"/>
                </a:solidFill>
              </a:rPr>
              <a:t>EPIC simulator</a:t>
            </a:r>
            <a:r>
              <a:rPr lang="en-US" sz="3200" dirty="0"/>
              <a:t>) simulations over South Pole (SP)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FCCE2-0347-804B-B8DE-5A7DEF631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476" y="1665201"/>
            <a:ext cx="10515600" cy="4827674"/>
          </a:xfrm>
        </p:spPr>
        <p:txBody>
          <a:bodyPr>
            <a:normAutofit fontScale="92500"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Clear sky selection requires both clear from ground observation and EPIC cloud mask</a:t>
            </a:r>
            <a:endParaRPr lang="en-US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In-situ sounding at ~12UTC, EPIC granule is selected with 0.25 </a:t>
            </a:r>
            <a:r>
              <a:rPr lang="en-US" sz="2400" dirty="0" err="1">
                <a:effectLst/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hr</a:t>
            </a:r>
            <a:r>
              <a:rPr lang="en-US" sz="2400" dirty="0">
                <a:effectLst/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 of the sounding, and pixels less than 0.1° to 90°S.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Observed</a:t>
            </a:r>
            <a:r>
              <a:rPr lang="en-US" sz="2400" dirty="0">
                <a:effectLst/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spectrally varying albedos and BRDF from SP/Antarctic (new implementation to RTM)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Vertical profiles of total molecules, H</a:t>
            </a:r>
            <a:r>
              <a:rPr lang="en-US" sz="2400" baseline="-25000" dirty="0">
                <a:effectLst/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O, O</a:t>
            </a:r>
            <a:r>
              <a:rPr lang="en-US" sz="2400" baseline="-25000" dirty="0">
                <a:effectLst/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, CO</a:t>
            </a:r>
            <a:r>
              <a:rPr lang="en-US" sz="2400" baseline="-25000" dirty="0">
                <a:effectLst/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, O</a:t>
            </a:r>
            <a:r>
              <a:rPr lang="en-US" sz="2400" baseline="-25000" dirty="0">
                <a:effectLst/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 are modified based on radiosonde, and </a:t>
            </a:r>
            <a:r>
              <a:rPr lang="en-US" sz="2400" dirty="0" err="1">
                <a:effectLst/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ozonesonde</a:t>
            </a:r>
            <a:r>
              <a:rPr lang="en-US" sz="2400" dirty="0">
                <a:effectLst/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 observations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>
                <a:effectLst/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SP ground height (2.839km)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The RTM uses improved pseudospherical shell (IPSS) approximation.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7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9A863-8BB6-2044-95C6-B934349F2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RTM Sensitivities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3B120-F8AA-0944-98B7-4A1E63A67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287" y="179912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Uncertainty in s</a:t>
            </a:r>
            <a:r>
              <a:rPr lang="en-US" sz="2800" dirty="0">
                <a:solidFill>
                  <a:srgbClr val="FF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urface spectral albedo and BRDF</a:t>
            </a:r>
          </a:p>
          <a:p>
            <a:endParaRPr lang="en-US" sz="2800" dirty="0">
              <a:solidFill>
                <a:srgbClr val="FF0000"/>
              </a:solidFill>
              <a:effectLst/>
              <a:latin typeface="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Uncertainty in</a:t>
            </a:r>
            <a:r>
              <a:rPr lang="en-US" sz="2800" dirty="0">
                <a:solidFill>
                  <a:srgbClr val="FF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total O</a:t>
            </a:r>
            <a:r>
              <a:rPr lang="en-US" sz="2800" baseline="-25000" dirty="0">
                <a:solidFill>
                  <a:srgbClr val="FF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dirty="0">
                <a:solidFill>
                  <a:srgbClr val="FF0000"/>
                </a:solidFill>
                <a:effectLst/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sz="2800" baseline="-25000" dirty="0">
                <a:solidFill>
                  <a:srgbClr val="FF0000"/>
                </a:solidFill>
                <a:effectLst/>
                <a:latin typeface="Times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en-US" sz="2800" dirty="0">
                <a:solidFill>
                  <a:srgbClr val="FF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amount </a:t>
            </a:r>
          </a:p>
          <a:p>
            <a:endParaRPr lang="en-US" sz="2800" dirty="0">
              <a:solidFill>
                <a:srgbClr val="FF0000"/>
              </a:solidFill>
              <a:effectLst/>
              <a:latin typeface="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Uncertainty in clear sky conditions (presence of thin ice crystals)</a:t>
            </a:r>
          </a:p>
          <a:p>
            <a:endParaRPr lang="en-US" dirty="0">
              <a:solidFill>
                <a:srgbClr val="FF0000"/>
              </a:solidFill>
              <a:latin typeface="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Earth Curvature </a:t>
            </a:r>
          </a:p>
          <a:p>
            <a:endParaRPr lang="en-US" dirty="0">
              <a:solidFill>
                <a:srgbClr val="FF0000"/>
              </a:solidFill>
              <a:latin typeface="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Uncertainty in i</a:t>
            </a:r>
            <a:r>
              <a:rPr lang="en-US" sz="2800" dirty="0">
                <a:solidFill>
                  <a:srgbClr val="FF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nstrument response function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604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73D8D4-F859-E14E-A45D-CABFBBE53C56}"/>
              </a:ext>
            </a:extLst>
          </p:cNvPr>
          <p:cNvSpPr txBox="1"/>
          <p:nvPr/>
        </p:nvSpPr>
        <p:spPr>
          <a:xfrm>
            <a:off x="1460631" y="321418"/>
            <a:ext cx="525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Surface Reflectivity sensitivity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3A97F7-23CA-7A51-E945-7C77F548CA3A}"/>
              </a:ext>
            </a:extLst>
          </p:cNvPr>
          <p:cNvSpPr txBox="1"/>
          <p:nvPr/>
        </p:nvSpPr>
        <p:spPr>
          <a:xfrm>
            <a:off x="10136555" y="4474236"/>
            <a:ext cx="2646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BRDF from SP </a:t>
            </a:r>
          </a:p>
          <a:p>
            <a:r>
              <a:rPr lang="en-US" sz="1600" dirty="0"/>
              <a:t>AF in SP direction: 1.3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7D3E2A-61D1-4C79-43B2-DD90D6AD568A}"/>
              </a:ext>
            </a:extLst>
          </p:cNvPr>
          <p:cNvSpPr txBox="1"/>
          <p:nvPr/>
        </p:nvSpPr>
        <p:spPr>
          <a:xfrm>
            <a:off x="7374101" y="3207861"/>
            <a:ext cx="34994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SP spectral albedos in 4 channels:</a:t>
            </a:r>
          </a:p>
          <a:p>
            <a:endParaRPr lang="en-US" sz="1600" dirty="0"/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9D1ECA-3D70-3143-83C3-36F03B02783A}"/>
              </a:ext>
            </a:extLst>
          </p:cNvPr>
          <p:cNvGrpSpPr/>
          <p:nvPr/>
        </p:nvGrpSpPr>
        <p:grpSpPr>
          <a:xfrm>
            <a:off x="7095672" y="505228"/>
            <a:ext cx="3718644" cy="2687924"/>
            <a:chOff x="7012725" y="-542146"/>
            <a:chExt cx="3718644" cy="2687924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C1E875BD-EF43-B26F-6F63-FA0F24B223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507"/>
            <a:stretch/>
          </p:blipFill>
          <p:spPr bwMode="auto">
            <a:xfrm>
              <a:off x="7012725" y="-542146"/>
              <a:ext cx="3718644" cy="2159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CCC4855F-7E7C-574F-9AFE-4BB39F3B43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358" b="-972"/>
            <a:stretch/>
          </p:blipFill>
          <p:spPr bwMode="auto">
            <a:xfrm>
              <a:off x="7012725" y="1499447"/>
              <a:ext cx="3718644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 descr="Diagram, radar chart&#10;&#10;Description automatically generated">
            <a:extLst>
              <a:ext uri="{FF2B5EF4-FFF2-40B4-BE49-F238E27FC236}">
                <a16:creationId xmlns:a16="http://schemas.microsoft.com/office/drawing/2014/main" id="{607F713F-D826-984B-8B4B-82DD39C83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980" y="4391950"/>
            <a:ext cx="2646040" cy="22983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24CB5E-A9F9-8349-AAE1-4A463F65D11E}"/>
              </a:ext>
            </a:extLst>
          </p:cNvPr>
          <p:cNvSpPr txBox="1"/>
          <p:nvPr/>
        </p:nvSpPr>
        <p:spPr>
          <a:xfrm>
            <a:off x="9941580" y="6185439"/>
            <a:ext cx="186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Hudson et al. 2006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E83AD15-5E4B-C745-B400-0B3CBA41EE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0" t="41953" r="13871" b="8802"/>
          <a:stretch/>
        </p:blipFill>
        <p:spPr bwMode="auto">
          <a:xfrm>
            <a:off x="494413" y="895538"/>
            <a:ext cx="6601259" cy="4560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28E8E74-C2E2-A446-8DAE-763AE6077ABB}"/>
              </a:ext>
            </a:extLst>
          </p:cNvPr>
          <p:cNvSpPr txBox="1"/>
          <p:nvPr/>
        </p:nvSpPr>
        <p:spPr>
          <a:xfrm>
            <a:off x="395022" y="5380672"/>
            <a:ext cx="71979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Black: EPIC observations</a:t>
            </a:r>
          </a:p>
          <a:p>
            <a:r>
              <a:rPr lang="en-US" dirty="0">
                <a:solidFill>
                  <a:srgbClr val="00B050"/>
                </a:solidFill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n-US" dirty="0"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effectLst/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simulation with observed spectral albedo but Lambertian surface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Blue: </a:t>
            </a:r>
            <a:r>
              <a:rPr lang="en-US" sz="1800" dirty="0">
                <a:effectLst/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simulations with snow BRDF but reduced spectral albedo (</a:t>
            </a:r>
            <a:r>
              <a:rPr lang="en-US" sz="1800" dirty="0" err="1">
                <a:effectLst/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alb</a:t>
            </a:r>
            <a:r>
              <a:rPr lang="en-US" sz="1800" dirty="0">
                <a:effectLst/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*0.98)</a:t>
            </a:r>
          </a:p>
          <a:p>
            <a:r>
              <a:rPr lang="en-US" dirty="0">
                <a:solidFill>
                  <a:srgbClr val="FF0000"/>
                </a:solidFill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dirty="0"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effectLst/>
                <a:latin typeface="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simulations with snow BRDF  and observed varying spectral albedo</a:t>
            </a:r>
          </a:p>
        </p:txBody>
      </p:sp>
      <p:graphicFrame>
        <p:nvGraphicFramePr>
          <p:cNvPr id="7" name="Table 14">
            <a:extLst>
              <a:ext uri="{FF2B5EF4-FFF2-40B4-BE49-F238E27FC236}">
                <a16:creationId xmlns:a16="http://schemas.microsoft.com/office/drawing/2014/main" id="{BB952EDC-72C8-DA4E-A004-2A43AB3CA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558038"/>
              </p:ext>
            </p:extLst>
          </p:nvPr>
        </p:nvGraphicFramePr>
        <p:xfrm>
          <a:off x="7095672" y="3565964"/>
          <a:ext cx="4684299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699">
                  <a:extLst>
                    <a:ext uri="{9D8B030D-6E8A-4147-A177-3AD203B41FA5}">
                      <a16:colId xmlns:a16="http://schemas.microsoft.com/office/drawing/2014/main" val="992443202"/>
                    </a:ext>
                  </a:extLst>
                </a:gridCol>
                <a:gridCol w="834887">
                  <a:extLst>
                    <a:ext uri="{9D8B030D-6E8A-4147-A177-3AD203B41FA5}">
                      <a16:colId xmlns:a16="http://schemas.microsoft.com/office/drawing/2014/main" val="2258813312"/>
                    </a:ext>
                  </a:extLst>
                </a:gridCol>
                <a:gridCol w="980661">
                  <a:extLst>
                    <a:ext uri="{9D8B030D-6E8A-4147-A177-3AD203B41FA5}">
                      <a16:colId xmlns:a16="http://schemas.microsoft.com/office/drawing/2014/main" val="1071372812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400420314"/>
                    </a:ext>
                  </a:extLst>
                </a:gridCol>
                <a:gridCol w="887895">
                  <a:extLst>
                    <a:ext uri="{9D8B030D-6E8A-4147-A177-3AD203B41FA5}">
                      <a16:colId xmlns:a16="http://schemas.microsoft.com/office/drawing/2014/main" val="1897031478"/>
                    </a:ext>
                  </a:extLst>
                </a:gridCol>
              </a:tblGrid>
              <a:tr h="323166">
                <a:tc>
                  <a:txBody>
                    <a:bodyPr/>
                    <a:lstStyle/>
                    <a:p>
                      <a:r>
                        <a:rPr lang="en-US" sz="1600" dirty="0"/>
                        <a:t>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680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688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764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780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902488"/>
                  </a:ext>
                </a:extLst>
              </a:tr>
              <a:tr h="323166">
                <a:tc>
                  <a:txBody>
                    <a:bodyPr/>
                    <a:lstStyle/>
                    <a:p>
                      <a:r>
                        <a:rPr lang="en-US" sz="1600" dirty="0"/>
                        <a:t>albedo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875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339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44DB0E95-DBEF-AF49-A7B7-8BE200183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0163" y="2706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506EBF-93FE-AF45-81FA-21184B944DE8}"/>
              </a:ext>
            </a:extLst>
          </p:cNvPr>
          <p:cNvSpPr txBox="1"/>
          <p:nvPr/>
        </p:nvSpPr>
        <p:spPr>
          <a:xfrm>
            <a:off x="498469" y="1181604"/>
            <a:ext cx="5193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South Pole Clear Sky Sensitivities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846983BF-F47B-F34D-9F3C-7F0A449BC4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81552" y="2251488"/>
            <a:ext cx="5194117" cy="35794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0895C43-26B1-0649-8B24-87DC4126C2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3471971"/>
                  </p:ext>
                </p:extLst>
              </p:nvPr>
            </p:nvGraphicFramePr>
            <p:xfrm>
              <a:off x="6188765" y="1424303"/>
              <a:ext cx="5621682" cy="475121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65469">
                      <a:extLst>
                        <a:ext uri="{9D8B030D-6E8A-4147-A177-3AD203B41FA5}">
                          <a16:colId xmlns:a16="http://schemas.microsoft.com/office/drawing/2014/main" val="2306429715"/>
                        </a:ext>
                      </a:extLst>
                    </a:gridCol>
                    <a:gridCol w="1660790">
                      <a:extLst>
                        <a:ext uri="{9D8B030D-6E8A-4147-A177-3AD203B41FA5}">
                          <a16:colId xmlns:a16="http://schemas.microsoft.com/office/drawing/2014/main" val="3200784913"/>
                        </a:ext>
                      </a:extLst>
                    </a:gridCol>
                    <a:gridCol w="1495423">
                      <a:extLst>
                        <a:ext uri="{9D8B030D-6E8A-4147-A177-3AD203B41FA5}">
                          <a16:colId xmlns:a16="http://schemas.microsoft.com/office/drawing/2014/main" val="2897650793"/>
                        </a:ext>
                      </a:extLst>
                    </a:gridCol>
                  </a:tblGrid>
                  <a:tr h="45394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</a:rPr>
                            <a:t>Sensitivity case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B-band ratio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A-band ratio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84675258"/>
                      </a:ext>
                    </a:extLst>
                  </a:tr>
                  <a:tr h="45394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</a:rPr>
                            <a:t>IPSS on, BRDF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     </a:t>
                          </a:r>
                          <a:r>
                            <a:rPr lang="en-US" sz="1800" dirty="0">
                              <a:solidFill>
                                <a:srgbClr val="FF0000"/>
                              </a:solidFill>
                              <a:effectLst/>
                            </a:rPr>
                            <a:t>0.583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FF0000"/>
                              </a:solidFill>
                              <a:effectLst/>
                            </a:rPr>
                            <a:t>     0.323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2834969"/>
                      </a:ext>
                    </a:extLst>
                  </a:tr>
                  <a:tr h="45394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</a:rPr>
                            <a:t>IPSS off, BRDF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     0.582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    0.322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76666206"/>
                      </a:ext>
                    </a:extLst>
                  </a:tr>
                  <a:tr h="45394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</a:rPr>
                            <a:t>IPSS on, BRDF,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oMath>
                          </a14:m>
                          <a:r>
                            <a:rPr lang="en-US" sz="1800" b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baseline="-25000" smtClean="0">
                                  <a:effectLst/>
                                  <a:latin typeface="Cambria Math" panose="02040503050406030204" pitchFamily="18" charset="0"/>
                                </a:rPr>
                                <m:t>∙ </m:t>
                              </m:r>
                            </m:oMath>
                          </a14:m>
                          <a:r>
                            <a:rPr lang="en-US" sz="1800" b="0">
                              <a:effectLst/>
                            </a:rPr>
                            <a:t>0.98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    0.583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    0.323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43455323"/>
                      </a:ext>
                    </a:extLst>
                  </a:tr>
                  <a:tr h="45394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</a:rPr>
                            <a:t>IPSS on, Lambertian Srf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    0.579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    0.316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40508313"/>
                      </a:ext>
                    </a:extLst>
                  </a:tr>
                  <a:tr h="50782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</a:rPr>
                            <a:t>IPSS on, BRDF,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800" b="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O</m:t>
                                      </m:r>
                                    </m:e>
                                    <m:sub>
                                      <m:r>
                                        <a:rPr lang="en-US" sz="1800" b="0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1800" b="0" baseline="-25000" smtClean="0">
                                  <a:effectLst/>
                                  <a:latin typeface="Cambria Math" panose="02040503050406030204" pitchFamily="18" charset="0"/>
                                </a:rPr>
                                <m:t>∙0.5</m:t>
                              </m:r>
                            </m:oMath>
                          </a14:m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    0.580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    0.323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46989577"/>
                      </a:ext>
                    </a:extLst>
                  </a:tr>
                  <a:tr h="50782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</a:rPr>
                            <a:t>IPSS on,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BRDF</m:t>
                                  </m:r>
                                  <m:r>
                                    <a:rPr lang="en-US" sz="1800" b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800" b="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O</m:t>
                                      </m:r>
                                    </m:e>
                                    <m:sub>
                                      <m:r>
                                        <a:rPr lang="en-US" sz="1800" b="0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1800" b="0" baseline="-25000" smtClean="0">
                                  <a:effectLst/>
                                  <a:latin typeface="Cambria Math" panose="02040503050406030204" pitchFamily="18" charset="0"/>
                                </a:rPr>
                                <m:t>∙2.0</m:t>
                              </m:r>
                            </m:oMath>
                          </a14:m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    0.587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    0.322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45457459"/>
                      </a:ext>
                    </a:extLst>
                  </a:tr>
                  <a:tr h="50594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</a:rPr>
                            <a:t>IPSS on, BRDF,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800" b="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O</m:t>
                                      </m:r>
                                    </m:e>
                                    <m:sub>
                                      <m:r>
                                        <a:rPr lang="en-US" sz="1800" b="0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1800" b="0" baseline="-25000" smtClean="0">
                                  <a:effectLst/>
                                  <a:latin typeface="Cambria Math" panose="02040503050406030204" pitchFamily="18" charset="0"/>
                                </a:rPr>
                                <m:t>∙0.9</m:t>
                              </m:r>
                            </m:oMath>
                          </a14:m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    0.601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    0.345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78603780"/>
                      </a:ext>
                    </a:extLst>
                  </a:tr>
                  <a:tr h="50594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</a:rPr>
                            <a:t>IPSS on,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BRDF</m:t>
                                  </m:r>
                                  <m:r>
                                    <a:rPr lang="en-US" sz="1800" b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800" b="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O</m:t>
                                      </m:r>
                                    </m:e>
                                    <m:sub>
                                      <m:r>
                                        <a:rPr lang="en-US" sz="1800" b="0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1800" b="0" baseline="-25000" smtClean="0">
                                  <a:effectLst/>
                                  <a:latin typeface="Cambria Math" panose="02040503050406030204" pitchFamily="18" charset="0"/>
                                </a:rPr>
                                <m:t>∙1.1</m:t>
                              </m:r>
                            </m:oMath>
                          </a14:m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    0.565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     0.303 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85720554"/>
                      </a:ext>
                    </a:extLst>
                  </a:tr>
                  <a:tr h="45394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effectLst/>
                            </a:rPr>
                            <a:t>EPIC Observation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    0.553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    0.280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426521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0895C43-26B1-0649-8B24-87DC4126C2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3471971"/>
                  </p:ext>
                </p:extLst>
              </p:nvPr>
            </p:nvGraphicFramePr>
            <p:xfrm>
              <a:off x="6188765" y="1424303"/>
              <a:ext cx="5621682" cy="475121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65469">
                      <a:extLst>
                        <a:ext uri="{9D8B030D-6E8A-4147-A177-3AD203B41FA5}">
                          <a16:colId xmlns:a16="http://schemas.microsoft.com/office/drawing/2014/main" val="2306429715"/>
                        </a:ext>
                      </a:extLst>
                    </a:gridCol>
                    <a:gridCol w="1660790">
                      <a:extLst>
                        <a:ext uri="{9D8B030D-6E8A-4147-A177-3AD203B41FA5}">
                          <a16:colId xmlns:a16="http://schemas.microsoft.com/office/drawing/2014/main" val="3200784913"/>
                        </a:ext>
                      </a:extLst>
                    </a:gridCol>
                    <a:gridCol w="1495423">
                      <a:extLst>
                        <a:ext uri="{9D8B030D-6E8A-4147-A177-3AD203B41FA5}">
                          <a16:colId xmlns:a16="http://schemas.microsoft.com/office/drawing/2014/main" val="2897650793"/>
                        </a:ext>
                      </a:extLst>
                    </a:gridCol>
                  </a:tblGrid>
                  <a:tr h="45394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</a:rPr>
                            <a:t>Sensitivity case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B-band ratio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A-band ratio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84675258"/>
                      </a:ext>
                    </a:extLst>
                  </a:tr>
                  <a:tr h="45394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</a:rPr>
                            <a:t>IPSS on, BRDF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     </a:t>
                          </a:r>
                          <a:r>
                            <a:rPr lang="en-US" sz="1800" dirty="0">
                              <a:solidFill>
                                <a:srgbClr val="FF0000"/>
                              </a:solidFill>
                              <a:effectLst/>
                            </a:rPr>
                            <a:t>0.583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FF0000"/>
                              </a:solidFill>
                              <a:effectLst/>
                            </a:rPr>
                            <a:t>     0.323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2834969"/>
                      </a:ext>
                    </a:extLst>
                  </a:tr>
                  <a:tr h="45394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</a:rPr>
                            <a:t>IPSS off, BRDF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     0.582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    0.322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76666206"/>
                      </a:ext>
                    </a:extLst>
                  </a:tr>
                  <a:tr h="4539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15" t="-300000" r="-129897" b="-6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    0.583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    0.323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43455323"/>
                      </a:ext>
                    </a:extLst>
                  </a:tr>
                  <a:tr h="45394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>
                              <a:effectLst/>
                            </a:rPr>
                            <a:t>IPSS on, Lambertian Srf</a:t>
                          </a:r>
                          <a:endParaRPr lang="en-US" sz="18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    0.579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    0.316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40508313"/>
                      </a:ext>
                    </a:extLst>
                  </a:tr>
                  <a:tr h="5078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15" t="-450000" r="-12989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    0.580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    0.323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46989577"/>
                      </a:ext>
                    </a:extLst>
                  </a:tr>
                  <a:tr h="5078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15" t="-550000" r="-12989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    0.587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    0.322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45457459"/>
                      </a:ext>
                    </a:extLst>
                  </a:tr>
                  <a:tr h="5059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15" t="-650000" r="-12989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    0.601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    0.345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78603780"/>
                      </a:ext>
                    </a:extLst>
                  </a:tr>
                  <a:tr h="5059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15" t="-750000" r="-12989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    0.565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     0.303 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85720554"/>
                      </a:ext>
                    </a:extLst>
                  </a:tr>
                  <a:tr h="45394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effectLst/>
                            </a:rPr>
                            <a:t>EPIC Observation</a:t>
                          </a:r>
                          <a:endParaRPr lang="en-US" sz="18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    0.553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    0.280</a:t>
                          </a:r>
                          <a:endParaRPr lang="en-US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42652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1">
            <a:extLst>
              <a:ext uri="{FF2B5EF4-FFF2-40B4-BE49-F238E27FC236}">
                <a16:creationId xmlns:a16="http://schemas.microsoft.com/office/drawing/2014/main" id="{5AB2F7B1-1DA8-4F4E-9EC3-E140AE8A8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545" y="1424527"/>
            <a:ext cx="15191599" cy="84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45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828117-05B9-9049-91AE-9049974148F5}"/>
              </a:ext>
            </a:extLst>
          </p:cNvPr>
          <p:cNvSpPr txBox="1"/>
          <p:nvPr/>
        </p:nvSpPr>
        <p:spPr>
          <a:xfrm flipH="1">
            <a:off x="898103" y="614513"/>
            <a:ext cx="4684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Sensitivity for </a:t>
            </a:r>
          </a:p>
          <a:p>
            <a:r>
              <a:rPr lang="en-US" sz="2400" dirty="0"/>
              <a:t>boundary aerosol and ice crystal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7ADC750-D1D3-F94C-B4DE-81373A2E2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637526"/>
              </p:ext>
            </p:extLst>
          </p:nvPr>
        </p:nvGraphicFramePr>
        <p:xfrm>
          <a:off x="5361098" y="1753062"/>
          <a:ext cx="6124230" cy="3351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4875">
                  <a:extLst>
                    <a:ext uri="{9D8B030D-6E8A-4147-A177-3AD203B41FA5}">
                      <a16:colId xmlns:a16="http://schemas.microsoft.com/office/drawing/2014/main" val="3173424554"/>
                    </a:ext>
                  </a:extLst>
                </a:gridCol>
                <a:gridCol w="1532240">
                  <a:extLst>
                    <a:ext uri="{9D8B030D-6E8A-4147-A177-3AD203B41FA5}">
                      <a16:colId xmlns:a16="http://schemas.microsoft.com/office/drawing/2014/main" val="3200605133"/>
                    </a:ext>
                  </a:extLst>
                </a:gridCol>
                <a:gridCol w="1447115">
                  <a:extLst>
                    <a:ext uri="{9D8B030D-6E8A-4147-A177-3AD203B41FA5}">
                      <a16:colId xmlns:a16="http://schemas.microsoft.com/office/drawing/2014/main" val="1333648623"/>
                    </a:ext>
                  </a:extLst>
                </a:gridCol>
              </a:tblGrid>
              <a:tr h="87495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Sensitivity tests /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Change in ratio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B-band ratio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A-band ratio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1541844"/>
                  </a:ext>
                </a:extLst>
              </a:tr>
              <a:tr h="4128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COD = 0.03,  CTH=0.66 km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-0.0046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-0.0031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5960885"/>
                  </a:ext>
                </a:extLst>
              </a:tr>
              <a:tr h="4128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COD = 0.10,  CTH = 0.66 km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-0.0161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-0.0108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9013011"/>
                  </a:ext>
                </a:extLst>
              </a:tr>
              <a:tr h="4128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COD = 0.30,  CTH = 0.66 km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-0.0139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-0.0105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9996544"/>
                  </a:ext>
                </a:extLst>
              </a:tr>
              <a:tr h="4128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COD = 0.03,  CTH = 1.66 km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-0.0048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-0.0033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0166900"/>
                  </a:ext>
                </a:extLst>
              </a:tr>
              <a:tr h="4128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COD = 0.10,  CTH = 1.66 km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-0.0163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-0.0110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6782841"/>
                  </a:ext>
                </a:extLst>
              </a:tr>
              <a:tr h="4128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COD = 0.30,  CTH = 1.66 km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-0.0129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-0.0089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1452574"/>
                  </a:ext>
                </a:extLst>
              </a:tr>
            </a:tbl>
          </a:graphicData>
        </a:graphic>
      </p:graphicFrame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8ACB878B-95B0-504C-8D5B-536E4CBB0C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87"/>
          <a:stretch/>
        </p:blipFill>
        <p:spPr>
          <a:xfrm>
            <a:off x="566798" y="1722286"/>
            <a:ext cx="4482279" cy="377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05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15375</TotalTime>
  <Words>1367</Words>
  <Application>Microsoft Macintosh PowerPoint</Application>
  <PresentationFormat>Widescreen</PresentationFormat>
  <Paragraphs>251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Helvetica</vt:lpstr>
      <vt:lpstr>Optima</vt:lpstr>
      <vt:lpstr>Times</vt:lpstr>
      <vt:lpstr>Times New Roman</vt:lpstr>
      <vt:lpstr>Wingdings</vt:lpstr>
      <vt:lpstr>Office Theme</vt:lpstr>
      <vt:lpstr>Evaluation of the stability and calibration of EPIC oxygen bands with observations and radiative transfer model simulations over South Pole </vt:lpstr>
      <vt:lpstr>Objectives</vt:lpstr>
      <vt:lpstr>Current moon-view O2 band calibrations</vt:lpstr>
      <vt:lpstr>O2 band clear sky measurements over South Pole</vt:lpstr>
      <vt:lpstr>Comparison of EPIC observations with RTM (EPIC simulator) simulations over South Pole (SP)</vt:lpstr>
      <vt:lpstr>RTM Sensitivities</vt:lpstr>
      <vt:lpstr>PowerPoint Presentation</vt:lpstr>
      <vt:lpstr>PowerPoint Presentation</vt:lpstr>
      <vt:lpstr>PowerPoint Presentation</vt:lpstr>
      <vt:lpstr>Results from EPIC simulation vs. Observations Over SP without Considering IRF </vt:lpstr>
      <vt:lpstr>Sensitivities in Instrument Response Functions (IRF)</vt:lpstr>
      <vt:lpstr>Did we miss-use the instrument response function?</vt:lpstr>
      <vt:lpstr>Changing Orbits/Geometry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O2 Band measurements</dc:title>
  <dc:creator>Yaping Z</dc:creator>
  <cp:lastModifiedBy>Zhou, Yaping (GSFC-613.0)[UNIVERSITY OF MARYLAND BALTIMORE CO]</cp:lastModifiedBy>
  <cp:revision>3</cp:revision>
  <dcterms:created xsi:type="dcterms:W3CDTF">2022-09-23T18:26:53Z</dcterms:created>
  <dcterms:modified xsi:type="dcterms:W3CDTF">2023-10-17T02:07:45Z</dcterms:modified>
</cp:coreProperties>
</file>