
<file path=[Content_Types].xml><?xml version="1.0" encoding="utf-8"?>
<Types xmlns="http://schemas.openxmlformats.org/package/2006/content-types">
  <Default Extension="jpeg" ContentType="image/jpeg"/>
  <Default Extension="pdf" ContentType="application/pd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371" r:id="rId2"/>
    <p:sldId id="392" r:id="rId3"/>
    <p:sldId id="428" r:id="rId4"/>
    <p:sldId id="320" r:id="rId5"/>
    <p:sldId id="299" r:id="rId6"/>
    <p:sldId id="439" r:id="rId7"/>
    <p:sldId id="433" r:id="rId8"/>
    <p:sldId id="438" r:id="rId9"/>
    <p:sldId id="440" r:id="rId10"/>
    <p:sldId id="271" r:id="rId11"/>
    <p:sldId id="272" r:id="rId12"/>
    <p:sldId id="275" r:id="rId13"/>
    <p:sldId id="441" r:id="rId14"/>
    <p:sldId id="442" r:id="rId15"/>
    <p:sldId id="261" r:id="rId16"/>
    <p:sldId id="263" r:id="rId17"/>
    <p:sldId id="260" r:id="rId18"/>
    <p:sldId id="380" r:id="rId19"/>
    <p:sldId id="424" r:id="rId20"/>
    <p:sldId id="407" r:id="rId21"/>
    <p:sldId id="412" r:id="rId22"/>
    <p:sldId id="259" r:id="rId23"/>
    <p:sldId id="405" r:id="rId24"/>
    <p:sldId id="290" r:id="rId25"/>
    <p:sldId id="388" r:id="rId26"/>
    <p:sldId id="43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9C0"/>
    <a:srgbClr val="8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243"/>
    <p:restoredTop sz="94694"/>
  </p:normalViewPr>
  <p:slideViewPr>
    <p:cSldViewPr snapToGrid="0" snapToObjects="1">
      <p:cViewPr varScale="1">
        <p:scale>
          <a:sx n="69" d="100"/>
          <a:sy n="69" d="100"/>
        </p:scale>
        <p:origin x="208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7F19-3756-414A-A32E-D56008485F20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2F393-F995-6748-B285-A557873457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A12EE-0180-6F4F-84E3-0A3D0491A5DE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1722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E29D2C-6018-5D4A-BD52-62E42460B7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79EAB-AA97-2244-92BA-CD7348A43C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7788B-234E-DF4C-A5C8-C4FDDF59C5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E3D8C-5B36-184C-BFCD-66B817307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BBB5A-44A2-AE41-8BA0-AB8F5FC4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96DFD-9001-8C49-AD65-43AAF90D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4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A35BC-3947-FA45-93CD-7377C7FE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1DB61-31E7-314E-9A56-A49508AF2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7DD5B-2A66-2B43-95B4-4F43B04AF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1DAF7E-E3A2-F049-917D-04AA2E8C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53E2F-2818-ED4C-835F-D4AFA737D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5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0A4182-810D-3446-BCCA-D58FCB2D2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524A57-B634-8347-A97B-BB1E5C8D77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AB71-190F-B14C-8D49-5E973145B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617EB-AB6F-814C-A9C2-F2148573B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93A6E-4DDD-2A40-9BFA-731003B0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9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4C7CD-44FA-2849-B074-15BAD91F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0E56F-76DB-7545-85D2-4B35027D3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35747-A853-0E4B-A79B-CEDB2249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7EF545-F78B-4141-83AF-0BE4004F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1641-1EFD-C14B-A720-04DD59244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Logo-nasa-800px">
            <a:extLst>
              <a:ext uri="{FF2B5EF4-FFF2-40B4-BE49-F238E27FC236}">
                <a16:creationId xmlns:a16="http://schemas.microsoft.com/office/drawing/2014/main" id="{0776BCD6-9281-004E-8C16-41C8942E0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" y="0"/>
            <a:ext cx="883920" cy="729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DB5A2A44-515B-1C40-ACBC-D8B47110BF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804" y="0"/>
            <a:ext cx="1148195" cy="729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8360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A50A-D88B-4446-87C3-9B421AAC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70BD3-34CE-5F49-9BC3-E3A315DC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19467-D6E5-0D44-B3D2-D3FD281F0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72927-BBAB-4149-AB62-36C7ACD1A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1F51B-CA06-8046-A9AF-F149B8B0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9363A-161D-9C46-BE92-4CC675011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0D857-3059-3C42-A5B4-97EF6C8EF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14A3D-B83C-CC4D-9150-EB03688EA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6BFE01-0E2B-A34A-A307-7DE51EBA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B91B46-2383-E940-AF51-4D5A152B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36C9F-466E-9C44-A4DA-7208EE9A7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72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40EEC-B09E-1B45-B6F1-67083FD6B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74CCA3-9069-2940-9B77-836E149D0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06E2D-CC4B-4044-9D05-E93270080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52DD0-1EE9-7146-B962-566F1B9FA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6F2A7-00D3-0547-B010-8B6C648F86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6C75AC-9ACA-4B47-BC29-DC476E9A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687E02-EDBC-FC43-BDF7-B42C81F3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F51543-F719-B843-B1D4-59917AB0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90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5F220-CF4F-F74B-AF7A-843E43877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FBFA66-BEE0-B342-8021-FA3386E9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EE1302-1C2A-DB4C-9749-9FE5FF746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E16F3C-A20D-F746-B342-199AC0C0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3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FDDCDE-E531-3B4A-BCB7-CF503DF2D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95FDCC-F2A3-4E46-9B6C-FCFC34AE2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71DDE-6C48-2F43-96FE-FDAFF09F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753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BB054-6288-204F-8570-DADB36254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D51A1-9C89-9C46-BA45-431566100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365BE-15EC-BF4F-88DB-5FDB2FA50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109E2-C3D0-3245-A604-E05C5252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4634C-AFE5-544B-A2D4-3F8E562B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34401-158D-6449-A7FE-D2927CD21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5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50EB-2B15-6A42-9D1D-DC77D80CE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6CD7D9-071E-6C40-8C8C-204B25E680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5A5512-C934-6446-A2B4-81D8AD3ED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B8E7CF-2234-EB49-99F7-FC6463625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977B0-CFDA-FA45-9119-C1FCD80E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749D2F-82C9-8C46-BE04-D2848C2C9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C20D1-5F90-ED4A-A5CA-9AFEFB897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091C47-F0F3-184C-AD06-B0B3867D2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7E998-5FDA-CF48-B314-F4880ACB6F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BFC43-5942-B740-B40E-369BD8E18C3A}" type="datetimeFigureOut">
              <a:rPr lang="en-US" smtClean="0"/>
              <a:t>10/16/23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888C8-EE2C-7E46-BFB8-0FCA6E8A4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DD6BF-5BA9-F04B-BBAD-DB8DC679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DBE7E-54FE-EE48-8561-C79BBC33A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194/amt-13-1575-2020" TargetMode="External"/><Relationship Id="rId2" Type="http://schemas.openxmlformats.org/officeDocument/2006/relationships/hyperlink" Target="https://doi.org/10.5194/amt-13-5259-2020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16/j.jqsrt.2019.03.022" TargetMode="External"/><Relationship Id="rId4" Type="http://schemas.openxmlformats.org/officeDocument/2006/relationships/hyperlink" Target="https://doi.org/10.1029/2019JD031488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doi:10.5194/amt-9-1785-2016" TargetMode="External"/><Relationship Id="rId3" Type="http://schemas.openxmlformats.org/officeDocument/2006/relationships/hyperlink" Target="https://doi.org/10.5194/amt-12-2019-2019" TargetMode="External"/><Relationship Id="rId7" Type="http://schemas.openxmlformats.org/officeDocument/2006/relationships/hyperlink" Target="doi:10.1002/2017GL073939" TargetMode="External"/><Relationship Id="rId2" Type="http://schemas.openxmlformats.org/officeDocument/2006/relationships/hyperlink" Target="%3B%20doi:&#160;10.3390/s1905124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175/BAMS-D-17-0223.1" TargetMode="External"/><Relationship Id="rId5" Type="http://schemas.openxmlformats.org/officeDocument/2006/relationships/hyperlink" Target="https://doi.org/10.1016/j.jqsrt.2018.05.007" TargetMode="External"/><Relationship Id="rId10" Type="http://schemas.openxmlformats.org/officeDocument/2006/relationships/hyperlink" Target="doi:10.3390/rs8020098" TargetMode="External"/><Relationship Id="rId4" Type="http://schemas.openxmlformats.org/officeDocument/2006/relationships/hyperlink" Target="https://doi.org/10.1016/j.jqsrt.2018.09.006" TargetMode="External"/><Relationship Id="rId9" Type="http://schemas.openxmlformats.org/officeDocument/2006/relationships/hyperlink" Target="doi:10.3390/rs8050431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d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doi:%2010.3389/frsen.2022.79627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182" y="1387011"/>
            <a:ext cx="9870718" cy="904126"/>
          </a:xfrm>
          <a:noFill/>
          <a:ln>
            <a:miter lim="800000"/>
            <a:headEnd/>
            <a:tailEnd/>
          </a:ln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2129C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EPIC Cloud Pressure: Algorithm and Comparison With Other Products</a:t>
            </a:r>
            <a:endParaRPr lang="en-US" sz="3200" dirty="0">
              <a:solidFill>
                <a:srgbClr val="2129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16404A-8DF5-5946-9895-21BCDBACE220}"/>
              </a:ext>
            </a:extLst>
          </p:cNvPr>
          <p:cNvSpPr/>
          <p:nvPr/>
        </p:nvSpPr>
        <p:spPr>
          <a:xfrm>
            <a:off x="1329794" y="3272960"/>
            <a:ext cx="103148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EPIC Cloud Team: </a:t>
            </a:r>
          </a:p>
          <a:p>
            <a:pPr algn="ctr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Yuekui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Yaping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Zhou, Alfonso Delgado-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Bonal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spcBef>
                <a:spcPts val="600"/>
              </a:spcBef>
            </a:pP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Peng-Wang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Gala Wind, Kerry Meyer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B8F978-6464-2F4B-B691-B43D68A69B65}"/>
              </a:ext>
            </a:extLst>
          </p:cNvPr>
          <p:cNvSpPr txBox="1"/>
          <p:nvPr/>
        </p:nvSpPr>
        <p:spPr>
          <a:xfrm>
            <a:off x="2766500" y="5470989"/>
            <a:ext cx="6624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C00000"/>
                </a:solidFill>
              </a:rPr>
              <a:t>DSCOVR EPIC&amp;NISTAR Science Team Meeting</a:t>
            </a:r>
          </a:p>
          <a:p>
            <a:pPr algn="ctr"/>
            <a:r>
              <a:rPr lang="en-US" sz="1600" dirty="0">
                <a:solidFill>
                  <a:srgbClr val="000090"/>
                </a:solidFill>
              </a:rPr>
              <a:t>Oct. 26-17, 2023, GSFC</a:t>
            </a:r>
          </a:p>
        </p:txBody>
      </p:sp>
    </p:spTree>
    <p:extLst>
      <p:ext uri="{BB962C8B-B14F-4D97-AF65-F5344CB8AC3E}">
        <p14:creationId xmlns:p14="http://schemas.microsoft.com/office/powerpoint/2010/main" val="407130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68F7F-48F6-B8C1-3F5F-8C4C16751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07" y="365125"/>
            <a:ext cx="10515600" cy="7805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129C0"/>
                </a:solidFill>
              </a:rPr>
              <a:t>EPIC vs GOME2 cloud effective pressure: Annual zonal mean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816F75-9B6F-E948-5EC9-9DC12AF9F47C}"/>
              </a:ext>
            </a:extLst>
          </p:cNvPr>
          <p:cNvSpPr txBox="1"/>
          <p:nvPr/>
        </p:nvSpPr>
        <p:spPr>
          <a:xfrm>
            <a:off x="222312" y="5039710"/>
            <a:ext cx="11671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/>
              <a:t>Data for 2016</a:t>
            </a:r>
          </a:p>
          <a:p>
            <a:pPr marL="342900" indent="-342900">
              <a:buAutoNum type="arabicParenR"/>
            </a:pPr>
            <a:r>
              <a:rPr lang="en-US" sz="2000" dirty="0"/>
              <a:t>In general, the three cloud effective pressure datasets (EPIC A-band, EPIC B-band, and GOME2) match each other well; </a:t>
            </a:r>
          </a:p>
          <a:p>
            <a:pPr marL="342900" indent="-342900">
              <a:buAutoNum type="arabicParenR"/>
            </a:pPr>
            <a:r>
              <a:rPr lang="en-US" sz="2000" dirty="0"/>
              <a:t>More differences over land than over ocean, indicating sensitivity to land surface reflectivity contribution.</a:t>
            </a:r>
          </a:p>
          <a:p>
            <a:pPr marL="342900" indent="-342900">
              <a:buAutoNum type="arabicParenR"/>
            </a:pPr>
            <a:r>
              <a:rPr lang="en-US" sz="2000" dirty="0"/>
              <a:t>Compared to EPIC A-band pressure, B-band pressure is closer to GOME2.</a:t>
            </a:r>
          </a:p>
        </p:txBody>
      </p:sp>
      <p:pic>
        <p:nvPicPr>
          <p:cNvPr id="5" name="Picture 4" descr="A graph of pressure and pressure&#10;&#10;Description automatically generated">
            <a:extLst>
              <a:ext uri="{FF2B5EF4-FFF2-40B4-BE49-F238E27FC236}">
                <a16:creationId xmlns:a16="http://schemas.microsoft.com/office/drawing/2014/main" id="{25F50202-35A4-A33F-8D98-0B35253E3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7801" y="1308322"/>
            <a:ext cx="3873731" cy="3657600"/>
          </a:xfrm>
          <a:prstGeom prst="rect">
            <a:avLst/>
          </a:prstGeom>
        </p:spPr>
      </p:pic>
      <p:pic>
        <p:nvPicPr>
          <p:cNvPr id="6" name="Picture 5" descr="A graph showing the pressure of the ocean&#10;&#10;Description automatically generated">
            <a:extLst>
              <a:ext uri="{FF2B5EF4-FFF2-40B4-BE49-F238E27FC236}">
                <a16:creationId xmlns:a16="http://schemas.microsoft.com/office/drawing/2014/main" id="{25C15D0A-0747-522E-CAE1-72E645890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167" y="1308322"/>
            <a:ext cx="3908694" cy="3657600"/>
          </a:xfrm>
          <a:prstGeom prst="rect">
            <a:avLst/>
          </a:prstGeom>
        </p:spPr>
      </p:pic>
      <p:pic>
        <p:nvPicPr>
          <p:cNvPr id="8" name="Picture 7" descr="A graph of a pressure&#10;&#10;Description automatically generated">
            <a:extLst>
              <a:ext uri="{FF2B5EF4-FFF2-40B4-BE49-F238E27FC236}">
                <a16:creationId xmlns:a16="http://schemas.microsoft.com/office/drawing/2014/main" id="{DFD71696-996A-68B4-9331-5D1AC6EC8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12" y="1244816"/>
            <a:ext cx="39505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39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map of the world&#10;&#10;Description automatically generated">
            <a:extLst>
              <a:ext uri="{FF2B5EF4-FFF2-40B4-BE49-F238E27FC236}">
                <a16:creationId xmlns:a16="http://schemas.microsoft.com/office/drawing/2014/main" id="{F58466AF-6276-770E-BF53-DB09E150DE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925" y="344315"/>
            <a:ext cx="5747190" cy="2926080"/>
          </a:xfrm>
          <a:prstGeom prst="rect">
            <a:avLst/>
          </a:prstGeom>
        </p:spPr>
      </p:pic>
      <p:pic>
        <p:nvPicPr>
          <p:cNvPr id="15" name="Picture 14" descr="A map of the world&#10;&#10;Description automatically generated">
            <a:extLst>
              <a:ext uri="{FF2B5EF4-FFF2-40B4-BE49-F238E27FC236}">
                <a16:creationId xmlns:a16="http://schemas.microsoft.com/office/drawing/2014/main" id="{F5CA2160-C704-1145-DD10-D6ADF0A92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96" y="308550"/>
            <a:ext cx="5740628" cy="29260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11794A-1862-B6A5-62C6-BA96347BB3A5}"/>
              </a:ext>
            </a:extLst>
          </p:cNvPr>
          <p:cNvSpPr txBox="1"/>
          <p:nvPr/>
        </p:nvSpPr>
        <p:spPr>
          <a:xfrm>
            <a:off x="164996" y="2750353"/>
            <a:ext cx="3102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 2016, EPIC A-band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997A9-52A4-0D6F-86B0-BC5431C52820}"/>
              </a:ext>
            </a:extLst>
          </p:cNvPr>
          <p:cNvSpPr txBox="1"/>
          <p:nvPr/>
        </p:nvSpPr>
        <p:spPr>
          <a:xfrm>
            <a:off x="6195925" y="2794539"/>
            <a:ext cx="24683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2016, EPIC B-band</a:t>
            </a:r>
          </a:p>
        </p:txBody>
      </p:sp>
      <p:pic>
        <p:nvPicPr>
          <p:cNvPr id="13" name="Picture 12" descr="A yellow and blue scale&#10;&#10;Description automatically generated">
            <a:extLst>
              <a:ext uri="{FF2B5EF4-FFF2-40B4-BE49-F238E27FC236}">
                <a16:creationId xmlns:a16="http://schemas.microsoft.com/office/drawing/2014/main" id="{2F9A2B5C-251B-DC41-873C-762687ADE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96" y="3542635"/>
            <a:ext cx="5905500" cy="876300"/>
          </a:xfrm>
          <a:prstGeom prst="rect">
            <a:avLst/>
          </a:prstGeom>
        </p:spPr>
      </p:pic>
      <p:pic>
        <p:nvPicPr>
          <p:cNvPr id="19" name="Picture 18" descr="A map of the world&#10;&#10;Description automatically generated">
            <a:extLst>
              <a:ext uri="{FF2B5EF4-FFF2-40B4-BE49-F238E27FC236}">
                <a16:creationId xmlns:a16="http://schemas.microsoft.com/office/drawing/2014/main" id="{AACD57C7-1B61-6C7D-B3E9-89F6B9FEB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486" y="3542635"/>
            <a:ext cx="5740628" cy="29260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AF7DC9-CAE0-4369-B3DC-C51A717F653C}"/>
              </a:ext>
            </a:extLst>
          </p:cNvPr>
          <p:cNvSpPr txBox="1"/>
          <p:nvPr/>
        </p:nvSpPr>
        <p:spPr>
          <a:xfrm>
            <a:off x="6121506" y="6037828"/>
            <a:ext cx="24683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2016, GOME2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6206DD-E646-3126-9D44-6F117FB050CF}"/>
              </a:ext>
            </a:extLst>
          </p:cNvPr>
          <p:cNvSpPr txBox="1"/>
          <p:nvPr/>
        </p:nvSpPr>
        <p:spPr>
          <a:xfrm>
            <a:off x="175511" y="4652833"/>
            <a:ext cx="5905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Annual mean cloud effective pressure</a:t>
            </a:r>
          </a:p>
          <a:p>
            <a:r>
              <a:rPr lang="en-US" sz="2800" dirty="0"/>
              <a:t>General patterns match well</a:t>
            </a:r>
          </a:p>
          <a:p>
            <a:r>
              <a:rPr lang="en-US" sz="2800" dirty="0"/>
              <a:t>Local differences exist, especially over land</a:t>
            </a:r>
          </a:p>
        </p:txBody>
      </p:sp>
    </p:spTree>
    <p:extLst>
      <p:ext uri="{BB962C8B-B14F-4D97-AF65-F5344CB8AC3E}">
        <p14:creationId xmlns:p14="http://schemas.microsoft.com/office/powerpoint/2010/main" val="214166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EA35E474-AEE3-8305-984C-A719CA615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38936"/>
            <a:ext cx="5741127" cy="2926080"/>
          </a:xfrm>
          <a:prstGeom prst="rect">
            <a:avLst/>
          </a:prstGeom>
        </p:spPr>
      </p:pic>
      <p:pic>
        <p:nvPicPr>
          <p:cNvPr id="6" name="Picture 5" descr="A yellow and blue chart&#10;&#10;Description automatically generated">
            <a:extLst>
              <a:ext uri="{FF2B5EF4-FFF2-40B4-BE49-F238E27FC236}">
                <a16:creationId xmlns:a16="http://schemas.microsoft.com/office/drawing/2014/main" id="{666326DC-3046-1DE6-81AA-7AD5D5E2A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46" y="4192733"/>
            <a:ext cx="5486400" cy="802312"/>
          </a:xfrm>
          <a:prstGeom prst="rect">
            <a:avLst/>
          </a:prstGeom>
        </p:spPr>
      </p:pic>
      <p:pic>
        <p:nvPicPr>
          <p:cNvPr id="8" name="Picture 7" descr="A yellow and blue line with black text&#10;&#10;Description automatically generated">
            <a:extLst>
              <a:ext uri="{FF2B5EF4-FFF2-40B4-BE49-F238E27FC236}">
                <a16:creationId xmlns:a16="http://schemas.microsoft.com/office/drawing/2014/main" id="{B892670C-D780-01D5-AEDA-4E8447F19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960" y="4192733"/>
            <a:ext cx="5486400" cy="8763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DA7CF4-5B73-FB98-46B1-2049D92AF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6" y="1238936"/>
            <a:ext cx="5728064" cy="2926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5169D6-D5E7-D2E6-070F-5E30C35CC76C}"/>
              </a:ext>
            </a:extLst>
          </p:cNvPr>
          <p:cNvSpPr txBox="1"/>
          <p:nvPr/>
        </p:nvSpPr>
        <p:spPr>
          <a:xfrm>
            <a:off x="4553550" y="3761846"/>
            <a:ext cx="126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 2016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A41C7-3F6C-4A83-0390-064AC7D94F70}"/>
              </a:ext>
            </a:extLst>
          </p:cNvPr>
          <p:cNvSpPr txBox="1"/>
          <p:nvPr/>
        </p:nvSpPr>
        <p:spPr>
          <a:xfrm>
            <a:off x="10478228" y="3734129"/>
            <a:ext cx="12643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 2016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9C2DC0-A887-3397-48AD-96D478BECABE}"/>
              </a:ext>
            </a:extLst>
          </p:cNvPr>
          <p:cNvSpPr txBox="1"/>
          <p:nvPr/>
        </p:nvSpPr>
        <p:spPr>
          <a:xfrm>
            <a:off x="435278" y="5240288"/>
            <a:ext cx="11307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1) Over large portions of land, EPIC retrieve higher cloud pressure (lower cloud height) than GOME2. </a:t>
            </a:r>
          </a:p>
          <a:p>
            <a:r>
              <a:rPr lang="en-US" sz="2000" dirty="0"/>
              <a:t>2) Factors that can contribute to the differences include surface BRDF, spatial resolution, air mass, and sun-view geometry differences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5A918F-FC31-DA13-AD2F-DB05A862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14" y="389285"/>
            <a:ext cx="8253248" cy="78050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2129C0"/>
                </a:solidFill>
              </a:rPr>
              <a:t>EPIC and GOME2 cloud effective pressure differences in annual mean</a:t>
            </a:r>
          </a:p>
        </p:txBody>
      </p:sp>
    </p:spTree>
    <p:extLst>
      <p:ext uri="{BB962C8B-B14F-4D97-AF65-F5344CB8AC3E}">
        <p14:creationId xmlns:p14="http://schemas.microsoft.com/office/powerpoint/2010/main" val="105304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3213-F44B-4FA0-0C70-64F8D534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335" y="263006"/>
            <a:ext cx="990911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129C0"/>
                </a:solidFill>
              </a:rPr>
              <a:t>Higher directional reflectance due to EPIC’s near backscattering angle</a:t>
            </a:r>
          </a:p>
        </p:txBody>
      </p:sp>
      <p:pic>
        <p:nvPicPr>
          <p:cNvPr id="9" name="Picture 8" descr="A diagram of a temperature spectrum&#10;&#10;Description automatically generated with medium confidence">
            <a:extLst>
              <a:ext uri="{FF2B5EF4-FFF2-40B4-BE49-F238E27FC236}">
                <a16:creationId xmlns:a16="http://schemas.microsoft.com/office/drawing/2014/main" id="{841CDEF6-49FE-6187-2D4B-85E52BD27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148" y="1999117"/>
            <a:ext cx="5150312" cy="41148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D161DF0-C67A-AC0C-ED22-74DAD9ED0B42}"/>
              </a:ext>
            </a:extLst>
          </p:cNvPr>
          <p:cNvSpPr txBox="1"/>
          <p:nvPr/>
        </p:nvSpPr>
        <p:spPr>
          <a:xfrm>
            <a:off x="3937518" y="6113917"/>
            <a:ext cx="561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/>
              <a:t>Gatebe</a:t>
            </a:r>
            <a:r>
              <a:rPr lang="en-US" sz="2000" i="1" dirty="0"/>
              <a:t> and King, 2016</a:t>
            </a:r>
          </a:p>
        </p:txBody>
      </p:sp>
    </p:spTree>
    <p:extLst>
      <p:ext uri="{BB962C8B-B14F-4D97-AF65-F5344CB8AC3E}">
        <p14:creationId xmlns:p14="http://schemas.microsoft.com/office/powerpoint/2010/main" val="1514762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3213-F44B-4FA0-0C70-64F8D5341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499" y="277680"/>
            <a:ext cx="10528267" cy="13255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2129C0"/>
                </a:solidFill>
              </a:rPr>
              <a:t>Higher surface reflectivity results in more photons coming from the surface; hence lower effective cloud height retrievals, especially for optically thinner clouds</a:t>
            </a:r>
          </a:p>
        </p:txBody>
      </p:sp>
      <p:pic>
        <p:nvPicPr>
          <p:cNvPr id="13" name="Picture 12" descr="A graph of a cloud height&#10;&#10;Description automatically generated with medium confidence">
            <a:extLst>
              <a:ext uri="{FF2B5EF4-FFF2-40B4-BE49-F238E27FC236}">
                <a16:creationId xmlns:a16="http://schemas.microsoft.com/office/drawing/2014/main" id="{0D6A9F0B-0E21-2640-FF1A-8CB19B5B6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632" y="1577358"/>
            <a:ext cx="5400062" cy="5183604"/>
          </a:xfrm>
          <a:prstGeom prst="rect">
            <a:avLst/>
          </a:prstGeom>
        </p:spPr>
      </p:pic>
      <p:pic>
        <p:nvPicPr>
          <p:cNvPr id="4" name="Picture 3" descr="A graph of a cloud height&#10;&#10;Description automatically generated with medium confidence">
            <a:extLst>
              <a:ext uri="{FF2B5EF4-FFF2-40B4-BE49-F238E27FC236}">
                <a16:creationId xmlns:a16="http://schemas.microsoft.com/office/drawing/2014/main" id="{53AB7601-7E8B-7CF7-BF65-E5D86ADA3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137" y="1577358"/>
            <a:ext cx="5478973" cy="518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61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p of the world&#10;&#10;Description automatically generated">
            <a:extLst>
              <a:ext uri="{FF2B5EF4-FFF2-40B4-BE49-F238E27FC236}">
                <a16:creationId xmlns:a16="http://schemas.microsoft.com/office/drawing/2014/main" id="{938A4D7F-0388-E3B0-CF25-8932C3B60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36" y="502920"/>
            <a:ext cx="5725160" cy="29443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11794A-1862-B6A5-62C6-BA96347BB3A5}"/>
              </a:ext>
            </a:extLst>
          </p:cNvPr>
          <p:cNvSpPr txBox="1"/>
          <p:nvPr/>
        </p:nvSpPr>
        <p:spPr>
          <a:xfrm>
            <a:off x="254935" y="2884480"/>
            <a:ext cx="3102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JJA, 2016, EPIC A-band</a:t>
            </a:r>
          </a:p>
        </p:txBody>
      </p:sp>
      <p:pic>
        <p:nvPicPr>
          <p:cNvPr id="10" name="Picture 9" descr="A map of the world&#10;&#10;Description automatically generated">
            <a:extLst>
              <a:ext uri="{FF2B5EF4-FFF2-40B4-BE49-F238E27FC236}">
                <a16:creationId xmlns:a16="http://schemas.microsoft.com/office/drawing/2014/main" id="{89B0D791-CA93-1411-EF2D-9964DAA11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956" y="3605884"/>
            <a:ext cx="5786109" cy="29260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7997A9-52A4-0D6F-86B0-BC5431C52820}"/>
              </a:ext>
            </a:extLst>
          </p:cNvPr>
          <p:cNvSpPr txBox="1"/>
          <p:nvPr/>
        </p:nvSpPr>
        <p:spPr>
          <a:xfrm>
            <a:off x="6150956" y="5987443"/>
            <a:ext cx="24683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JJA, 2016, GOME2</a:t>
            </a:r>
          </a:p>
        </p:txBody>
      </p:sp>
      <p:pic>
        <p:nvPicPr>
          <p:cNvPr id="14" name="Picture 13" descr="A yellow and blue scale&#10;&#10;Description automatically generated">
            <a:extLst>
              <a:ext uri="{FF2B5EF4-FFF2-40B4-BE49-F238E27FC236}">
                <a16:creationId xmlns:a16="http://schemas.microsoft.com/office/drawing/2014/main" id="{B1BF1F28-70FE-969E-D978-524F51D67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35" y="3605884"/>
            <a:ext cx="5411575" cy="803008"/>
          </a:xfrm>
          <a:prstGeom prst="rect">
            <a:avLst/>
          </a:prstGeom>
        </p:spPr>
      </p:pic>
      <p:pic>
        <p:nvPicPr>
          <p:cNvPr id="15" name="Picture 14" descr="A map of the world&#10;&#10;Description automatically generated">
            <a:extLst>
              <a:ext uri="{FF2B5EF4-FFF2-40B4-BE49-F238E27FC236}">
                <a16:creationId xmlns:a16="http://schemas.microsoft.com/office/drawing/2014/main" id="{222E1762-2EE5-03B3-D3C4-49FED03857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3314" y="502920"/>
            <a:ext cx="5753750" cy="292608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AFCEFAE-DCF5-291A-C815-085111C9310B}"/>
              </a:ext>
            </a:extLst>
          </p:cNvPr>
          <p:cNvSpPr txBox="1"/>
          <p:nvPr/>
        </p:nvSpPr>
        <p:spPr>
          <a:xfrm>
            <a:off x="6168431" y="2884480"/>
            <a:ext cx="31028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JJA, 2016, EPIC B-band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9FE452-85E7-6B13-F166-DDD674079546}"/>
              </a:ext>
            </a:extLst>
          </p:cNvPr>
          <p:cNvSpPr txBox="1"/>
          <p:nvPr/>
        </p:nvSpPr>
        <p:spPr>
          <a:xfrm>
            <a:off x="254933" y="4699409"/>
            <a:ext cx="57861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Seasonal mean cloud effective pressure</a:t>
            </a:r>
          </a:p>
          <a:p>
            <a:r>
              <a:rPr lang="en-US" sz="2600" dirty="0"/>
              <a:t>Similar patterns as the annual mean</a:t>
            </a:r>
          </a:p>
          <a:p>
            <a:r>
              <a:rPr lang="en-US" sz="2600" dirty="0"/>
              <a:t>Can see the sunlit region change from season to season</a:t>
            </a:r>
          </a:p>
        </p:txBody>
      </p:sp>
    </p:spTree>
    <p:extLst>
      <p:ext uri="{BB962C8B-B14F-4D97-AF65-F5344CB8AC3E}">
        <p14:creationId xmlns:p14="http://schemas.microsoft.com/office/powerpoint/2010/main" val="3657979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pressure&#10;&#10;Description automatically generated">
            <a:extLst>
              <a:ext uri="{FF2B5EF4-FFF2-40B4-BE49-F238E27FC236}">
                <a16:creationId xmlns:a16="http://schemas.microsoft.com/office/drawing/2014/main" id="{66F0CFF2-52E3-D5EA-701C-6012E3EF8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001"/>
            <a:ext cx="3907550" cy="3657600"/>
          </a:xfrm>
          <a:prstGeom prst="rect">
            <a:avLst/>
          </a:prstGeom>
        </p:spPr>
      </p:pic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8B3B8E18-7E41-A37F-88A7-97E0F369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045001"/>
            <a:ext cx="3962400" cy="3657600"/>
          </a:xfrm>
          <a:prstGeom prst="rect">
            <a:avLst/>
          </a:prstGeom>
        </p:spPr>
      </p:pic>
      <p:pic>
        <p:nvPicPr>
          <p:cNvPr id="7" name="Picture 6" descr="A graph of different types of land&#10;&#10;Description automatically generated">
            <a:extLst>
              <a:ext uri="{FF2B5EF4-FFF2-40B4-BE49-F238E27FC236}">
                <a16:creationId xmlns:a16="http://schemas.microsoft.com/office/drawing/2014/main" id="{911597AC-9C6F-A8AC-D85B-C77751C64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4450" y="1045001"/>
            <a:ext cx="3917064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BC7119-B227-06C6-E03D-E5E2C6A7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07" y="365125"/>
            <a:ext cx="10515600" cy="7805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129C0"/>
                </a:solidFill>
              </a:rPr>
              <a:t>EPIC vs GOME2 cloud effective pressure: Seasonal zonal mean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AEC82F-671D-53AA-5EFB-1DBB79266937}"/>
              </a:ext>
            </a:extLst>
          </p:cNvPr>
          <p:cNvSpPr txBox="1"/>
          <p:nvPr/>
        </p:nvSpPr>
        <p:spPr>
          <a:xfrm>
            <a:off x="260229" y="4702601"/>
            <a:ext cx="116715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/>
              <a:t>Data for JJA, 2016</a:t>
            </a:r>
          </a:p>
          <a:p>
            <a:pPr marL="342900" indent="-342900">
              <a:buAutoNum type="arabicParenR"/>
            </a:pPr>
            <a:r>
              <a:rPr lang="en-US" sz="2000" dirty="0"/>
              <a:t>In general, the three cloud effective pressure datasets (EPIC A-band, EPIC B-band, and GOME2) match each other well; </a:t>
            </a:r>
          </a:p>
          <a:p>
            <a:pPr marL="342900" indent="-342900">
              <a:buAutoNum type="arabicParenR"/>
            </a:pPr>
            <a:r>
              <a:rPr lang="en-US" sz="2000" dirty="0"/>
              <a:t>Larger differences over land than over ocean, indicating sensitivity of land surface reflectivity contribution.</a:t>
            </a:r>
          </a:p>
          <a:p>
            <a:pPr marL="342900" indent="-342900">
              <a:buAutoNum type="arabicParenR"/>
            </a:pPr>
            <a:r>
              <a:rPr lang="en-US" sz="2000" dirty="0"/>
              <a:t>Compared to EPIC A-band pressure, B-band pressure is closer to GOME2.</a:t>
            </a:r>
          </a:p>
        </p:txBody>
      </p:sp>
    </p:spTree>
    <p:extLst>
      <p:ext uri="{BB962C8B-B14F-4D97-AF65-F5344CB8AC3E}">
        <p14:creationId xmlns:p14="http://schemas.microsoft.com/office/powerpoint/2010/main" val="383328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world&#10;&#10;Description automatically generated">
            <a:extLst>
              <a:ext uri="{FF2B5EF4-FFF2-40B4-BE49-F238E27FC236}">
                <a16:creationId xmlns:a16="http://schemas.microsoft.com/office/drawing/2014/main" id="{64934511-D643-D763-D75A-D27B7283C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873" y="1075494"/>
            <a:ext cx="5741127" cy="2926080"/>
          </a:xfrm>
          <a:prstGeom prst="rect">
            <a:avLst/>
          </a:prstGeom>
        </p:spPr>
      </p:pic>
      <p:pic>
        <p:nvPicPr>
          <p:cNvPr id="9" name="Picture 8" descr="A map of the world&#10;&#10;Description automatically generated">
            <a:extLst>
              <a:ext uri="{FF2B5EF4-FFF2-40B4-BE49-F238E27FC236}">
                <a16:creationId xmlns:a16="http://schemas.microsoft.com/office/drawing/2014/main" id="{77CF1E91-99BC-98A1-A16E-DADC958FC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522" y="1075494"/>
            <a:ext cx="5773784" cy="292608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95B2AD-2499-676E-6B63-D090AD903884}"/>
              </a:ext>
            </a:extLst>
          </p:cNvPr>
          <p:cNvSpPr txBox="1"/>
          <p:nvPr/>
        </p:nvSpPr>
        <p:spPr>
          <a:xfrm>
            <a:off x="509666" y="3398969"/>
            <a:ext cx="15289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JJA, 2016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BD1923-19E5-6BE7-403E-C3124BB36547}"/>
              </a:ext>
            </a:extLst>
          </p:cNvPr>
          <p:cNvSpPr txBox="1"/>
          <p:nvPr/>
        </p:nvSpPr>
        <p:spPr>
          <a:xfrm>
            <a:off x="6310753" y="3386477"/>
            <a:ext cx="15289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</a:rPr>
              <a:t>JJA, 2016</a:t>
            </a:r>
          </a:p>
        </p:txBody>
      </p:sp>
      <p:pic>
        <p:nvPicPr>
          <p:cNvPr id="19" name="Picture 18" descr="A yellow and blue bar&#10;&#10;Description automatically generated">
            <a:extLst>
              <a:ext uri="{FF2B5EF4-FFF2-40B4-BE49-F238E27FC236}">
                <a16:creationId xmlns:a16="http://schemas.microsoft.com/office/drawing/2014/main" id="{BB99F431-3974-DDB5-A2F3-BF4367E92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17" y="4001574"/>
            <a:ext cx="4914900" cy="711200"/>
          </a:xfrm>
          <a:prstGeom prst="rect">
            <a:avLst/>
          </a:prstGeom>
        </p:spPr>
      </p:pic>
      <p:pic>
        <p:nvPicPr>
          <p:cNvPr id="21" name="Picture 20" descr="A yellow and blue bar&#10;&#10;Description automatically generated">
            <a:extLst>
              <a:ext uri="{FF2B5EF4-FFF2-40B4-BE49-F238E27FC236}">
                <a16:creationId xmlns:a16="http://schemas.microsoft.com/office/drawing/2014/main" id="{5B9BA902-1F69-6BBB-0AE6-7EE77D8C6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178" y="4001574"/>
            <a:ext cx="4940300" cy="749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D387D-353B-E22E-F8A9-C2A897FB5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722" y="294991"/>
            <a:ext cx="10515600" cy="7805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129C0"/>
                </a:solidFill>
              </a:rPr>
              <a:t>EPIC vs GOME2 cloud effective pressure: Number of samples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E572D-9613-FCD3-FB81-CEAC58E52F59}"/>
              </a:ext>
            </a:extLst>
          </p:cNvPr>
          <p:cNvSpPr txBox="1"/>
          <p:nvPr/>
        </p:nvSpPr>
        <p:spPr>
          <a:xfrm>
            <a:off x="260229" y="5031636"/>
            <a:ext cx="116715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dirty="0"/>
              <a:t>Data for JJA, 2016</a:t>
            </a:r>
          </a:p>
          <a:p>
            <a:pPr marL="342900" indent="-342900">
              <a:buAutoNum type="arabicParenR"/>
            </a:pPr>
            <a:r>
              <a:rPr lang="en-US" sz="2000" dirty="0"/>
              <a:t>EPIC has two orders of magnitude higher number of samples in the comparison. Low sample amount can lead to uncertainty</a:t>
            </a:r>
          </a:p>
        </p:txBody>
      </p:sp>
    </p:spTree>
    <p:extLst>
      <p:ext uri="{BB962C8B-B14F-4D97-AF65-F5344CB8AC3E}">
        <p14:creationId xmlns:p14="http://schemas.microsoft.com/office/powerpoint/2010/main" val="288054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09BD4-D8D8-344B-BB15-2013AE5C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270" y="365125"/>
            <a:ext cx="10069530" cy="68283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40000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6E5E8-103F-3D46-A557-0EAC84532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545" y="1373600"/>
            <a:ext cx="10515600" cy="4992909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en-US" sz="2400" dirty="0"/>
              <a:t>EPIC and GOME2 cloud pressure retrievals are based on the same physical concept.</a:t>
            </a:r>
          </a:p>
          <a:p>
            <a:pPr marL="342900" indent="-342900">
              <a:buAutoNum type="arabicParenR"/>
            </a:pPr>
            <a:r>
              <a:rPr lang="en-US" sz="2400" dirty="0"/>
              <a:t>Comparison show that the three cloud effective pressure datasets (EPIC A-band, EPIC B-band, and GOME2) match each other well.</a:t>
            </a:r>
          </a:p>
          <a:p>
            <a:pPr marL="342900" indent="-342900">
              <a:buAutoNum type="arabicParenR"/>
            </a:pPr>
            <a:r>
              <a:rPr lang="en-US" sz="2400" dirty="0"/>
              <a:t>More differences over land than over ocean, indicating sensitivity to land surface reflectivity contribution. Compared to EPIC A-band pressure, B-band pressure is closer to GOME2.</a:t>
            </a:r>
          </a:p>
          <a:p>
            <a:pPr marL="342900" indent="-342900">
              <a:buNone/>
            </a:pPr>
            <a:r>
              <a:rPr lang="en-US" sz="2400" dirty="0"/>
              <a:t>4) Over large portions of land, EPIC retrieve higher cloud pressure (lower cloud height) than GOME2.  This may be partially explained by the surface BRDF effect.</a:t>
            </a:r>
          </a:p>
          <a:p>
            <a:pPr marL="342900" indent="-342900">
              <a:buNone/>
            </a:pPr>
            <a:r>
              <a:rPr lang="en-US" sz="2400" dirty="0"/>
              <a:t>5) Contributing factors to the differences between GOME2 and EPIC cloud pressure statistics include spatial resolution, surface BRDF, air mass, sun-view geometry, and sampling frequency.</a:t>
            </a:r>
          </a:p>
          <a:p>
            <a:pPr marL="342900" indent="-342900">
              <a:buAutoNum type="arabicParenR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6498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6E751-AE3F-594D-B389-E04EBB89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197700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64C5F-7454-7A4E-B814-7C0D71FB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20970"/>
            <a:ext cx="11007903" cy="590372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129C0"/>
                </a:solidFill>
              </a:rPr>
              <a:t>Cloud Products Status Updates </a:t>
            </a:r>
            <a:r>
              <a:rPr lang="en-US" sz="3200" dirty="0">
                <a:solidFill>
                  <a:srgbClr val="2129C0"/>
                </a:solidFill>
              </a:rPr>
              <a:t>(since last STM in Sept. 2022)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288AA6-2DCE-FF4E-90AD-A0905DD0B286}"/>
              </a:ext>
            </a:extLst>
          </p:cNvPr>
          <p:cNvSpPr txBox="1"/>
          <p:nvPr/>
        </p:nvSpPr>
        <p:spPr>
          <a:xfrm>
            <a:off x="838199" y="2716531"/>
            <a:ext cx="10515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Completed a study on EPIC O</a:t>
            </a:r>
            <a:r>
              <a:rPr lang="en-US" sz="2800" baseline="-25000" dirty="0">
                <a:latin typeface="Optima" panose="02000503060000020004" pitchFamily="2" charset="0"/>
              </a:rPr>
              <a:t>2</a:t>
            </a:r>
            <a:r>
              <a:rPr lang="en-US" sz="2800" dirty="0">
                <a:latin typeface="Optima" panose="02000503060000020004" pitchFamily="2" charset="0"/>
              </a:rPr>
              <a:t> A- and B-band stability using observations over the Amundsen–Scott South Pole Station.</a:t>
            </a:r>
            <a:r>
              <a:rPr lang="en-US" sz="2800" dirty="0">
                <a:solidFill>
                  <a:srgbClr val="5248FD"/>
                </a:solidFill>
                <a:latin typeface="Optima" panose="02000503060000020004" pitchFamily="2" charset="0"/>
              </a:rPr>
              <a:t> </a:t>
            </a:r>
          </a:p>
          <a:p>
            <a:pPr indent="7264400"/>
            <a:r>
              <a:rPr lang="en-US" sz="2200" dirty="0">
                <a:solidFill>
                  <a:srgbClr val="5248FD"/>
                </a:solidFill>
                <a:latin typeface="Optima" panose="02000503060000020004" pitchFamily="2" charset="0"/>
              </a:rPr>
              <a:t>Zhou et al., 2023, JQSRT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6BC48-5592-4C4D-A1E2-5CACD808AC7C}"/>
              </a:ext>
            </a:extLst>
          </p:cNvPr>
          <p:cNvSpPr txBox="1"/>
          <p:nvPr/>
        </p:nvSpPr>
        <p:spPr>
          <a:xfrm>
            <a:off x="792393" y="4066567"/>
            <a:ext cx="10607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Study on cloud diurnal properties </a:t>
            </a:r>
            <a:r>
              <a:rPr lang="en-US" sz="2200" dirty="0">
                <a:solidFill>
                  <a:srgbClr val="2129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(Delgado-</a:t>
            </a:r>
            <a:r>
              <a:rPr lang="en-US" sz="2200" dirty="0" err="1">
                <a:solidFill>
                  <a:srgbClr val="2129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Bonal</a:t>
            </a:r>
            <a:r>
              <a:rPr lang="en-US" sz="2200" dirty="0">
                <a:solidFill>
                  <a:srgbClr val="2129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9427CF-30AE-4773-9626-72714ED615DE}"/>
              </a:ext>
            </a:extLst>
          </p:cNvPr>
          <p:cNvSpPr txBox="1"/>
          <p:nvPr/>
        </p:nvSpPr>
        <p:spPr>
          <a:xfrm>
            <a:off x="838199" y="1874327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Operational could products processing nominal.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D12A47-C906-B8AD-268C-8F5226FCA74B}"/>
              </a:ext>
            </a:extLst>
          </p:cNvPr>
          <p:cNvSpPr txBox="1"/>
          <p:nvPr/>
        </p:nvSpPr>
        <p:spPr>
          <a:xfrm>
            <a:off x="746588" y="4958989"/>
            <a:ext cx="1060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Optima" panose="02000503060000020004" pitchFamily="2" charset="0"/>
              </a:rPr>
              <a:t>Conducted  study on comparing version 3 EPIC cloud pressure with GOME2 products, which is the focus of this talk.</a:t>
            </a:r>
          </a:p>
        </p:txBody>
      </p:sp>
    </p:spTree>
    <p:extLst>
      <p:ext uri="{BB962C8B-B14F-4D97-AF65-F5344CB8AC3E}">
        <p14:creationId xmlns:p14="http://schemas.microsoft.com/office/powerpoint/2010/main" val="3294214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521A-D279-0C42-B884-91999411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179529" cy="34727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840000"/>
                </a:solidFill>
              </a:rPr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CDF49-F7E4-2546-962C-9EB4B5A4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77" y="920511"/>
            <a:ext cx="11611626" cy="5443219"/>
          </a:xfrm>
        </p:spPr>
        <p:txBody>
          <a:bodyPr>
            <a:noAutofit/>
          </a:bodyPr>
          <a:lstStyle/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18)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Zhou, Y., P. </a:t>
            </a:r>
            <a:r>
              <a:rPr lang="en-US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Y. Yang, 2023: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Evaluation of EPIC Oxygen Band Stability and Calibration with Radiative Transfer Simulations Over the South Pole. 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J. Quant.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Spectrosc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Radiat</a:t>
            </a:r>
            <a:r>
              <a:rPr lang="en-US" sz="1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Trans. 310, 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https://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doi.org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/10.1016/j.jqsrt.2023.108737.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s-E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Davis, A. B.,</a:t>
            </a:r>
            <a:r>
              <a:rPr lang="en-U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Y. Yang, A.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Marshak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2022: 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EPIC/DSCOVR as a Pathfinder in Cloud Remote Sensing using Differential Oxygen Absorption Spectroscopy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Front. Remote Sens.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3:796273. doi: 10.3389/frsen.2022.796273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16)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Delgado-Bonal, A., A.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Marshak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Y. Yang, L. </a:t>
            </a:r>
            <a:r>
              <a:rPr lang="es-E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Oreopoulos</a:t>
            </a:r>
            <a:r>
              <a:rPr lang="es-E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2022: 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Cloud height daytime variability from DSCOVR/EPIC and GOES-R observations. </a:t>
            </a:r>
            <a:r>
              <a:rPr lang="en-US" sz="16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Front. Remote Sens.</a:t>
            </a:r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3:780243. doi: 10.3389/frsen.2022.780243.</a:t>
            </a:r>
          </a:p>
          <a:p>
            <a:pPr marL="0" indent="0">
              <a:buNone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15)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Zhou, Y., Y. Yang, P.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Zhai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Gao, 2021: Cloud Detection over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Sunglint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Regions with Observations from the Earth Polychromatic Imaging Camera (EPIC),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Front. Remote Sens.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2:690010. doi: 10.3389/frsen.2021.690010</a:t>
            </a:r>
          </a:p>
          <a:p>
            <a:pPr marL="0" indent="0">
              <a:buNone/>
            </a:pPr>
            <a:r>
              <a:rPr lang="es-ES" sz="1600" b="1" dirty="0"/>
              <a:t>14)</a:t>
            </a:r>
            <a:r>
              <a:rPr lang="es-ES" sz="1600" dirty="0"/>
              <a:t> Delgado-</a:t>
            </a:r>
            <a:r>
              <a:rPr lang="es-ES" sz="1600" dirty="0" err="1"/>
              <a:t>Bonal</a:t>
            </a:r>
            <a:r>
              <a:rPr lang="es-ES" sz="1600" dirty="0"/>
              <a:t>, A., A. </a:t>
            </a:r>
            <a:r>
              <a:rPr lang="es-ES" sz="1600" dirty="0" err="1"/>
              <a:t>Marshak</a:t>
            </a:r>
            <a:r>
              <a:rPr lang="es-ES" sz="1600" dirty="0"/>
              <a:t>, Y. Yang, L. </a:t>
            </a:r>
            <a:r>
              <a:rPr lang="es-ES" sz="1600" dirty="0" err="1"/>
              <a:t>Oreopoulos</a:t>
            </a:r>
            <a:r>
              <a:rPr lang="es-ES" sz="1600" dirty="0"/>
              <a:t>, 2021: </a:t>
            </a:r>
            <a:r>
              <a:rPr lang="en-US" sz="1600" dirty="0"/>
              <a:t>Global daytime variability of clouds from DSCOVR/EPIC observations. </a:t>
            </a:r>
            <a:r>
              <a:rPr lang="en-US" sz="1600" i="1" dirty="0" err="1"/>
              <a:t>Geophys</a:t>
            </a:r>
            <a:r>
              <a:rPr lang="en-US" sz="1600" i="1" dirty="0"/>
              <a:t>. Res. Lett.</a:t>
            </a:r>
            <a:r>
              <a:rPr lang="en-US" sz="1600" dirty="0"/>
              <a:t>, 48, e2020GL091511. https://</a:t>
            </a:r>
            <a:r>
              <a:rPr lang="en-US" sz="1600" dirty="0" err="1"/>
              <a:t>doi.org</a:t>
            </a:r>
            <a:r>
              <a:rPr lang="en-US" sz="1600" dirty="0"/>
              <a:t>/10.1029/2020GL091511 </a:t>
            </a:r>
          </a:p>
          <a:p>
            <a:pPr marL="0" indent="0">
              <a:buNone/>
            </a:pPr>
            <a:r>
              <a:rPr lang="en-US" sz="1600" b="1" dirty="0"/>
              <a:t>13)</a:t>
            </a:r>
            <a:r>
              <a:rPr lang="en-US" sz="1600" dirty="0"/>
              <a:t> Yin, B., Min, Q., Morgan, E., Yang, Y., </a:t>
            </a:r>
            <a:r>
              <a:rPr lang="en-US" sz="1600" dirty="0" err="1"/>
              <a:t>Marshak</a:t>
            </a:r>
            <a:r>
              <a:rPr lang="en-US" sz="1600" dirty="0"/>
              <a:t>, A., and Davis, A. B., 2020: Cloud-top pressure retrieval with DSCOVR EPIC oxygen A- and B-band observations, Atmos. Meas. Tech., 13, 5259–5275, </a:t>
            </a:r>
            <a:r>
              <a:rPr lang="en-US" sz="1600" dirty="0">
                <a:hlinkClick r:id="rId2"/>
              </a:rPr>
              <a:t>https://doi.org/10.5194/amt-13-5259-2020</a:t>
            </a:r>
            <a:r>
              <a:rPr lang="en-US" sz="1600" dirty="0"/>
              <a:t>. </a:t>
            </a:r>
          </a:p>
          <a:p>
            <a:pPr marL="0" indent="0">
              <a:buNone/>
            </a:pPr>
            <a:r>
              <a:rPr lang="en-US" sz="1600" b="1" dirty="0"/>
              <a:t>12)</a:t>
            </a:r>
            <a:r>
              <a:rPr lang="en-US" sz="1600" dirty="0"/>
              <a:t> Zhou, Y., Y. Yang, M. Gao, P. </a:t>
            </a:r>
            <a:r>
              <a:rPr lang="en-US" sz="1600" dirty="0" err="1"/>
              <a:t>Zhai</a:t>
            </a:r>
            <a:r>
              <a:rPr lang="en-US" sz="1600" dirty="0"/>
              <a:t>, 2020: Cloud Detection over Snow and Ice with Oxygen A- and B-band Observations from the Earth Polychromatic Imaging Camera (EPIC), </a:t>
            </a:r>
            <a:r>
              <a:rPr lang="en-US" sz="1600" i="1" dirty="0"/>
              <a:t>Atmos. Meas. Tech.,</a:t>
            </a:r>
            <a:r>
              <a:rPr lang="en-US" sz="1600" dirty="0"/>
              <a:t> 13, 1575–1591, </a:t>
            </a:r>
            <a:r>
              <a:rPr lang="en-US" sz="1600" dirty="0">
                <a:hlinkClick r:id="rId3"/>
              </a:rPr>
              <a:t>https://doi.org/10.5194/amt-13-1575-2020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s-ES" sz="1600" b="1" dirty="0"/>
              <a:t>11)</a:t>
            </a:r>
            <a:r>
              <a:rPr lang="es-ES" sz="1600" dirty="0"/>
              <a:t> Delgado-</a:t>
            </a:r>
            <a:r>
              <a:rPr lang="es-ES" sz="1600" dirty="0" err="1"/>
              <a:t>Bonal</a:t>
            </a:r>
            <a:r>
              <a:rPr lang="es-ES" sz="1600" dirty="0"/>
              <a:t>, A.,  A. </a:t>
            </a:r>
            <a:r>
              <a:rPr lang="es-ES" sz="1600" dirty="0" err="1"/>
              <a:t>Marshak</a:t>
            </a:r>
            <a:r>
              <a:rPr lang="es-ES" sz="1600" dirty="0"/>
              <a:t>, Y. Yang, L. </a:t>
            </a:r>
            <a:r>
              <a:rPr lang="es-ES" sz="1600" dirty="0" err="1"/>
              <a:t>Oreopoulos</a:t>
            </a:r>
            <a:r>
              <a:rPr lang="es-ES" sz="1600" dirty="0"/>
              <a:t>, 2020: </a:t>
            </a:r>
            <a:r>
              <a:rPr lang="en-US" sz="1600" dirty="0"/>
              <a:t>Daily variability of cloud amount from EPIC observations, </a:t>
            </a:r>
            <a:r>
              <a:rPr lang="en-US" sz="1600" i="1" dirty="0"/>
              <a:t>J. </a:t>
            </a:r>
            <a:r>
              <a:rPr lang="en-US" sz="1600" i="1" dirty="0" err="1"/>
              <a:t>Geophys</a:t>
            </a:r>
            <a:r>
              <a:rPr lang="en-US" sz="1600" i="1" dirty="0"/>
              <a:t>. Res.,</a:t>
            </a:r>
            <a:r>
              <a:rPr lang="en-US" sz="1600" dirty="0"/>
              <a:t> 125(10), </a:t>
            </a:r>
            <a:r>
              <a:rPr lang="en-US" sz="1600" dirty="0">
                <a:hlinkClick r:id="rId4"/>
              </a:rPr>
              <a:t>https://doi.org/10.1029/2019JD031488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10)</a:t>
            </a:r>
            <a:r>
              <a:rPr lang="en-US" sz="1600" dirty="0"/>
              <a:t> Gao, M. P.-W. </a:t>
            </a:r>
            <a:r>
              <a:rPr lang="en-US" sz="1600" dirty="0" err="1"/>
              <a:t>Zhai</a:t>
            </a:r>
            <a:r>
              <a:rPr lang="en-US" sz="1600" dirty="0"/>
              <a:t>, Y. Yang, Y. Hu, 2019: Cloud remote sensing with EPIC/DSCOVR observations: a sensitivity study with radiative transfer simulations, </a:t>
            </a:r>
            <a:r>
              <a:rPr lang="en-US" sz="1600" i="1" dirty="0"/>
              <a:t>J. Quant. </a:t>
            </a:r>
            <a:r>
              <a:rPr lang="en-US" sz="1600" i="1" dirty="0" err="1"/>
              <a:t>Spectrosc</a:t>
            </a:r>
            <a:r>
              <a:rPr lang="en-US" sz="1600" i="1" dirty="0"/>
              <a:t>. </a:t>
            </a:r>
            <a:r>
              <a:rPr lang="en-US" sz="1600" i="1" dirty="0" err="1"/>
              <a:t>Radiat</a:t>
            </a:r>
            <a:r>
              <a:rPr lang="en-US" sz="1600" i="1" dirty="0"/>
              <a:t>. Trans.</a:t>
            </a:r>
            <a:r>
              <a:rPr lang="en-US" sz="1600" dirty="0"/>
              <a:t>, 230, 56-60, doi: </a:t>
            </a:r>
            <a:r>
              <a:rPr lang="en-US" sz="1600" dirty="0">
                <a:hlinkClick r:id="rId5"/>
              </a:rPr>
              <a:t>https://doi.org/10.1016/j.jqsrt.2019.03.022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5032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1521A-D279-0C42-B884-919994119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2179529" cy="34727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solidFill>
                  <a:srgbClr val="840000"/>
                </a:solidFill>
              </a:rPr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CDF49-F7E4-2546-962C-9EB4B5A42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187" y="700185"/>
            <a:ext cx="11611626" cy="6049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dirty="0"/>
              <a:t>9)</a:t>
            </a:r>
            <a:r>
              <a:rPr lang="en-US" sz="1600" dirty="0"/>
              <a:t> Gao, B.-C., R.-R. Li, and Y., Yang, 2019: Remote Sensing of Water Surfaces over Sunlit Portions of Oceans and Large Inland Lakes from EPIC onboard the DSCOVR Spacecraft at Lagrange-1 Point, </a:t>
            </a:r>
            <a:r>
              <a:rPr lang="en-US" sz="1600" i="1" dirty="0"/>
              <a:t>Sensors</a:t>
            </a:r>
            <a:r>
              <a:rPr lang="en-US" sz="1600" dirty="0"/>
              <a:t>. 2019, </a:t>
            </a:r>
            <a:r>
              <a:rPr lang="en-US" sz="1600" i="1" dirty="0"/>
              <a:t>19</a:t>
            </a:r>
            <a:r>
              <a:rPr lang="en-US" sz="1600" dirty="0"/>
              <a:t>(5), 1243</a:t>
            </a:r>
            <a:r>
              <a:rPr lang="en-US" sz="1600" dirty="0">
                <a:hlinkClick r:id="rId2"/>
              </a:rPr>
              <a:t>; doi: 10.3390/s19051243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b="1" dirty="0"/>
              <a:t>8)</a:t>
            </a:r>
            <a:r>
              <a:rPr lang="en-US" sz="1600" dirty="0"/>
              <a:t> Yang, Y., K. Meyer, G. Wind, Y. Zhou, A. </a:t>
            </a:r>
            <a:r>
              <a:rPr lang="en-US" sz="1600" dirty="0" err="1"/>
              <a:t>Marshak</a:t>
            </a:r>
            <a:r>
              <a:rPr lang="en-US" sz="1600" dirty="0"/>
              <a:t>, S. </a:t>
            </a:r>
            <a:r>
              <a:rPr lang="en-US" sz="1600" dirty="0" err="1"/>
              <a:t>Platnick</a:t>
            </a:r>
            <a:r>
              <a:rPr lang="en-US" sz="1600" dirty="0"/>
              <a:t>, Q. Min, A. B. Davis, J. Joiner, A. </a:t>
            </a:r>
            <a:r>
              <a:rPr lang="en-US" sz="1600" dirty="0" err="1"/>
              <a:t>Vasilkov</a:t>
            </a:r>
            <a:r>
              <a:rPr lang="en-US" sz="1600" dirty="0"/>
              <a:t>, D. </a:t>
            </a:r>
            <a:r>
              <a:rPr lang="en-US" sz="1600" dirty="0" err="1"/>
              <a:t>Duda</a:t>
            </a:r>
            <a:r>
              <a:rPr lang="en-US" sz="1600" dirty="0"/>
              <a:t>, and W. </a:t>
            </a:r>
            <a:r>
              <a:rPr lang="en-US" sz="1600" dirty="0" err="1"/>
              <a:t>Su</a:t>
            </a:r>
            <a:r>
              <a:rPr lang="en-US" sz="1600" dirty="0"/>
              <a:t>, 2019: Cloud Products from Earth Polychromatic Imaging Camera (EPIC) observations: Algorithm and Initial Evaluation,</a:t>
            </a:r>
            <a:r>
              <a:rPr lang="en-US" sz="1600" i="1" dirty="0"/>
              <a:t> Atmos. Meas. Tech.,</a:t>
            </a:r>
            <a:r>
              <a:rPr lang="en-US" sz="1600" dirty="0"/>
              <a:t> 12, 2019-2031, </a:t>
            </a:r>
            <a:r>
              <a:rPr lang="en-US" sz="1600" dirty="0">
                <a:hlinkClick r:id="rId3"/>
              </a:rPr>
              <a:t>https://doi.org/10.5194/amt-12-2019-2019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b="1" dirty="0"/>
              <a:t>7)</a:t>
            </a:r>
            <a:r>
              <a:rPr lang="en-US" sz="1600" dirty="0"/>
              <a:t> Davis A., N. </a:t>
            </a:r>
            <a:r>
              <a:rPr lang="en-US" sz="1600" dirty="0" err="1"/>
              <a:t>Ferlay</a:t>
            </a:r>
            <a:r>
              <a:rPr lang="en-US" sz="1600" dirty="0"/>
              <a:t>, Q. </a:t>
            </a:r>
            <a:r>
              <a:rPr lang="en-US" sz="1600" dirty="0" err="1"/>
              <a:t>Libois</a:t>
            </a:r>
            <a:r>
              <a:rPr lang="en-US" sz="1600" dirty="0"/>
              <a:t>, A. </a:t>
            </a:r>
            <a:r>
              <a:rPr lang="en-US" sz="1600" dirty="0" err="1"/>
              <a:t>Marshak</a:t>
            </a:r>
            <a:r>
              <a:rPr lang="en-US" sz="1600" dirty="0"/>
              <a:t>, Y. Yang and Q. Min, 2018: Cloud information content in EPIC/DSCOVR's oxygen A- and B-band channels: A physics-based approach, </a:t>
            </a:r>
            <a:r>
              <a:rPr lang="en-US" sz="1600" i="1" dirty="0"/>
              <a:t>J. Quant. </a:t>
            </a:r>
            <a:r>
              <a:rPr lang="en-US" sz="1600" i="1" dirty="0" err="1"/>
              <a:t>Spectrosc</a:t>
            </a:r>
            <a:r>
              <a:rPr lang="en-US" sz="1600" i="1" dirty="0"/>
              <a:t>. </a:t>
            </a:r>
            <a:r>
              <a:rPr lang="en-US" sz="1600" i="1" dirty="0" err="1"/>
              <a:t>Radiat</a:t>
            </a:r>
            <a:r>
              <a:rPr lang="en-US" sz="1600" i="1" dirty="0"/>
              <a:t>. Trans., 220, 84-96, </a:t>
            </a:r>
            <a:r>
              <a:rPr lang="en-US" sz="1600" i="1" dirty="0">
                <a:hlinkClick r:id="rId4"/>
              </a:rPr>
              <a:t>https://doi.org/10.1016/j.jqsrt.2018.09.006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6)</a:t>
            </a:r>
            <a:r>
              <a:rPr lang="en-US" sz="1600" dirty="0"/>
              <a:t> Davis, A. B., G. Merlin,  C. Cornet, L. C. </a:t>
            </a:r>
            <a:r>
              <a:rPr lang="en-US" sz="1600" dirty="0" err="1"/>
              <a:t>Labonnote</a:t>
            </a:r>
            <a:r>
              <a:rPr lang="en-US" sz="1600" dirty="0"/>
              <a:t>, J. </a:t>
            </a:r>
            <a:r>
              <a:rPr lang="en-US" sz="1600" dirty="0" err="1"/>
              <a:t>Riedi</a:t>
            </a:r>
            <a:r>
              <a:rPr lang="en-US" sz="1600" dirty="0"/>
              <a:t>, N. </a:t>
            </a:r>
            <a:r>
              <a:rPr lang="en-US" sz="1600" dirty="0" err="1"/>
              <a:t>Ferlay</a:t>
            </a:r>
            <a:r>
              <a:rPr lang="en-US" sz="1600" dirty="0"/>
              <a:t>, P. </a:t>
            </a:r>
            <a:r>
              <a:rPr lang="en-US" sz="1600" dirty="0" err="1"/>
              <a:t>Dubuisson</a:t>
            </a:r>
            <a:r>
              <a:rPr lang="en-US" sz="1600" dirty="0"/>
              <a:t>, Q. Min, Y. Yang, and A. </a:t>
            </a:r>
            <a:r>
              <a:rPr lang="en-US" sz="1600" dirty="0" err="1"/>
              <a:t>Marhsak</a:t>
            </a:r>
            <a:r>
              <a:rPr lang="en-US" sz="1600" dirty="0"/>
              <a:t>, 2018: Cloud information content analysis of EPIC/DSCOVR’s oxygen A- and B-band channels: an optimal estimation approach, </a:t>
            </a:r>
            <a:r>
              <a:rPr lang="en-US" sz="1600" i="1" dirty="0"/>
              <a:t>J. Quant. </a:t>
            </a:r>
            <a:r>
              <a:rPr lang="en-US" sz="1600" i="1" dirty="0" err="1"/>
              <a:t>Spectrosc</a:t>
            </a:r>
            <a:r>
              <a:rPr lang="en-US" sz="1600" i="1" dirty="0"/>
              <a:t>. </a:t>
            </a:r>
            <a:r>
              <a:rPr lang="en-US" sz="1600" i="1" dirty="0" err="1"/>
              <a:t>Radiat</a:t>
            </a:r>
            <a:r>
              <a:rPr lang="en-US" sz="1600" i="1" dirty="0"/>
              <a:t>. Trans.</a:t>
            </a:r>
            <a:r>
              <a:rPr lang="en-US" sz="1600" dirty="0"/>
              <a:t> 216, 6-16, </a:t>
            </a:r>
            <a:r>
              <a:rPr lang="en-US" sz="1600" dirty="0">
                <a:hlinkClick r:id="rId5"/>
              </a:rPr>
              <a:t>https://doi.org/10.1016/j.jqsrt.2018.05.007</a:t>
            </a:r>
            <a:r>
              <a:rPr lang="en-US" sz="1600" dirty="0"/>
              <a:t>.</a:t>
            </a:r>
          </a:p>
          <a:p>
            <a:pPr marL="0" indent="0">
              <a:buNone/>
            </a:pPr>
            <a:r>
              <a:rPr lang="en-US" sz="1600" b="1" dirty="0"/>
              <a:t>5)</a:t>
            </a:r>
            <a:r>
              <a:rPr lang="en-US" sz="1600" dirty="0"/>
              <a:t> </a:t>
            </a:r>
            <a:r>
              <a:rPr lang="en-US" sz="1600" dirty="0" err="1"/>
              <a:t>Marshak</a:t>
            </a:r>
            <a:r>
              <a:rPr lang="en-US" sz="1600" dirty="0"/>
              <a:t>, A., J. Herman, A. Szabo, K. Blank, A. Cede, S. </a:t>
            </a:r>
            <a:r>
              <a:rPr lang="en-US" sz="1600" dirty="0" err="1"/>
              <a:t>Carn</a:t>
            </a:r>
            <a:r>
              <a:rPr lang="en-US" sz="1600" dirty="0"/>
              <a:t>, I. </a:t>
            </a:r>
            <a:r>
              <a:rPr lang="en-US" sz="1600" dirty="0" err="1"/>
              <a:t>Geogdzhayev</a:t>
            </a:r>
            <a:r>
              <a:rPr lang="en-US" sz="1600" dirty="0"/>
              <a:t>, D. Huang, L-K, Huang, Y. </a:t>
            </a:r>
            <a:r>
              <a:rPr lang="en-US" sz="1600" dirty="0" err="1"/>
              <a:t>Knyazikhin</a:t>
            </a:r>
            <a:r>
              <a:rPr lang="en-US" sz="1600" dirty="0"/>
              <a:t>, M. </a:t>
            </a:r>
            <a:r>
              <a:rPr lang="en-US" sz="1600" dirty="0" err="1"/>
              <a:t>Kowalewski</a:t>
            </a:r>
            <a:r>
              <a:rPr lang="en-US" sz="1600" dirty="0"/>
              <a:t>, N. </a:t>
            </a:r>
            <a:r>
              <a:rPr lang="en-US" sz="1600" dirty="0" err="1"/>
              <a:t>Krotkov</a:t>
            </a:r>
            <a:r>
              <a:rPr lang="en-US" sz="1600" dirty="0"/>
              <a:t>, A. </a:t>
            </a:r>
            <a:r>
              <a:rPr lang="en-US" sz="1600" dirty="0" err="1"/>
              <a:t>Lyapustin</a:t>
            </a:r>
            <a:r>
              <a:rPr lang="en-US" sz="1600" dirty="0"/>
              <a:t>, R. </a:t>
            </a:r>
            <a:r>
              <a:rPr lang="en-US" sz="1600" dirty="0" err="1"/>
              <a:t>McPeters</a:t>
            </a:r>
            <a:r>
              <a:rPr lang="en-US" sz="1600" dirty="0"/>
              <a:t>, O. Torres, and Y. Yang, 2018: Earth Observations from DSCOVR/EPIC Instrument, </a:t>
            </a:r>
            <a:r>
              <a:rPr lang="en-US" sz="1600" i="1" dirty="0"/>
              <a:t>Bull. Amer. Meteor. Soc.99(9), 1829-1850,</a:t>
            </a:r>
            <a:r>
              <a:rPr lang="en-US" sz="1600" dirty="0"/>
              <a:t> </a:t>
            </a:r>
            <a:r>
              <a:rPr lang="en-US" sz="1600" dirty="0">
                <a:hlinkClick r:id="rId6"/>
              </a:rPr>
              <a:t>https://doi.org/10.1175/BAMS-D-17-0223.1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b="1" dirty="0"/>
              <a:t>4)</a:t>
            </a:r>
            <a:r>
              <a:rPr lang="en-US" sz="1600" dirty="0"/>
              <a:t> Xu, X.</a:t>
            </a:r>
            <a:r>
              <a:rPr lang="en-US" sz="1600" i="1" dirty="0"/>
              <a:t>, </a:t>
            </a:r>
            <a:r>
              <a:rPr lang="en-US" sz="1600" dirty="0"/>
              <a:t>J., Wang</a:t>
            </a:r>
            <a:r>
              <a:rPr lang="en-US" sz="1600" i="1" dirty="0"/>
              <a:t>, </a:t>
            </a:r>
            <a:r>
              <a:rPr lang="en-US" sz="1600" dirty="0"/>
              <a:t>Y., Wang</a:t>
            </a:r>
            <a:r>
              <a:rPr lang="en-US" sz="1600" i="1" dirty="0"/>
              <a:t>, </a:t>
            </a:r>
            <a:r>
              <a:rPr lang="en-US" sz="1600" dirty="0"/>
              <a:t>J., Zeng</a:t>
            </a:r>
            <a:r>
              <a:rPr lang="en-US" sz="1600" i="1" dirty="0"/>
              <a:t>, </a:t>
            </a:r>
            <a:r>
              <a:rPr lang="en-US" sz="1600" dirty="0"/>
              <a:t>O., Torres</a:t>
            </a:r>
            <a:r>
              <a:rPr lang="en-US" sz="1600" i="1" dirty="0"/>
              <a:t>, </a:t>
            </a:r>
            <a:r>
              <a:rPr lang="en-US" sz="1600" dirty="0"/>
              <a:t>Y., Yang</a:t>
            </a:r>
            <a:r>
              <a:rPr lang="en-US" sz="1600" i="1" dirty="0"/>
              <a:t>, </a:t>
            </a:r>
            <a:r>
              <a:rPr lang="en-US" sz="1600" dirty="0"/>
              <a:t>A., </a:t>
            </a:r>
            <a:r>
              <a:rPr lang="en-US" sz="1600" dirty="0" err="1"/>
              <a:t>Marshak</a:t>
            </a:r>
            <a:r>
              <a:rPr lang="en-US" sz="1600" i="1" dirty="0"/>
              <a:t>, </a:t>
            </a:r>
            <a:r>
              <a:rPr lang="en-US" sz="1600" dirty="0"/>
              <a:t>J., Reid</a:t>
            </a:r>
            <a:r>
              <a:rPr lang="en-US" sz="1600" i="1" dirty="0"/>
              <a:t>, </a:t>
            </a:r>
            <a:r>
              <a:rPr lang="en-US" sz="1600" dirty="0"/>
              <a:t>and</a:t>
            </a:r>
            <a:r>
              <a:rPr lang="en-US" sz="1600" i="1" dirty="0"/>
              <a:t> </a:t>
            </a:r>
            <a:r>
              <a:rPr lang="en-US" sz="1600" dirty="0"/>
              <a:t>S., Miller, 2017:</a:t>
            </a:r>
            <a:r>
              <a:rPr lang="en-US" sz="1600" i="1" dirty="0"/>
              <a:t> </a:t>
            </a:r>
            <a:r>
              <a:rPr lang="en-US" sz="1600" dirty="0"/>
              <a:t>Passive remote sensing of altitude and optical depth of dust plumes using the oxygen A and B bands: first results from EPIC/DSCOVR at Lagrange-1 point</a:t>
            </a:r>
            <a:r>
              <a:rPr lang="en-US" sz="1600" i="1" dirty="0"/>
              <a:t>, </a:t>
            </a:r>
            <a:r>
              <a:rPr lang="en-US" sz="1600" i="1" dirty="0" err="1"/>
              <a:t>Geophys</a:t>
            </a:r>
            <a:r>
              <a:rPr lang="en-US" sz="1600" i="1" dirty="0"/>
              <a:t>. Res. Lett., </a:t>
            </a:r>
            <a:r>
              <a:rPr lang="en-US" sz="1600" dirty="0"/>
              <a:t>44, </a:t>
            </a:r>
            <a:r>
              <a:rPr lang="en-US" sz="1600" dirty="0">
                <a:hlinkClick r:id="rId7"/>
              </a:rPr>
              <a:t>doi:10.1002/2017GL073939</a:t>
            </a:r>
            <a:r>
              <a:rPr lang="en-US" sz="1600" i="1" dirty="0"/>
              <a:t>.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3)</a:t>
            </a:r>
            <a:r>
              <a:rPr lang="en-US" sz="1600" dirty="0"/>
              <a:t> Meyer, K., Y. Yang, and S. </a:t>
            </a:r>
            <a:r>
              <a:rPr lang="en-US" sz="1600" dirty="0" err="1"/>
              <a:t>Platnick</a:t>
            </a:r>
            <a:r>
              <a:rPr lang="en-US" sz="1600" dirty="0"/>
              <a:t>, 2016: Uncertainties in cloud phase and optical thickness retrievals from the Earth Polychromatic Imaging Camera (EPIC), </a:t>
            </a:r>
            <a:r>
              <a:rPr lang="en-US" sz="1600" i="1" dirty="0"/>
              <a:t>Atmos. Meas. Tech.,</a:t>
            </a:r>
            <a:r>
              <a:rPr lang="en-US" sz="1600" dirty="0"/>
              <a:t> 9, 1785-1797, </a:t>
            </a:r>
            <a:r>
              <a:rPr lang="en-US" sz="1600" dirty="0">
                <a:hlinkClick r:id="rId8"/>
              </a:rPr>
              <a:t>doi:10.5194/amt-9-1785-2016</a:t>
            </a:r>
            <a:r>
              <a:rPr lang="en-US" sz="1600" i="1" dirty="0"/>
              <a:t>.</a:t>
            </a:r>
          </a:p>
          <a:p>
            <a:pPr marL="0" indent="0">
              <a:buNone/>
            </a:pPr>
            <a:r>
              <a:rPr lang="en-US" sz="1600" b="1" dirty="0"/>
              <a:t>2)</a:t>
            </a:r>
            <a:r>
              <a:rPr lang="en-US" sz="1600" dirty="0"/>
              <a:t> </a:t>
            </a:r>
            <a:r>
              <a:rPr lang="en-US" sz="1600" dirty="0" err="1"/>
              <a:t>Holdaway</a:t>
            </a:r>
            <a:r>
              <a:rPr lang="en-US" sz="1600" dirty="0"/>
              <a:t>, D. and Y. Yang, 2016: Study of the Effect of Temporal Sampling Frequency on DSCOVR Observations Using the GEOS-5 Nature Run Results (Part II): Cloud Coverage. </a:t>
            </a:r>
            <a:r>
              <a:rPr lang="en-US" sz="1600" i="1" dirty="0"/>
              <a:t>Remote Sens.</a:t>
            </a:r>
            <a:r>
              <a:rPr lang="en-US" sz="1600" dirty="0"/>
              <a:t> </a:t>
            </a:r>
            <a:r>
              <a:rPr lang="en-US" sz="1600" i="1" dirty="0"/>
              <a:t>8</a:t>
            </a:r>
            <a:r>
              <a:rPr lang="en-US" sz="1600" dirty="0"/>
              <a:t>(5), 431, </a:t>
            </a:r>
            <a:r>
              <a:rPr lang="en-US" sz="1600" dirty="0">
                <a:hlinkClick r:id="rId9"/>
              </a:rPr>
              <a:t>doi:10.3390/rs8050431.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1)</a:t>
            </a:r>
            <a:r>
              <a:rPr lang="en-US" sz="1600" dirty="0"/>
              <a:t> </a:t>
            </a:r>
            <a:r>
              <a:rPr lang="en-US" sz="1600" dirty="0" err="1"/>
              <a:t>Holdaway</a:t>
            </a:r>
            <a:r>
              <a:rPr lang="en-US" sz="1600" dirty="0"/>
              <a:t>, D. and Y. Yang, 2016: Study of the Effect of Temporal Sampling Frequency on DSCOVR Observations Using the GEOS-5 Nature Run Results (Part I): Earth’s Radiation Budget. </a:t>
            </a:r>
            <a:r>
              <a:rPr lang="en-US" sz="1600" i="1" dirty="0"/>
              <a:t>Remote Sens. 8(2), 98, </a:t>
            </a:r>
            <a:r>
              <a:rPr lang="en-US" sz="1600" i="1" dirty="0">
                <a:hlinkClick r:id="rId10"/>
              </a:rPr>
              <a:t>doi:10.3390/rs8020098</a:t>
            </a:r>
            <a:r>
              <a:rPr lang="en-US" sz="1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4096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07" y="274638"/>
            <a:ext cx="8934893" cy="81967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840000"/>
                </a:solidFill>
              </a:rPr>
              <a:t>EPIC L2 Major Cloud Product List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24968" y="1068655"/>
            <a:ext cx="713331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EPIC Cloud Mask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A-band Cloud Effective Pressure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A-band Cloud Effective Height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B-band Cloud Effective Pressure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Oxygen B-band Cloud Effective Height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Cloud Optical Thickness – assuming liquid phase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Cloud Optical Thickness – assuming ice phase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Cloud Effective Temperature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arenR"/>
            </a:pPr>
            <a:r>
              <a:rPr lang="en-US" sz="2600" dirty="0"/>
              <a:t>Most likely cloud thermodynamic phase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EFEC18-4887-9949-A8F3-7C85E2632EBB}"/>
              </a:ext>
            </a:extLst>
          </p:cNvPr>
          <p:cNvSpPr txBox="1"/>
          <p:nvPr/>
        </p:nvSpPr>
        <p:spPr>
          <a:xfrm>
            <a:off x="413358" y="5657671"/>
            <a:ext cx="11578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Yang, Y</a:t>
            </a:r>
            <a:r>
              <a:rPr lang="en-US" b="1" i="1" dirty="0">
                <a:solidFill>
                  <a:srgbClr val="2129C0"/>
                </a:solidFill>
              </a:rPr>
              <a:t>., </a:t>
            </a:r>
            <a:r>
              <a:rPr lang="en-US" i="1" dirty="0">
                <a:solidFill>
                  <a:srgbClr val="2129C0"/>
                </a:solidFill>
              </a:rPr>
              <a:t>K. Meyer, G. Wind, Y. Zhou, A. </a:t>
            </a:r>
            <a:r>
              <a:rPr lang="en-US" i="1" dirty="0" err="1">
                <a:solidFill>
                  <a:srgbClr val="2129C0"/>
                </a:solidFill>
              </a:rPr>
              <a:t>Marshak</a:t>
            </a:r>
            <a:r>
              <a:rPr lang="en-US" i="1" dirty="0">
                <a:solidFill>
                  <a:srgbClr val="2129C0"/>
                </a:solidFill>
              </a:rPr>
              <a:t>, S. </a:t>
            </a:r>
            <a:r>
              <a:rPr lang="en-US" i="1" dirty="0" err="1">
                <a:solidFill>
                  <a:srgbClr val="2129C0"/>
                </a:solidFill>
              </a:rPr>
              <a:t>Platnick</a:t>
            </a:r>
            <a:r>
              <a:rPr lang="en-US" i="1" dirty="0">
                <a:solidFill>
                  <a:srgbClr val="2129C0"/>
                </a:solidFill>
              </a:rPr>
              <a:t>, Q. Min, A. B. Davis, J. Joiner, A. </a:t>
            </a:r>
            <a:r>
              <a:rPr lang="en-US" i="1" dirty="0" err="1">
                <a:solidFill>
                  <a:srgbClr val="2129C0"/>
                </a:solidFill>
              </a:rPr>
              <a:t>Vasilkov</a:t>
            </a:r>
            <a:r>
              <a:rPr lang="en-US" i="1" dirty="0">
                <a:solidFill>
                  <a:srgbClr val="2129C0"/>
                </a:solidFill>
              </a:rPr>
              <a:t>, D. </a:t>
            </a:r>
            <a:r>
              <a:rPr lang="en-US" i="1" dirty="0" err="1">
                <a:solidFill>
                  <a:srgbClr val="2129C0"/>
                </a:solidFill>
              </a:rPr>
              <a:t>Duda</a:t>
            </a:r>
            <a:r>
              <a:rPr lang="en-US" i="1" dirty="0">
                <a:solidFill>
                  <a:srgbClr val="2129C0"/>
                </a:solidFill>
              </a:rPr>
              <a:t>, and W. </a:t>
            </a:r>
            <a:r>
              <a:rPr lang="en-US" i="1" dirty="0" err="1">
                <a:solidFill>
                  <a:srgbClr val="2129C0"/>
                </a:solidFill>
              </a:rPr>
              <a:t>Su</a:t>
            </a:r>
            <a:r>
              <a:rPr lang="en-US" i="1" dirty="0">
                <a:solidFill>
                  <a:srgbClr val="2129C0"/>
                </a:solidFill>
              </a:rPr>
              <a:t>, 2019: Cloud Products from Earth Polychromatic Imaging Camera (EPIC) observations: Algorithm and Initial Evaluation, Atmos. Meas. Tech., 12, 2019-2031, https://</a:t>
            </a:r>
            <a:r>
              <a:rPr lang="en-US" i="1" dirty="0" err="1">
                <a:solidFill>
                  <a:srgbClr val="2129C0"/>
                </a:solidFill>
              </a:rPr>
              <a:t>doi.org</a:t>
            </a:r>
            <a:r>
              <a:rPr lang="en-US" i="1" dirty="0">
                <a:solidFill>
                  <a:srgbClr val="2129C0"/>
                </a:solidFill>
              </a:rPr>
              <a:t>/10.5194/amt-12-2019-2019.</a:t>
            </a:r>
          </a:p>
          <a:p>
            <a:endParaRPr lang="en-US" i="1" dirty="0">
              <a:solidFill>
                <a:srgbClr val="2129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920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734B9-629F-1C48-9C0D-DAED7D39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7564"/>
            <a:ext cx="10515600" cy="919145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840000"/>
                </a:solidFill>
              </a:rPr>
              <a:t>v3 A- and B-band Cloud Effective Pressure 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90DDF42C-8C69-C645-A74A-619D752EA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0" y="1291969"/>
            <a:ext cx="11452624" cy="39958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0EC148-6CD5-7D45-A3D4-88BE21A0397E}"/>
              </a:ext>
            </a:extLst>
          </p:cNvPr>
          <p:cNvSpPr txBox="1"/>
          <p:nvPr/>
        </p:nvSpPr>
        <p:spPr>
          <a:xfrm>
            <a:off x="838200" y="5557980"/>
            <a:ext cx="1084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129C0"/>
                </a:solidFill>
              </a:rPr>
              <a:t>Scatterplots for (a) EPIC A- vs. B-band CEP; (b) the Langley GEO/LEO composite cloud pressure vs EPIC A-band CEP; and (c) the Langley GEO/LEO composite cloud pressure vs EPIC B-band CEP. Data are from the year 2016. </a:t>
            </a:r>
          </a:p>
        </p:txBody>
      </p:sp>
    </p:spTree>
    <p:extLst>
      <p:ext uri="{BB962C8B-B14F-4D97-AF65-F5344CB8AC3E}">
        <p14:creationId xmlns:p14="http://schemas.microsoft.com/office/powerpoint/2010/main" val="1859271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EPIC Standard L2 Cloud Product System</a:t>
            </a:r>
          </a:p>
        </p:txBody>
      </p:sp>
      <p:sp>
        <p:nvSpPr>
          <p:cNvPr id="4" name="Rectangle 3"/>
          <p:cNvSpPr/>
          <p:nvPr/>
        </p:nvSpPr>
        <p:spPr>
          <a:xfrm>
            <a:off x="2554885" y="3462530"/>
            <a:ext cx="1889568" cy="631283"/>
          </a:xfrm>
          <a:prstGeom prst="rect">
            <a:avLst/>
          </a:prstGeom>
          <a:solidFill>
            <a:srgbClr val="FF8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Cloud Mask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02854" y="3462530"/>
            <a:ext cx="2027621" cy="631283"/>
          </a:xfrm>
          <a:prstGeom prst="rect">
            <a:avLst/>
          </a:prstGeom>
          <a:solidFill>
            <a:srgbClr val="FF8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Cloud Optical Thickness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81132" y="3462530"/>
            <a:ext cx="1882216" cy="631283"/>
          </a:xfrm>
          <a:prstGeom prst="rect">
            <a:avLst/>
          </a:prstGeom>
          <a:solidFill>
            <a:srgbClr val="FF8000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Effective Height/Pressure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8943" y="1792209"/>
            <a:ext cx="2132490" cy="779181"/>
          </a:xfrm>
          <a:prstGeom prst="rect">
            <a:avLst/>
          </a:prstGeom>
          <a:solidFill>
            <a:srgbClr val="CCFFCC"/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EPIC L1B Products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4139317" y="2875731"/>
            <a:ext cx="608685" cy="1588"/>
          </a:xfrm>
          <a:prstGeom prst="straightConnector1">
            <a:avLst/>
          </a:prstGeom>
          <a:ln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981200" y="3180074"/>
            <a:ext cx="8387416" cy="1588"/>
          </a:xfrm>
          <a:prstGeom prst="line">
            <a:avLst/>
          </a:prstGeom>
          <a:ln w="38100" cmpd="dbl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556765" y="1792209"/>
            <a:ext cx="2132490" cy="7791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Ancillary Data</a:t>
            </a:r>
            <a:endParaRPr lang="en-US" sz="1600" dirty="0">
              <a:solidFill>
                <a:srgbClr val="0000FF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7497717" y="2894585"/>
            <a:ext cx="608685" cy="1588"/>
          </a:xfrm>
          <a:prstGeom prst="straightConnector1">
            <a:avLst/>
          </a:prstGeom>
          <a:ln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91140" y="4348983"/>
            <a:ext cx="8387416" cy="1588"/>
          </a:xfrm>
          <a:prstGeom prst="line">
            <a:avLst/>
          </a:prstGeom>
          <a:ln w="38100" cmpd="dbl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5705889" y="4654120"/>
            <a:ext cx="608685" cy="1588"/>
          </a:xfrm>
          <a:prstGeom prst="straightConnector1">
            <a:avLst/>
          </a:prstGeom>
          <a:ln>
            <a:solidFill>
              <a:srgbClr val="008000"/>
            </a:solidFill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irect Access Storage 33"/>
          <p:cNvSpPr/>
          <p:nvPr/>
        </p:nvSpPr>
        <p:spPr>
          <a:xfrm>
            <a:off x="4692849" y="4959258"/>
            <a:ext cx="2655871" cy="807448"/>
          </a:xfrm>
          <a:prstGeom prst="flowChartMagneticDrum">
            <a:avLst/>
          </a:prstGeom>
          <a:solidFill>
            <a:srgbClr val="FFFF00"/>
          </a:solidFill>
          <a:ln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+mj-lt"/>
              </a:rPr>
              <a:t>EPIC L2 Cloud Products</a:t>
            </a:r>
          </a:p>
        </p:txBody>
      </p:sp>
    </p:spTree>
    <p:extLst>
      <p:ext uri="{BB962C8B-B14F-4D97-AF65-F5344CB8AC3E}">
        <p14:creationId xmlns:p14="http://schemas.microsoft.com/office/powerpoint/2010/main" val="767256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571B-0E88-964D-B6D7-F969F1A9E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7137"/>
          </a:xfrm>
        </p:spPr>
        <p:txBody>
          <a:bodyPr>
            <a:normAutofit/>
          </a:bodyPr>
          <a:lstStyle/>
          <a:p>
            <a:pPr algn="ctr"/>
            <a:r>
              <a:rPr lang="en-US" sz="3800" dirty="0">
                <a:solidFill>
                  <a:srgbClr val="5248FD"/>
                </a:solidFill>
              </a:rPr>
              <a:t>EPIC Channels Used for Cloud Retrievals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FB7882-20BE-9147-80C3-06E3E3DD3E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9" y="1625030"/>
            <a:ext cx="4165051" cy="328974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29C54F-386D-6D47-907E-536103073046}"/>
              </a:ext>
            </a:extLst>
          </p:cNvPr>
          <p:cNvGraphicFramePr>
            <a:graphicFrameLocks noGrp="1"/>
          </p:cNvGraphicFramePr>
          <p:nvPr/>
        </p:nvGraphicFramePr>
        <p:xfrm>
          <a:off x="4908332" y="1501011"/>
          <a:ext cx="7020906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643">
                  <a:extLst>
                    <a:ext uri="{9D8B030D-6E8A-4147-A177-3AD203B41FA5}">
                      <a16:colId xmlns:a16="http://schemas.microsoft.com/office/drawing/2014/main" val="1038361630"/>
                    </a:ext>
                  </a:extLst>
                </a:gridCol>
                <a:gridCol w="1076612">
                  <a:extLst>
                    <a:ext uri="{9D8B030D-6E8A-4147-A177-3AD203B41FA5}">
                      <a16:colId xmlns:a16="http://schemas.microsoft.com/office/drawing/2014/main" val="1930090108"/>
                    </a:ext>
                  </a:extLst>
                </a:gridCol>
                <a:gridCol w="2310004">
                  <a:extLst>
                    <a:ext uri="{9D8B030D-6E8A-4147-A177-3AD203B41FA5}">
                      <a16:colId xmlns:a16="http://schemas.microsoft.com/office/drawing/2014/main" val="1906590085"/>
                    </a:ext>
                  </a:extLst>
                </a:gridCol>
                <a:gridCol w="2419647">
                  <a:extLst>
                    <a:ext uri="{9D8B030D-6E8A-4147-A177-3AD203B41FA5}">
                      <a16:colId xmlns:a16="http://schemas.microsoft.com/office/drawing/2014/main" val="393528526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Product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Resolution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Description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EPIC Data Used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60559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Cloud Mask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Original pixel size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Each EPIC pixel is classified as clear/cloudy with high/low confidence.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388 nm, 680 nm, and the 780 nm reflectance, the 764/780 nm and the 688/680 nm ratios.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3277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CEP/CEH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Original pixel size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Cloud effective pressure (CEP) is retrieved for both O2 A- and B-bands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O</a:t>
                      </a:r>
                      <a:r>
                        <a:rPr lang="en-US" sz="1600" baseline="-25000" dirty="0">
                          <a:effectLst/>
                        </a:rPr>
                        <a:t>2</a:t>
                      </a:r>
                      <a:r>
                        <a:rPr lang="en-US" sz="1600" dirty="0">
                          <a:effectLst/>
                        </a:rPr>
                        <a:t> A-band (780 nm and 764 nm), and B-band (680 nm and 688 nm), EPIC cloud mask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8228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COT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Original pixel size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Cloud optical thickness is retrieved using a single-channel approach (680 nm over land and 780 nm over ocean)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</a:rPr>
                        <a:t>680 nm, 780nm, EPIC cloud mask, EPIC CEP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7841549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B40A747-5954-7940-A858-B91B7FE0CA06}"/>
              </a:ext>
            </a:extLst>
          </p:cNvPr>
          <p:cNvSpPr txBox="1"/>
          <p:nvPr/>
        </p:nvSpPr>
        <p:spPr>
          <a:xfrm>
            <a:off x="5423335" y="5223641"/>
            <a:ext cx="6505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EPIC cloud products and required EPIC observations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6259E-0ECC-A647-9821-4C89A553D341}"/>
              </a:ext>
            </a:extLst>
          </p:cNvPr>
          <p:cNvSpPr txBox="1"/>
          <p:nvPr/>
        </p:nvSpPr>
        <p:spPr>
          <a:xfrm>
            <a:off x="438479" y="5139559"/>
            <a:ext cx="4385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Observation time for each EPIC channel starting from the 443 nm channel. Red dots are the channels used for cloud retrievals.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590BD-4B7B-CD6B-71BD-28F703DFEAFB}"/>
              </a:ext>
            </a:extLst>
          </p:cNvPr>
          <p:cNvSpPr txBox="1"/>
          <p:nvPr/>
        </p:nvSpPr>
        <p:spPr>
          <a:xfrm>
            <a:off x="8026949" y="6395741"/>
            <a:ext cx="4165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Yang, et al., 2019,, Atmos. Meas. Tech.</a:t>
            </a:r>
          </a:p>
        </p:txBody>
      </p:sp>
    </p:spTree>
    <p:extLst>
      <p:ext uri="{BB962C8B-B14F-4D97-AF65-F5344CB8AC3E}">
        <p14:creationId xmlns:p14="http://schemas.microsoft.com/office/powerpoint/2010/main" val="19427397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76" y="201671"/>
            <a:ext cx="11764604" cy="9099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>
                <a:solidFill>
                  <a:srgbClr val="840000"/>
                </a:solidFill>
              </a:rPr>
              <a:t>EPIC cloud effective pressure from Oxygen A- and B-band</a:t>
            </a:r>
            <a:br>
              <a:rPr lang="en-US" sz="2800" dirty="0">
                <a:solidFill>
                  <a:srgbClr val="840000"/>
                </a:solidFill>
              </a:rPr>
            </a:br>
            <a:r>
              <a:rPr lang="en-US" sz="2800" dirty="0">
                <a:solidFill>
                  <a:srgbClr val="840000"/>
                </a:solidFill>
              </a:rPr>
              <a:t>Cloud pressure can be converted to cloud height based on the atmospheric profiles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61622" y="1834028"/>
            <a:ext cx="5414058" cy="1785104"/>
          </a:xfrm>
          <a:prstGeom prst="rect">
            <a:avLst/>
          </a:prstGeom>
          <a:solidFill>
            <a:srgbClr val="CCFFCC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latin typeface="+mj-lt"/>
              </a:rPr>
              <a:t>Due to photon penetration, retrievals from a single band (</a:t>
            </a:r>
            <a:r>
              <a:rPr lang="en-US" sz="2200" i="1" dirty="0" err="1">
                <a:ea typeface="ＭＳ Ｐゴシック" charset="-128"/>
                <a:cs typeface="ＭＳ Ｐゴシック" charset="-128"/>
              </a:rPr>
              <a:t>h</a:t>
            </a:r>
            <a:r>
              <a:rPr lang="en-US" sz="2200" i="1" baseline="-25000" dirty="0" err="1">
                <a:ea typeface="ＭＳ Ｐゴシック" charset="-128"/>
                <a:cs typeface="ＭＳ Ｐゴシック" charset="-128"/>
              </a:rPr>
              <a:t>A</a:t>
            </a:r>
            <a:r>
              <a:rPr lang="en-US" sz="2200" i="1" baseline="-25000" dirty="0">
                <a:ea typeface="ＭＳ Ｐゴシック" charset="-128"/>
                <a:cs typeface="ＭＳ Ｐゴシック" charset="-128"/>
              </a:rPr>
              <a:t>, </a:t>
            </a:r>
            <a:r>
              <a:rPr lang="en-US" sz="2200" i="1" dirty="0" err="1">
                <a:ea typeface="ＭＳ Ｐゴシック" charset="-128"/>
                <a:cs typeface="ＭＳ Ｐゴシック" charset="-128"/>
              </a:rPr>
              <a:t>h</a:t>
            </a:r>
            <a:r>
              <a:rPr lang="en-US" sz="2200" i="1" baseline="-25000" dirty="0" err="1">
                <a:ea typeface="ＭＳ Ｐゴシック" charset="-128"/>
                <a:cs typeface="ＭＳ Ｐゴシック" charset="-128"/>
              </a:rPr>
              <a:t>B</a:t>
            </a:r>
            <a:r>
              <a:rPr lang="en-US" sz="2200" i="1" dirty="0">
                <a:ea typeface="ＭＳ Ｐゴシック" charset="-128"/>
                <a:cs typeface="ＭＳ Ｐゴシック" charset="-128"/>
              </a:rPr>
              <a:t>)</a:t>
            </a:r>
            <a:r>
              <a:rPr lang="en-US" sz="2200" i="1" baseline="-2500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200" dirty="0">
                <a:latin typeface="+mj-lt"/>
              </a:rPr>
              <a:t>are lower than the cloud top.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(e.g., Yang et al., 2013,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Vanbauce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et al. 2003;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Sneep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 et al. 2008, </a:t>
            </a:r>
            <a:r>
              <a:rPr lang="en-US" sz="2000" dirty="0" err="1">
                <a:solidFill>
                  <a:srgbClr val="FF0000"/>
                </a:solidFill>
                <a:latin typeface="+mj-lt"/>
              </a:rPr>
              <a:t>Vasilkov</a:t>
            </a:r>
            <a:r>
              <a:rPr lang="en-US" sz="2000" dirty="0">
                <a:solidFill>
                  <a:srgbClr val="FF0000"/>
                </a:solidFill>
                <a:latin typeface="+mj-lt"/>
              </a:rPr>
              <a:t> et al. 2008,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and </a:t>
            </a:r>
            <a:r>
              <a:rPr lang="en-US" sz="2200" dirty="0" err="1">
                <a:solidFill>
                  <a:srgbClr val="FF0000"/>
                </a:solidFill>
                <a:latin typeface="+mj-lt"/>
              </a:rPr>
              <a:t>Ferlay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 et al. 2010).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61622" y="4015548"/>
            <a:ext cx="5414058" cy="1154162"/>
          </a:xfrm>
          <a:prstGeom prst="rect">
            <a:avLst/>
          </a:prstGeom>
          <a:solidFill>
            <a:srgbClr val="FFFF00"/>
          </a:solidFill>
          <a:ln w="254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300" dirty="0">
                <a:latin typeface="+mj-lt"/>
              </a:rPr>
              <a:t>Due to different absorption and different effective depth of light penetration into a cloud, </a:t>
            </a:r>
            <a:r>
              <a:rPr lang="en-US" sz="2300" i="1" dirty="0" err="1"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latin typeface="+mj-lt"/>
                <a:ea typeface="ＭＳ Ｐゴシック" charset="-128"/>
                <a:cs typeface="ＭＳ Ｐゴシック" charset="-128"/>
              </a:rPr>
              <a:t>B</a:t>
            </a:r>
            <a:r>
              <a:rPr lang="en-US" sz="2300" dirty="0">
                <a:latin typeface="+mj-lt"/>
              </a:rPr>
              <a:t> is generally lower than </a:t>
            </a:r>
            <a:r>
              <a:rPr lang="en-US" sz="2300" i="1" dirty="0" err="1">
                <a:latin typeface="+mj-lt"/>
                <a:ea typeface="ＭＳ Ｐゴシック" charset="-128"/>
                <a:cs typeface="ＭＳ Ｐゴシック" charset="-128"/>
              </a:rPr>
              <a:t>h</a:t>
            </a:r>
            <a:r>
              <a:rPr lang="en-US" sz="2300" i="1" baseline="-25000" dirty="0" err="1">
                <a:latin typeface="+mj-lt"/>
                <a:ea typeface="ＭＳ Ｐゴシック" charset="-128"/>
                <a:cs typeface="ＭＳ Ｐゴシック" charset="-128"/>
              </a:rPr>
              <a:t>A</a:t>
            </a:r>
            <a:endParaRPr lang="en-US" sz="2300" dirty="0"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D9D7EF-5BE8-1194-A8BD-15561AF44455}"/>
              </a:ext>
            </a:extLst>
          </p:cNvPr>
          <p:cNvGrpSpPr/>
          <p:nvPr/>
        </p:nvGrpSpPr>
        <p:grpSpPr>
          <a:xfrm>
            <a:off x="323720" y="1262128"/>
            <a:ext cx="5290002" cy="5019298"/>
            <a:chOff x="323720" y="1005071"/>
            <a:chExt cx="5290002" cy="50192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323720" y="1005071"/>
              <a:ext cx="5290002" cy="501929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149502" y="1262128"/>
              <a:ext cx="23203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SZA=VZA; COT=30</a:t>
              </a:r>
            </a:p>
            <a:p>
              <a:r>
                <a:rPr lang="en-US" sz="2200" dirty="0"/>
                <a:t>Black Surface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44701" y="2627181"/>
              <a:ext cx="7734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h</a:t>
              </a:r>
              <a:r>
                <a:rPr lang="en-US" baseline="-25000" dirty="0" err="1">
                  <a:solidFill>
                    <a:srgbClr val="0000FF"/>
                  </a:solidFill>
                </a:rPr>
                <a:t>A</a:t>
              </a:r>
              <a:endParaRPr lang="en-US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cxnSpLocks/>
            </p:cNvCxnSpPr>
            <p:nvPr/>
          </p:nvCxnSpPr>
          <p:spPr bwMode="auto">
            <a:xfrm>
              <a:off x="3149502" y="3160582"/>
              <a:ext cx="386720" cy="43827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1550266" y="3737381"/>
              <a:ext cx="7734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h</a:t>
              </a:r>
              <a:r>
                <a:rPr lang="en-US" baseline="-25000" dirty="0" err="1">
                  <a:solidFill>
                    <a:srgbClr val="FF0000"/>
                  </a:solidFill>
                </a:rPr>
                <a:t>B</a:t>
              </a:r>
              <a:endParaRPr lang="en-US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13" name="Straight Arrow Connector 12"/>
            <p:cNvCxnSpPr>
              <a:cxnSpLocks/>
            </p:cNvCxnSpPr>
            <p:nvPr/>
          </p:nvCxnSpPr>
          <p:spPr bwMode="auto">
            <a:xfrm>
              <a:off x="2007467" y="3965982"/>
              <a:ext cx="1063479" cy="4558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AA2F19E-DF51-184E-A655-7D585DDA569A}"/>
              </a:ext>
            </a:extLst>
          </p:cNvPr>
          <p:cNvSpPr txBox="1"/>
          <p:nvPr/>
        </p:nvSpPr>
        <p:spPr>
          <a:xfrm>
            <a:off x="8632056" y="6096760"/>
            <a:ext cx="239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Yang et al., 2013</a:t>
            </a:r>
          </a:p>
        </p:txBody>
      </p:sp>
    </p:spTree>
    <p:extLst>
      <p:ext uri="{BB962C8B-B14F-4D97-AF65-F5344CB8AC3E}">
        <p14:creationId xmlns:p14="http://schemas.microsoft.com/office/powerpoint/2010/main" val="300919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311331" y="242095"/>
            <a:ext cx="6866959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2129C0"/>
                </a:solidFill>
                <a:ea typeface="Comic Sans MS" pitchFamily="-110" charset="0"/>
                <a:cs typeface="Comic Sans MS" pitchFamily="-110" charset="0"/>
              </a:rPr>
              <a:t>EPIC Cloud Pressure/Height are based on its O2 A- and B-bands observations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10644" y="1319947"/>
            <a:ext cx="4303067" cy="1945524"/>
          </a:xfrm>
        </p:spPr>
        <p:txBody>
          <a:bodyPr/>
          <a:lstStyle/>
          <a:p>
            <a:pPr marL="57150" indent="-57150">
              <a:buNone/>
            </a:pPr>
            <a:r>
              <a:rPr lang="en-US" sz="2000" dirty="0">
                <a:solidFill>
                  <a:srgbClr val="800000"/>
                </a:solidFill>
                <a:latin typeface="+mj-lt"/>
                <a:ea typeface="Comic Sans MS" pitchFamily="-110" charset="0"/>
                <a:cs typeface="Comic Sans MS" pitchFamily="-110" charset="0"/>
              </a:rPr>
              <a:t>Before EPIC, cloud height retrieval with O2 absorption has been successfully applied to several missions, such as GOME, MERIS, POLDER, OMI, </a:t>
            </a:r>
            <a:r>
              <a:rPr lang="en-US" sz="2000" dirty="0">
                <a:solidFill>
                  <a:srgbClr val="800000"/>
                </a:solidFill>
                <a:latin typeface="+mj-lt"/>
              </a:rPr>
              <a:t>SCIAMACHY etc., as well as many other studies.</a:t>
            </a:r>
            <a:endParaRPr lang="en-US" sz="2000" dirty="0">
              <a:solidFill>
                <a:srgbClr val="800000"/>
              </a:solidFill>
              <a:latin typeface="+mj-lt"/>
              <a:ea typeface="Comic Sans MS" pitchFamily="-110" charset="0"/>
              <a:cs typeface="Comic Sans MS" pitchFamily="-110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029DDA-C72A-E065-85F2-C756D37CB189}"/>
              </a:ext>
            </a:extLst>
          </p:cNvPr>
          <p:cNvGrpSpPr/>
          <p:nvPr/>
        </p:nvGrpSpPr>
        <p:grpSpPr>
          <a:xfrm>
            <a:off x="5304032" y="949326"/>
            <a:ext cx="5665398" cy="4994275"/>
            <a:chOff x="4800601" y="949326"/>
            <a:chExt cx="5665398" cy="4994275"/>
          </a:xfrm>
        </p:grpSpPr>
        <p:pic>
          <p:nvPicPr>
            <p:cNvPr id="25604" name="Picture 5"/>
            <p:cNvPicPr>
              <a:picLocks noChangeAspect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Requires="ma">
              <p:blipFill>
                <a:blip r:embed="rId2"/>
                <a:srcRect/>
                <a:stretch>
                  <a:fillRect/>
                </a:stretch>
              </p:blipFill>
            </mc:Choice>
            <mc:Fallback>
              <p:blipFill>
                <a:blip r:embed="rId3"/>
                <a:srcRect/>
                <a:stretch>
                  <a:fillRect/>
                </a:stretch>
              </p:blipFill>
            </mc:Fallback>
          </mc:AlternateContent>
          <p:spPr bwMode="auto">
            <a:xfrm>
              <a:off x="4800601" y="949326"/>
              <a:ext cx="5440363" cy="4994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5" name="TextBox 6"/>
            <p:cNvSpPr txBox="1">
              <a:spLocks noChangeArrowheads="1"/>
            </p:cNvSpPr>
            <p:nvPr/>
          </p:nvSpPr>
          <p:spPr bwMode="auto">
            <a:xfrm>
              <a:off x="6488500" y="1863726"/>
              <a:ext cx="9834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B-band </a:t>
              </a:r>
            </a:p>
            <a:p>
              <a:pPr algn="ctr"/>
              <a:r>
                <a:rPr lang="en-US" sz="1600"/>
                <a:t>reference</a:t>
              </a:r>
            </a:p>
          </p:txBody>
        </p:sp>
        <p:sp>
          <p:nvSpPr>
            <p:cNvPr id="25606" name="TextBox 7"/>
            <p:cNvSpPr txBox="1">
              <a:spLocks noChangeArrowheads="1"/>
            </p:cNvSpPr>
            <p:nvPr/>
          </p:nvSpPr>
          <p:spPr bwMode="auto">
            <a:xfrm>
              <a:off x="9482525" y="1863726"/>
              <a:ext cx="98347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A-band </a:t>
              </a:r>
            </a:p>
            <a:p>
              <a:pPr algn="ctr"/>
              <a:r>
                <a:rPr lang="en-US" sz="1600"/>
                <a:t>reference</a:t>
              </a:r>
            </a:p>
          </p:txBody>
        </p:sp>
        <p:sp>
          <p:nvSpPr>
            <p:cNvPr id="25607" name="TextBox 8"/>
            <p:cNvSpPr txBox="1">
              <a:spLocks noChangeArrowheads="1"/>
            </p:cNvSpPr>
            <p:nvPr/>
          </p:nvSpPr>
          <p:spPr bwMode="auto">
            <a:xfrm>
              <a:off x="9212264" y="4649789"/>
              <a:ext cx="8461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A-band </a:t>
              </a:r>
            </a:p>
          </p:txBody>
        </p:sp>
        <p:sp>
          <p:nvSpPr>
            <p:cNvPr id="25608" name="TextBox 9"/>
            <p:cNvSpPr txBox="1">
              <a:spLocks noChangeArrowheads="1"/>
            </p:cNvSpPr>
            <p:nvPr/>
          </p:nvSpPr>
          <p:spPr bwMode="auto">
            <a:xfrm>
              <a:off x="7307264" y="2820989"/>
              <a:ext cx="846137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600"/>
                <a:t>B-band </a:t>
              </a:r>
            </a:p>
          </p:txBody>
        </p:sp>
        <p:cxnSp>
          <p:nvCxnSpPr>
            <p:cNvPr id="25609" name="Straight Arrow Connector 11"/>
            <p:cNvCxnSpPr>
              <a:cxnSpLocks noChangeShapeType="1"/>
            </p:cNvCxnSpPr>
            <p:nvPr/>
          </p:nvCxnSpPr>
          <p:spPr bwMode="auto">
            <a:xfrm rot="5400000" flipH="1" flipV="1">
              <a:off x="6896100" y="1292225"/>
              <a:ext cx="685800" cy="457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610" name="Straight Arrow Connector 14"/>
            <p:cNvCxnSpPr>
              <a:cxnSpLocks noChangeShapeType="1"/>
            </p:cNvCxnSpPr>
            <p:nvPr/>
          </p:nvCxnSpPr>
          <p:spPr bwMode="auto">
            <a:xfrm rot="16200000" flipV="1">
              <a:off x="9410700" y="1368425"/>
              <a:ext cx="685800" cy="3048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611" name="Straight Arrow Connector 17"/>
            <p:cNvCxnSpPr>
              <a:cxnSpLocks noChangeShapeType="1"/>
            </p:cNvCxnSpPr>
            <p:nvPr/>
          </p:nvCxnSpPr>
          <p:spPr bwMode="auto">
            <a:xfrm rot="16200000" flipV="1">
              <a:off x="7391400" y="2397125"/>
              <a:ext cx="838200" cy="762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612" name="Straight Arrow Connector 19"/>
            <p:cNvCxnSpPr>
              <a:cxnSpLocks noChangeShapeType="1"/>
            </p:cNvCxnSpPr>
            <p:nvPr/>
          </p:nvCxnSpPr>
          <p:spPr bwMode="auto">
            <a:xfrm rot="16200000" flipV="1">
              <a:off x="9105900" y="4187825"/>
              <a:ext cx="762000" cy="22860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3" name="TextBox 12"/>
          <p:cNvSpPr txBox="1"/>
          <p:nvPr/>
        </p:nvSpPr>
        <p:spPr>
          <a:xfrm>
            <a:off x="510644" y="3446463"/>
            <a:ext cx="4042025" cy="1569660"/>
          </a:xfrm>
          <a:prstGeom prst="rect">
            <a:avLst/>
          </a:prstGeom>
          <a:solidFill>
            <a:srgbClr val="CCFFCC"/>
          </a:solidFill>
          <a:ln w="1905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e.g., Daniel et al., 2003, </a:t>
            </a:r>
            <a:r>
              <a:rPr lang="en-US" sz="1600" dirty="0" err="1"/>
              <a:t>Ferlay</a:t>
            </a:r>
            <a:r>
              <a:rPr lang="en-US" sz="1600" dirty="0"/>
              <a:t> et al. 2010, Fischer and </a:t>
            </a:r>
            <a:r>
              <a:rPr lang="en-US" sz="1600" dirty="0" err="1"/>
              <a:t>Grassl</a:t>
            </a:r>
            <a:r>
              <a:rPr lang="en-US" sz="1600" dirty="0"/>
              <a:t>, 1991,  </a:t>
            </a:r>
            <a:r>
              <a:rPr lang="en-US" sz="1600" dirty="0" err="1"/>
              <a:t>Koelemeijer</a:t>
            </a:r>
            <a:r>
              <a:rPr lang="en-US" sz="1600" dirty="0"/>
              <a:t> et al. 2001, , </a:t>
            </a:r>
            <a:r>
              <a:rPr lang="en-US" sz="1600" dirty="0" err="1"/>
              <a:t>Kokhanovsky</a:t>
            </a:r>
            <a:r>
              <a:rPr lang="en-US" sz="1600" dirty="0"/>
              <a:t> et al., 2005, </a:t>
            </a:r>
            <a:r>
              <a:rPr lang="en-US" sz="1600" dirty="0" err="1"/>
              <a:t>Lindstrot</a:t>
            </a:r>
            <a:r>
              <a:rPr lang="en-US" sz="1600" dirty="0"/>
              <a:t> et al. 2006, Stephens and </a:t>
            </a:r>
            <a:r>
              <a:rPr lang="en-US" sz="1600" dirty="0" err="1"/>
              <a:t>Heidinger</a:t>
            </a:r>
            <a:r>
              <a:rPr lang="en-US" sz="1600" dirty="0"/>
              <a:t>, 2000, </a:t>
            </a:r>
            <a:r>
              <a:rPr lang="en-US" sz="1600" dirty="0" err="1"/>
              <a:t>Vanbauce</a:t>
            </a:r>
            <a:r>
              <a:rPr lang="en-US" sz="1600" dirty="0"/>
              <a:t> et al. 2003, </a:t>
            </a:r>
            <a:r>
              <a:rPr lang="en-US" sz="1600" dirty="0" err="1"/>
              <a:t>Vasilkov</a:t>
            </a:r>
            <a:r>
              <a:rPr lang="en-US" sz="1600" dirty="0"/>
              <a:t> et al. 2008, Wang et al. 2008.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3627D7-47D5-EA63-FA37-DFB2A0BF6B30}"/>
              </a:ext>
            </a:extLst>
          </p:cNvPr>
          <p:cNvSpPr txBox="1"/>
          <p:nvPr/>
        </p:nvSpPr>
        <p:spPr>
          <a:xfrm>
            <a:off x="953668" y="5908674"/>
            <a:ext cx="9185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EPIC A-band absorption and reference channels: 764nm and 780nm, respectively. </a:t>
            </a:r>
          </a:p>
          <a:p>
            <a:r>
              <a:rPr lang="en-US" dirty="0"/>
              <a:t>EPIC B-band absorption and reference channels: 688nm and 680nm, respectively. </a:t>
            </a:r>
          </a:p>
          <a:p>
            <a:r>
              <a:rPr lang="en-US" dirty="0"/>
              <a:t>For the reference channels, only slight absorption from O3 and water vapor.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3E7C8-3337-E371-AA3F-5BA953571711}"/>
              </a:ext>
            </a:extLst>
          </p:cNvPr>
          <p:cNvSpPr txBox="1"/>
          <p:nvPr/>
        </p:nvSpPr>
        <p:spPr>
          <a:xfrm>
            <a:off x="10183382" y="6318002"/>
            <a:ext cx="184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2129C0"/>
                </a:solidFill>
              </a:rPr>
              <a:t>Yang et al., 2013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2" y="1"/>
            <a:ext cx="9067799" cy="1066799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2129C0"/>
                </a:solidFill>
              </a:rPr>
              <a:t>EPIC retrieves cloud effective pressure using the Mixed Lambertian-Equivalent Reflectivity (MLER) method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3961640"/>
            <a:ext cx="3810000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latin typeface="Calibri"/>
                <a:cs typeface="Calibri"/>
              </a:rPr>
              <a:t>Variables:</a:t>
            </a:r>
          </a:p>
          <a:p>
            <a:pPr marL="517525" indent="-517525"/>
            <a:r>
              <a:rPr lang="en-US" i="1" dirty="0" err="1">
                <a:latin typeface="Calibri"/>
                <a:cs typeface="Calibri"/>
              </a:rPr>
              <a:t>R</a:t>
            </a:r>
            <a:r>
              <a:rPr lang="en-US" i="1" baseline="-25000" dirty="0" err="1">
                <a:latin typeface="Calibri"/>
                <a:cs typeface="Calibri"/>
              </a:rPr>
              <a:t>abs</a:t>
            </a:r>
            <a:r>
              <a:rPr lang="en-US" i="1" dirty="0">
                <a:latin typeface="Calibri"/>
                <a:cs typeface="Calibri"/>
              </a:rPr>
              <a:t>: absorption channel radiance</a:t>
            </a:r>
          </a:p>
          <a:p>
            <a:r>
              <a:rPr lang="en-US" i="1" dirty="0" err="1">
                <a:latin typeface="Calibri"/>
                <a:cs typeface="Calibri"/>
              </a:rPr>
              <a:t>R</a:t>
            </a:r>
            <a:r>
              <a:rPr lang="en-US" i="1" baseline="-25000" dirty="0" err="1">
                <a:latin typeface="Calibri"/>
                <a:cs typeface="Calibri"/>
              </a:rPr>
              <a:t>ref</a:t>
            </a:r>
            <a:r>
              <a:rPr lang="en-US" i="1" dirty="0">
                <a:latin typeface="Calibri"/>
                <a:cs typeface="Calibri"/>
              </a:rPr>
              <a:t>: reference channel radiance</a:t>
            </a:r>
          </a:p>
          <a:p>
            <a:r>
              <a:rPr lang="en-US" i="1" dirty="0">
                <a:latin typeface="Calibri"/>
                <a:cs typeface="Calibri"/>
              </a:rPr>
              <a:t>A</a:t>
            </a:r>
            <a:r>
              <a:rPr lang="en-US" i="1" baseline="-25000" dirty="0">
                <a:latin typeface="Calibri"/>
                <a:cs typeface="Calibri"/>
              </a:rPr>
              <a:t>c</a:t>
            </a:r>
            <a:r>
              <a:rPr lang="en-US" i="1" dirty="0">
                <a:latin typeface="Calibri"/>
                <a:cs typeface="Calibri"/>
              </a:rPr>
              <a:t>: cloud fraction </a:t>
            </a:r>
          </a:p>
          <a:p>
            <a:r>
              <a:rPr lang="en-US" i="1" dirty="0" err="1">
                <a:latin typeface="Calibri"/>
                <a:cs typeface="Calibri"/>
              </a:rPr>
              <a:t>α</a:t>
            </a:r>
            <a:r>
              <a:rPr lang="en-US" i="1" baseline="-25000" dirty="0" err="1">
                <a:latin typeface="Calibri"/>
                <a:cs typeface="Calibri"/>
              </a:rPr>
              <a:t>s</a:t>
            </a:r>
            <a:r>
              <a:rPr lang="en-US" i="1" dirty="0">
                <a:latin typeface="Calibri"/>
                <a:cs typeface="Calibri"/>
              </a:rPr>
              <a:t>: surface </a:t>
            </a:r>
            <a:r>
              <a:rPr lang="en-US" i="1" dirty="0" err="1">
                <a:latin typeface="Calibri"/>
                <a:cs typeface="Calibri"/>
              </a:rPr>
              <a:t>albedo</a:t>
            </a:r>
            <a:endParaRPr lang="en-US" i="1" baseline="-25000" dirty="0">
              <a:latin typeface="Calibri"/>
              <a:cs typeface="Calibri"/>
            </a:endParaRPr>
          </a:p>
          <a:p>
            <a:r>
              <a:rPr lang="en-US" i="1" dirty="0" err="1">
                <a:latin typeface="Calibri"/>
                <a:cs typeface="Calibri"/>
              </a:rPr>
              <a:t>α</a:t>
            </a:r>
            <a:r>
              <a:rPr lang="en-US" i="1" baseline="-25000" dirty="0" err="1">
                <a:latin typeface="Calibri"/>
                <a:cs typeface="Calibri"/>
              </a:rPr>
              <a:t>c</a:t>
            </a:r>
            <a:r>
              <a:rPr lang="en-US" i="1" dirty="0">
                <a:latin typeface="Calibri"/>
                <a:cs typeface="Calibri"/>
              </a:rPr>
              <a:t>: cloud </a:t>
            </a:r>
            <a:r>
              <a:rPr lang="en-US" i="1" dirty="0" err="1">
                <a:latin typeface="Calibri"/>
                <a:cs typeface="Calibri"/>
              </a:rPr>
              <a:t>albedo</a:t>
            </a:r>
            <a:endParaRPr lang="en-US" i="1" dirty="0">
              <a:latin typeface="Calibri"/>
              <a:cs typeface="Calibri"/>
            </a:endParaRPr>
          </a:p>
          <a:p>
            <a:pPr marL="517525" indent="-517525"/>
            <a:r>
              <a:rPr lang="en-US" i="1" dirty="0">
                <a:latin typeface="Calibri"/>
                <a:cs typeface="Calibri"/>
              </a:rPr>
              <a:t>T</a:t>
            </a:r>
            <a:r>
              <a:rPr lang="en-US" i="1" baseline="-25000" dirty="0">
                <a:latin typeface="Calibri"/>
                <a:cs typeface="Calibri"/>
              </a:rPr>
              <a:t>abs</a:t>
            </a:r>
            <a:r>
              <a:rPr lang="en-US" i="1" dirty="0">
                <a:latin typeface="Calibri"/>
                <a:cs typeface="Calibri"/>
              </a:rPr>
              <a:t> : absorption channel transmittance </a:t>
            </a:r>
          </a:p>
          <a:p>
            <a:pPr marL="517525" indent="-517525"/>
            <a:r>
              <a:rPr lang="en-US" i="1" dirty="0" err="1">
                <a:latin typeface="Calibri"/>
                <a:cs typeface="Calibri"/>
              </a:rPr>
              <a:t>T</a:t>
            </a:r>
            <a:r>
              <a:rPr lang="en-US" i="1" baseline="-25000" dirty="0" err="1">
                <a:latin typeface="Calibri"/>
                <a:cs typeface="Calibri"/>
              </a:rPr>
              <a:t>ref</a:t>
            </a:r>
            <a:r>
              <a:rPr lang="en-US" i="1" dirty="0">
                <a:latin typeface="Calibri"/>
                <a:cs typeface="Calibri"/>
              </a:rPr>
              <a:t> : absorption channel transmittance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5425" y="1157877"/>
            <a:ext cx="5029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200" dirty="0">
                <a:latin typeface="+mj-lt"/>
              </a:rPr>
              <a:t>A pixel contains two </a:t>
            </a:r>
            <a:r>
              <a:rPr lang="en-US" sz="2200" dirty="0" err="1">
                <a:latin typeface="+mj-lt"/>
              </a:rPr>
              <a:t>Lambertian</a:t>
            </a:r>
            <a:r>
              <a:rPr lang="en-US" sz="2200" dirty="0">
                <a:latin typeface="+mj-lt"/>
              </a:rPr>
              <a:t> reflectors, the surface and the cloud;</a:t>
            </a:r>
          </a:p>
          <a:p>
            <a:pPr marL="342900" indent="-342900">
              <a:buAutoNum type="arabicParenBoth"/>
            </a:pPr>
            <a:r>
              <a:rPr lang="en-US" sz="2200" dirty="0">
                <a:latin typeface="+mj-lt"/>
              </a:rPr>
              <a:t>Clouds are opaque; no photon penetration and transmission.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2125" y="4149304"/>
            <a:ext cx="4419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FF0000"/>
                </a:solidFill>
                <a:latin typeface="+mj-lt"/>
              </a:rPr>
              <a:t>Cloud effective pressure is retrieved through iteration.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5425" y="5287671"/>
            <a:ext cx="4953000" cy="1107996"/>
          </a:xfrm>
          <a:prstGeom prst="rect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</a:rPr>
              <a:t>For EPIC, cloud pressures are retrieved for each pair of A- and B-band observations: two cloud pressures (</a:t>
            </a:r>
            <a:r>
              <a:rPr lang="en-US" sz="2200" i="1" dirty="0" err="1">
                <a:latin typeface="+mj-lt"/>
              </a:rPr>
              <a:t>p</a:t>
            </a:r>
            <a:r>
              <a:rPr lang="en-US" sz="2200" i="1" baseline="-25000" dirty="0" err="1">
                <a:latin typeface="+mj-lt"/>
              </a:rPr>
              <a:t>A</a:t>
            </a:r>
            <a:r>
              <a:rPr lang="en-US" sz="2200" dirty="0">
                <a:latin typeface="+mj-lt"/>
              </a:rPr>
              <a:t> and </a:t>
            </a:r>
            <a:r>
              <a:rPr lang="en-US" sz="2200" i="1" dirty="0" err="1">
                <a:latin typeface="+mj-lt"/>
              </a:rPr>
              <a:t>p</a:t>
            </a:r>
            <a:r>
              <a:rPr lang="en-US" sz="2200" i="1" baseline="-25000" dirty="0" err="1">
                <a:latin typeface="+mj-lt"/>
              </a:rPr>
              <a:t>B</a:t>
            </a:r>
            <a:r>
              <a:rPr lang="en-US" sz="2200" dirty="0">
                <a:latin typeface="+mj-lt"/>
              </a:rPr>
              <a:t>) </a:t>
            </a:r>
          </a:p>
        </p:txBody>
      </p:sp>
      <p:pic>
        <p:nvPicPr>
          <p:cNvPr id="12" name="Picture 11" descr="Screen Shot 2014-06-21 at 6.35.22 PM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066800"/>
            <a:ext cx="3352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B307DBB-3F8B-4888-E5BD-B51CA6F4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890" y="2795827"/>
            <a:ext cx="5896510" cy="11658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5354" y="317741"/>
            <a:ext cx="7841292" cy="474067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Cloud effective pressure from different algorithms</a:t>
            </a:r>
            <a:endParaRPr lang="en-US" sz="2800" dirty="0"/>
          </a:p>
        </p:txBody>
      </p:sp>
      <p:pic>
        <p:nvPicPr>
          <p:cNvPr id="4" name="Picture 3" descr="Screen Shot 2011-12-22 at 5.30.2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2196" y="822786"/>
            <a:ext cx="6884034" cy="5847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292" y="1905000"/>
            <a:ext cx="49929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Products compared:</a:t>
            </a:r>
          </a:p>
          <a:p>
            <a:pPr marL="457200" indent="-457200">
              <a:buAutoNum type="arabicParenR"/>
            </a:pPr>
            <a:r>
              <a:rPr lang="en-US" sz="2000" dirty="0" err="1">
                <a:latin typeface="+mj-lt"/>
              </a:rPr>
              <a:t>CloudSat</a:t>
            </a:r>
            <a:endParaRPr lang="en-US" sz="2000" dirty="0">
              <a:latin typeface="+mj-lt"/>
            </a:endParaRPr>
          </a:p>
          <a:p>
            <a:pPr marL="457200" indent="-457200">
              <a:buAutoNum type="arabicParenR"/>
            </a:pPr>
            <a:r>
              <a:rPr lang="en-US" sz="2000" dirty="0">
                <a:latin typeface="+mj-lt"/>
              </a:rPr>
              <a:t>MODIS and MODIS with multi layer flag</a:t>
            </a:r>
          </a:p>
          <a:p>
            <a:pPr marL="457200" indent="-457200">
              <a:buAutoNum type="arabicParenR"/>
            </a:pPr>
            <a:r>
              <a:rPr lang="en-US" sz="2000" dirty="0">
                <a:solidFill>
                  <a:srgbClr val="840000"/>
                </a:solidFill>
                <a:latin typeface="+mj-lt"/>
              </a:rPr>
              <a:t>OMCLDRR: OMI cloud pressure from Rotational-Raman scattering at 350 nm</a:t>
            </a:r>
          </a:p>
          <a:p>
            <a:pPr marL="457200" indent="-457200">
              <a:buAutoNum type="arabicParenR"/>
            </a:pPr>
            <a:r>
              <a:rPr lang="en-US" sz="2000" dirty="0">
                <a:solidFill>
                  <a:srgbClr val="840000"/>
                </a:solidFill>
                <a:latin typeface="+mj-lt"/>
              </a:rPr>
              <a:t>OMCLDO2 OMI cloud pressure from collision induced absorption at 477 nm</a:t>
            </a:r>
          </a:p>
          <a:p>
            <a:pPr marL="457200" indent="-457200">
              <a:buAutoNum type="arabicParenR"/>
            </a:pPr>
            <a:r>
              <a:rPr lang="en-US" sz="2000" dirty="0">
                <a:solidFill>
                  <a:srgbClr val="840000"/>
                </a:solidFill>
                <a:latin typeface="+mj-lt"/>
              </a:rPr>
              <a:t>PARASOL/POLDER A-band at 765 nm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83323" y="4964590"/>
            <a:ext cx="2286000" cy="400110"/>
          </a:xfrm>
          <a:prstGeom prst="rect">
            <a:avLst/>
          </a:prstGeom>
          <a:solidFill>
            <a:srgbClr val="CCFFCC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</a:rPr>
              <a:t>Sneep</a:t>
            </a:r>
            <a:r>
              <a:rPr lang="en-US" sz="2000" dirty="0">
                <a:solidFill>
                  <a:srgbClr val="0000FF"/>
                </a:solidFill>
              </a:rPr>
              <a:t> et al, 2008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175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8EB7D-5E14-20BE-BD99-A6166515D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7244"/>
            <a:ext cx="10515600" cy="94590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2129C0"/>
                </a:solidFill>
              </a:rPr>
              <a:t>EPIC cloud height vs actual cloud top</a:t>
            </a: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523C3B6-BFDD-1A5C-BCE4-1B730BF85DE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77" y="1919391"/>
            <a:ext cx="6722629" cy="2286000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87541D6-8CB4-1A97-6DEF-069B11A2A12E}"/>
              </a:ext>
            </a:extLst>
          </p:cNvPr>
          <p:cNvSpPr txBox="1">
            <a:spLocks/>
          </p:cNvSpPr>
          <p:nvPr/>
        </p:nvSpPr>
        <p:spPr>
          <a:xfrm>
            <a:off x="687355" y="4535957"/>
            <a:ext cx="5773271" cy="15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/>
              <a:t>Time: May 26, 2017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/>
              <a:t>Location: Indian Ocean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/>
              <a:t>CloudSat segment: 600 profiles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000" dirty="0"/>
              <a:t>Collocated DSCOVR pixels: 95</a:t>
            </a:r>
          </a:p>
          <a:p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778036-A01F-85F8-8D4A-77FF0F5D6BC5}"/>
              </a:ext>
            </a:extLst>
          </p:cNvPr>
          <p:cNvSpPr txBox="1"/>
          <p:nvPr/>
        </p:nvSpPr>
        <p:spPr>
          <a:xfrm>
            <a:off x="533398" y="1303658"/>
            <a:ext cx="51816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Comparing with Radar (Berry et al., 2022)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43F3730-75B0-FA7D-1687-C83F89C3A4BC}"/>
              </a:ext>
            </a:extLst>
          </p:cNvPr>
          <p:cNvGrpSpPr/>
          <p:nvPr/>
        </p:nvGrpSpPr>
        <p:grpSpPr>
          <a:xfrm>
            <a:off x="6823710" y="1130844"/>
            <a:ext cx="4679305" cy="5117077"/>
            <a:chOff x="6823710" y="1130844"/>
            <a:chExt cx="4679305" cy="5117077"/>
          </a:xfrm>
        </p:grpSpPr>
        <p:pic>
          <p:nvPicPr>
            <p:cNvPr id="9" name="Picture 8" descr="A diagram of a band cep&#10;&#10;Description automatically generated">
              <a:extLst>
                <a:ext uri="{FF2B5EF4-FFF2-40B4-BE49-F238E27FC236}">
                  <a16:creationId xmlns:a16="http://schemas.microsoft.com/office/drawing/2014/main" id="{754FA85A-934A-3DF3-D298-818F29975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52012" y="2076747"/>
              <a:ext cx="3911288" cy="417117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39D4E01-5ADE-C06A-6881-20543CD08815}"/>
                </a:ext>
              </a:extLst>
            </p:cNvPr>
            <p:cNvSpPr txBox="1"/>
            <p:nvPr/>
          </p:nvSpPr>
          <p:spPr>
            <a:xfrm>
              <a:off x="6823710" y="1130844"/>
              <a:ext cx="46793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/>
                <a:t>Comparing with Langley Composite (MODIS IR cloud top) (Yang et al., 2019)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B2B9F7F-1874-41DE-3F31-C91BAE9E281E}"/>
              </a:ext>
            </a:extLst>
          </p:cNvPr>
          <p:cNvSpPr txBox="1"/>
          <p:nvPr/>
        </p:nvSpPr>
        <p:spPr>
          <a:xfrm>
            <a:off x="2200405" y="3943439"/>
            <a:ext cx="657947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5400">
            <a:solidFill>
              <a:srgbClr val="84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40000"/>
                </a:solidFill>
              </a:rPr>
              <a:t>How does EPIC compare with other Effective Pressure Products?</a:t>
            </a:r>
          </a:p>
        </p:txBody>
      </p:sp>
    </p:spTree>
    <p:extLst>
      <p:ext uri="{BB962C8B-B14F-4D97-AF65-F5344CB8AC3E}">
        <p14:creationId xmlns:p14="http://schemas.microsoft.com/office/powerpoint/2010/main" val="22379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BD6AF-65A5-81A9-E98D-FED2DFC87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051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2129C0"/>
                </a:solidFill>
              </a:rPr>
              <a:t>Satellite missions with </a:t>
            </a:r>
            <a:r>
              <a:rPr lang="en-US" sz="2800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Differential Oxygen Absorption Spectroscopy (DOAS)</a:t>
            </a:r>
            <a:r>
              <a:rPr lang="en-US" sz="2800" dirty="0">
                <a:solidFill>
                  <a:srgbClr val="2129C0"/>
                </a:solidFill>
              </a:rPr>
              <a:t> capability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148FB-5C6D-385B-8400-1BBB7DD639FB}"/>
              </a:ext>
            </a:extLst>
          </p:cNvPr>
          <p:cNvSpPr txBox="1"/>
          <p:nvPr/>
        </p:nvSpPr>
        <p:spPr>
          <a:xfrm>
            <a:off x="739346" y="6145593"/>
            <a:ext cx="113435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Davis, A. B.,</a:t>
            </a:r>
            <a:r>
              <a:rPr lang="en-US" sz="1200" b="1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 </a:t>
            </a:r>
            <a:r>
              <a:rPr lang="es-ES" sz="1200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Y. Yang, A. </a:t>
            </a:r>
            <a:r>
              <a:rPr lang="es-ES" sz="1200" dirty="0" err="1">
                <a:solidFill>
                  <a:srgbClr val="2129C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Marshak</a:t>
            </a:r>
            <a:r>
              <a:rPr lang="es-ES" sz="1200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, 2022: </a:t>
            </a:r>
            <a:r>
              <a:rPr lang="en-US" sz="1200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EPIC/DSCOVR as a Pathfinder in Cloud Remote Sensing using Differential Oxygen Absorption Spectroscopy</a:t>
            </a:r>
            <a:r>
              <a:rPr lang="en-US" sz="1200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. </a:t>
            </a:r>
            <a:r>
              <a:rPr lang="en-US" sz="1200" i="1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SimSun" panose="02010600030101010101" pitchFamily="2" charset="-122"/>
              </a:rPr>
              <a:t>Front. Remote Sens.</a:t>
            </a:r>
            <a:r>
              <a:rPr lang="en-US" sz="1200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</a:rPr>
              <a:t> 3:796273. </a:t>
            </a:r>
            <a:r>
              <a:rPr lang="en-US" sz="1200" dirty="0">
                <a:solidFill>
                  <a:srgbClr val="2129C0"/>
                </a:solidFill>
                <a:effectLst/>
                <a:latin typeface="Optima" panose="02000503060000020004" pitchFamily="2" charset="0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doi: 10.3389/frsen.2022.796273</a:t>
            </a:r>
            <a:endParaRPr lang="en-US" sz="1200" dirty="0">
              <a:solidFill>
                <a:srgbClr val="2129C0"/>
              </a:solidFill>
            </a:endParaRPr>
          </a:p>
        </p:txBody>
      </p:sp>
      <p:pic>
        <p:nvPicPr>
          <p:cNvPr id="6" name="Picture 5" descr="A white paper with black text and yellow numbers&#10;&#10;Description automatically generated">
            <a:extLst>
              <a:ext uri="{FF2B5EF4-FFF2-40B4-BE49-F238E27FC236}">
                <a16:creationId xmlns:a16="http://schemas.microsoft.com/office/drawing/2014/main" id="{D9FEE671-6F3B-9A4C-B4DF-9A2A72249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331" y="1390998"/>
            <a:ext cx="10606469" cy="469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3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FFE98-98C8-84DB-485B-EC7B8CF05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5837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129C0"/>
                </a:solidFill>
              </a:rPr>
              <a:t>GOME2 Cloud Algorithm: FRESCO+</a:t>
            </a:r>
          </a:p>
        </p:txBody>
      </p:sp>
      <p:pic>
        <p:nvPicPr>
          <p:cNvPr id="5" name="Picture 4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FB609FA-42BC-4BB5-9B88-7837A833B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946" y="1492980"/>
            <a:ext cx="5308600" cy="3911600"/>
          </a:xfrm>
          <a:prstGeom prst="rect">
            <a:avLst/>
          </a:prstGeom>
        </p:spPr>
      </p:pic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2423075-A763-D01A-5CA4-E39A5E729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818" y="5442170"/>
            <a:ext cx="6454333" cy="10507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1E3CE-23DC-56BC-AAB6-607B4657BD08}"/>
              </a:ext>
            </a:extLst>
          </p:cNvPr>
          <p:cNvSpPr txBox="1"/>
          <p:nvPr/>
        </p:nvSpPr>
        <p:spPr>
          <a:xfrm>
            <a:off x="369823" y="1492980"/>
            <a:ext cx="4967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7763" indent="-1147763"/>
            <a:r>
              <a:rPr lang="en-US" sz="2000" dirty="0">
                <a:effectLst/>
                <a:latin typeface="Times" pitchFamily="2" charset="0"/>
              </a:rPr>
              <a:t>FRESCO:  Fast Retrieval Scheme for Clouds from the Oxygen A-band</a:t>
            </a:r>
          </a:p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348586-B9CB-06A3-32C8-99D12416D0AA}"/>
              </a:ext>
            </a:extLst>
          </p:cNvPr>
          <p:cNvSpPr txBox="1"/>
          <p:nvPr/>
        </p:nvSpPr>
        <p:spPr>
          <a:xfrm>
            <a:off x="369823" y="2491800"/>
            <a:ext cx="47079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840000"/>
                </a:solidFill>
                <a:latin typeface="Times" pitchFamily="2" charset="0"/>
              </a:rPr>
              <a:t>U</a:t>
            </a:r>
            <a:r>
              <a:rPr lang="en-US" sz="2200" dirty="0">
                <a:solidFill>
                  <a:srgbClr val="840000"/>
                </a:solidFill>
                <a:effectLst/>
                <a:latin typeface="Times" pitchFamily="2" charset="0"/>
              </a:rPr>
              <a:t>ses three 1-nm wide wavelength windows at 758–759, 760–761, and 765–766 nm</a:t>
            </a:r>
          </a:p>
          <a:p>
            <a:endParaRPr lang="en-US" sz="2200" dirty="0">
              <a:solidFill>
                <a:srgbClr val="840000"/>
              </a:solidFill>
              <a:latin typeface="Times" pitchFamily="2" charset="0"/>
            </a:endParaRPr>
          </a:p>
          <a:p>
            <a:r>
              <a:rPr lang="en-US" sz="2200" dirty="0">
                <a:solidFill>
                  <a:srgbClr val="840000"/>
                </a:solidFill>
                <a:effectLst/>
                <a:latin typeface="Times" pitchFamily="2" charset="0"/>
              </a:rPr>
              <a:t>Applied to observations from GOME (1995-2011), SCIAMACHY (2002-2012) and GOME2 (2006-present)</a:t>
            </a:r>
          </a:p>
          <a:p>
            <a:endParaRPr lang="en-US" sz="2200" dirty="0">
              <a:solidFill>
                <a:srgbClr val="84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DE3371-44D7-1684-466F-FACEFF129403}"/>
              </a:ext>
            </a:extLst>
          </p:cNvPr>
          <p:cNvSpPr txBox="1"/>
          <p:nvPr/>
        </p:nvSpPr>
        <p:spPr>
          <a:xfrm>
            <a:off x="369823" y="5404580"/>
            <a:ext cx="43545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2129C0"/>
                </a:solidFill>
              </a:rPr>
              <a:t>Thanks to Dr. Ping Wang of KNMI for help with accessing the GOME2 cloud products.</a:t>
            </a:r>
          </a:p>
        </p:txBody>
      </p:sp>
    </p:spTree>
    <p:extLst>
      <p:ext uri="{BB962C8B-B14F-4D97-AF65-F5344CB8AC3E}">
        <p14:creationId xmlns:p14="http://schemas.microsoft.com/office/powerpoint/2010/main" val="220618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C97D-8E58-8C8C-A63B-C73A6B57E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407" y="365125"/>
            <a:ext cx="10515600" cy="78050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2129C0"/>
                </a:solidFill>
              </a:rPr>
              <a:t>Comparing GOME2 and EPIC effective pressure: Method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157CDB-A007-7D1B-DCCE-CD5CA486F0A2}"/>
              </a:ext>
            </a:extLst>
          </p:cNvPr>
          <p:cNvSpPr txBox="1"/>
          <p:nvPr/>
        </p:nvSpPr>
        <p:spPr>
          <a:xfrm>
            <a:off x="935420" y="1397675"/>
            <a:ext cx="973258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GOME2 Basis:</a:t>
            </a:r>
          </a:p>
          <a:p>
            <a:pPr marL="342900" indent="-342900">
              <a:buAutoNum type="arabicParenR"/>
            </a:pPr>
            <a:r>
              <a:rPr lang="en-US" sz="2200" dirty="0"/>
              <a:t>Orbit Sun-synchronous, at an altitude of ∼ 820 km, with a descending node equator-crossing local solar time of </a:t>
            </a:r>
            <a:r>
              <a:rPr lang="en-US" sz="2200" dirty="0">
                <a:solidFill>
                  <a:srgbClr val="840000"/>
                </a:solidFill>
              </a:rPr>
              <a:t>09:30am (hence tend to have low sun angle)</a:t>
            </a:r>
          </a:p>
          <a:p>
            <a:pPr marL="342900" indent="-342900">
              <a:buAutoNum type="arabicParenR"/>
            </a:pPr>
            <a:r>
              <a:rPr lang="en-US" sz="2200" dirty="0"/>
              <a:t>Swath width 1920 km</a:t>
            </a:r>
          </a:p>
          <a:p>
            <a:pPr marL="342900" indent="-342900">
              <a:buAutoNum type="arabicParenR"/>
            </a:pPr>
            <a:r>
              <a:rPr lang="en-US" sz="2200" dirty="0"/>
              <a:t>Spatial resolution </a:t>
            </a:r>
            <a:r>
              <a:rPr lang="en-US" sz="2200" dirty="0">
                <a:solidFill>
                  <a:srgbClr val="840000"/>
                </a:solidFill>
              </a:rPr>
              <a:t>80 km across-track × 40 km </a:t>
            </a:r>
            <a:r>
              <a:rPr lang="en-US" sz="2200" dirty="0"/>
              <a:t>along-track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48F552-AD29-0587-6529-395D40CF0301}"/>
              </a:ext>
            </a:extLst>
          </p:cNvPr>
          <p:cNvSpPr txBox="1"/>
          <p:nvPr/>
        </p:nvSpPr>
        <p:spPr>
          <a:xfrm>
            <a:off x="1048407" y="3700009"/>
            <a:ext cx="932530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Method:</a:t>
            </a:r>
          </a:p>
          <a:p>
            <a:pPr marL="342900" indent="-342900">
              <a:buAutoNum type="arabicParenR"/>
            </a:pPr>
            <a:r>
              <a:rPr lang="en-US" sz="2200" dirty="0">
                <a:solidFill>
                  <a:srgbClr val="2129C0"/>
                </a:solidFill>
              </a:rPr>
              <a:t>Project both EPIC and GOME2 effective cloud pressure to a common 0.5</a:t>
            </a:r>
            <a:r>
              <a:rPr lang="en-US" sz="2200" baseline="30000" dirty="0">
                <a:solidFill>
                  <a:srgbClr val="2129C0"/>
                </a:solidFill>
              </a:rPr>
              <a:t>0</a:t>
            </a:r>
            <a:r>
              <a:rPr lang="en-US" sz="2200" dirty="0">
                <a:solidFill>
                  <a:srgbClr val="2129C0"/>
                </a:solidFill>
              </a:rPr>
              <a:t>lat by 0.625</a:t>
            </a:r>
            <a:r>
              <a:rPr lang="en-US" sz="2200" baseline="30000" dirty="0">
                <a:solidFill>
                  <a:srgbClr val="2129C0"/>
                </a:solidFill>
              </a:rPr>
              <a:t>0</a:t>
            </a:r>
            <a:r>
              <a:rPr lang="en-US" sz="2200" dirty="0">
                <a:solidFill>
                  <a:srgbClr val="2129C0"/>
                </a:solidFill>
              </a:rPr>
              <a:t> </a:t>
            </a:r>
            <a:r>
              <a:rPr lang="en-US" sz="2200" dirty="0" err="1">
                <a:solidFill>
                  <a:srgbClr val="2129C0"/>
                </a:solidFill>
              </a:rPr>
              <a:t>lon</a:t>
            </a:r>
            <a:r>
              <a:rPr lang="en-US" sz="2200" dirty="0">
                <a:solidFill>
                  <a:srgbClr val="2129C0"/>
                </a:solidFill>
              </a:rPr>
              <a:t> grid</a:t>
            </a:r>
          </a:p>
          <a:p>
            <a:pPr marL="342900" indent="-342900">
              <a:buAutoNum type="arabicParenR"/>
            </a:pPr>
            <a:r>
              <a:rPr lang="en-US" sz="2200" dirty="0"/>
              <a:t>Apply restrictions on solar zenith and view zenith to reduce uncertainties (e.g., &lt; 70</a:t>
            </a:r>
            <a:r>
              <a:rPr lang="en-US" sz="2200" baseline="30000" dirty="0"/>
              <a:t>0</a:t>
            </a:r>
            <a:r>
              <a:rPr lang="en-US" sz="2200" dirty="0"/>
              <a:t>)</a:t>
            </a:r>
          </a:p>
          <a:p>
            <a:pPr marL="342900" indent="-342900">
              <a:buAutoNum type="arabicParenR"/>
            </a:pPr>
            <a:r>
              <a:rPr lang="en-US" sz="2200" dirty="0">
                <a:solidFill>
                  <a:srgbClr val="840000"/>
                </a:solidFill>
              </a:rPr>
              <a:t>Conduct Monthly, seasonal and annual analysis</a:t>
            </a:r>
          </a:p>
        </p:txBody>
      </p:sp>
    </p:spTree>
    <p:extLst>
      <p:ext uri="{BB962C8B-B14F-4D97-AF65-F5344CB8AC3E}">
        <p14:creationId xmlns:p14="http://schemas.microsoft.com/office/powerpoint/2010/main" val="54388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9263</TotalTime>
  <Words>2854</Words>
  <Application>Microsoft Macintosh PowerPoint</Application>
  <PresentationFormat>Widescreen</PresentationFormat>
  <Paragraphs>183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Optima</vt:lpstr>
      <vt:lpstr>Times</vt:lpstr>
      <vt:lpstr>Times New Roman</vt:lpstr>
      <vt:lpstr>Office Theme</vt:lpstr>
      <vt:lpstr>PowerPoint Presentation</vt:lpstr>
      <vt:lpstr>Cloud Products Status Updates (since last STM in Sept. 2022)</vt:lpstr>
      <vt:lpstr>EPIC Cloud Pressure/Height are based on its O2 A- and B-bands observations</vt:lpstr>
      <vt:lpstr>EPIC retrieves cloud effective pressure using the Mixed Lambertian-Equivalent Reflectivity (MLER) method</vt:lpstr>
      <vt:lpstr>Cloud effective pressure from different algorithms</vt:lpstr>
      <vt:lpstr>EPIC cloud height vs actual cloud top</vt:lpstr>
      <vt:lpstr>Satellite missions with Differential Oxygen Absorption Spectroscopy (DOAS) capability</vt:lpstr>
      <vt:lpstr>GOME2 Cloud Algorithm: FRESCO+</vt:lpstr>
      <vt:lpstr>Comparing GOME2 and EPIC effective pressure: Method</vt:lpstr>
      <vt:lpstr>EPIC vs GOME2 cloud effective pressure: Annual zonal mean</vt:lpstr>
      <vt:lpstr>PowerPoint Presentation</vt:lpstr>
      <vt:lpstr>EPIC and GOME2 cloud effective pressure differences in annual mean</vt:lpstr>
      <vt:lpstr>Higher directional reflectance due to EPIC’s near backscattering angle</vt:lpstr>
      <vt:lpstr>Higher surface reflectivity results in more photons coming from the surface; hence lower effective cloud height retrievals, especially for optically thinner clouds</vt:lpstr>
      <vt:lpstr>PowerPoint Presentation</vt:lpstr>
      <vt:lpstr>EPIC vs GOME2 cloud effective pressure: Seasonal zonal mean</vt:lpstr>
      <vt:lpstr>EPIC vs GOME2 cloud effective pressure: Number of samples</vt:lpstr>
      <vt:lpstr>Summary</vt:lpstr>
      <vt:lpstr>Backup</vt:lpstr>
      <vt:lpstr>Publications</vt:lpstr>
      <vt:lpstr>Publications</vt:lpstr>
      <vt:lpstr>EPIC L2 Major Cloud Product List</vt:lpstr>
      <vt:lpstr>v3 A- and B-band Cloud Effective Pressure </vt:lpstr>
      <vt:lpstr>EPIC Standard L2 Cloud Product System</vt:lpstr>
      <vt:lpstr>EPIC Channels Used for Cloud Retrievals</vt:lpstr>
      <vt:lpstr>EPIC cloud effective pressure from Oxygen A- and B-band Cloud pressure can be converted to cloud height based on the atmospheric profiles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Yang, Yuekui (GSFC-6130)</dc:creator>
  <cp:lastModifiedBy>Yang, Yuekui (GSFC-6130)</cp:lastModifiedBy>
  <cp:revision>277</cp:revision>
  <dcterms:created xsi:type="dcterms:W3CDTF">2020-07-06T21:07:53Z</dcterms:created>
  <dcterms:modified xsi:type="dcterms:W3CDTF">2023-10-17T02:27:19Z</dcterms:modified>
</cp:coreProperties>
</file>