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58" r:id="rId2"/>
    <p:sldId id="361" r:id="rId3"/>
    <p:sldId id="378" r:id="rId4"/>
    <p:sldId id="338" r:id="rId5"/>
    <p:sldId id="297" r:id="rId6"/>
    <p:sldId id="334" r:id="rId7"/>
    <p:sldId id="362" r:id="rId8"/>
    <p:sldId id="258" r:id="rId9"/>
    <p:sldId id="357" r:id="rId10"/>
    <p:sldId id="344" r:id="rId11"/>
    <p:sldId id="381" r:id="rId12"/>
    <p:sldId id="383" r:id="rId13"/>
    <p:sldId id="379" r:id="rId14"/>
    <p:sldId id="377" r:id="rId15"/>
    <p:sldId id="382" r:id="rId16"/>
    <p:sldId id="375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235"/>
    <a:srgbClr val="F4BF04"/>
    <a:srgbClr val="D2431E"/>
    <a:srgbClr val="180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9"/>
    <p:restoredTop sz="96197"/>
  </p:normalViewPr>
  <p:slideViewPr>
    <p:cSldViewPr snapToGrid="0" snapToObjects="1">
      <p:cViewPr varScale="1">
        <p:scale>
          <a:sx n="89" d="100"/>
          <a:sy n="89" d="100"/>
        </p:scale>
        <p:origin x="19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8EDB6-001A-2B4A-868C-EF1A7382740B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26E4B-B81C-2240-BF0B-5D8ECFF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97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D6E53-6674-7746-8E96-5511C11940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Ocean enhancements:  High Cloud: 0.0255 No high cloud: 0.0085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26E4B-B81C-2240-BF0B-5D8ECFF5D3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50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Ocean enhancements:  High Cloud: 0.0255 No high cloud: 0.0085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26E4B-B81C-2240-BF0B-5D8ECFF5D3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4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AC20-C819-5143-BB67-258097924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AC4FDD-9C1F-AB4A-8386-AA96F2290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E85B9-C3F3-784E-8DD8-83DCB595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32295-6BAA-A54D-A473-3AC95DA82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2B903-C5E6-7E4B-8969-395F81B55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135C2-9F01-6B4F-97F0-1FA81022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CC995-6C2A-8046-A659-379167490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5F695-DDB7-4147-9A45-B6392E23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EDD89-B1D8-0040-B015-25B92A0C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288B4-25FA-7A46-8C9F-77E895EC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2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B5429-6888-5048-901B-8FE7E95C7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EFAA1-2BC8-E94F-8DAC-292D1B2F1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9E155-91BF-4643-9E2A-789C5E71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A9647-1282-DA45-A157-125F017E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22D67-D59F-BA4F-A498-37FB5B9A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0885-AE68-2E49-85FA-40613141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E0E70-5269-4046-BC57-7AC7DD62E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CCDD3-DD70-B147-ADC4-E167147E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8CD10-56DB-0947-A870-A7FF50F5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FEC54-8572-3F46-815E-DC44D32D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8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0BD1-558D-4B45-AD96-A0232845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6A9F5-0D84-D14F-A21F-A336FFD51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0B12-3FA7-6848-8114-566A73DC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91E75-9E3D-884C-839B-0EB6422C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729F2-3510-144F-8BD6-9A38016E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4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C376-42B4-8441-9646-A432CCFD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CDD3-802D-124E-AFC3-A58DFA58B6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648A9-063E-C544-80D9-01298B9FE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91A37-3759-5C4E-B4FE-9A39B4B46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F60F3-E781-E84C-A939-DBA01735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54540-F9D1-0846-9FAD-A95317F4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4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599A-9EE6-984E-9A9A-A025199C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85DBA-08EF-BA49-9939-18DD4E84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B9B85-2DC8-9D44-8BF2-94BFCFE59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BB5FC7-CDB1-1740-B62A-8C077BBBF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14E07-4E23-8946-AA25-5590EE7ED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8C54A-138E-7346-98A6-FF973F5FC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0B468-BBD8-F94B-BC91-8000A253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948E82-A1CC-CA4A-B19A-154D4CB6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4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A222-7EE5-AF40-809E-CE9029A4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D86CD-3475-0146-8B36-C2B79DFB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1D451-49DD-BC4F-A3A7-4D35AACA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D8243-F6A4-2042-958C-B462F5E3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3A1FAC-EC73-E04D-B669-BB163CA6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0D144-7EC3-3A4D-9EB4-BA8D538D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D520E-ED0A-824F-A3A6-22EC2860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82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48E4-AE95-F54F-9550-3937E62D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87F77-6ABD-2642-82F3-28751E7A9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587E7-D933-414F-9F4D-1BDA266C1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63A39-8EB2-4840-AC51-764E275B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A8EB8-418C-7C4E-9D9D-206E2DDF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0CC35-4C4E-124E-BA88-70459627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8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8A39-0C92-EA41-BDB1-77739F9E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672BA-865E-3948-A73F-6549A94E0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175DF-C7BE-734E-88D6-45776EA23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9C433-F377-9540-861D-CE89EA63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5C3D9-99B5-ED42-BDA2-F5532959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38EA3-2C51-284A-A1B2-BA2A3325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9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D2DB9-7B9E-6D4B-9A99-6422B1C4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BC9EF-9A12-A04B-8FA0-24B6FB318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258C-96AD-A248-8859-12AC30C49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9272-4579-EB47-9EAD-F4DC0D6ACCB2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C1C7C-90FE-364C-9113-F419BE20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793E7-7721-9843-B5DE-846169D1D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64B62-8930-AE4C-ADC2-4049D80A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ceJOBFj3hKs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pic.gsfc.nasa.gov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394" y="1974588"/>
            <a:ext cx="11261558" cy="1447582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Impacts of sun glint off ice clouds on DSCOVR/EPIC data products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79" y="3907955"/>
            <a:ext cx="9200850" cy="931461"/>
          </a:xfrm>
        </p:spPr>
        <p:txBody>
          <a:bodyPr>
            <a:normAutofit/>
          </a:bodyPr>
          <a:lstStyle/>
          <a:p>
            <a:r>
              <a:rPr lang="en-US" sz="2000" dirty="0" err="1"/>
              <a:t>Tamás</a:t>
            </a:r>
            <a:r>
              <a:rPr lang="en-US" sz="2000" dirty="0"/>
              <a:t> Várnai</a:t>
            </a:r>
            <a:r>
              <a:rPr lang="en-US" sz="2000" baseline="30000" dirty="0"/>
              <a:t>1,2</a:t>
            </a:r>
            <a:r>
              <a:rPr lang="en-US" sz="2000" dirty="0"/>
              <a:t>, Alexander Marshak</a:t>
            </a:r>
            <a:r>
              <a:rPr lang="en-US" sz="2000" baseline="30000" dirty="0"/>
              <a:t>1</a:t>
            </a:r>
            <a:r>
              <a:rPr lang="en-US" sz="2000" dirty="0"/>
              <a:t>, Alexander Kostinski</a:t>
            </a:r>
            <a:r>
              <a:rPr lang="en-US" sz="2000" baseline="30000" dirty="0"/>
              <a:t>3</a:t>
            </a:r>
            <a:r>
              <a:rPr lang="en-US" sz="2000" dirty="0"/>
              <a:t>, </a:t>
            </a:r>
            <a:r>
              <a:rPr lang="en-US" sz="2000" dirty="0" err="1"/>
              <a:t>Yuekui</a:t>
            </a:r>
            <a:r>
              <a:rPr lang="en-US" sz="2000" dirty="0"/>
              <a:t> Yang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Yaping</a:t>
            </a:r>
            <a:r>
              <a:rPr lang="en-US" sz="2000" dirty="0"/>
              <a:t> Zhou</a:t>
            </a:r>
            <a:r>
              <a:rPr lang="en-US" sz="2000" baseline="30000" dirty="0"/>
              <a:t>1,2</a:t>
            </a:r>
          </a:p>
          <a:p>
            <a:r>
              <a:rPr lang="en-US" sz="1800" dirty="0"/>
              <a:t>1: NASA GSFC,  2: UMBC GESTAR-II,  3: Michigan Technological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B88757-200E-294E-9EEC-D999378B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413" y="218213"/>
            <a:ext cx="956347" cy="657660"/>
          </a:xfrm>
          <a:prstGeom prst="rect">
            <a:avLst/>
          </a:prstGeom>
        </p:spPr>
      </p:pic>
      <p:pic>
        <p:nvPicPr>
          <p:cNvPr id="4" name="Picture 3" descr="Picture 1.png">
            <a:extLst>
              <a:ext uri="{FF2B5EF4-FFF2-40B4-BE49-F238E27FC236}">
                <a16:creationId xmlns:a16="http://schemas.microsoft.com/office/drawing/2014/main" id="{ACB57A2F-95EC-E6A5-6A99-9B4004A0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17" y="277097"/>
            <a:ext cx="673839" cy="572648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4E5A42-DB79-3C15-C7BC-8927364FE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31" y="218213"/>
            <a:ext cx="2706080" cy="63141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2248C844-2E83-4FAA-7AA5-530F414CA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4592" y="281513"/>
            <a:ext cx="594360" cy="59436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817B64A-7B34-2014-9D1A-4483A0DFE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076" y="218213"/>
            <a:ext cx="2737957" cy="63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49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1E33-179C-5545-9DBB-0E832EC7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8" y="159601"/>
            <a:ext cx="11030551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Glint mask examples over 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FD145-E997-5747-AC25-FF7E9B375EC2}"/>
              </a:ext>
            </a:extLst>
          </p:cNvPr>
          <p:cNvSpPr txBox="1"/>
          <p:nvPr/>
        </p:nvSpPr>
        <p:spPr>
          <a:xfrm>
            <a:off x="878957" y="6271144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2016 11 01, 03:44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BF217-8B52-4E4D-A60F-1FCA28826026}"/>
              </a:ext>
            </a:extLst>
          </p:cNvPr>
          <p:cNvSpPr txBox="1"/>
          <p:nvPr/>
        </p:nvSpPr>
        <p:spPr>
          <a:xfrm>
            <a:off x="9630814" y="3519813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Aqua MODIS 13:40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= 29°,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q</a:t>
            </a:r>
            <a:r>
              <a:rPr lang="en-US" dirty="0">
                <a:solidFill>
                  <a:schemeClr val="bg1"/>
                </a:solidFill>
              </a:rPr>
              <a:t> = 3°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17B3B-4082-8541-889A-778107AE4800}"/>
              </a:ext>
            </a:extLst>
          </p:cNvPr>
          <p:cNvSpPr txBox="1"/>
          <p:nvPr/>
        </p:nvSpPr>
        <p:spPr>
          <a:xfrm>
            <a:off x="6561781" y="3457826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64016C-D1A5-C740-9195-A5CAF1D4E32C}"/>
              </a:ext>
            </a:extLst>
          </p:cNvPr>
          <p:cNvSpPr/>
          <p:nvPr/>
        </p:nvSpPr>
        <p:spPr>
          <a:xfrm>
            <a:off x="4305060" y="6679096"/>
            <a:ext cx="1789043" cy="17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6FD97B-5F72-6741-A5F9-AEC74B98A6E3}"/>
              </a:ext>
            </a:extLst>
          </p:cNvPr>
          <p:cNvSpPr/>
          <p:nvPr/>
        </p:nvSpPr>
        <p:spPr>
          <a:xfrm>
            <a:off x="5612524" y="6425032"/>
            <a:ext cx="1681655" cy="25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1A61733-945E-5C47-8F0C-480178EB7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7" y="777059"/>
            <a:ext cx="12192000" cy="3149439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AD7B04-1291-7148-9B7D-CC45D9EA1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7" y="3926498"/>
            <a:ext cx="12002704" cy="2833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9D2EAF-0FA8-374B-A906-F383DD58BDC4}"/>
              </a:ext>
            </a:extLst>
          </p:cNvPr>
          <p:cNvSpPr txBox="1"/>
          <p:nvPr/>
        </p:nvSpPr>
        <p:spPr>
          <a:xfrm>
            <a:off x="342472" y="4029947"/>
            <a:ext cx="25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01 02  16:20:59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3C7E7-C746-4245-BCD7-EA3326F995A7}"/>
              </a:ext>
            </a:extLst>
          </p:cNvPr>
          <p:cNvSpPr txBox="1"/>
          <p:nvPr/>
        </p:nvSpPr>
        <p:spPr>
          <a:xfrm>
            <a:off x="3373496" y="4029947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09 09  09:36:47 UTC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1984B-C1A5-574E-9FE0-EB9A758F0A0B}"/>
              </a:ext>
            </a:extLst>
          </p:cNvPr>
          <p:cNvSpPr txBox="1"/>
          <p:nvPr/>
        </p:nvSpPr>
        <p:spPr>
          <a:xfrm>
            <a:off x="6444687" y="4046047"/>
            <a:ext cx="25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08 05  04:58:24 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E711D-7440-1941-846B-F15EA377727B}"/>
              </a:ext>
            </a:extLst>
          </p:cNvPr>
          <p:cNvSpPr txBox="1"/>
          <p:nvPr/>
        </p:nvSpPr>
        <p:spPr>
          <a:xfrm>
            <a:off x="9398796" y="4044894"/>
            <a:ext cx="25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02 09  15:28:56 UTC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6889C4-844B-D94C-AB87-07849545746C}"/>
              </a:ext>
            </a:extLst>
          </p:cNvPr>
          <p:cNvSpPr/>
          <p:nvPr/>
        </p:nvSpPr>
        <p:spPr>
          <a:xfrm>
            <a:off x="586409" y="786998"/>
            <a:ext cx="11111948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6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C0CE-D877-A44D-BB3B-625AE7D4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13" y="43452"/>
            <a:ext cx="6746789" cy="1092483"/>
          </a:xfrm>
        </p:spPr>
        <p:txBody>
          <a:bodyPr>
            <a:normAutofit/>
          </a:bodyPr>
          <a:lstStyle/>
          <a:p>
            <a:r>
              <a:rPr lang="en-US" dirty="0"/>
              <a:t>Lakes make glints stronger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3430E1-8D50-FCCC-0773-3E24788CFD0C}"/>
              </a:ext>
            </a:extLst>
          </p:cNvPr>
          <p:cNvSpPr txBox="1"/>
          <p:nvPr/>
        </p:nvSpPr>
        <p:spPr>
          <a:xfrm>
            <a:off x="0" y="6485001"/>
            <a:ext cx="515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(Mean of enhancements at 443, 551, 680, &amp; 780 nm)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3AA8F8-660D-3D53-8AB0-14E14668A068}"/>
              </a:ext>
            </a:extLst>
          </p:cNvPr>
          <p:cNvGrpSpPr/>
          <p:nvPr/>
        </p:nvGrpSpPr>
        <p:grpSpPr>
          <a:xfrm>
            <a:off x="7345440" y="213390"/>
            <a:ext cx="4109274" cy="6601158"/>
            <a:chOff x="7345440" y="213390"/>
            <a:chExt cx="3804221" cy="626143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3B567-F42C-6152-4D49-E53A523C188C}"/>
                </a:ext>
              </a:extLst>
            </p:cNvPr>
            <p:cNvSpPr txBox="1"/>
            <p:nvPr/>
          </p:nvSpPr>
          <p:spPr>
            <a:xfrm>
              <a:off x="7345441" y="4394717"/>
              <a:ext cx="7399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600DC"/>
                  </a:solidFill>
                </a:rPr>
                <a:t>High</a:t>
              </a:r>
            </a:p>
            <a:p>
              <a:r>
                <a:rPr lang="en-US" sz="1200" dirty="0">
                  <a:solidFill>
                    <a:srgbClr val="2600DC"/>
                  </a:solidFill>
                </a:rPr>
                <a:t>cloud</a:t>
              </a:r>
            </a:p>
            <a:p>
              <a:r>
                <a:rPr lang="en-US" sz="1200" dirty="0">
                  <a:solidFill>
                    <a:srgbClr val="2600DC"/>
                  </a:solidFill>
                </a:rPr>
                <a:t>detected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6D0928-6EDF-A908-D78C-7B05FD9B5DBA}"/>
                </a:ext>
              </a:extLst>
            </p:cNvPr>
            <p:cNvSpPr txBox="1"/>
            <p:nvPr/>
          </p:nvSpPr>
          <p:spPr>
            <a:xfrm>
              <a:off x="7345440" y="5616063"/>
              <a:ext cx="7399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D2D08"/>
                  </a:solidFill>
                </a:rPr>
                <a:t>No high</a:t>
              </a:r>
            </a:p>
            <a:p>
              <a:r>
                <a:rPr lang="en-US" sz="1200" dirty="0">
                  <a:solidFill>
                    <a:srgbClr val="CD2D08"/>
                  </a:solidFill>
                </a:rPr>
                <a:t>cloud</a:t>
              </a:r>
            </a:p>
            <a:p>
              <a:r>
                <a:rPr lang="en-US" sz="1200" dirty="0">
                  <a:solidFill>
                    <a:srgbClr val="CD2D08"/>
                  </a:solidFill>
                </a:rPr>
                <a:t>detected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5F78A4-53F3-1988-7B02-2A57C9391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186" y="213390"/>
              <a:ext cx="3800475" cy="3893820"/>
            </a:xfrm>
            <a:prstGeom prst="rect">
              <a:avLst/>
            </a:prstGeom>
          </p:spPr>
        </p:pic>
        <p:pic>
          <p:nvPicPr>
            <p:cNvPr id="10" name="Picture 9" descr="A diagram of different types of sun and water&#10;&#10;Description automatically generated">
              <a:extLst>
                <a:ext uri="{FF2B5EF4-FFF2-40B4-BE49-F238E27FC236}">
                  <a16:creationId xmlns:a16="http://schemas.microsoft.com/office/drawing/2014/main" id="{4810A876-9576-7AF2-C560-6F96E1C3D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2807" y="4082146"/>
              <a:ext cx="3044190" cy="239268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8DDB2F6-EF95-EE61-CB76-C6A95EA8B7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75"/>
          <a:stretch/>
        </p:blipFill>
        <p:spPr>
          <a:xfrm>
            <a:off x="1393695" y="1988278"/>
            <a:ext cx="2990574" cy="3314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BDE3EB-D0C3-B658-8A73-2A2626CC28C8}"/>
              </a:ext>
            </a:extLst>
          </p:cNvPr>
          <p:cNvSpPr txBox="1"/>
          <p:nvPr/>
        </p:nvSpPr>
        <p:spPr>
          <a:xfrm>
            <a:off x="2148998" y="5190295"/>
            <a:ext cx="1301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[pixel]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3F3FC9-0872-9085-390E-7A48395CD963}"/>
              </a:ext>
            </a:extLst>
          </p:cNvPr>
          <p:cNvSpPr txBox="1"/>
          <p:nvPr/>
        </p:nvSpPr>
        <p:spPr>
          <a:xfrm>
            <a:off x="1599015" y="1847406"/>
            <a:ext cx="25908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2018 01 02  16:20:59 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F2CD51-A084-BE76-C1D4-0AE0D29735CB}"/>
              </a:ext>
            </a:extLst>
          </p:cNvPr>
          <p:cNvSpPr txBox="1"/>
          <p:nvPr/>
        </p:nvSpPr>
        <p:spPr>
          <a:xfrm>
            <a:off x="1450881" y="2285043"/>
            <a:ext cx="103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Paraguay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E76184-B429-230E-0752-0B0575B5D11E}"/>
              </a:ext>
            </a:extLst>
          </p:cNvPr>
          <p:cNvGrpSpPr/>
          <p:nvPr/>
        </p:nvGrpSpPr>
        <p:grpSpPr>
          <a:xfrm>
            <a:off x="2322376" y="3059133"/>
            <a:ext cx="1632632" cy="847514"/>
            <a:chOff x="10101014" y="2782727"/>
            <a:chExt cx="1632632" cy="847514"/>
          </a:xfrm>
        </p:grpSpPr>
        <p:sp>
          <p:nvSpPr>
            <p:cNvPr id="16" name="Donut 15">
              <a:extLst>
                <a:ext uri="{FF2B5EF4-FFF2-40B4-BE49-F238E27FC236}">
                  <a16:creationId xmlns:a16="http://schemas.microsoft.com/office/drawing/2014/main" id="{BAC62487-3BE2-1763-CC96-931FD1587868}"/>
                </a:ext>
              </a:extLst>
            </p:cNvPr>
            <p:cNvSpPr/>
            <p:nvPr/>
          </p:nvSpPr>
          <p:spPr>
            <a:xfrm>
              <a:off x="10101014" y="3035881"/>
              <a:ext cx="594360" cy="594360"/>
            </a:xfrm>
            <a:prstGeom prst="donut">
              <a:avLst>
                <a:gd name="adj" fmla="val 10557"/>
              </a:avLst>
            </a:prstGeom>
            <a:solidFill>
              <a:schemeClr val="accent6">
                <a:lumMod val="75000"/>
                <a:alpha val="50196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8548DE-985C-A976-728B-6EB88C1F626D}"/>
                </a:ext>
              </a:extLst>
            </p:cNvPr>
            <p:cNvSpPr txBox="1"/>
            <p:nvPr/>
          </p:nvSpPr>
          <p:spPr>
            <a:xfrm>
              <a:off x="10533898" y="2782727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Far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A4A65D5-2718-B566-A851-0371A4E636E8}"/>
                </a:ext>
              </a:extLst>
            </p:cNvPr>
            <p:cNvGrpSpPr/>
            <p:nvPr/>
          </p:nvGrpSpPr>
          <p:grpSpPr>
            <a:xfrm>
              <a:off x="10351008" y="3120677"/>
              <a:ext cx="1382638" cy="461665"/>
              <a:chOff x="10351008" y="3120677"/>
              <a:chExt cx="1382638" cy="46166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D919C71-F247-7EF1-0CA4-E7F6E1B25B14}"/>
                  </a:ext>
                </a:extLst>
              </p:cNvPr>
              <p:cNvSpPr/>
              <p:nvPr/>
            </p:nvSpPr>
            <p:spPr>
              <a:xfrm>
                <a:off x="10351008" y="3300984"/>
                <a:ext cx="91440" cy="914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AA1771-6A0A-D391-856D-197476D0F141}"/>
                  </a:ext>
                </a:extLst>
              </p:cNvPr>
              <p:cNvSpPr txBox="1"/>
              <p:nvPr/>
            </p:nvSpPr>
            <p:spPr>
              <a:xfrm>
                <a:off x="10941441" y="3120677"/>
                <a:ext cx="792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Near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ED19A3-B437-9704-2205-61F291A002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429057" y="3348037"/>
                <a:ext cx="5123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53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C0CE-D877-A44D-BB3B-625AE7D4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5" y="43452"/>
            <a:ext cx="6776596" cy="1092483"/>
          </a:xfrm>
        </p:spPr>
        <p:txBody>
          <a:bodyPr>
            <a:normAutofit fontScale="90000"/>
          </a:bodyPr>
          <a:lstStyle/>
          <a:p>
            <a:r>
              <a:rPr lang="en-US" dirty="0"/>
              <a:t>Glints increase retrieved cloud fraction</a:t>
            </a:r>
          </a:p>
        </p:txBody>
      </p:sp>
      <p:pic>
        <p:nvPicPr>
          <p:cNvPr id="3" name="Picture 2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06BC58BD-FD8D-084A-7430-F39CEE711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596" y="1377587"/>
            <a:ext cx="5257800" cy="50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2A261-93C4-3BE5-3407-36D24A6CC8DE}"/>
              </a:ext>
            </a:extLst>
          </p:cNvPr>
          <p:cNvSpPr txBox="1"/>
          <p:nvPr/>
        </p:nvSpPr>
        <p:spPr>
          <a:xfrm>
            <a:off x="7352687" y="407011"/>
            <a:ext cx="4761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Distance of each wavelength’s specular spot</a:t>
            </a:r>
          </a:p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from that of the blue image [km]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58BC5F-21FB-93BC-7468-2A1E4FBD858C}"/>
              </a:ext>
            </a:extLst>
          </p:cNvPr>
          <p:cNvGrpSpPr/>
          <p:nvPr/>
        </p:nvGrpSpPr>
        <p:grpSpPr>
          <a:xfrm>
            <a:off x="7499001" y="1145176"/>
            <a:ext cx="4443684" cy="535724"/>
            <a:chOff x="4320346" y="5769001"/>
            <a:chExt cx="4443684" cy="53572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8D4BB1-A6B6-451C-1E46-69E549D06FDF}"/>
                </a:ext>
              </a:extLst>
            </p:cNvPr>
            <p:cNvSpPr txBox="1"/>
            <p:nvPr/>
          </p:nvSpPr>
          <p:spPr>
            <a:xfrm rot="16200000">
              <a:off x="4354169" y="57351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176E93-E12C-1FC5-41AE-5367E7B3C763}"/>
                </a:ext>
              </a:extLst>
            </p:cNvPr>
            <p:cNvSpPr txBox="1"/>
            <p:nvPr/>
          </p:nvSpPr>
          <p:spPr>
            <a:xfrm rot="16200000">
              <a:off x="6071314" y="579368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69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6E70F5-1369-7871-3988-7B7E740A05D2}"/>
                </a:ext>
              </a:extLst>
            </p:cNvPr>
            <p:cNvSpPr txBox="1"/>
            <p:nvPr/>
          </p:nvSpPr>
          <p:spPr>
            <a:xfrm rot="16200000">
              <a:off x="6363372" y="579368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81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B294E7-4884-0E6D-875F-B93C6CEF3565}"/>
                </a:ext>
              </a:extLst>
            </p:cNvPr>
            <p:cNvSpPr txBox="1"/>
            <p:nvPr/>
          </p:nvSpPr>
          <p:spPr>
            <a:xfrm rot="16200000">
              <a:off x="6643948" y="579368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93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F9CBA5-6121-A21D-3330-6EAC61E435C6}"/>
                </a:ext>
              </a:extLst>
            </p:cNvPr>
            <p:cNvSpPr txBox="1"/>
            <p:nvPr/>
          </p:nvSpPr>
          <p:spPr>
            <a:xfrm rot="16200000">
              <a:off x="6877496" y="585219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104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4DF92C-1027-F380-313C-25B39A03F078}"/>
                </a:ext>
              </a:extLst>
            </p:cNvPr>
            <p:cNvSpPr txBox="1"/>
            <p:nvPr/>
          </p:nvSpPr>
          <p:spPr>
            <a:xfrm rot="16200000">
              <a:off x="7158072" y="585219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116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9EC07E-105D-F44C-17D2-42B7DD75823D}"/>
                </a:ext>
              </a:extLst>
            </p:cNvPr>
            <p:cNvSpPr txBox="1"/>
            <p:nvPr/>
          </p:nvSpPr>
          <p:spPr>
            <a:xfrm rot="16200000">
              <a:off x="7430404" y="585219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127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11AC71-2BF6-F7A9-8BE8-DE513F79F524}"/>
                </a:ext>
              </a:extLst>
            </p:cNvPr>
            <p:cNvSpPr txBox="1"/>
            <p:nvPr/>
          </p:nvSpPr>
          <p:spPr>
            <a:xfrm rot="16200000">
              <a:off x="7710980" y="585219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139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1AC498-4551-0F54-784B-58C45354EDC4}"/>
                </a:ext>
              </a:extLst>
            </p:cNvPr>
            <p:cNvSpPr txBox="1"/>
            <p:nvPr/>
          </p:nvSpPr>
          <p:spPr>
            <a:xfrm rot="16200000">
              <a:off x="8030926" y="585219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150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D7AE67-5DD3-9631-16AB-3BFF039B0113}"/>
                </a:ext>
              </a:extLst>
            </p:cNvPr>
            <p:cNvSpPr txBox="1"/>
            <p:nvPr/>
          </p:nvSpPr>
          <p:spPr>
            <a:xfrm rot="16200000">
              <a:off x="8311502" y="585219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162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7274818-4F14-CA6E-DB86-812E32F39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75" t="7257"/>
          <a:stretch/>
        </p:blipFill>
        <p:spPr>
          <a:xfrm>
            <a:off x="135963" y="1259046"/>
            <a:ext cx="4784883" cy="491863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773A148-9FC9-3440-D1C7-7F26AE14E4A0}"/>
              </a:ext>
            </a:extLst>
          </p:cNvPr>
          <p:cNvSpPr txBox="1"/>
          <p:nvPr/>
        </p:nvSpPr>
        <p:spPr>
          <a:xfrm>
            <a:off x="1533783" y="5993019"/>
            <a:ext cx="1617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[pixel]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E5B1B0-080E-4F78-5CAC-61C36EA8713B}"/>
              </a:ext>
            </a:extLst>
          </p:cNvPr>
          <p:cNvSpPr txBox="1"/>
          <p:nvPr/>
        </p:nvSpPr>
        <p:spPr>
          <a:xfrm>
            <a:off x="0" y="6445216"/>
            <a:ext cx="36049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2018 01 02  16:20:59 UTC, Paraguay 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4D2421-DFE1-DAC3-0F3A-2566C938A156}"/>
              </a:ext>
            </a:extLst>
          </p:cNvPr>
          <p:cNvCxnSpPr/>
          <p:nvPr/>
        </p:nvCxnSpPr>
        <p:spPr>
          <a:xfrm flipH="1">
            <a:off x="1890577" y="3490783"/>
            <a:ext cx="451953" cy="0"/>
          </a:xfrm>
          <a:prstGeom prst="straightConnector1">
            <a:avLst/>
          </a:prstGeom>
          <a:ln w="44450">
            <a:solidFill>
              <a:srgbClr val="5382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CEC705E-9817-1AC9-29BB-D13E73EA5D07}"/>
              </a:ext>
            </a:extLst>
          </p:cNvPr>
          <p:cNvSpPr txBox="1"/>
          <p:nvPr/>
        </p:nvSpPr>
        <p:spPr>
          <a:xfrm>
            <a:off x="4856167" y="2949361"/>
            <a:ext cx="17391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CF</a:t>
            </a:r>
            <a:r>
              <a:rPr lang="en-US" sz="2400" b="1" baseline="-25000" dirty="0" err="1">
                <a:solidFill>
                  <a:srgbClr val="0070C0"/>
                </a:solidFill>
              </a:rPr>
              <a:t>Far</a:t>
            </a:r>
            <a:endParaRPr lang="en-US" sz="2400" b="1" dirty="0">
              <a:solidFill>
                <a:srgbClr val="0070C0"/>
              </a:solidFill>
            </a:endParaRPr>
          </a:p>
          <a:p>
            <a:pPr algn="ctr"/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High conf: 58%</a:t>
            </a:r>
          </a:p>
          <a:p>
            <a:r>
              <a:rPr lang="en-US" sz="2000" dirty="0">
                <a:solidFill>
                  <a:srgbClr val="0070C0"/>
                </a:solidFill>
              </a:rPr>
              <a:t>Low conf.:   4%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C0CE-D877-A44D-BB3B-625AE7D4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43452"/>
            <a:ext cx="11806237" cy="1092483"/>
          </a:xfrm>
        </p:spPr>
        <p:txBody>
          <a:bodyPr>
            <a:normAutofit/>
          </a:bodyPr>
          <a:lstStyle/>
          <a:p>
            <a:r>
              <a:rPr lang="en-US" dirty="0"/>
              <a:t>Retrieved COD often jumps in glints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3430E1-8D50-FCCC-0773-3E24788CFD0C}"/>
              </a:ext>
            </a:extLst>
          </p:cNvPr>
          <p:cNvSpPr txBox="1"/>
          <p:nvPr/>
        </p:nvSpPr>
        <p:spPr>
          <a:xfrm>
            <a:off x="0" y="6485001"/>
            <a:ext cx="1183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pixels with no water,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for 680 nm; Near: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&lt; 0.3°, Far: 1.5° &lt;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&lt; 2°, At least 10 near &amp; far pixels with COD or height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7AB34F-7A3F-92D4-8213-B596080D2715}"/>
              </a:ext>
            </a:extLst>
          </p:cNvPr>
          <p:cNvGrpSpPr/>
          <p:nvPr/>
        </p:nvGrpSpPr>
        <p:grpSpPr>
          <a:xfrm>
            <a:off x="382726" y="1603667"/>
            <a:ext cx="2990574" cy="3650666"/>
            <a:chOff x="8992021" y="1960800"/>
            <a:chExt cx="2990574" cy="36506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808F20-85D8-FF1C-C349-CB01D07C9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75"/>
            <a:stretch/>
          </p:blipFill>
          <p:spPr>
            <a:xfrm>
              <a:off x="8992021" y="2101672"/>
              <a:ext cx="2990574" cy="33147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9DE518-EC2C-87FB-3426-C4F7B2229D33}"/>
                </a:ext>
              </a:extLst>
            </p:cNvPr>
            <p:cNvSpPr txBox="1"/>
            <p:nvPr/>
          </p:nvSpPr>
          <p:spPr>
            <a:xfrm>
              <a:off x="9747324" y="5303689"/>
              <a:ext cx="1301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Distance [pixel]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893F7F-E00B-AA9F-86C9-1817F0AE35B6}"/>
                </a:ext>
              </a:extLst>
            </p:cNvPr>
            <p:cNvSpPr txBox="1"/>
            <p:nvPr/>
          </p:nvSpPr>
          <p:spPr>
            <a:xfrm>
              <a:off x="9197341" y="1960800"/>
              <a:ext cx="25908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2018 01 02  16:20:59 UTC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7BA3FF-7E8B-1B17-A206-7A3C44C1B9F8}"/>
                </a:ext>
              </a:extLst>
            </p:cNvPr>
            <p:cNvSpPr txBox="1"/>
            <p:nvPr/>
          </p:nvSpPr>
          <p:spPr>
            <a:xfrm>
              <a:off x="9049207" y="2398437"/>
              <a:ext cx="1036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Paraguay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C91253-1A9B-4536-9BED-21B045391EC7}"/>
                </a:ext>
              </a:extLst>
            </p:cNvPr>
            <p:cNvGrpSpPr/>
            <p:nvPr/>
          </p:nvGrpSpPr>
          <p:grpSpPr>
            <a:xfrm>
              <a:off x="9920702" y="3172527"/>
              <a:ext cx="1632632" cy="847514"/>
              <a:chOff x="10101014" y="2782727"/>
              <a:chExt cx="1632632" cy="847514"/>
            </a:xfrm>
          </p:grpSpPr>
          <p:sp>
            <p:nvSpPr>
              <p:cNvPr id="22" name="Donut 21">
                <a:extLst>
                  <a:ext uri="{FF2B5EF4-FFF2-40B4-BE49-F238E27FC236}">
                    <a16:creationId xmlns:a16="http://schemas.microsoft.com/office/drawing/2014/main" id="{74BB2CF6-2D49-ED3D-D300-085E408E7DC7}"/>
                  </a:ext>
                </a:extLst>
              </p:cNvPr>
              <p:cNvSpPr/>
              <p:nvPr/>
            </p:nvSpPr>
            <p:spPr>
              <a:xfrm>
                <a:off x="10101014" y="3035881"/>
                <a:ext cx="594360" cy="594360"/>
              </a:xfrm>
              <a:prstGeom prst="donut">
                <a:avLst>
                  <a:gd name="adj" fmla="val 10557"/>
                </a:avLst>
              </a:prstGeom>
              <a:solidFill>
                <a:schemeClr val="accent6">
                  <a:lumMod val="75000"/>
                  <a:alpha val="50196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6E252CF-79C4-C33F-3C7D-877B5458687D}"/>
                  </a:ext>
                </a:extLst>
              </p:cNvPr>
              <p:cNvSpPr txBox="1"/>
              <p:nvPr/>
            </p:nvSpPr>
            <p:spPr>
              <a:xfrm>
                <a:off x="10533898" y="2782727"/>
                <a:ext cx="5725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Far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9B1C618-9ADF-6A7E-CE73-5A9256CDDDE3}"/>
                  </a:ext>
                </a:extLst>
              </p:cNvPr>
              <p:cNvGrpSpPr/>
              <p:nvPr/>
            </p:nvGrpSpPr>
            <p:grpSpPr>
              <a:xfrm>
                <a:off x="10351008" y="3120677"/>
                <a:ext cx="1382638" cy="461665"/>
                <a:chOff x="10351008" y="3120677"/>
                <a:chExt cx="1382638" cy="461665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45CC1A2-A0EC-78CE-D355-A88BF62C5A40}"/>
                    </a:ext>
                  </a:extLst>
                </p:cNvPr>
                <p:cNvSpPr/>
                <p:nvPr/>
              </p:nvSpPr>
              <p:spPr>
                <a:xfrm>
                  <a:off x="10351008" y="3300984"/>
                  <a:ext cx="91440" cy="9144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A80A597-3FEC-86B3-1CAD-0F940A0B64F3}"/>
                    </a:ext>
                  </a:extLst>
                </p:cNvPr>
                <p:cNvSpPr txBox="1"/>
                <p:nvPr/>
              </p:nvSpPr>
              <p:spPr>
                <a:xfrm>
                  <a:off x="10941441" y="3120677"/>
                  <a:ext cx="79220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70C0"/>
                      </a:solidFill>
                    </a:rPr>
                    <a:t>Near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F74D7DF-96B5-FFC5-9B56-A1318582CD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429057" y="3348037"/>
                  <a:ext cx="5123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9" name="Picture 8" descr="A graph of a graph of a graph&#10;&#10;Description automatically generated">
            <a:extLst>
              <a:ext uri="{FF2B5EF4-FFF2-40B4-BE49-F238E27FC236}">
                <a16:creationId xmlns:a16="http://schemas.microsoft.com/office/drawing/2014/main" id="{98C4447D-0519-F56D-B899-1BF01ECB3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932" y="1024209"/>
            <a:ext cx="5379720" cy="518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FB3BE3-2B67-3D92-97E4-2347349E10B2}"/>
              </a:ext>
            </a:extLst>
          </p:cNvPr>
          <p:cNvSpPr txBox="1"/>
          <p:nvPr/>
        </p:nvSpPr>
        <p:spPr>
          <a:xfrm>
            <a:off x="9047886" y="1773265"/>
            <a:ext cx="2704202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Mean COT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Far: 13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Near: 55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Mean COT  of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unsaturated images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Far: 13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Near: 39 </a:t>
            </a:r>
          </a:p>
        </p:txBody>
      </p:sp>
    </p:spTree>
    <p:extLst>
      <p:ext uri="{BB962C8B-B14F-4D97-AF65-F5344CB8AC3E}">
        <p14:creationId xmlns:p14="http://schemas.microsoft.com/office/powerpoint/2010/main" val="195329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C0CE-D877-A44D-BB3B-625AE7D4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0" y="5556"/>
            <a:ext cx="11026695" cy="1092483"/>
          </a:xfrm>
        </p:spPr>
        <p:txBody>
          <a:bodyPr>
            <a:normAutofit/>
          </a:bodyPr>
          <a:lstStyle/>
          <a:p>
            <a:r>
              <a:rPr lang="en-US" dirty="0"/>
              <a:t>Retrieved cloud height can also jump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3430E1-8D50-FCCC-0773-3E24788CFD0C}"/>
              </a:ext>
            </a:extLst>
          </p:cNvPr>
          <p:cNvSpPr txBox="1"/>
          <p:nvPr/>
        </p:nvSpPr>
        <p:spPr>
          <a:xfrm>
            <a:off x="0" y="6485001"/>
            <a:ext cx="1183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pixels with no water,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for 680 nm; Near: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&lt; 0.3°, Far: 1.5° &lt;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&lt; 2°, At least 10 near &amp; far pixels with COD or height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BA3FF-7E8B-1B17-A206-7A3C44C1B9F8}"/>
              </a:ext>
            </a:extLst>
          </p:cNvPr>
          <p:cNvSpPr txBox="1"/>
          <p:nvPr/>
        </p:nvSpPr>
        <p:spPr>
          <a:xfrm>
            <a:off x="9049207" y="2002197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Bolivia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03AF13-095B-D6B9-6034-D898A4884265}"/>
              </a:ext>
            </a:extLst>
          </p:cNvPr>
          <p:cNvGrpSpPr>
            <a:grpSpLocks noChangeAspect="1"/>
          </p:cNvGrpSpPr>
          <p:nvPr/>
        </p:nvGrpSpPr>
        <p:grpSpPr>
          <a:xfrm>
            <a:off x="1956749" y="1801307"/>
            <a:ext cx="9581709" cy="4097513"/>
            <a:chOff x="4267199" y="3119438"/>
            <a:chExt cx="7697707" cy="32918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A3867F-82E6-6855-B71F-22C7829CEFF1}"/>
                </a:ext>
              </a:extLst>
            </p:cNvPr>
            <p:cNvGrpSpPr/>
            <p:nvPr/>
          </p:nvGrpSpPr>
          <p:grpSpPr>
            <a:xfrm>
              <a:off x="7477142" y="3119438"/>
              <a:ext cx="4487764" cy="3291840"/>
              <a:chOff x="5540187" y="2282685"/>
              <a:chExt cx="4487764" cy="3291840"/>
            </a:xfrm>
          </p:grpSpPr>
          <p:pic>
            <p:nvPicPr>
              <p:cNvPr id="15" name="Picture 14" descr="Chart&#10;&#10;Description automatically generated">
                <a:extLst>
                  <a:ext uri="{FF2B5EF4-FFF2-40B4-BE49-F238E27FC236}">
                    <a16:creationId xmlns:a16="http://schemas.microsoft.com/office/drawing/2014/main" id="{8B56DA46-3B16-70F5-21FA-C8442EA9C6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3869" t="10088" r="23147" b="12056"/>
              <a:stretch/>
            </p:blipFill>
            <p:spPr>
              <a:xfrm rot="5400000">
                <a:off x="5509079" y="2368296"/>
                <a:ext cx="3050219" cy="298800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9D3579-71BC-ABE2-F130-A50A22FA1B78}"/>
                  </a:ext>
                </a:extLst>
              </p:cNvPr>
              <p:cNvSpPr txBox="1"/>
              <p:nvPr/>
            </p:nvSpPr>
            <p:spPr>
              <a:xfrm rot="5400000">
                <a:off x="8478391" y="3589301"/>
                <a:ext cx="26990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B-band cloud height [m]</a:t>
                </a:r>
              </a:p>
            </p:txBody>
          </p:sp>
          <p:pic>
            <p:nvPicPr>
              <p:cNvPr id="18" name="Picture 17" descr="Chart&#10;&#10;Description automatically generated">
                <a:extLst>
                  <a:ext uri="{FF2B5EF4-FFF2-40B4-BE49-F238E27FC236}">
                    <a16:creationId xmlns:a16="http://schemas.microsoft.com/office/drawing/2014/main" id="{EF90F947-B51A-487B-4709-805DE02B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514" t="10086" r="5648" b="4140"/>
              <a:stretch/>
            </p:blipFill>
            <p:spPr>
              <a:xfrm>
                <a:off x="8528191" y="2282685"/>
                <a:ext cx="969333" cy="3291840"/>
              </a:xfrm>
              <a:prstGeom prst="rect">
                <a:avLst/>
              </a:prstGeom>
            </p:spPr>
          </p:pic>
        </p:grpSp>
        <p:pic>
          <p:nvPicPr>
            <p:cNvPr id="7" name="Picture 6" descr="A satellite image of a hurricane&#10;&#10;Description automatically generated with low confidence">
              <a:extLst>
                <a:ext uri="{FF2B5EF4-FFF2-40B4-BE49-F238E27FC236}">
                  <a16:creationId xmlns:a16="http://schemas.microsoft.com/office/drawing/2014/main" id="{9D5158B1-5465-A679-4888-D2E7D5A86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52" t="28036" r="26564" b="30804"/>
            <a:stretch/>
          </p:blipFill>
          <p:spPr>
            <a:xfrm>
              <a:off x="4267199" y="3173941"/>
              <a:ext cx="2910349" cy="291229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708E02-9284-8232-E77E-5BA6FFC1D567}"/>
              </a:ext>
            </a:extLst>
          </p:cNvPr>
          <p:cNvSpPr txBox="1"/>
          <p:nvPr/>
        </p:nvSpPr>
        <p:spPr>
          <a:xfrm>
            <a:off x="4311206" y="5577546"/>
            <a:ext cx="25907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2017 02 13  16:30:18 UTC</a:t>
            </a:r>
          </a:p>
        </p:txBody>
      </p:sp>
    </p:spTree>
    <p:extLst>
      <p:ext uri="{BB962C8B-B14F-4D97-AF65-F5344CB8AC3E}">
        <p14:creationId xmlns:p14="http://schemas.microsoft.com/office/powerpoint/2010/main" val="89962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C0CE-D877-A44D-BB3B-625AE7D4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38" y="5556"/>
            <a:ext cx="9262735" cy="1092483"/>
          </a:xfrm>
        </p:spPr>
        <p:txBody>
          <a:bodyPr>
            <a:normAutofit/>
          </a:bodyPr>
          <a:lstStyle/>
          <a:p>
            <a:r>
              <a:rPr lang="en-US" dirty="0"/>
              <a:t>Retrieved cloud height often jump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3430E1-8D50-FCCC-0773-3E24788CFD0C}"/>
              </a:ext>
            </a:extLst>
          </p:cNvPr>
          <p:cNvSpPr txBox="1"/>
          <p:nvPr/>
        </p:nvSpPr>
        <p:spPr>
          <a:xfrm>
            <a:off x="0" y="6485001"/>
            <a:ext cx="1183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pixels with no water,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for 680 nm; Near: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&lt; 0.3°, Far: 1.5° &lt;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&lt; 2°, At least 10 near &amp; far pixels with COD or height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BA3FF-7E8B-1B17-A206-7A3C44C1B9F8}"/>
              </a:ext>
            </a:extLst>
          </p:cNvPr>
          <p:cNvSpPr txBox="1"/>
          <p:nvPr/>
        </p:nvSpPr>
        <p:spPr>
          <a:xfrm>
            <a:off x="9049207" y="2002197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Bolivia</a:t>
            </a:r>
          </a:p>
        </p:txBody>
      </p:sp>
      <p:pic>
        <p:nvPicPr>
          <p:cNvPr id="26" name="Picture 25" descr="A map of a cloud&#10;&#10;Description automatically generated with medium confidence">
            <a:extLst>
              <a:ext uri="{FF2B5EF4-FFF2-40B4-BE49-F238E27FC236}">
                <a16:creationId xmlns:a16="http://schemas.microsoft.com/office/drawing/2014/main" id="{462270D4-914A-3236-8CC9-66117F58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9" y="2287384"/>
            <a:ext cx="2303325" cy="273094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F602193-C906-CF79-E39C-4C71529B280F}"/>
              </a:ext>
            </a:extLst>
          </p:cNvPr>
          <p:cNvGrpSpPr/>
          <p:nvPr/>
        </p:nvGrpSpPr>
        <p:grpSpPr>
          <a:xfrm>
            <a:off x="2274804" y="1411177"/>
            <a:ext cx="4875530" cy="4749800"/>
            <a:chOff x="2274804" y="1411177"/>
            <a:chExt cx="4875530" cy="4749800"/>
          </a:xfrm>
        </p:grpSpPr>
        <p:pic>
          <p:nvPicPr>
            <p:cNvPr id="3" name="Picture 2" descr="A graph of a graph of a graph&#10;&#10;Description automatically generated">
              <a:extLst>
                <a:ext uri="{FF2B5EF4-FFF2-40B4-BE49-F238E27FC236}">
                  <a16:creationId xmlns:a16="http://schemas.microsoft.com/office/drawing/2014/main" id="{96F112C9-375B-CA12-F720-70671FC61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4804" y="1411177"/>
              <a:ext cx="4875530" cy="47498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8CE40EC-8219-57E6-F6A7-FEE93D072AC6}"/>
                </a:ext>
              </a:extLst>
            </p:cNvPr>
            <p:cNvSpPr/>
            <p:nvPr/>
          </p:nvSpPr>
          <p:spPr>
            <a:xfrm>
              <a:off x="3274541" y="1717587"/>
              <a:ext cx="321275" cy="370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D461E2-600F-DA49-8C16-2F1F91CA28CE}"/>
              </a:ext>
            </a:extLst>
          </p:cNvPr>
          <p:cNvGrpSpPr/>
          <p:nvPr/>
        </p:nvGrpSpPr>
        <p:grpSpPr>
          <a:xfrm>
            <a:off x="7050806" y="1429048"/>
            <a:ext cx="4917440" cy="4742815"/>
            <a:chOff x="7050806" y="1429048"/>
            <a:chExt cx="4917440" cy="4742815"/>
          </a:xfrm>
        </p:grpSpPr>
        <p:pic>
          <p:nvPicPr>
            <p:cNvPr id="4" name="Picture 3" descr="A graph of a normal distribution&#10;&#10;Description automatically generated">
              <a:extLst>
                <a:ext uri="{FF2B5EF4-FFF2-40B4-BE49-F238E27FC236}">
                  <a16:creationId xmlns:a16="http://schemas.microsoft.com/office/drawing/2014/main" id="{7824B6C6-CABD-B92C-EDC8-5216F4107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0806" y="1429048"/>
              <a:ext cx="4917440" cy="474281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D4A8EF8-9E10-F979-6527-61299D16CA3C}"/>
                </a:ext>
              </a:extLst>
            </p:cNvPr>
            <p:cNvSpPr/>
            <p:nvPr/>
          </p:nvSpPr>
          <p:spPr>
            <a:xfrm>
              <a:off x="8012297" y="1756234"/>
              <a:ext cx="32127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BF667D6-C08C-8523-A950-7202AEDA7FDD}"/>
              </a:ext>
            </a:extLst>
          </p:cNvPr>
          <p:cNvSpPr txBox="1"/>
          <p:nvPr/>
        </p:nvSpPr>
        <p:spPr>
          <a:xfrm>
            <a:off x="4475979" y="1029219"/>
            <a:ext cx="110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A-band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7D69E2-4E26-F741-0CCB-B5C83F6FF740}"/>
              </a:ext>
            </a:extLst>
          </p:cNvPr>
          <p:cNvSpPr txBox="1"/>
          <p:nvPr/>
        </p:nvSpPr>
        <p:spPr>
          <a:xfrm>
            <a:off x="9276460" y="1103429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B-band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47967B-9B49-93BD-1DE3-8C119C47C459}"/>
              </a:ext>
            </a:extLst>
          </p:cNvPr>
          <p:cNvSpPr txBox="1"/>
          <p:nvPr/>
        </p:nvSpPr>
        <p:spPr>
          <a:xfrm>
            <a:off x="4387059" y="608721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Mean: 0.2 km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DFC1C7-7011-21C9-ADB2-42F9572E4628}"/>
              </a:ext>
            </a:extLst>
          </p:cNvPr>
          <p:cNvSpPr txBox="1"/>
          <p:nvPr/>
        </p:nvSpPr>
        <p:spPr>
          <a:xfrm>
            <a:off x="9127034" y="6115669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Mean: 1.4 km</a:t>
            </a:r>
          </a:p>
        </p:txBody>
      </p:sp>
    </p:spTree>
    <p:extLst>
      <p:ext uri="{BB962C8B-B14F-4D97-AF65-F5344CB8AC3E}">
        <p14:creationId xmlns:p14="http://schemas.microsoft.com/office/powerpoint/2010/main" val="1094316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1E33-179C-5545-9DBB-0E832EC7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48" y="161027"/>
            <a:ext cx="11622795" cy="1325563"/>
          </a:xfrm>
        </p:spPr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87F0E-3BBC-4E43-9CB9-3C9E3812B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48" y="1701508"/>
            <a:ext cx="11525820" cy="420083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spcAft>
                <a:spcPts val="600"/>
              </a:spcAft>
            </a:pPr>
            <a:r>
              <a:rPr lang="en-US" dirty="0"/>
              <a:t>The EPIC glint product identifies glints from clouds and smooth water surfaces.</a:t>
            </a:r>
          </a:p>
          <a:p>
            <a:pPr>
              <a:lnSpc>
                <a:spcPct val="100000"/>
              </a:lnSpc>
              <a:spcBef>
                <a:spcPts val="2200"/>
              </a:spcBef>
              <a:spcAft>
                <a:spcPts val="600"/>
              </a:spcAft>
            </a:pPr>
            <a:r>
              <a:rPr lang="en-US" dirty="0"/>
              <a:t>Glints from horizontally oriented ice crystals have strong impacts in EPIC cloud retrievals.</a:t>
            </a: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en-US" dirty="0"/>
              <a:t>EPIC glint data can can improve our understanding of tropical ice clouds (</a:t>
            </a:r>
            <a:r>
              <a:rPr lang="en-US" sz="2400" dirty="0"/>
              <a:t>prevalence, size, seasonal and diurnal cycle, radiative effect), </a:t>
            </a:r>
            <a:r>
              <a:rPr lang="en-US" dirty="0"/>
              <a:t>which is important because horizontally oriented ice crystals are known to affect cloud albedo, lifetime, microwave remote sensing.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FD145-E997-5747-AC25-FF7E9B375EC2}"/>
              </a:ext>
            </a:extLst>
          </p:cNvPr>
          <p:cNvSpPr txBox="1"/>
          <p:nvPr/>
        </p:nvSpPr>
        <p:spPr>
          <a:xfrm>
            <a:off x="878957" y="6271144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2016 11 01, 03:44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64016C-D1A5-C740-9195-A5CAF1D4E32C}"/>
              </a:ext>
            </a:extLst>
          </p:cNvPr>
          <p:cNvSpPr/>
          <p:nvPr/>
        </p:nvSpPr>
        <p:spPr>
          <a:xfrm>
            <a:off x="4305060" y="6679096"/>
            <a:ext cx="1789043" cy="17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6FD97B-5F72-6741-A5F9-AEC74B98A6E3}"/>
              </a:ext>
            </a:extLst>
          </p:cNvPr>
          <p:cNvSpPr/>
          <p:nvPr/>
        </p:nvSpPr>
        <p:spPr>
          <a:xfrm>
            <a:off x="5612524" y="6425032"/>
            <a:ext cx="1681655" cy="25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31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C0CE-D877-A44D-BB3B-625AE7D4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43452"/>
            <a:ext cx="11806237" cy="1092483"/>
          </a:xfrm>
        </p:spPr>
        <p:txBody>
          <a:bodyPr>
            <a:normAutofit fontScale="90000"/>
          </a:bodyPr>
          <a:lstStyle/>
          <a:p>
            <a:r>
              <a:rPr lang="en-US" dirty="0"/>
              <a:t>Glints over land are stronger when high clouds are detected by geostationary satellites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3AF492-1183-1D1B-201A-9D82B4EA7DC7}"/>
              </a:ext>
            </a:extLst>
          </p:cNvPr>
          <p:cNvGrpSpPr/>
          <p:nvPr/>
        </p:nvGrpSpPr>
        <p:grpSpPr>
          <a:xfrm>
            <a:off x="5840064" y="1135935"/>
            <a:ext cx="5067615" cy="5401738"/>
            <a:chOff x="3111151" y="1303156"/>
            <a:chExt cx="5067615" cy="5401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1D9CA3-6101-21C1-46A7-9F39198AC707}"/>
                </a:ext>
              </a:extLst>
            </p:cNvPr>
            <p:cNvGrpSpPr/>
            <p:nvPr/>
          </p:nvGrpSpPr>
          <p:grpSpPr>
            <a:xfrm>
              <a:off x="3111151" y="1303156"/>
              <a:ext cx="5067615" cy="5401738"/>
              <a:chOff x="3111151" y="1303156"/>
              <a:chExt cx="5067615" cy="540173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23E2BDE-4F62-2843-F45E-DAE6F642C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11151" y="1697420"/>
                <a:ext cx="5014527" cy="500747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C3428A-2D16-7AF7-3B0A-DBAF9192EAC5}"/>
                  </a:ext>
                </a:extLst>
              </p:cNvPr>
              <p:cNvSpPr txBox="1"/>
              <p:nvPr/>
            </p:nvSpPr>
            <p:spPr>
              <a:xfrm>
                <a:off x="3784625" y="1303156"/>
                <a:ext cx="4394141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High clouds (above 3km)  in collocated geostationary images?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64EAD2-4C79-722F-0D95-C40E8ABE5D89}"/>
                  </a:ext>
                </a:extLst>
              </p:cNvPr>
              <p:cNvSpPr txBox="1"/>
              <p:nvPr/>
            </p:nvSpPr>
            <p:spPr>
              <a:xfrm rot="16200000">
                <a:off x="1861129" y="3927964"/>
                <a:ext cx="290015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Reflectance enhancement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DBC2F1-B312-D397-C58A-820FCD792D52}"/>
                </a:ext>
              </a:extLst>
            </p:cNvPr>
            <p:cNvSpPr txBox="1"/>
            <p:nvPr/>
          </p:nvSpPr>
          <p:spPr>
            <a:xfrm>
              <a:off x="5073925" y="2570886"/>
              <a:ext cx="227613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1800DA"/>
                  </a:solidFill>
                </a:rPr>
                <a:t>High cloud detected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A218A-638D-3E83-80FA-E7E74D6AFEB5}"/>
                </a:ext>
              </a:extLst>
            </p:cNvPr>
            <p:cNvSpPr txBox="1"/>
            <p:nvPr/>
          </p:nvSpPr>
          <p:spPr>
            <a:xfrm>
              <a:off x="4908815" y="5079431"/>
              <a:ext cx="260795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D2431E"/>
                  </a:solidFill>
                </a:rPr>
                <a:t>No high cloud detected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7218D5-84A0-F2CD-490B-32BB761024E8}"/>
              </a:ext>
            </a:extLst>
          </p:cNvPr>
          <p:cNvGrpSpPr>
            <a:grpSpLocks noChangeAspect="1"/>
          </p:cNvGrpSpPr>
          <p:nvPr/>
        </p:nvGrpSpPr>
        <p:grpSpPr>
          <a:xfrm>
            <a:off x="644212" y="1541826"/>
            <a:ext cx="3143050" cy="4691574"/>
            <a:chOff x="2804108" y="155752"/>
            <a:chExt cx="4490071" cy="67022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146BEE-5F12-C6F4-1EA0-D010BDFE33A7}"/>
                </a:ext>
              </a:extLst>
            </p:cNvPr>
            <p:cNvSpPr/>
            <p:nvPr/>
          </p:nvSpPr>
          <p:spPr>
            <a:xfrm>
              <a:off x="4305060" y="6679096"/>
              <a:ext cx="1789043" cy="17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7E21DD-1A66-6107-6AD1-DBDF7DA384E3}"/>
                </a:ext>
              </a:extLst>
            </p:cNvPr>
            <p:cNvSpPr/>
            <p:nvPr/>
          </p:nvSpPr>
          <p:spPr>
            <a:xfrm>
              <a:off x="5612524" y="6425032"/>
              <a:ext cx="1681655" cy="254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FC25D1-6310-D7D3-BDCC-51935E8E35CA}"/>
                </a:ext>
              </a:extLst>
            </p:cNvPr>
            <p:cNvSpPr/>
            <p:nvPr/>
          </p:nvSpPr>
          <p:spPr>
            <a:xfrm>
              <a:off x="2804108" y="3338187"/>
              <a:ext cx="3429000" cy="3429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F693210-E6CF-DF7E-E23B-12CA2C465F62}"/>
                </a:ext>
              </a:extLst>
            </p:cNvPr>
            <p:cNvCxnSpPr/>
            <p:nvPr/>
          </p:nvCxnSpPr>
          <p:spPr>
            <a:xfrm>
              <a:off x="4413955" y="3259164"/>
              <a:ext cx="21448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58AF3367-65E4-517C-E94B-74B61C2EC4D1}"/>
                </a:ext>
              </a:extLst>
            </p:cNvPr>
            <p:cNvSpPr/>
            <p:nvPr/>
          </p:nvSpPr>
          <p:spPr>
            <a:xfrm>
              <a:off x="3776137" y="242710"/>
              <a:ext cx="457200" cy="457200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n 15">
              <a:extLst>
                <a:ext uri="{FF2B5EF4-FFF2-40B4-BE49-F238E27FC236}">
                  <a16:creationId xmlns:a16="http://schemas.microsoft.com/office/drawing/2014/main" id="{6C9DE6FA-2114-334E-E323-A3E915AC619A}"/>
                </a:ext>
              </a:extLst>
            </p:cNvPr>
            <p:cNvSpPr/>
            <p:nvPr/>
          </p:nvSpPr>
          <p:spPr>
            <a:xfrm rot="733979">
              <a:off x="5315818" y="155752"/>
              <a:ext cx="219086" cy="45720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A8F736-973E-1E69-0CD9-A36C8614586C}"/>
                </a:ext>
              </a:extLst>
            </p:cNvPr>
            <p:cNvCxnSpPr/>
            <p:nvPr/>
          </p:nvCxnSpPr>
          <p:spPr>
            <a:xfrm>
              <a:off x="3883378" y="778933"/>
              <a:ext cx="643466" cy="248023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0669BAA-49F5-D81B-DFA9-4FB911D34A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608" y="767143"/>
              <a:ext cx="643466" cy="248023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DF3446-0AF3-0D35-39D9-D2F09F7F44CB}"/>
                </a:ext>
              </a:extLst>
            </p:cNvPr>
            <p:cNvGrpSpPr/>
            <p:nvPr/>
          </p:nvGrpSpPr>
          <p:grpSpPr>
            <a:xfrm>
              <a:off x="4217502" y="809882"/>
              <a:ext cx="1683437" cy="2656173"/>
              <a:chOff x="9122198" y="975988"/>
              <a:chExt cx="1683437" cy="2656173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3AB6CC8-981D-4984-8FA5-BC1073908A25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0">
                <a:off x="9629427" y="3451074"/>
                <a:ext cx="214489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6B90FA3-F784-199C-B85D-1168A901A78D}"/>
                  </a:ext>
                </a:extLst>
              </p:cNvPr>
              <p:cNvCxnSpPr/>
              <p:nvPr/>
            </p:nvCxnSpPr>
            <p:spPr>
              <a:xfrm>
                <a:off x="9122198" y="987778"/>
                <a:ext cx="643466" cy="248023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5F02891-C8E3-E44E-0090-6B58F29793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7428" y="975988"/>
                <a:ext cx="643466" cy="2480231"/>
              </a:xfrm>
              <a:prstGeom prst="straightConnector1">
                <a:avLst/>
              </a:prstGeom>
              <a:ln w="19050">
                <a:solidFill>
                  <a:srgbClr val="4472C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12BC38E-1CD5-A1D6-70B2-5555247B256D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0162169" y="1151930"/>
                <a:ext cx="643466" cy="248023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9AF51B9-F9B1-FB6E-E558-71D6C2298271}"/>
                </a:ext>
              </a:extLst>
            </p:cNvPr>
            <p:cNvSpPr/>
            <p:nvPr/>
          </p:nvSpPr>
          <p:spPr>
            <a:xfrm>
              <a:off x="5046133" y="2508732"/>
              <a:ext cx="259645" cy="99001"/>
            </a:xfrm>
            <a:custGeom>
              <a:avLst/>
              <a:gdLst>
                <a:gd name="connsiteX0" fmla="*/ 0 w 259645"/>
                <a:gd name="connsiteY0" fmla="*/ 8690 h 99001"/>
                <a:gd name="connsiteX1" fmla="*/ 158045 w 259645"/>
                <a:gd name="connsiteY1" fmla="*/ 8690 h 99001"/>
                <a:gd name="connsiteX2" fmla="*/ 259645 w 259645"/>
                <a:gd name="connsiteY2" fmla="*/ 99001 h 9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645" h="99001">
                  <a:moveTo>
                    <a:pt x="0" y="8690"/>
                  </a:moveTo>
                  <a:cubicBezTo>
                    <a:pt x="57385" y="1164"/>
                    <a:pt x="114771" y="-6362"/>
                    <a:pt x="158045" y="8690"/>
                  </a:cubicBezTo>
                  <a:cubicBezTo>
                    <a:pt x="201319" y="23742"/>
                    <a:pt x="230482" y="61371"/>
                    <a:pt x="259645" y="990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DA05C6-BA1E-111C-2F8C-0C3DE33C9C49}"/>
                </a:ext>
              </a:extLst>
            </p:cNvPr>
            <p:cNvSpPr txBox="1"/>
            <p:nvPr/>
          </p:nvSpPr>
          <p:spPr>
            <a:xfrm>
              <a:off x="5031126" y="1984286"/>
              <a:ext cx="336951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itchFamily="2" charset="2"/>
                </a:rPr>
                <a:t>d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4A55139-A9D7-C007-C524-A506C72F15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3516" y="784228"/>
              <a:ext cx="643466" cy="2480231"/>
            </a:xfrm>
            <a:prstGeom prst="straightConnector1">
              <a:avLst/>
            </a:prstGeom>
            <a:ln w="190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97BC7F6-AAA6-FBBB-8F4A-4926950E94C9}"/>
              </a:ext>
            </a:extLst>
          </p:cNvPr>
          <p:cNvSpPr txBox="1"/>
          <p:nvPr/>
        </p:nvSpPr>
        <p:spPr>
          <a:xfrm rot="16200000">
            <a:off x="4528189" y="3689590"/>
            <a:ext cx="2013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R</a:t>
            </a:r>
            <a:r>
              <a:rPr lang="en-US" sz="2800" baseline="-25000" dirty="0"/>
              <a:t>0-0.3°</a:t>
            </a:r>
            <a:r>
              <a:rPr lang="en-US" sz="2800" dirty="0"/>
              <a:t> - </a:t>
            </a:r>
            <a:r>
              <a:rPr lang="en-US" sz="2800" i="1" dirty="0"/>
              <a:t>R</a:t>
            </a:r>
            <a:r>
              <a:rPr lang="en-US" sz="2800" baseline="-25000" dirty="0"/>
              <a:t>1.5-2°</a:t>
            </a:r>
          </a:p>
        </p:txBody>
      </p:sp>
    </p:spTree>
    <p:extLst>
      <p:ext uri="{BB962C8B-B14F-4D97-AF65-F5344CB8AC3E}">
        <p14:creationId xmlns:p14="http://schemas.microsoft.com/office/powerpoint/2010/main" val="3706821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FE8B7D-DBEB-BBBC-6950-4526E6195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010" y="2242857"/>
            <a:ext cx="4834890" cy="3169920"/>
          </a:xfrm>
          <a:prstGeom prst="rect">
            <a:avLst/>
          </a:prstGeom>
          <a:ln w="2540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18FD4-9951-2D2C-8C63-4E38BCADF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902" y="2658501"/>
            <a:ext cx="2121108" cy="1844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2" y="18385"/>
            <a:ext cx="1175467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EPIC often observes sun glint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860E4-7C5C-364F-B0B7-9FE76ADA7778}"/>
              </a:ext>
            </a:extLst>
          </p:cNvPr>
          <p:cNvSpPr txBox="1"/>
          <p:nvPr/>
        </p:nvSpPr>
        <p:spPr>
          <a:xfrm>
            <a:off x="77634" y="6488668"/>
            <a:ext cx="22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03 23, 07:39 UTC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EA332-B4D0-064F-B023-9A056499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0" y="1705361"/>
            <a:ext cx="5073385" cy="4680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D39B91-A123-5148-9484-CD7185D04A9C}"/>
              </a:ext>
            </a:extLst>
          </p:cNvPr>
          <p:cNvSpPr txBox="1"/>
          <p:nvPr/>
        </p:nvSpPr>
        <p:spPr>
          <a:xfrm>
            <a:off x="9892781" y="6488668"/>
            <a:ext cx="22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03 17, 09:46 UTC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1D1AC-0CA0-7E4C-A03A-7A421CB6DF06}"/>
              </a:ext>
            </a:extLst>
          </p:cNvPr>
          <p:cNvSpPr txBox="1"/>
          <p:nvPr/>
        </p:nvSpPr>
        <p:spPr>
          <a:xfrm>
            <a:off x="1109477" y="1214772"/>
            <a:ext cx="3256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Glint from ocean 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A625C-3728-2244-BFD6-2960305B8A09}"/>
              </a:ext>
            </a:extLst>
          </p:cNvPr>
          <p:cNvSpPr txBox="1"/>
          <p:nvPr/>
        </p:nvSpPr>
        <p:spPr>
          <a:xfrm>
            <a:off x="8508957" y="1211820"/>
            <a:ext cx="232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Glint from clouds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9AAA87-A4CC-1E03-45A6-E6C84C0034E1}"/>
              </a:ext>
            </a:extLst>
          </p:cNvPr>
          <p:cNvSpPr/>
          <p:nvPr/>
        </p:nvSpPr>
        <p:spPr>
          <a:xfrm>
            <a:off x="9378316" y="4439574"/>
            <a:ext cx="640080" cy="64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50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56" y="187641"/>
            <a:ext cx="11649105" cy="982091"/>
          </a:xfrm>
        </p:spPr>
        <p:txBody>
          <a:bodyPr>
            <a:normAutofit/>
          </a:bodyPr>
          <a:lstStyle/>
          <a:p>
            <a:r>
              <a:rPr lang="en-US" sz="4000" b="1" dirty="0"/>
              <a:t>Three glints observed on the same day (9/25/2022)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948EB-F7D2-9A8C-57D7-EA8F06B3F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60" y="2000250"/>
            <a:ext cx="2857500" cy="2857500"/>
          </a:xfrm>
          <a:prstGeom prst="rect">
            <a:avLst/>
          </a:prstGeom>
        </p:spPr>
      </p:pic>
      <p:pic>
        <p:nvPicPr>
          <p:cNvPr id="27" name="Picture 26" descr="A picture containing close&#10;&#10;Description automatically generated">
            <a:extLst>
              <a:ext uri="{FF2B5EF4-FFF2-40B4-BE49-F238E27FC236}">
                <a16:creationId xmlns:a16="http://schemas.microsoft.com/office/drawing/2014/main" id="{177D7D68-8C1E-2242-CC0A-91317ED0A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754" y="2000250"/>
            <a:ext cx="2857500" cy="2857500"/>
          </a:xfrm>
          <a:prstGeom prst="rect">
            <a:avLst/>
          </a:prstGeom>
        </p:spPr>
      </p:pic>
      <p:pic>
        <p:nvPicPr>
          <p:cNvPr id="29" name="Picture 28" descr="A picture containing spectacles&#10;&#10;Description automatically generated">
            <a:extLst>
              <a:ext uri="{FF2B5EF4-FFF2-40B4-BE49-F238E27FC236}">
                <a16:creationId xmlns:a16="http://schemas.microsoft.com/office/drawing/2014/main" id="{A5C9F779-2E5A-C4E5-E05A-26C86957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52" y="2000250"/>
            <a:ext cx="2857500" cy="2857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A47A44-057D-C146-D34E-EDA7ECA2D17B}"/>
              </a:ext>
            </a:extLst>
          </p:cNvPr>
          <p:cNvSpPr txBox="1"/>
          <p:nvPr/>
        </p:nvSpPr>
        <p:spPr>
          <a:xfrm>
            <a:off x="9507270" y="485775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17:16 UTC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1AEF96-A4BE-FBAC-763B-37AAAB1415DD}"/>
              </a:ext>
            </a:extLst>
          </p:cNvPr>
          <p:cNvSpPr txBox="1"/>
          <p:nvPr/>
        </p:nvSpPr>
        <p:spPr>
          <a:xfrm>
            <a:off x="5657268" y="485775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06:28 UTC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ACDAFD-5D36-C8AA-0B38-BB802C10790A}"/>
              </a:ext>
            </a:extLst>
          </p:cNvPr>
          <p:cNvSpPr txBox="1"/>
          <p:nvPr/>
        </p:nvSpPr>
        <p:spPr>
          <a:xfrm>
            <a:off x="1807266" y="485775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04:40 UTC</a:t>
            </a:r>
          </a:p>
        </p:txBody>
      </p:sp>
    </p:spTree>
    <p:extLst>
      <p:ext uri="{BB962C8B-B14F-4D97-AF65-F5344CB8AC3E}">
        <p14:creationId xmlns:p14="http://schemas.microsoft.com/office/powerpoint/2010/main" val="329587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23E6-E76C-984F-A667-C93B3ED6C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19" y="78683"/>
            <a:ext cx="11931268" cy="1325563"/>
          </a:xfrm>
        </p:spPr>
        <p:txBody>
          <a:bodyPr>
            <a:normAutofit/>
          </a:bodyPr>
          <a:lstStyle/>
          <a:p>
            <a:r>
              <a:rPr lang="en-US" dirty="0"/>
              <a:t>Cloud glints come mostly from plate-shaped crystals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83682A-6E85-354E-AD67-60D2FBA190D1}"/>
              </a:ext>
            </a:extLst>
          </p:cNvPr>
          <p:cNvGrpSpPr/>
          <p:nvPr/>
        </p:nvGrpSpPr>
        <p:grpSpPr>
          <a:xfrm>
            <a:off x="450073" y="1630499"/>
            <a:ext cx="3170238" cy="4648240"/>
            <a:chOff x="7119848" y="1690688"/>
            <a:chExt cx="3170238" cy="4648240"/>
          </a:xfrm>
        </p:grpSpPr>
        <p:pic>
          <p:nvPicPr>
            <p:cNvPr id="18" name="Picture 17" descr="Picture 6">
              <a:extLst>
                <a:ext uri="{FF2B5EF4-FFF2-40B4-BE49-F238E27FC236}">
                  <a16:creationId xmlns:a16="http://schemas.microsoft.com/office/drawing/2014/main" id="{609715C9-F861-7E46-A705-86D81AFE4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19848" y="1690688"/>
              <a:ext cx="3170238" cy="4265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D67B4-D55E-8E4F-9B8E-DA0253963D05}"/>
                </a:ext>
              </a:extLst>
            </p:cNvPr>
            <p:cNvSpPr txBox="1"/>
            <p:nvPr/>
          </p:nvSpPr>
          <p:spPr>
            <a:xfrm>
              <a:off x="8085035" y="6000374"/>
              <a:ext cx="1553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Libbrecht (2005)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40AC35-CBAB-3D49-8E06-B2B6D814BFCF}"/>
              </a:ext>
            </a:extLst>
          </p:cNvPr>
          <p:cNvSpPr txBox="1"/>
          <p:nvPr/>
        </p:nvSpPr>
        <p:spPr>
          <a:xfrm>
            <a:off x="4759840" y="5953572"/>
            <a:ext cx="2006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Können</a:t>
            </a:r>
            <a:r>
              <a:rPr lang="en-US" sz="1600" dirty="0"/>
              <a:t> (2017, BAMS)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4778AC-5C3C-0C47-856C-1328A7975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50133"/>
          <a:stretch/>
        </p:blipFill>
        <p:spPr>
          <a:xfrm>
            <a:off x="3981281" y="1630499"/>
            <a:ext cx="3200400" cy="42919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917807-39E2-20B6-9DE8-6B4257F96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51" y="1676993"/>
            <a:ext cx="4732461" cy="42039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48FB2D-2C28-4B9F-C888-8F72CC9E4F94}"/>
              </a:ext>
            </a:extLst>
          </p:cNvPr>
          <p:cNvSpPr txBox="1"/>
          <p:nvPr/>
        </p:nvSpPr>
        <p:spPr>
          <a:xfrm>
            <a:off x="7292751" y="5968960"/>
            <a:ext cx="4885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First few seconds of video at</a:t>
            </a:r>
          </a:p>
          <a:p>
            <a:pPr algn="ctr"/>
            <a:r>
              <a:rPr lang="en-US" dirty="0"/>
              <a:t> </a:t>
            </a:r>
            <a:r>
              <a:rPr lang="en-US" dirty="0">
                <a:hlinkClick r:id="rId5"/>
              </a:rPr>
              <a:t>https://www.youtube.com/watch?v=ceJOBFj3hKs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39AC1-2081-0378-3D26-141BAE2D5FFA}"/>
              </a:ext>
            </a:extLst>
          </p:cNvPr>
          <p:cNvSpPr txBox="1"/>
          <p:nvPr/>
        </p:nvSpPr>
        <p:spPr>
          <a:xfrm>
            <a:off x="7309997" y="1676993"/>
            <a:ext cx="1478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Galileo</a:t>
            </a:r>
          </a:p>
          <a:p>
            <a:r>
              <a:rPr lang="en-US" dirty="0">
                <a:solidFill>
                  <a:schemeClr val="bg1"/>
                </a:solidFill>
              </a:rPr>
              <a:t>12/11/1990</a:t>
            </a:r>
          </a:p>
          <a:p>
            <a:r>
              <a:rPr lang="en-US" dirty="0">
                <a:solidFill>
                  <a:schemeClr val="bg1"/>
                </a:solidFill>
              </a:rPr>
              <a:t>1.3 mill. miles</a:t>
            </a:r>
          </a:p>
        </p:txBody>
      </p:sp>
    </p:spTree>
    <p:extLst>
      <p:ext uri="{BB962C8B-B14F-4D97-AF65-F5344CB8AC3E}">
        <p14:creationId xmlns:p14="http://schemas.microsoft.com/office/powerpoint/2010/main" val="1360430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36" y="131369"/>
            <a:ext cx="1172948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Cloud glints can be identified in EPIC images as they appear colorful</a:t>
            </a:r>
            <a:r>
              <a:rPr lang="en-US" sz="3200" dirty="0"/>
              <a:t> (the Earth turns between blue &amp; red EPIC images)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043BF3-3877-424B-9BA8-28BFBAACCA2F}"/>
              </a:ext>
            </a:extLst>
          </p:cNvPr>
          <p:cNvGrpSpPr/>
          <p:nvPr/>
        </p:nvGrpSpPr>
        <p:grpSpPr>
          <a:xfrm>
            <a:off x="4435537" y="1409336"/>
            <a:ext cx="7506032" cy="5188226"/>
            <a:chOff x="4015408" y="1349702"/>
            <a:chExt cx="7506032" cy="5188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43052D-F1E7-1340-BBEE-E06C3381F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547" r="-1730"/>
            <a:stretch/>
          </p:blipFill>
          <p:spPr>
            <a:xfrm>
              <a:off x="4114800" y="1516566"/>
              <a:ext cx="7406640" cy="485449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AEC630-3C85-1D4B-B404-CEF00F33BBB0}"/>
                </a:ext>
              </a:extLst>
            </p:cNvPr>
            <p:cNvSpPr/>
            <p:nvPr/>
          </p:nvSpPr>
          <p:spPr>
            <a:xfrm>
              <a:off x="4015408" y="1349702"/>
              <a:ext cx="7491116" cy="51882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F3D9DC-C7D7-3C43-9835-B4C711D30A25}"/>
                </a:ext>
              </a:extLst>
            </p:cNvPr>
            <p:cNvSpPr/>
            <p:nvPr/>
          </p:nvSpPr>
          <p:spPr>
            <a:xfrm>
              <a:off x="4015408" y="1355520"/>
              <a:ext cx="7491116" cy="25704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5A9D69-2EFE-9A4C-B11E-3DBE160F466D}"/>
                </a:ext>
              </a:extLst>
            </p:cNvPr>
            <p:cNvSpPr txBox="1"/>
            <p:nvPr/>
          </p:nvSpPr>
          <p:spPr>
            <a:xfrm>
              <a:off x="4015408" y="1363535"/>
              <a:ext cx="1983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 of blue image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4AA3AB-DBCF-6A41-8D6C-5912945DCE32}"/>
                </a:ext>
              </a:extLst>
            </p:cNvPr>
            <p:cNvSpPr txBox="1"/>
            <p:nvPr/>
          </p:nvSpPr>
          <p:spPr>
            <a:xfrm>
              <a:off x="4015408" y="3943815"/>
              <a:ext cx="3583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 of red image: ≈ 4 minutes later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053839D-CD98-374E-B562-A371D7E96B8A}"/>
              </a:ext>
            </a:extLst>
          </p:cNvPr>
          <p:cNvSpPr/>
          <p:nvPr/>
        </p:nvSpPr>
        <p:spPr>
          <a:xfrm>
            <a:off x="636104" y="2295938"/>
            <a:ext cx="3260035" cy="3766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C7D510-3070-C34E-9543-AAA71ABAF2D0}"/>
              </a:ext>
            </a:extLst>
          </p:cNvPr>
          <p:cNvSpPr txBox="1"/>
          <p:nvPr/>
        </p:nvSpPr>
        <p:spPr>
          <a:xfrm>
            <a:off x="155980" y="5878203"/>
            <a:ext cx="2609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2018 07 04 19:00:06 UTC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2785C3-D71C-424B-8C2F-9335AA7C6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5" y="2114826"/>
            <a:ext cx="4059207" cy="37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2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23E6-E76C-984F-A667-C93B3ED6C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73" y="82392"/>
            <a:ext cx="11084265" cy="1325563"/>
          </a:xfrm>
        </p:spPr>
        <p:txBody>
          <a:bodyPr/>
          <a:lstStyle/>
          <a:p>
            <a:r>
              <a:rPr lang="en-US" dirty="0"/>
              <a:t>Cloud glints affect small parts of EPIC images…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B4D55-2881-3B49-AC38-EBC9E9E1E7FE}"/>
              </a:ext>
            </a:extLst>
          </p:cNvPr>
          <p:cNvSpPr txBox="1"/>
          <p:nvPr/>
        </p:nvSpPr>
        <p:spPr>
          <a:xfrm>
            <a:off x="2878003" y="6151084"/>
            <a:ext cx="253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2018 07 04 19:00:06 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D777E-10E5-FB41-AAA1-451373DD5E23}"/>
              </a:ext>
            </a:extLst>
          </p:cNvPr>
          <p:cNvSpPr txBox="1"/>
          <p:nvPr/>
        </p:nvSpPr>
        <p:spPr>
          <a:xfrm>
            <a:off x="507773" y="6160736"/>
            <a:ext cx="4090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Front page of Earth Observer, July-August 2021</a:t>
            </a:r>
          </a:p>
          <a:p>
            <a:r>
              <a:rPr lang="en-US" sz="1600" dirty="0"/>
              <a:t>2018 07 04 19:00:06 UTC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18AAF-9E67-9649-8AEF-4EC5C1FA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73" y="1350161"/>
            <a:ext cx="4806959" cy="4786504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543E93-2EEE-6443-A4D9-258CD17F9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0731" b="13252"/>
          <a:stretch/>
        </p:blipFill>
        <p:spPr bwMode="auto">
          <a:xfrm>
            <a:off x="6193763" y="2671910"/>
            <a:ext cx="5270609" cy="2706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038483-5475-8A42-B5C7-7E152338C3AE}"/>
              </a:ext>
            </a:extLst>
          </p:cNvPr>
          <p:cNvSpPr txBox="1"/>
          <p:nvPr/>
        </p:nvSpPr>
        <p:spPr>
          <a:xfrm>
            <a:off x="8127435" y="5378786"/>
            <a:ext cx="3464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Based on Fig. 2 of </a:t>
            </a:r>
            <a:r>
              <a:rPr lang="en-US" sz="1600" dirty="0" err="1"/>
              <a:t>Marshak</a:t>
            </a:r>
            <a:r>
              <a:rPr lang="en-US" sz="1600" dirty="0"/>
              <a:t> et al.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D4242-ACAF-164D-A4DA-2FE54018359A}"/>
              </a:ext>
            </a:extLst>
          </p:cNvPr>
          <p:cNvSpPr txBox="1"/>
          <p:nvPr/>
        </p:nvSpPr>
        <p:spPr>
          <a:xfrm>
            <a:off x="5764798" y="1515359"/>
            <a:ext cx="618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…but glint data can provide broad statistics for the tropics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3BFAA6-7B96-7F4F-9142-1A5823DC680E}"/>
              </a:ext>
            </a:extLst>
          </p:cNvPr>
          <p:cNvSpPr txBox="1"/>
          <p:nvPr/>
        </p:nvSpPr>
        <p:spPr>
          <a:xfrm>
            <a:off x="7372090" y="2347391"/>
            <a:ext cx="32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Glints detected over land in 2017</a:t>
            </a:r>
          </a:p>
        </p:txBody>
      </p:sp>
    </p:spTree>
    <p:extLst>
      <p:ext uri="{BB962C8B-B14F-4D97-AF65-F5344CB8AC3E}">
        <p14:creationId xmlns:p14="http://schemas.microsoft.com/office/powerpoint/2010/main" val="86624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1E33-179C-5545-9DBB-0E832EC7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8" y="366299"/>
            <a:ext cx="11622795" cy="1325563"/>
          </a:xfrm>
        </p:spPr>
        <p:txBody>
          <a:bodyPr>
            <a:normAutofit/>
          </a:bodyPr>
          <a:lstStyle/>
          <a:p>
            <a:r>
              <a:rPr lang="en-US" dirty="0"/>
              <a:t>Glint data can help reduce the uncertainties related to horizontally oriented ice crystals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87F0E-3BBC-4E43-9CB9-3C9E3812B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94" y="2251139"/>
            <a:ext cx="10613538" cy="268861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Calculations of cloud radiative effects (albedo)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Spaceborne microwave retrievals of cloud ice water path</a:t>
            </a:r>
            <a:r>
              <a:rPr lang="en-US" baseline="30000" dirty="0"/>
              <a:t>2</a:t>
            </a:r>
          </a:p>
          <a:p>
            <a:pPr>
              <a:lnSpc>
                <a:spcPct val="120000"/>
              </a:lnSpc>
            </a:pPr>
            <a:r>
              <a:rPr lang="en-US" dirty="0"/>
              <a:t>Calculations of crystal fall speed and cloud lifetime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Cloud conditions (e.g., crystal size &amp; shape, turbulence, radiative cooling)</a:t>
            </a:r>
            <a:r>
              <a:rPr lang="en-US" baseline="30000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E43AD-AD25-494B-8161-7E4C77B188BD}"/>
              </a:ext>
            </a:extLst>
          </p:cNvPr>
          <p:cNvSpPr txBox="1"/>
          <p:nvPr/>
        </p:nvSpPr>
        <p:spPr>
          <a:xfrm>
            <a:off x="85728" y="6242177"/>
            <a:ext cx="11419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(Takano and Liu, 1989; Stillwell et al., 2019)   			</a:t>
            </a:r>
            <a:r>
              <a:rPr lang="en-US" sz="1600" baseline="30000" dirty="0"/>
              <a:t>2</a:t>
            </a:r>
            <a:r>
              <a:rPr lang="en-US" sz="1600" dirty="0"/>
              <a:t>(Gong and Wu, 2017) </a:t>
            </a:r>
          </a:p>
          <a:p>
            <a:r>
              <a:rPr lang="en-US" sz="1600" baseline="30000" dirty="0"/>
              <a:t>3</a:t>
            </a:r>
            <a:r>
              <a:rPr lang="en-US" sz="1600" dirty="0"/>
              <a:t>(</a:t>
            </a:r>
            <a:r>
              <a:rPr lang="en-US" sz="1600" dirty="0" err="1"/>
              <a:t>Heymsfield</a:t>
            </a:r>
            <a:r>
              <a:rPr lang="en-US" sz="1600" dirty="0"/>
              <a:t> and </a:t>
            </a:r>
            <a:r>
              <a:rPr lang="en-US" sz="1600" dirty="0" err="1"/>
              <a:t>Iaquinta</a:t>
            </a:r>
            <a:r>
              <a:rPr lang="en-US" sz="1600" dirty="0"/>
              <a:t>, 2000; Westbrook, 2008; Zeng et al., 2021)    	</a:t>
            </a:r>
            <a:r>
              <a:rPr lang="en-US" sz="1600" baseline="30000" dirty="0"/>
              <a:t>4</a:t>
            </a:r>
            <a:r>
              <a:rPr lang="en-US" sz="1600" dirty="0"/>
              <a:t>(Katz, 1998; </a:t>
            </a:r>
            <a:r>
              <a:rPr lang="en-US" sz="1600" dirty="0" err="1"/>
              <a:t>Bréon</a:t>
            </a:r>
            <a:r>
              <a:rPr lang="en-US" sz="1600" dirty="0"/>
              <a:t> and </a:t>
            </a:r>
            <a:r>
              <a:rPr lang="en-US" sz="1600" dirty="0" err="1"/>
              <a:t>Dubrulle</a:t>
            </a:r>
            <a:r>
              <a:rPr lang="en-US" sz="1600" dirty="0"/>
              <a:t>, 2004; Zeng et al., 2021)</a:t>
            </a:r>
          </a:p>
        </p:txBody>
      </p:sp>
    </p:spTree>
    <p:extLst>
      <p:ext uri="{BB962C8B-B14F-4D97-AF65-F5344CB8AC3E}">
        <p14:creationId xmlns:p14="http://schemas.microsoft.com/office/powerpoint/2010/main" val="3769235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2" y="18385"/>
            <a:ext cx="1175467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EPIC glint product is now available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CB3A1-F420-DD49-A339-B63C104DEBFA}"/>
              </a:ext>
            </a:extLst>
          </p:cNvPr>
          <p:cNvSpPr txBox="1"/>
          <p:nvPr/>
        </p:nvSpPr>
        <p:spPr>
          <a:xfrm>
            <a:off x="437322" y="1052752"/>
            <a:ext cx="11559209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			EPIC website 					 Frontiers in Remote Sensing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CE399-D312-BD4F-9D30-16A2D490F417}"/>
              </a:ext>
            </a:extLst>
          </p:cNvPr>
          <p:cNvSpPr txBox="1"/>
          <p:nvPr/>
        </p:nvSpPr>
        <p:spPr>
          <a:xfrm>
            <a:off x="8150639" y="6193284"/>
            <a:ext cx="3955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Várnai</a:t>
            </a:r>
            <a:r>
              <a:rPr lang="en-US" sz="1200" dirty="0"/>
              <a:t> T., </a:t>
            </a:r>
            <a:r>
              <a:rPr lang="en-US" sz="1200" dirty="0" err="1"/>
              <a:t>Marshak</a:t>
            </a:r>
            <a:r>
              <a:rPr lang="en-US" sz="1200" dirty="0"/>
              <a:t> A., and </a:t>
            </a:r>
            <a:r>
              <a:rPr lang="en-US" sz="1200" dirty="0" err="1"/>
              <a:t>Kostinski</a:t>
            </a:r>
            <a:r>
              <a:rPr lang="en-US" sz="1200" dirty="0"/>
              <a:t>, A., 2021: </a:t>
            </a:r>
          </a:p>
          <a:p>
            <a:r>
              <a:rPr lang="en-US" sz="1200" dirty="0"/>
              <a:t>Operational detection of sun glints in DSCOVR EPIC images. </a:t>
            </a:r>
          </a:p>
          <a:p>
            <a:r>
              <a:rPr lang="en-US" sz="1200" i="1" dirty="0"/>
              <a:t>Frontiers in Remote Sensing </a:t>
            </a:r>
            <a:r>
              <a:rPr lang="en-US" sz="1200" dirty="0" err="1"/>
              <a:t>doi</a:t>
            </a:r>
            <a:r>
              <a:rPr lang="en-US" sz="1200" dirty="0"/>
              <a:t>: 10.3389/frsen.2021.777806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B8F1A-B248-7240-A420-5CC7908EB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72" y="1614870"/>
            <a:ext cx="6512554" cy="3628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35F49E-B8B0-3B44-8C0D-E2CFCA5ECA53}"/>
              </a:ext>
            </a:extLst>
          </p:cNvPr>
          <p:cNvSpPr txBox="1"/>
          <p:nvPr/>
        </p:nvSpPr>
        <p:spPr>
          <a:xfrm>
            <a:off x="482472" y="5337255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http://epic.gsfc.nasa.gov</a:t>
            </a:r>
            <a:r>
              <a:rPr lang="en-US" sz="1400" dirty="0">
                <a:hlinkClick r:id="rId3"/>
              </a:rPr>
              <a:t>/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C0C28-18CE-B24A-B191-0B4EBF6EE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90" y="1660615"/>
            <a:ext cx="4698065" cy="3470783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40C06C91-73F8-DF38-5525-136BD8481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322" y="5289310"/>
            <a:ext cx="1548130" cy="15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1E33-179C-5545-9DBB-0E832EC7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05" y="81213"/>
            <a:ext cx="11622795" cy="645852"/>
          </a:xfrm>
        </p:spPr>
        <p:txBody>
          <a:bodyPr>
            <a:normAutofit fontScale="90000"/>
          </a:bodyPr>
          <a:lstStyle/>
          <a:p>
            <a:r>
              <a:rPr lang="en-US" dirty="0"/>
              <a:t>Glint mask examples over 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FD145-E997-5747-AC25-FF7E9B375EC2}"/>
              </a:ext>
            </a:extLst>
          </p:cNvPr>
          <p:cNvSpPr txBox="1"/>
          <p:nvPr/>
        </p:nvSpPr>
        <p:spPr>
          <a:xfrm>
            <a:off x="878957" y="6271144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2016 11 01, 03:44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BF217-8B52-4E4D-A60F-1FCA28826026}"/>
              </a:ext>
            </a:extLst>
          </p:cNvPr>
          <p:cNvSpPr txBox="1"/>
          <p:nvPr/>
        </p:nvSpPr>
        <p:spPr>
          <a:xfrm>
            <a:off x="9630814" y="3519813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Aqua MODIS 13:40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= 29°,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q</a:t>
            </a:r>
            <a:r>
              <a:rPr lang="en-US" dirty="0">
                <a:solidFill>
                  <a:schemeClr val="bg1"/>
                </a:solidFill>
              </a:rPr>
              <a:t> = 3°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17B3B-4082-8541-889A-778107AE4800}"/>
              </a:ext>
            </a:extLst>
          </p:cNvPr>
          <p:cNvSpPr txBox="1"/>
          <p:nvPr/>
        </p:nvSpPr>
        <p:spPr>
          <a:xfrm>
            <a:off x="6561781" y="3457826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64016C-D1A5-C740-9195-A5CAF1D4E32C}"/>
              </a:ext>
            </a:extLst>
          </p:cNvPr>
          <p:cNvSpPr/>
          <p:nvPr/>
        </p:nvSpPr>
        <p:spPr>
          <a:xfrm>
            <a:off x="4305060" y="6679096"/>
            <a:ext cx="1789043" cy="17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6FD97B-5F72-6741-A5F9-AEC74B98A6E3}"/>
              </a:ext>
            </a:extLst>
          </p:cNvPr>
          <p:cNvSpPr/>
          <p:nvPr/>
        </p:nvSpPr>
        <p:spPr>
          <a:xfrm>
            <a:off x="5612524" y="6425032"/>
            <a:ext cx="1681655" cy="25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CDA2A7-1573-E245-8EEA-3B5EE2ACE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0" y="697323"/>
            <a:ext cx="11982450" cy="3057144"/>
          </a:xfrm>
          <a:prstGeom prst="rect">
            <a:avLst/>
          </a:prstGeom>
        </p:spPr>
      </p:pic>
      <p:pic>
        <p:nvPicPr>
          <p:cNvPr id="10" name="Picture 9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68617247-1F81-4142-A51C-236B3A053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0" y="3851145"/>
            <a:ext cx="12027789" cy="2862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04FC17-EE05-914F-9B96-6B3158DCC3E8}"/>
              </a:ext>
            </a:extLst>
          </p:cNvPr>
          <p:cNvSpPr txBox="1"/>
          <p:nvPr/>
        </p:nvSpPr>
        <p:spPr>
          <a:xfrm>
            <a:off x="282705" y="3970313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01 27  22:31:42 UTC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0397D-3183-B74D-B532-15E654CB4F20}"/>
              </a:ext>
            </a:extLst>
          </p:cNvPr>
          <p:cNvSpPr txBox="1"/>
          <p:nvPr/>
        </p:nvSpPr>
        <p:spPr>
          <a:xfrm>
            <a:off x="3363557" y="3970313"/>
            <a:ext cx="25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06 20  17:54:36 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0A630-8DB6-164E-84B3-EAC2E62C668C}"/>
              </a:ext>
            </a:extLst>
          </p:cNvPr>
          <p:cNvSpPr txBox="1"/>
          <p:nvPr/>
        </p:nvSpPr>
        <p:spPr>
          <a:xfrm>
            <a:off x="6434748" y="3986413"/>
            <a:ext cx="25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08 11  03:06:11 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1ACD4-60BE-B043-8828-5538EABFCF9F}"/>
              </a:ext>
            </a:extLst>
          </p:cNvPr>
          <p:cNvSpPr txBox="1"/>
          <p:nvPr/>
        </p:nvSpPr>
        <p:spPr>
          <a:xfrm>
            <a:off x="9388857" y="3985260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08 04  00:55:15 UTC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57BFB-8045-9049-9E08-B0C46E2EF982}"/>
              </a:ext>
            </a:extLst>
          </p:cNvPr>
          <p:cNvSpPr txBox="1"/>
          <p:nvPr/>
        </p:nvSpPr>
        <p:spPr>
          <a:xfrm>
            <a:off x="194443" y="973843"/>
            <a:ext cx="143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Pacific 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6E1E7-9067-A049-9123-ADC96720C02B}"/>
              </a:ext>
            </a:extLst>
          </p:cNvPr>
          <p:cNvSpPr txBox="1"/>
          <p:nvPr/>
        </p:nvSpPr>
        <p:spPr>
          <a:xfrm>
            <a:off x="6434748" y="973843"/>
            <a:ext cx="143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Pacific 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542AC-6C82-B54D-BDD1-E129D23983A5}"/>
              </a:ext>
            </a:extLst>
          </p:cNvPr>
          <p:cNvSpPr txBox="1"/>
          <p:nvPr/>
        </p:nvSpPr>
        <p:spPr>
          <a:xfrm>
            <a:off x="9474653" y="973843"/>
            <a:ext cx="143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Pacific Ocean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367C7-AD37-6843-86F2-171752EC2462}"/>
              </a:ext>
            </a:extLst>
          </p:cNvPr>
          <p:cNvSpPr txBox="1"/>
          <p:nvPr/>
        </p:nvSpPr>
        <p:spPr>
          <a:xfrm>
            <a:off x="3363557" y="973843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Caribbean Sea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C70FFE-0922-D443-BF81-BF68E20B9513}"/>
              </a:ext>
            </a:extLst>
          </p:cNvPr>
          <p:cNvSpPr/>
          <p:nvPr/>
        </p:nvSpPr>
        <p:spPr>
          <a:xfrm>
            <a:off x="586409" y="697547"/>
            <a:ext cx="11111948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43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16016</TotalTime>
  <Words>923</Words>
  <Application>Microsoft Macintosh PowerPoint</Application>
  <PresentationFormat>Widescreen</PresentationFormat>
  <Paragraphs>144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Office Theme</vt:lpstr>
      <vt:lpstr>Impacts of sun glint off ice clouds on DSCOVR/EPIC data products</vt:lpstr>
      <vt:lpstr>EPIC often observes sun glint</vt:lpstr>
      <vt:lpstr>Three glints observed on the same day (9/25/2022)</vt:lpstr>
      <vt:lpstr>Cloud glints come mostly from plate-shaped crystals</vt:lpstr>
      <vt:lpstr>Cloud glints can be identified in EPIC images as they appear colorful (the Earth turns between blue &amp; red EPIC images)</vt:lpstr>
      <vt:lpstr>Cloud glints affect small parts of EPIC images…</vt:lpstr>
      <vt:lpstr>Glint data can help reduce the uncertainties related to horizontally oriented ice crystals in</vt:lpstr>
      <vt:lpstr>EPIC glint product is now available</vt:lpstr>
      <vt:lpstr>Glint mask examples over water</vt:lpstr>
      <vt:lpstr>Glint mask examples over land</vt:lpstr>
      <vt:lpstr>Lakes make glints stronger</vt:lpstr>
      <vt:lpstr>Glints increase retrieved cloud fraction</vt:lpstr>
      <vt:lpstr>Retrieved COD often jumps in glints</vt:lpstr>
      <vt:lpstr>Retrieved cloud height can also jump</vt:lpstr>
      <vt:lpstr>Retrieved cloud height often jump</vt:lpstr>
      <vt:lpstr>Take-home messages</vt:lpstr>
      <vt:lpstr>Glints over land are stronger when high clouds are detected by geostationary satellites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Varnai, Tamas (GSFC-613.0)[UNIVERSITY OF MARYLAND BALTIMORE COUNTY]</dc:creator>
  <cp:lastModifiedBy>Varnai, Tamas (GSFC-613.0)[UNIVERSITY OF MARYLAND BALTIMORE CO]</cp:lastModifiedBy>
  <cp:revision>222</cp:revision>
  <dcterms:created xsi:type="dcterms:W3CDTF">2021-12-01T22:54:37Z</dcterms:created>
  <dcterms:modified xsi:type="dcterms:W3CDTF">2023-10-17T17:38:57Z</dcterms:modified>
</cp:coreProperties>
</file>