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4"/>
    <p:restoredTop sz="96327"/>
  </p:normalViewPr>
  <p:slideViewPr>
    <p:cSldViewPr snapToGrid="0">
      <p:cViewPr varScale="1">
        <p:scale>
          <a:sx n="128" d="100"/>
          <a:sy n="128" d="100"/>
        </p:scale>
        <p:origin x="3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7B997-75F3-54E9-EA89-9767A6E3B4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839B0-623F-A326-CD3B-DD623A6B6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2CC67-101D-00B2-AFE1-27B706D97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01E7C-F428-E8E4-E1EA-F144E877D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A8D9C-734B-ACB7-A457-714079FC6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6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7C84A-5B13-CDF2-65C3-0BC4431D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39C36-FF63-20A7-FF70-D95B9D69E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74F96-0B2D-928A-C7E7-BCCCC1434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4A4B9-7434-8EB4-82CB-91A06B556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0D8B8-B0CE-FE14-CCDE-2FE90BE73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163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7D848B-677C-E33F-E694-C9E29EA6DB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86FF5C-EEA1-4F37-2AF5-95B557152C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58B00-981B-3FD3-8BA0-DB7BBE2A0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339F2-2759-8F4B-85F6-159BC6B8D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6CE5A-BB2B-FCB2-E15E-4CD39D6E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5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C9A0A-DE20-AD4B-7678-4710BC1D0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8160F-4000-3A3F-BE33-DBCC559B0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DF0B-9008-550B-BDD9-6487A588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836E6-56EF-75DE-96A7-7D64C6723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622EE-BF8F-2B2F-366B-4A9285779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92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1C21D-ACDB-8566-6774-2158EBA9E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1F70A-548D-1DCC-D9B7-AAD62514F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8F400-7A33-5432-BAE2-F903DCB52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B9FDB-C21D-019D-F981-4C293D65B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3F80A2-C89A-B453-5AB1-0BCD147FC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9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859B7-8F30-1E80-10BF-02049DD27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B752E-434B-FBCB-1EAD-7B8CD7299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547DB1-BBA1-EC3C-E375-269233A94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2C16E8-3F32-32BA-80E8-2FCAECF8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9A264C-C833-8B49-29F7-B271B93B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218A92-AA06-DE78-F25E-0EA6BCFE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8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D6F61-811D-2750-18C3-199D7EB30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9BAEC-A590-E5FA-1391-31DFC7CF9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30006E-D524-F6BC-EE98-37CADA40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C39E51-8226-33C1-D9C6-BD236710CB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5CD2BA-EBC7-5944-2E31-A9F653EB8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64DBDD-CE35-BBC1-918E-0E5C865F4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B26D0E-334F-E2EC-7C72-D005E1438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A264E6-1285-DDE5-3D39-3AF8B5753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E60AF-6225-3926-F584-C9425E2F8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3080-E167-BE87-C9E3-2FCD7785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C86E9-2AAB-0973-205F-BEB946FB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7394A-A6DB-9DDA-6CE9-3E8BE4C4F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51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8F894-AA36-41C4-751E-30499AEF3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B35A54-03CF-9606-9E3D-AB028AAD5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7F855D-C848-C491-BC15-CE1547913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312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CEA2-8D6A-1690-F097-443AE524C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963A3-25DE-4176-EB73-13DF7764B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F32825-5786-011C-0AFD-046B19D5E1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CD8EF4-5E57-F3C0-28DA-AF297F42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91CC1-50D2-F60E-7FAA-F66465BAF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5D3860-4CE2-0514-8033-1C8AB79E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4F9BC-0292-5D64-80C9-E6698A0A0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B64AE-BC14-DE55-0D47-C7DB319A9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322867-1168-C0EB-1750-1D92FB8548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F1BE9-3DE0-00C0-3C62-D5047AAD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DE299-320A-F925-5CF9-CE396D962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804B5-63FE-6287-FBD3-8BDA003F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7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ECD602-2783-E12A-EF16-D79C8C39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64BBD8-6EB5-0BC4-572E-7F9F0596A2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E8107-1BE2-4B0F-F036-39FB85B22E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D8B7E-C93E-C74C-9A98-99C8A51BEB24}" type="datetimeFigureOut">
              <a:rPr lang="en-US" smtClean="0"/>
              <a:t>10/16/23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5D0DA2-1B44-35B9-A631-CF6E4213AB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3225E-F08C-0A46-B55C-4077E65BC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161BD-ED8F-DB4C-974E-8C5AF0FAE8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18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33793D7-217F-4E36-6AF9-82340AECACD8}"/>
              </a:ext>
            </a:extLst>
          </p:cNvPr>
          <p:cNvSpPr txBox="1"/>
          <p:nvPr/>
        </p:nvSpPr>
        <p:spPr>
          <a:xfrm>
            <a:off x="1291992" y="28178"/>
            <a:ext cx="856997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/>
              <a:t>Welcome to the Ninth DSCOVR STM</a:t>
            </a:r>
          </a:p>
          <a:p>
            <a:pPr algn="ctr"/>
            <a:r>
              <a:rPr lang="en-US" sz="3200" b="1" dirty="0"/>
              <a:t>Oct 16-17 2023</a:t>
            </a:r>
          </a:p>
        </p:txBody>
      </p:sp>
      <p:pic>
        <p:nvPicPr>
          <p:cNvPr id="4" name="Picture 3" descr="A close up of a text&#10;&#10;Description automatically generated">
            <a:extLst>
              <a:ext uri="{FF2B5EF4-FFF2-40B4-BE49-F238E27FC236}">
                <a16:creationId xmlns:a16="http://schemas.microsoft.com/office/drawing/2014/main" id="{BBD71908-5D8C-F826-276E-F2DAC9FA78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422" y="2860538"/>
            <a:ext cx="10769492" cy="262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118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B8CFDA9-DAC3-22F0-D4B6-9CD0C4D982E0}"/>
              </a:ext>
            </a:extLst>
          </p:cNvPr>
          <p:cNvSpPr txBox="1"/>
          <p:nvPr/>
        </p:nvSpPr>
        <p:spPr>
          <a:xfrm>
            <a:off x="585164" y="1956762"/>
            <a:ext cx="1065599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3048 			8.06 		1,572,429.4 			0.226102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B3546F-4513-1B41-4991-26EA113ED397}"/>
              </a:ext>
            </a:extLst>
          </p:cNvPr>
          <p:cNvSpPr txBox="1"/>
          <p:nvPr/>
        </p:nvSpPr>
        <p:spPr>
          <a:xfrm>
            <a:off x="568748" y="1484689"/>
            <a:ext cx="10672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DAY_TOTAL		SEV[deg]	</a:t>
            </a:r>
            <a:r>
              <a:rPr lang="en-US" sz="2800" dirty="0" err="1"/>
              <a:t>Earth_sat_dist</a:t>
            </a:r>
            <a:r>
              <a:rPr lang="en-US" sz="2800" dirty="0"/>
              <a:t> [km]	Velocity [km/s]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33793D7-217F-4E36-6AF9-82340AECACD8}"/>
              </a:ext>
            </a:extLst>
          </p:cNvPr>
          <p:cNvSpPr txBox="1"/>
          <p:nvPr/>
        </p:nvSpPr>
        <p:spPr>
          <a:xfrm>
            <a:off x="3934538" y="28178"/>
            <a:ext cx="328487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/>
              <a:t>DSCOVR STM</a:t>
            </a:r>
          </a:p>
          <a:p>
            <a:pPr algn="ctr"/>
            <a:r>
              <a:rPr lang="en-US" sz="3200" b="1" dirty="0"/>
              <a:t>Oct 16-17 2023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4AADB3-D9B5-2037-CEB2-073FBC71DC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687" y="2986791"/>
            <a:ext cx="3413760" cy="192024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B45A58F-207D-7547-46F0-4EC85254825A}"/>
              </a:ext>
            </a:extLst>
          </p:cNvPr>
          <p:cNvSpPr txBox="1"/>
          <p:nvPr/>
        </p:nvSpPr>
        <p:spPr>
          <a:xfrm>
            <a:off x="6672775" y="2986791"/>
            <a:ext cx="13019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Got there</a:t>
            </a:r>
          </a:p>
          <a:p>
            <a:r>
              <a:rPr lang="en-US" sz="1200" dirty="0">
                <a:solidFill>
                  <a:schemeClr val="bg1"/>
                </a:solidFill>
              </a:rPr>
              <a:t>June 10, 2015</a:t>
            </a:r>
          </a:p>
        </p:txBody>
      </p:sp>
      <p:pic>
        <p:nvPicPr>
          <p:cNvPr id="8" name="Picture 7" descr="A graph of a graph showing a number of lines&#10;&#10;Description automatically generated with medium confidence">
            <a:extLst>
              <a:ext uri="{FF2B5EF4-FFF2-40B4-BE49-F238E27FC236}">
                <a16:creationId xmlns:a16="http://schemas.microsoft.com/office/drawing/2014/main" id="{A1E22BEE-3E52-B670-D18D-50CE537A3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667" y="2914292"/>
            <a:ext cx="3717798" cy="3749040"/>
          </a:xfrm>
          <a:prstGeom prst="rect">
            <a:avLst/>
          </a:prstGeom>
        </p:spPr>
      </p:pic>
      <p:pic>
        <p:nvPicPr>
          <p:cNvPr id="15" name="Picture 14" descr="A graph of a number of earth's data&#10;&#10;Description automatically generated with medium confidence">
            <a:extLst>
              <a:ext uri="{FF2B5EF4-FFF2-40B4-BE49-F238E27FC236}">
                <a16:creationId xmlns:a16="http://schemas.microsoft.com/office/drawing/2014/main" id="{A266FCB0-89C3-2A62-5E46-AF3EC85815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0697" y="2914292"/>
            <a:ext cx="3827636" cy="374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608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833793D7-217F-4E36-6AF9-82340AECACD8}"/>
              </a:ext>
            </a:extLst>
          </p:cNvPr>
          <p:cNvSpPr txBox="1"/>
          <p:nvPr/>
        </p:nvSpPr>
        <p:spPr>
          <a:xfrm>
            <a:off x="4356737" y="28178"/>
            <a:ext cx="2440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/>
              <a:t>DSCOVR STM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94D9CF-27FF-57B6-D2B0-89047D48015C}"/>
              </a:ext>
            </a:extLst>
          </p:cNvPr>
          <p:cNvSpPr txBox="1"/>
          <p:nvPr/>
        </p:nvSpPr>
        <p:spPr>
          <a:xfrm>
            <a:off x="182216" y="320565"/>
            <a:ext cx="12722087" cy="69942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Monday Oct 16</a:t>
            </a:r>
            <a:endParaRPr lang="en-US" sz="1050" dirty="0">
              <a:solidFill>
                <a:srgbClr val="FF000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Chair: Alexander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Marshak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Intro/Project/Web/Archive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10:00 Welcome and update (Adam Szabo / Alexander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Marshak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/ Jay Herman)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10:10 GSFC (Tom Neumann, Steve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Platnick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 &amp; HQ (Richard Eckman)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10:25 DSCOVR status (Adam Szabo)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10:35 DSCOVR mission operations (Amanda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Raab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10:45 ASDC update (Hazem 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Mahmoud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 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Level 1 data and reprocessing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11:00 Karin Blank (Geolocation overview)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11:15 Alexander Cede (EPIC L1a status update)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11:30 Marshall Sutton (DSOC overview and Level 2 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processing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Calibration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11:45 Liang-Kang Huang (An update of EPIC flat field calibration with lunar measurements)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12:00 Igor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Geogdzhaev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(EPIC VIS-NIR calibration using GOES ABI and lunar views)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12:15 Conor Haney (Annual update of the EPIC radiometric scaling to VIIRS and MODIS and preliminary Himawari-8/EPIC intercalibration results)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Lunch 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12:30-2:00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Chair: Marshall Sutton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NISTAR and EPIC observations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"/>
                <a:ea typeface="MS Mincho" panose="02020609040205080304" pitchFamily="49" charset="-128"/>
                <a:cs typeface="Times New Roman" panose="02020603050405020304" pitchFamily="18" charset="0"/>
              </a:rPr>
              <a:t> 2:00 Smith/Yu/Lorentz (</a:t>
            </a:r>
            <a:r>
              <a:rPr lang="en-US" sz="1050" dirty="0">
                <a:solidFill>
                  <a:srgbClr val="000000"/>
                </a:solidFill>
                <a:effectLst/>
                <a:latin typeface="Times"/>
                <a:ea typeface="Times New Roman" panose="02020603050405020304" pitchFamily="18" charset="0"/>
                <a:cs typeface="Calibri" panose="020F0502020204030204" pitchFamily="34" charset="0"/>
              </a:rPr>
              <a:t>NISTAR Update</a:t>
            </a:r>
            <a:r>
              <a:rPr lang="en-US" sz="1050" dirty="0">
                <a:solidFill>
                  <a:srgbClr val="000000"/>
                </a:solidFill>
                <a:effectLst/>
                <a:latin typeface="Times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2:15 Clark Weaver (Shortwave reflected energy from NISTAR and EPIC)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2:30 Andrew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Lacis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(Some unexpected results from 6 years of EPIC data)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Break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2:45-3:15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3:15 Natalya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Kramarova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(Status of EPIC total ozone algorithm)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3:30 Jerry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Ziemke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(Current status of EPIC tropospheric ozone and anomalously low NH amounts in 2020-2022)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3:45 Kai Yang (Update and recent results of DSCOVR/EPIC O3 and volcanic SO2 products)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4:00 Simon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Carn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(EPIC observations of volcanic eruptions: SO2 data validation and development of UV ash mass retrievals)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(Aerosols)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4:15 Alexei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Lyapustin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(MAIAC v3 Algorithm for synergistic aerosol characterization including AOD, spectral absorption and height)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4:30 </a:t>
            </a:r>
            <a:r>
              <a:rPr lang="en-US" sz="105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Sujung</a:t>
            </a: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Go (Climatology analysis of global properties of smoke and dust from MAIAC EPIC)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5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94D9CF-27FF-57B6-D2B0-89047D48015C}"/>
              </a:ext>
            </a:extLst>
          </p:cNvPr>
          <p:cNvSpPr txBox="1"/>
          <p:nvPr/>
        </p:nvSpPr>
        <p:spPr>
          <a:xfrm>
            <a:off x="-37672" y="97576"/>
            <a:ext cx="9787847" cy="676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Tue Oct 17</a:t>
            </a:r>
            <a:endParaRPr lang="en-US" sz="1000" dirty="0">
              <a:solidFill>
                <a:srgbClr val="FF0000"/>
              </a:solidFill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Chair: Jay Herman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(Aerosols)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9:00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Omar Torres (</a:t>
            </a:r>
            <a:r>
              <a:rPr lang="en-US" sz="10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EPICAERUV algorithm: recent work and upgrades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9:15 Hiren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Jethva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(Absorbing aerosols above clouds from DSCOVR-EPIC)</a:t>
            </a:r>
            <a:r>
              <a:rPr lang="en-US" sz="1000" b="1" dirty="0">
                <a:effectLst/>
                <a:latin typeface="Segoe UI" panose="020B0502040204020203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9:30 Jun Wang 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EPIC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Aerosol Optical Centroid Height 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(AOCH) product: progress and application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(Clouds)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 9:45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Yuekui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Yang (Understanding DSCOVR/EPIC cloud height: algorithm and comparison with other products)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10:00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Yaping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Zhou 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 of EPIC oxygen bands stability with radiative transfer model simulations over south pole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r>
              <a:rPr lang="en-US" sz="1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10:15 Alfonso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Bonal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Diurnal evolution of cloud properties with DSCOVR/EPIC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10:30 Elizabeth Berry (Cloud vertical structure derived from coincident DSCOVR-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CloudSat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observations and machine learning)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10:45 HQ view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(Jack Kaye)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Break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10:55-11:15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(Ocean)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11:15 Robert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Frouin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(DSCOVR/EPIC ocean radiation products)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EPIC Products (Vegetation)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11:30 Yuri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Knyazikhin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VESDR product: status and science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11:45 Jan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Pisek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 relationship between directional area scattering factor and foliage clumping based on DSCOVR/EPIC data over Australian TERN sites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Lunch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12:00-2:00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Chair: Adam Szabo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Science with the DSCOVR EPIC observations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2:00 Tamas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Varnai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(Impacts of sun glint off ice clouds on DSCOVR/EPIC data products)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2:15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Alex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Kostinski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(On the fundamental optics of sun glints)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Break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2:30-3:00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Science with the DSCOVR EPIC observations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3:00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Guoyong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Wen (The change of global spectral reflectance as EPIC observed sunlight approaching perfect backscattering)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3:15 Nick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Gorkavyi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(Earth observations from the lunar surface: scientific and technical advantages and dependence on lunar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libration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3:30 Jay Herman (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EPIC validation of ozone trends since 2015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 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Summary and Discussion 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3:45 (Szabo,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Marshak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Herman)   </a:t>
            </a:r>
            <a:r>
              <a:rPr lang="en-US" sz="1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Poster: 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Alexander </a:t>
            </a:r>
            <a:r>
              <a:rPr lang="en-US" sz="1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Radkevich</a:t>
            </a:r>
            <a:r>
              <a:rPr lang="en-US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comparative analysis of air quality monitoring by orbital and suborbital NASA missions</a:t>
            </a:r>
            <a:endParaRPr lang="en-US" sz="1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805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743</Words>
  <Application>Microsoft Macintosh PowerPoint</Application>
  <PresentationFormat>Widescreen</PresentationFormat>
  <Paragraphs>93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Segoe UI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Marshak, Alexander (GSFC-6130)</dc:creator>
  <cp:lastModifiedBy>Marshak, Alexander (GSFC-6130)</cp:lastModifiedBy>
  <cp:revision>26</cp:revision>
  <dcterms:created xsi:type="dcterms:W3CDTF">2023-10-13T16:44:08Z</dcterms:created>
  <dcterms:modified xsi:type="dcterms:W3CDTF">2023-10-16T12:37:59Z</dcterms:modified>
</cp:coreProperties>
</file>