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4"/>
  </p:notesMasterIdLst>
  <p:sldIdLst>
    <p:sldId id="318" r:id="rId2"/>
    <p:sldId id="319" r:id="rId3"/>
    <p:sldId id="325" r:id="rId4"/>
    <p:sldId id="326" r:id="rId5"/>
    <p:sldId id="329" r:id="rId6"/>
    <p:sldId id="316" r:id="rId7"/>
    <p:sldId id="330" r:id="rId8"/>
    <p:sldId id="333" r:id="rId9"/>
    <p:sldId id="308" r:id="rId10"/>
    <p:sldId id="276" r:id="rId11"/>
    <p:sldId id="313" r:id="rId12"/>
    <p:sldId id="334" r:id="rId13"/>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an Smith" initials="AS" lastIdx="1" clrIdx="0">
    <p:extLst>
      <p:ext uri="{19B8F6BF-5375-455C-9EA6-DF929625EA0E}">
        <p15:presenceInfo xmlns:p15="http://schemas.microsoft.com/office/powerpoint/2012/main" userId="S::allan.smith@l-1.biz::76ff1194-f857-4832-b6c0-1b88c65a9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C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6DA5B0-2B62-4945-8208-FA4D48855674}">
  <a:tblStyle styleId="{B56DA5B0-2B62-4945-8208-FA4D4885567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1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678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026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04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376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104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4290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1253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624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198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85" name="Google Shape;18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74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L="482600" marR="0" lvl="0" indent="-457200" algn="l" rtl="0">
              <a:spcBef>
                <a:spcPts val="640"/>
              </a:spcBef>
              <a:spcAft>
                <a:spcPts val="0"/>
              </a:spcAft>
              <a:buClr>
                <a:srgbClr val="888888"/>
              </a:buClr>
              <a:buSzPts val="3200"/>
              <a:buFont typeface="Arial" panose="020B0604020202020204" pitchFamily="34" charset="0"/>
              <a:buChar char="•"/>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100" name="Google Shape;10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9/28/2021</a:t>
            </a:r>
            <a:endParaRPr dirty="0"/>
          </a:p>
        </p:txBody>
      </p:sp>
      <p:sp>
        <p:nvSpPr>
          <p:cNvPr id="101" name="Google Shape;10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DSCOVR Science Team Meeting</a:t>
            </a:r>
          </a:p>
        </p:txBody>
      </p:sp>
      <p:sp>
        <p:nvSpPr>
          <p:cNvPr id="102" name="Google Shape;10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6" name="Google Shape;156;p2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7" name="Google Shape;15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2" name="Google Shape;162;p2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Google Shape;163;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2" name="Google Shape;92;p14"/>
          <p:cNvSpPr txBox="1">
            <a:spLocks noGrp="1"/>
          </p:cNvSpPr>
          <p:nvPr>
            <p:ph type="sldNum" idx="12"/>
          </p:nvPr>
        </p:nvSpPr>
        <p:spPr>
          <a:xfrm>
            <a:off x="8534400" y="6418052"/>
            <a:ext cx="3810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b="0" i="0" u="none" strike="noStrike" cap="none">
                <a:solidFill>
                  <a:srgbClr val="000000"/>
                </a:solidFill>
                <a:latin typeface="Arial"/>
                <a:ea typeface="Arial"/>
                <a:cs typeface="Arial"/>
                <a:sym typeface="Arial"/>
              </a:defRPr>
            </a:lvl1pPr>
            <a:lvl2pPr marL="0" marR="0" lvl="1" indent="0" algn="r" rtl="0">
              <a:spcBef>
                <a:spcPts val="0"/>
              </a:spcBef>
              <a:buNone/>
              <a:defRPr sz="1100" b="0" i="0" u="none" strike="noStrike" cap="none">
                <a:solidFill>
                  <a:srgbClr val="000000"/>
                </a:solidFill>
                <a:latin typeface="Arial"/>
                <a:ea typeface="Arial"/>
                <a:cs typeface="Arial"/>
                <a:sym typeface="Arial"/>
              </a:defRPr>
            </a:lvl2pPr>
            <a:lvl3pPr marL="0" marR="0" lvl="2" indent="0" algn="r" rtl="0">
              <a:spcBef>
                <a:spcPts val="0"/>
              </a:spcBef>
              <a:buNone/>
              <a:defRPr sz="1100" b="0" i="0" u="none" strike="noStrike" cap="none">
                <a:solidFill>
                  <a:srgbClr val="000000"/>
                </a:solidFill>
                <a:latin typeface="Arial"/>
                <a:ea typeface="Arial"/>
                <a:cs typeface="Arial"/>
                <a:sym typeface="Arial"/>
              </a:defRPr>
            </a:lvl3pPr>
            <a:lvl4pPr marL="0" marR="0" lvl="3" indent="0" algn="r" rtl="0">
              <a:spcBef>
                <a:spcPts val="0"/>
              </a:spcBef>
              <a:buNone/>
              <a:defRPr sz="1100" b="0" i="0" u="none" strike="noStrike" cap="none">
                <a:solidFill>
                  <a:srgbClr val="000000"/>
                </a:solidFill>
                <a:latin typeface="Arial"/>
                <a:ea typeface="Arial"/>
                <a:cs typeface="Arial"/>
                <a:sym typeface="Arial"/>
              </a:defRPr>
            </a:lvl4pPr>
            <a:lvl5pPr marL="0" marR="0" lvl="4" indent="0" algn="r" rtl="0">
              <a:spcBef>
                <a:spcPts val="0"/>
              </a:spcBef>
              <a:buNone/>
              <a:defRPr sz="1100" b="0" i="0" u="none" strike="noStrike" cap="none">
                <a:solidFill>
                  <a:srgbClr val="000000"/>
                </a:solidFill>
                <a:latin typeface="Arial"/>
                <a:ea typeface="Arial"/>
                <a:cs typeface="Arial"/>
                <a:sym typeface="Arial"/>
              </a:defRPr>
            </a:lvl5pPr>
            <a:lvl6pPr marL="0" marR="0" lvl="5" indent="0" algn="r" rtl="0">
              <a:spcBef>
                <a:spcPts val="0"/>
              </a:spcBef>
              <a:buNone/>
              <a:defRPr sz="1100" b="0" i="0" u="none" strike="noStrike" cap="none">
                <a:solidFill>
                  <a:srgbClr val="000000"/>
                </a:solidFill>
                <a:latin typeface="Arial"/>
                <a:ea typeface="Arial"/>
                <a:cs typeface="Arial"/>
                <a:sym typeface="Arial"/>
              </a:defRPr>
            </a:lvl6pPr>
            <a:lvl7pPr marL="0" marR="0" lvl="6" indent="0" algn="r" rtl="0">
              <a:spcBef>
                <a:spcPts val="0"/>
              </a:spcBef>
              <a:buNone/>
              <a:defRPr sz="1100" b="0" i="0" u="none" strike="noStrike" cap="none">
                <a:solidFill>
                  <a:srgbClr val="000000"/>
                </a:solidFill>
                <a:latin typeface="Arial"/>
                <a:ea typeface="Arial"/>
                <a:cs typeface="Arial"/>
                <a:sym typeface="Arial"/>
              </a:defRPr>
            </a:lvl7pPr>
            <a:lvl8pPr marL="0" marR="0" lvl="7" indent="0" algn="r" rtl="0">
              <a:spcBef>
                <a:spcPts val="0"/>
              </a:spcBef>
              <a:buNone/>
              <a:defRPr sz="1100" b="0" i="0" u="none" strike="noStrike" cap="none">
                <a:solidFill>
                  <a:srgbClr val="000000"/>
                </a:solidFill>
                <a:latin typeface="Arial"/>
                <a:ea typeface="Arial"/>
                <a:cs typeface="Arial"/>
                <a:sym typeface="Arial"/>
              </a:defRPr>
            </a:lvl8pPr>
            <a:lvl9pPr marL="0" marR="0" lvl="8" indent="0" algn="r" rtl="0">
              <a:spcBef>
                <a:spcPts val="0"/>
              </a:spcBef>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3" name="Google Shape;93;p14"/>
          <p:cNvCxnSpPr/>
          <p:nvPr/>
        </p:nvCxnSpPr>
        <p:spPr>
          <a:xfrm>
            <a:off x="152400" y="729840"/>
            <a:ext cx="8911350" cy="1588"/>
          </a:xfrm>
          <a:prstGeom prst="straightConnector1">
            <a:avLst/>
          </a:prstGeom>
          <a:noFill/>
          <a:ln w="25400" cap="flat" cmpd="sng">
            <a:solidFill>
              <a:srgbClr val="7F7F7F"/>
            </a:solidFill>
            <a:prstDash val="solid"/>
            <a:round/>
            <a:headEnd type="none" w="sm" len="sm"/>
            <a:tailEnd type="none" w="sm" len="sm"/>
          </a:ln>
          <a:effectLst>
            <a:outerShdw blurRad="40000" dist="20000" dir="5400000" rotWithShape="0">
              <a:srgbClr val="000000">
                <a:alpha val="37647"/>
              </a:srgbClr>
            </a:outerShdw>
          </a:effectLst>
        </p:spPr>
      </p:cxnSp>
      <p:sp>
        <p:nvSpPr>
          <p:cNvPr id="94" name="Google Shape;94;p14"/>
          <p:cNvSpPr txBox="1">
            <a:spLocks noGrp="1"/>
          </p:cNvSpPr>
          <p:nvPr>
            <p:ph type="body" idx="1"/>
          </p:nvPr>
        </p:nvSpPr>
        <p:spPr>
          <a:xfrm>
            <a:off x="228600" y="914400"/>
            <a:ext cx="8763000" cy="50292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95" name="Google Shape;95;p14" descr="Final DSCOVR Logo111412.jpg"/>
          <p:cNvPicPr preferRelativeResize="0"/>
          <p:nvPr/>
        </p:nvPicPr>
        <p:blipFill rotWithShape="1">
          <a:blip r:embed="rId2">
            <a:alphaModFix/>
          </a:blip>
          <a:srcRect/>
          <a:stretch/>
        </p:blipFill>
        <p:spPr>
          <a:xfrm>
            <a:off x="5938" y="88265"/>
            <a:ext cx="985559" cy="571580"/>
          </a:xfrm>
          <a:prstGeom prst="rect">
            <a:avLst/>
          </a:prstGeom>
          <a:noFill/>
          <a:ln>
            <a:noFill/>
          </a:ln>
        </p:spPr>
      </p:pic>
      <p:pic>
        <p:nvPicPr>
          <p:cNvPr id="96" name="Google Shape;96;p14" descr="Final DSCOVR Logo111412.jpg"/>
          <p:cNvPicPr preferRelativeResize="0"/>
          <p:nvPr/>
        </p:nvPicPr>
        <p:blipFill rotWithShape="1">
          <a:blip r:embed="rId2">
            <a:alphaModFix/>
          </a:blip>
          <a:srcRect/>
          <a:stretch/>
        </p:blipFill>
        <p:spPr>
          <a:xfrm>
            <a:off x="5938" y="88265"/>
            <a:ext cx="985559" cy="571580"/>
          </a:xfrm>
          <a:prstGeom prst="rect">
            <a:avLst/>
          </a:prstGeom>
          <a:noFill/>
          <a:ln>
            <a:noFill/>
          </a:ln>
        </p:spPr>
      </p:pic>
    </p:spTree>
    <p:extLst>
      <p:ext uri="{BB962C8B-B14F-4D97-AF65-F5344CB8AC3E}">
        <p14:creationId xmlns:p14="http://schemas.microsoft.com/office/powerpoint/2010/main" val="376705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Google Shape;117;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Google Shape;124;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5" name="Google Shape;125;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6" name="Google Shape;126;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7" name="Google Shape;127;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8" name="Google Shape;12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9" name="Google Shape;149;p2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0" name="Google Shape;150;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1" name="Google Shape;15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US" dirty="0" err="1"/>
              <a:t>Asdf</a:t>
            </a:r>
            <a:endParaRPr lang="en-US" dirty="0"/>
          </a:p>
          <a:p>
            <a:pPr lvl="1"/>
            <a:r>
              <a:rPr lang="en-US" dirty="0" err="1"/>
              <a:t>Asdf</a:t>
            </a:r>
            <a:endParaRPr lang="en-US" dirty="0"/>
          </a:p>
          <a:p>
            <a:pPr lvl="2"/>
            <a:r>
              <a:rPr lang="en-US" dirty="0" err="1"/>
              <a:t>Asdfasd</a:t>
            </a:r>
            <a:endParaRPr lang="en-US" dirty="0"/>
          </a:p>
          <a:p>
            <a:pPr lvl="3"/>
            <a:endParaRPr dirty="0"/>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9/28/2021</a:t>
            </a:r>
            <a:endParaRPr dirty="0"/>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DSCOVR Science Team Meeting</a:t>
            </a:r>
            <a:endParaRPr dirty="0"/>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 name="Google Shape;96;p14" descr="Final DSCOVR Logo111412.jpg">
            <a:extLst>
              <a:ext uri="{FF2B5EF4-FFF2-40B4-BE49-F238E27FC236}">
                <a16:creationId xmlns:a16="http://schemas.microsoft.com/office/drawing/2014/main" id="{DDCCE2E7-7C56-4144-B6FA-2001BE115C5C}"/>
              </a:ext>
            </a:extLst>
          </p:cNvPr>
          <p:cNvPicPr preferRelativeResize="0"/>
          <p:nvPr userDrawn="1"/>
        </p:nvPicPr>
        <p:blipFill rotWithShape="1">
          <a:blip r:embed="rId14">
            <a:alphaModFix/>
          </a:blip>
          <a:srcRect/>
          <a:stretch/>
        </p:blipFill>
        <p:spPr>
          <a:xfrm>
            <a:off x="0" y="29311"/>
            <a:ext cx="985559" cy="571580"/>
          </a:xfrm>
          <a:prstGeom prst="rect">
            <a:avLst/>
          </a:prstGeom>
          <a:noFill/>
          <a:ln>
            <a:noFill/>
          </a:ln>
        </p:spPr>
      </p:pic>
      <p:pic>
        <p:nvPicPr>
          <p:cNvPr id="8" name="Google Shape;13;p1" descr="C:\Users\jbriscoe\Dropbox\L1\newlogo.png">
            <a:extLst>
              <a:ext uri="{FF2B5EF4-FFF2-40B4-BE49-F238E27FC236}">
                <a16:creationId xmlns:a16="http://schemas.microsoft.com/office/drawing/2014/main" id="{9FBB2DCA-A396-4E3F-80DE-3930DA7B6676}"/>
              </a:ext>
            </a:extLst>
          </p:cNvPr>
          <p:cNvPicPr preferRelativeResize="0"/>
          <p:nvPr userDrawn="1"/>
        </p:nvPicPr>
        <p:blipFill rotWithShape="1">
          <a:blip r:embed="rId15">
            <a:alphaModFix/>
          </a:blip>
          <a:srcRect/>
          <a:stretch/>
        </p:blipFill>
        <p:spPr>
          <a:xfrm>
            <a:off x="8307809" y="87869"/>
            <a:ext cx="728702" cy="470417"/>
          </a:xfrm>
          <a:prstGeom prst="rect">
            <a:avLst/>
          </a:prstGeom>
          <a:noFill/>
          <a:ln>
            <a:noFill/>
          </a:ln>
        </p:spPr>
      </p:pic>
      <p:pic>
        <p:nvPicPr>
          <p:cNvPr id="9" name="Google Shape;14;p1">
            <a:extLst>
              <a:ext uri="{FF2B5EF4-FFF2-40B4-BE49-F238E27FC236}">
                <a16:creationId xmlns:a16="http://schemas.microsoft.com/office/drawing/2014/main" id="{8C4116D1-25BF-47DC-ADD8-F2DC7427389D}"/>
              </a:ext>
            </a:extLst>
          </p:cNvPr>
          <p:cNvPicPr preferRelativeResize="0"/>
          <p:nvPr userDrawn="1"/>
        </p:nvPicPr>
        <p:blipFill rotWithShape="1">
          <a:blip r:embed="rId16">
            <a:alphaModFix/>
          </a:blip>
          <a:srcRect/>
          <a:stretch/>
        </p:blipFill>
        <p:spPr>
          <a:xfrm>
            <a:off x="7706405" y="51970"/>
            <a:ext cx="654328" cy="518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tiff"/></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550705" y="594480"/>
            <a:ext cx="7650274" cy="6067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4F0E2"/>
              </a:buClr>
              <a:buSzPts val="1100"/>
              <a:buFont typeface="Calibri"/>
              <a:buNone/>
            </a:pPr>
            <a:r>
              <a:rPr lang="en-US" sz="2400" b="1" dirty="0">
                <a:solidFill>
                  <a:srgbClr val="000000"/>
                </a:solidFill>
                <a:effectLst/>
                <a:latin typeface="+mn-lt"/>
                <a:ea typeface="Times New Roman" panose="02020603050405020304" pitchFamily="18" charset="0"/>
                <a:cs typeface="Calibri" panose="020F0502020204030204" pitchFamily="34" charset="0"/>
              </a:rPr>
              <a:t>NISTAR Update</a:t>
            </a:r>
            <a:endParaRPr sz="2400" b="1" dirty="0">
              <a:solidFill>
                <a:schemeClr val="tx1"/>
              </a:solidFill>
              <a:latin typeface="+mn-lt"/>
              <a:cs typeface="Calibri" panose="020F0502020204030204" pitchFamily="34" charset="0"/>
            </a:endParaRPr>
          </a:p>
        </p:txBody>
      </p:sp>
      <p:sp>
        <p:nvSpPr>
          <p:cNvPr id="171" name="Google Shape;171;p26"/>
          <p:cNvSpPr txBox="1">
            <a:spLocks noGrp="1"/>
          </p:cNvSpPr>
          <p:nvPr>
            <p:ph type="subTitle" idx="1"/>
          </p:nvPr>
        </p:nvSpPr>
        <p:spPr>
          <a:xfrm>
            <a:off x="909688" y="1711460"/>
            <a:ext cx="6932308" cy="125146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800"/>
              <a:buFont typeface="Arial"/>
              <a:buNone/>
            </a:pPr>
            <a:endParaRPr lang="en-US" sz="1800" b="1" i="0" u="none" strike="noStrike" cap="none" dirty="0">
              <a:solidFill>
                <a:schemeClr val="tx1"/>
              </a:solidFill>
              <a:latin typeface="+mn-lt"/>
              <a:sym typeface="Calibri"/>
            </a:endParaRPr>
          </a:p>
          <a:p>
            <a:pPr marL="0" lvl="0" indent="0" algn="ctr">
              <a:spcBef>
                <a:spcPts val="0"/>
              </a:spcBef>
              <a:buClr>
                <a:schemeClr val="lt1"/>
              </a:buClr>
              <a:buSzPts val="800"/>
              <a:buNone/>
            </a:pPr>
            <a:r>
              <a:rPr lang="en-US" sz="1800" b="1" dirty="0">
                <a:solidFill>
                  <a:schemeClr val="tx1"/>
                </a:solidFill>
                <a:latin typeface="+mn-lt"/>
              </a:rPr>
              <a:t>Steven Lorentz</a:t>
            </a:r>
            <a:r>
              <a:rPr lang="en-US" sz="1800" b="1" i="0" u="none" strike="noStrike" cap="none" dirty="0">
                <a:solidFill>
                  <a:schemeClr val="tx1"/>
                </a:solidFill>
                <a:latin typeface="+mn-lt"/>
                <a:sym typeface="Calibri"/>
              </a:rPr>
              <a:t>, Yinan </a:t>
            </a:r>
            <a:r>
              <a:rPr lang="en-US" sz="1800" b="1" dirty="0">
                <a:solidFill>
                  <a:schemeClr val="tx1"/>
                </a:solidFill>
                <a:latin typeface="+mn-lt"/>
              </a:rPr>
              <a:t>Yu, and Allan Smith</a:t>
            </a:r>
          </a:p>
          <a:p>
            <a:pPr marL="0" marR="0" lvl="0" indent="0" algn="ctr" rtl="0">
              <a:spcBef>
                <a:spcPts val="0"/>
              </a:spcBef>
              <a:spcAft>
                <a:spcPts val="0"/>
              </a:spcAft>
              <a:buClr>
                <a:schemeClr val="lt1"/>
              </a:buClr>
              <a:buSzPts val="800"/>
              <a:buFont typeface="Arial"/>
              <a:buNone/>
            </a:pPr>
            <a:r>
              <a:rPr lang="en-US" sz="1800" b="1" i="0" u="none" strike="noStrike" cap="none" dirty="0">
                <a:solidFill>
                  <a:schemeClr val="tx1"/>
                </a:solidFill>
                <a:latin typeface="+mn-lt"/>
                <a:sym typeface="Calibri"/>
              </a:rPr>
              <a:t>L-1 Standards and Technology, Inc.</a:t>
            </a:r>
          </a:p>
          <a:p>
            <a:pPr marL="285750" indent="-285750">
              <a:spcBef>
                <a:spcPts val="0"/>
              </a:spcBef>
              <a:buClr>
                <a:schemeClr val="lt1"/>
              </a:buClr>
              <a:buSzPts val="800"/>
            </a:pPr>
            <a:endParaRPr lang="en-US" sz="2000" b="1" dirty="0">
              <a:solidFill>
                <a:schemeClr val="tx1"/>
              </a:solidFill>
            </a:endParaRPr>
          </a:p>
          <a:p>
            <a:pPr marL="0" marR="0" lvl="0" indent="0" algn="ctr" rtl="0">
              <a:spcBef>
                <a:spcPts val="0"/>
              </a:spcBef>
              <a:spcAft>
                <a:spcPts val="0"/>
              </a:spcAft>
              <a:buClr>
                <a:schemeClr val="lt1"/>
              </a:buClr>
              <a:buSzPts val="800"/>
              <a:buFont typeface="Arial"/>
              <a:buNone/>
            </a:pPr>
            <a:endParaRPr sz="2000" dirty="0">
              <a:solidFill>
                <a:schemeClr val="tx1"/>
              </a:solidFill>
            </a:endParaRPr>
          </a:p>
        </p:txBody>
      </p:sp>
      <p:graphicFrame>
        <p:nvGraphicFramePr>
          <p:cNvPr id="6" name="Google Shape;181;p27">
            <a:extLst>
              <a:ext uri="{FF2B5EF4-FFF2-40B4-BE49-F238E27FC236}">
                <a16:creationId xmlns:a16="http://schemas.microsoft.com/office/drawing/2014/main" id="{8B2C8E27-43FD-42DC-A713-86D097AC64CE}"/>
              </a:ext>
            </a:extLst>
          </p:cNvPr>
          <p:cNvGraphicFramePr/>
          <p:nvPr>
            <p:extLst>
              <p:ext uri="{D42A27DB-BD31-4B8C-83A1-F6EECF244321}">
                <p14:modId xmlns:p14="http://schemas.microsoft.com/office/powerpoint/2010/main" val="580484282"/>
              </p:ext>
            </p:extLst>
          </p:nvPr>
        </p:nvGraphicFramePr>
        <p:xfrm>
          <a:off x="4629929" y="3895073"/>
          <a:ext cx="3133666" cy="1532326"/>
        </p:xfrm>
        <a:graphic>
          <a:graphicData uri="http://schemas.openxmlformats.org/drawingml/2006/table">
            <a:tbl>
              <a:tblPr firstRow="1" bandRow="1">
                <a:tableStyleId>{616DA210-FB5B-4158-B5E0-FEB733F419BA}</a:tableStyleId>
              </a:tblPr>
              <a:tblGrid>
                <a:gridCol w="1101665">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1066801">
                  <a:extLst>
                    <a:ext uri="{9D8B030D-6E8A-4147-A177-3AD203B41FA5}">
                      <a16:colId xmlns:a16="http://schemas.microsoft.com/office/drawing/2014/main" val="20002"/>
                    </a:ext>
                  </a:extLst>
                </a:gridCol>
              </a:tblGrid>
              <a:tr h="313010">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Band</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Band (</a:t>
                      </a:r>
                      <a:r>
                        <a:rPr lang="en-US" sz="1400" u="none" strike="noStrike" cap="none" dirty="0" err="1">
                          <a:latin typeface="Calibri" panose="020F0502020204030204" pitchFamily="34" charset="0"/>
                          <a:cs typeface="Calibri" panose="020F0502020204030204" pitchFamily="34" charset="0"/>
                          <a:sym typeface="Calibri"/>
                        </a:rPr>
                        <a:t>μm</a:t>
                      </a:r>
                      <a:r>
                        <a:rPr lang="en-US" sz="1400" u="none" strike="noStrike" cap="none" dirty="0">
                          <a:latin typeface="Calibri" panose="020F0502020204030204" pitchFamily="34" charset="0"/>
                          <a:cs typeface="Calibri" panose="020F0502020204030204" pitchFamily="34" charset="0"/>
                          <a:sym typeface="Calibri"/>
                        </a:rPr>
                        <a:t>)</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Description</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extLst>
                  <a:ext uri="{0D108BD9-81ED-4DB2-BD59-A6C34878D82A}">
                    <a16:rowId xmlns:a16="http://schemas.microsoft.com/office/drawing/2014/main" val="10000"/>
                  </a:ext>
                </a:extLst>
              </a:tr>
              <a:tr h="304829">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Photodiode</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0.2 to 1.1</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UV-Vis-NIR</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extLst>
                  <a:ext uri="{0D108BD9-81ED-4DB2-BD59-A6C34878D82A}">
                    <a16:rowId xmlns:a16="http://schemas.microsoft.com/office/drawing/2014/main" val="10001"/>
                  </a:ext>
                </a:extLst>
              </a:tr>
              <a:tr h="304829">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Band A</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0.2 to 100</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Total</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extLst>
                  <a:ext uri="{0D108BD9-81ED-4DB2-BD59-A6C34878D82A}">
                    <a16:rowId xmlns:a16="http://schemas.microsoft.com/office/drawing/2014/main" val="10002"/>
                  </a:ext>
                </a:extLst>
              </a:tr>
              <a:tr h="304829">
                <a:tc>
                  <a:txBody>
                    <a:bodyPr/>
                    <a:lstStyle/>
                    <a:p>
                      <a:pPr marL="0" marR="0" lvl="0" indent="0" algn="ctr" rtl="0">
                        <a:spcBef>
                          <a:spcPts val="0"/>
                        </a:spcBef>
                        <a:spcAft>
                          <a:spcPts val="0"/>
                        </a:spcAft>
                        <a:buNone/>
                      </a:pPr>
                      <a:r>
                        <a:rPr lang="en-US" sz="1400" u="none" strike="noStrike" cap="none" dirty="0">
                          <a:solidFill>
                            <a:schemeClr val="tx1"/>
                          </a:solidFill>
                          <a:latin typeface="Calibri" panose="020F0502020204030204" pitchFamily="34" charset="0"/>
                          <a:cs typeface="Calibri" panose="020F0502020204030204" pitchFamily="34" charset="0"/>
                          <a:sym typeface="Calibri"/>
                        </a:rPr>
                        <a:t>Band B</a:t>
                      </a:r>
                      <a:endParaRPr sz="14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solidFill>
                            <a:schemeClr val="tx1"/>
                          </a:solidFill>
                          <a:latin typeface="Calibri" panose="020F0502020204030204" pitchFamily="34" charset="0"/>
                          <a:cs typeface="Calibri" panose="020F0502020204030204" pitchFamily="34" charset="0"/>
                          <a:sym typeface="Calibri"/>
                        </a:rPr>
                        <a:t>0.2 to 4</a:t>
                      </a:r>
                      <a:endParaRPr sz="14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solidFill>
                            <a:schemeClr val="tx1"/>
                          </a:solidFill>
                          <a:latin typeface="Calibri" panose="020F0502020204030204" pitchFamily="34" charset="0"/>
                          <a:cs typeface="Calibri" panose="020F0502020204030204" pitchFamily="34" charset="0"/>
                          <a:sym typeface="Calibri"/>
                        </a:rPr>
                        <a:t>Short-Wave</a:t>
                      </a:r>
                      <a:endParaRPr sz="14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91450" marR="91450" marT="45725" marB="45725" anchor="ctr"/>
                </a:tc>
                <a:extLst>
                  <a:ext uri="{0D108BD9-81ED-4DB2-BD59-A6C34878D82A}">
                    <a16:rowId xmlns:a16="http://schemas.microsoft.com/office/drawing/2014/main" val="10003"/>
                  </a:ext>
                </a:extLst>
              </a:tr>
              <a:tr h="304829">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Band C</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0.7 to 4</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Near-IR SW</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extLst>
                  <a:ext uri="{0D108BD9-81ED-4DB2-BD59-A6C34878D82A}">
                    <a16:rowId xmlns:a16="http://schemas.microsoft.com/office/drawing/2014/main" val="10004"/>
                  </a:ext>
                </a:extLst>
              </a:tr>
            </a:tbl>
          </a:graphicData>
        </a:graphic>
      </p:graphicFrame>
      <p:pic>
        <p:nvPicPr>
          <p:cNvPr id="8" name="Picture 7">
            <a:extLst>
              <a:ext uri="{FF2B5EF4-FFF2-40B4-BE49-F238E27FC236}">
                <a16:creationId xmlns:a16="http://schemas.microsoft.com/office/drawing/2014/main" id="{B4C88A50-C5C5-4EDC-83D0-C93A544CC4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812"/>
          <a:stretch/>
        </p:blipFill>
        <p:spPr>
          <a:xfrm>
            <a:off x="1286621" y="3776545"/>
            <a:ext cx="2262986" cy="1769382"/>
          </a:xfrm>
          <a:prstGeom prst="rect">
            <a:avLst/>
          </a:prstGeom>
        </p:spPr>
      </p:pic>
    </p:spTree>
    <p:extLst>
      <p:ext uri="{BB962C8B-B14F-4D97-AF65-F5344CB8AC3E}">
        <p14:creationId xmlns:p14="http://schemas.microsoft.com/office/powerpoint/2010/main" val="177636006"/>
      </p:ext>
    </p:extLst>
  </p:cSld>
  <p:clrMapOvr>
    <a:masterClrMapping/>
  </p:clrMapOvr>
  <mc:AlternateContent xmlns:mc="http://schemas.openxmlformats.org/markup-compatibility/2006" xmlns:p14="http://schemas.microsoft.com/office/powerpoint/2010/main">
    <mc:Choice Requires="p14">
      <p:transition spd="slow" p14:dur="2000" advTm="7882"/>
    </mc:Choice>
    <mc:Fallback xmlns="">
      <p:transition spd="slow" advTm="78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28"/>
          <p:cNvSpPr txBox="1"/>
          <p:nvPr/>
        </p:nvSpPr>
        <p:spPr>
          <a:xfrm>
            <a:off x="1371600" y="-28831"/>
            <a:ext cx="7086600" cy="954000"/>
          </a:xfrm>
          <a:prstGeom prst="rect">
            <a:avLst/>
          </a:prstGeom>
          <a:noFill/>
          <a:ln>
            <a:noFill/>
          </a:ln>
          <a:effectLst>
            <a:outerShdw blurRad="50799"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600"/>
              <a:buFont typeface="Arial"/>
              <a:buNone/>
            </a:pPr>
            <a:r>
              <a:rPr lang="en-US" sz="2400" b="1" dirty="0">
                <a:solidFill>
                  <a:schemeClr val="dk1"/>
                </a:solidFill>
              </a:rPr>
              <a:t>NISTAR Uncertainty Estimates</a:t>
            </a:r>
            <a:endParaRPr lang="en-US" dirty="0"/>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4554E2B-6A5E-4CD3-8534-4FC4F80FC801}"/>
                  </a:ext>
                </a:extLst>
              </p:cNvPr>
              <p:cNvSpPr/>
              <p:nvPr/>
            </p:nvSpPr>
            <p:spPr>
              <a:xfrm>
                <a:off x="1678219" y="622843"/>
                <a:ext cx="5069503" cy="1273618"/>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𝑬𝒂𝒓𝒕𝒉</m:t>
                      </m:r>
                      <m:r>
                        <a:rPr lang="en-US" sz="1300" b="1">
                          <a:solidFill>
                            <a:schemeClr val="tx1">
                              <a:lumMod val="65000"/>
                              <a:lumOff val="35000"/>
                            </a:schemeClr>
                          </a:solidFill>
                          <a:latin typeface="Cambria Math" panose="02040503050406030204" pitchFamily="18" charset="0"/>
                          <a:ea typeface="Cambria Math" panose="02040503050406030204" pitchFamily="18" charset="0"/>
                        </a:rPr>
                        <m:t> </m:t>
                      </m:r>
                      <m:r>
                        <a:rPr lang="en-US" sz="1300" b="1" i="1">
                          <a:solidFill>
                            <a:schemeClr val="tx1">
                              <a:lumMod val="65000"/>
                              <a:lumOff val="35000"/>
                            </a:schemeClr>
                          </a:solidFill>
                          <a:latin typeface="Cambria Math" panose="02040503050406030204" pitchFamily="18" charset="0"/>
                          <a:ea typeface="Cambria Math" panose="02040503050406030204" pitchFamily="18" charset="0"/>
                        </a:rPr>
                        <m:t>𝑰𝒓𝒓𝒂𝒅𝒊𝒂𝒏𝒄</m:t>
                      </m:r>
                      <m:r>
                        <a:rPr lang="en-US" sz="1300" b="1" i="1">
                          <a:solidFill>
                            <a:schemeClr val="tx1">
                              <a:lumMod val="65000"/>
                              <a:lumOff val="35000"/>
                            </a:schemeClr>
                          </a:solidFill>
                          <a:latin typeface="Cambria Math" panose="02040503050406030204" pitchFamily="18" charset="0"/>
                          <a:ea typeface="Cambria Math" panose="02040503050406030204" pitchFamily="18" charset="0"/>
                        </a:rPr>
                        <m:t>𝐞</m:t>
                      </m:r>
                      <m:r>
                        <a:rPr lang="en-US" sz="1300" b="1">
                          <a:solidFill>
                            <a:schemeClr val="tx1">
                              <a:lumMod val="65000"/>
                              <a:lumOff val="35000"/>
                            </a:schemeClr>
                          </a:solidFill>
                          <a:latin typeface="Cambria Math" panose="02040503050406030204" pitchFamily="18" charset="0"/>
                          <a:ea typeface="Cambria Math" panose="02040503050406030204" pitchFamily="18" charset="0"/>
                        </a:rPr>
                        <m:t>=−</m:t>
                      </m:r>
                      <m:f>
                        <m:fPr>
                          <m:ctrlPr>
                            <a:rPr lang="en-US" sz="1300" b="1" i="1">
                              <a:solidFill>
                                <a:schemeClr val="tx1">
                                  <a:lumMod val="65000"/>
                                  <a:lumOff val="35000"/>
                                </a:schemeClr>
                              </a:solidFill>
                              <a:latin typeface="Cambria Math" panose="02040503050406030204" pitchFamily="18" charset="0"/>
                              <a:ea typeface="Cambria Math" panose="02040503050406030204" pitchFamily="18" charset="0"/>
                            </a:rPr>
                          </m:ctrlPr>
                        </m:fPr>
                        <m:num>
                          <m:r>
                            <a:rPr lang="en-US" sz="1300" b="1" i="1">
                              <a:solidFill>
                                <a:schemeClr val="tx1">
                                  <a:lumMod val="65000"/>
                                  <a:lumOff val="35000"/>
                                </a:schemeClr>
                              </a:solidFill>
                              <a:latin typeface="Cambria Math" panose="02040503050406030204" pitchFamily="18" charset="0"/>
                              <a:ea typeface="Cambria Math" panose="02040503050406030204" pitchFamily="18" charset="0"/>
                            </a:rPr>
                            <m:t>𝓓</m:t>
                          </m:r>
                          <m:d>
                            <m:dPr>
                              <m:begChr m:val="{"/>
                              <m:endChr m:val="}"/>
                              <m:ctrlP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ctrlPr>
                            </m:dPr>
                            <m:e>
                              <m:r>
                                <a:rPr lang="en-US" sz="1300" b="1" i="1">
                                  <a:solidFill>
                                    <a:schemeClr val="tx1">
                                      <a:lumMod val="65000"/>
                                      <a:lumOff val="35000"/>
                                    </a:schemeClr>
                                  </a:solidFill>
                                  <a:latin typeface="Cambria Math" panose="02040503050406030204" pitchFamily="18" charset="0"/>
                                  <a:ea typeface="Cambria Math" panose="02040503050406030204" pitchFamily="18" charset="0"/>
                                </a:rPr>
                                <m:t>𝑬𝒂𝒓𝒕𝒉</m:t>
                              </m:r>
                              <m:r>
                                <a:rPr lang="en-US" sz="1300" b="1" i="1">
                                  <a:solidFill>
                                    <a:schemeClr val="tx1">
                                      <a:lumMod val="65000"/>
                                      <a:lumOff val="35000"/>
                                    </a:schemeClr>
                                  </a:solidFill>
                                  <a:latin typeface="Cambria Math" panose="02040503050406030204" pitchFamily="18" charset="0"/>
                                  <a:ea typeface="Cambria Math" panose="02040503050406030204" pitchFamily="18" charset="0"/>
                                </a:rPr>
                                <m:t> </m:t>
                              </m:r>
                              <m:r>
                                <a:rPr lang="en-US" sz="1300" b="1" i="1">
                                  <a:solidFill>
                                    <a:schemeClr val="tx1">
                                      <a:lumMod val="65000"/>
                                      <a:lumOff val="35000"/>
                                    </a:schemeClr>
                                  </a:solidFill>
                                  <a:latin typeface="Cambria Math" panose="02040503050406030204" pitchFamily="18" charset="0"/>
                                  <a:ea typeface="Cambria Math" panose="02040503050406030204" pitchFamily="18" charset="0"/>
                                </a:rPr>
                                <m:t>𝑽𝒊𝒆𝒘</m:t>
                              </m:r>
                            </m:e>
                          </m:d>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 </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𝓓</m:t>
                          </m:r>
                          <m:d>
                            <m:dPr>
                              <m:begChr m:val="{"/>
                              <m:endChr m:val="}"/>
                              <m:ctrlP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ctrlPr>
                            </m:dPr>
                            <m:e>
                              <m:r>
                                <a:rPr lang="en-US" sz="1300" b="1" i="1">
                                  <a:solidFill>
                                    <a:schemeClr val="tx1">
                                      <a:lumMod val="65000"/>
                                      <a:lumOff val="35000"/>
                                    </a:schemeClr>
                                  </a:solidFill>
                                  <a:latin typeface="Cambria Math" panose="02040503050406030204" pitchFamily="18" charset="0"/>
                                  <a:ea typeface="Cambria Math" panose="02040503050406030204" pitchFamily="18" charset="0"/>
                                </a:rPr>
                                <m:t>𝑺𝒑𝒂𝒄𝒆</m:t>
                              </m:r>
                              <m:r>
                                <a:rPr lang="en-US" sz="1300" b="1" i="1">
                                  <a:solidFill>
                                    <a:schemeClr val="tx1">
                                      <a:lumMod val="65000"/>
                                      <a:lumOff val="35000"/>
                                    </a:schemeClr>
                                  </a:solidFill>
                                  <a:latin typeface="Cambria Math" panose="02040503050406030204" pitchFamily="18" charset="0"/>
                                  <a:ea typeface="Cambria Math" panose="02040503050406030204" pitchFamily="18" charset="0"/>
                                </a:rPr>
                                <m:t> </m:t>
                              </m:r>
                              <m:r>
                                <a:rPr lang="en-US" sz="1300" b="1" i="1">
                                  <a:solidFill>
                                    <a:schemeClr val="tx1">
                                      <a:lumMod val="65000"/>
                                      <a:lumOff val="35000"/>
                                    </a:schemeClr>
                                  </a:solidFill>
                                  <a:latin typeface="Cambria Math" panose="02040503050406030204" pitchFamily="18" charset="0"/>
                                  <a:ea typeface="Cambria Math" panose="02040503050406030204" pitchFamily="18" charset="0"/>
                                </a:rPr>
                                <m:t>𝑽𝒊𝒆𝒘</m:t>
                              </m:r>
                            </m:e>
                          </m:d>
                        </m:num>
                        <m:den>
                          <m:r>
                            <a:rPr lang="en-US" sz="1300" b="1" i="1">
                              <a:solidFill>
                                <a:schemeClr val="tx1">
                                  <a:lumMod val="65000"/>
                                  <a:lumOff val="35000"/>
                                </a:schemeClr>
                              </a:solidFill>
                              <a:latin typeface="Cambria Math" panose="02040503050406030204" pitchFamily="18" charset="0"/>
                              <a:ea typeface="Cambria Math" panose="02040503050406030204" pitchFamily="18" charset="0"/>
                            </a:rPr>
                            <m:t>𝑹</m:t>
                          </m:r>
                          <m:r>
                            <a:rPr lang="en-US" sz="1300" b="1">
                              <a:solidFill>
                                <a:schemeClr val="tx1">
                                  <a:lumMod val="65000"/>
                                  <a:lumOff val="35000"/>
                                </a:schemeClr>
                              </a:solidFill>
                              <a:latin typeface="Cambria Math" panose="02040503050406030204" pitchFamily="18" charset="0"/>
                              <a:ea typeface="Cambria Math" panose="02040503050406030204" pitchFamily="18" charset="0"/>
                            </a:rPr>
                            <m:t> </m:t>
                          </m:r>
                        </m:den>
                      </m:f>
                    </m:oMath>
                  </m:oMathPara>
                </a14:m>
                <a:endParaRPr lang="en-US" sz="1300" b="1" dirty="0">
                  <a:solidFill>
                    <a:schemeClr val="tx1">
                      <a:lumMod val="65000"/>
                      <a:lumOff val="35000"/>
                    </a:schemeClr>
                  </a:solidFill>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𝓓</m:t>
                      </m:r>
                      <m:d>
                        <m:dPr>
                          <m:begChr m:val="{"/>
                          <m:endChr m:val="}"/>
                          <m:ctrlP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ctrlPr>
                        </m:dPr>
                        <m:e>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 </m:t>
                          </m:r>
                        </m:e>
                      </m:d>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𝑫𝒆𝒎𝒐𝒅𝒖𝒍𝒂𝒕𝒊𝒐𝒏</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 </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𝑶𝒑𝒆𝒓𝒂𝒕𝒊𝒐𝒏</m:t>
                      </m:r>
                    </m:oMath>
                  </m:oMathPara>
                </a14:m>
                <a:endParaRPr lang="en-US" sz="1300" b="1" dirty="0">
                  <a:solidFill>
                    <a:schemeClr val="tx1">
                      <a:lumMod val="65000"/>
                      <a:lumOff val="35000"/>
                    </a:schemeClr>
                  </a:solidFill>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𝑹</m:t>
                      </m:r>
                      <m:r>
                        <a:rPr lang="en-US" sz="1300" b="1" i="1">
                          <a:solidFill>
                            <a:schemeClr val="tx1">
                              <a:lumMod val="65000"/>
                              <a:lumOff val="35000"/>
                            </a:schemeClr>
                          </a:solidFill>
                          <a:latin typeface="Cambria Math" panose="02040503050406030204" pitchFamily="18" charset="0"/>
                          <a:ea typeface="Cambria Math" panose="02040503050406030204" pitchFamily="18" charset="0"/>
                        </a:rPr>
                        <m:t> ≡</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𝑹𝒆𝒔𝒑𝒐𝒏𝒔𝒊𝒗𝒊𝒕𝒚</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 (</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𝑪𝒂𝒍𝒊𝒃𝒓𝒂𝒕𝒊𝒐𝒏</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 </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𝑪𝒐𝒏𝒔𝒕𝒂𝒏𝒕</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m:t>
                      </m:r>
                    </m:oMath>
                  </m:oMathPara>
                </a14:m>
                <a:endParaRPr lang="en-US" sz="1300" b="1" dirty="0">
                  <a:solidFill>
                    <a:schemeClr val="tx1">
                      <a:lumMod val="65000"/>
                      <a:lumOff val="35000"/>
                    </a:schemeClr>
                  </a:solidFill>
                  <a:latin typeface="Cambria Math" panose="02040503050406030204" pitchFamily="18" charset="0"/>
                  <a:ea typeface="Cambria Math" panose="02040503050406030204" pitchFamily="18" charset="0"/>
                </a:endParaRPr>
              </a:p>
            </p:txBody>
          </p:sp>
        </mc:Choice>
        <mc:Fallback xmlns="">
          <p:sp>
            <p:nvSpPr>
              <p:cNvPr id="9" name="Rectangle 8">
                <a:extLst>
                  <a:ext uri="{FF2B5EF4-FFF2-40B4-BE49-F238E27FC236}">
                    <a16:creationId xmlns:a16="http://schemas.microsoft.com/office/drawing/2014/main" id="{94554E2B-6A5E-4CD3-8534-4FC4F80FC801}"/>
                  </a:ext>
                </a:extLst>
              </p:cNvPr>
              <p:cNvSpPr>
                <a:spLocks noRot="1" noChangeAspect="1" noMove="1" noResize="1" noEditPoints="1" noAdjustHandles="1" noChangeArrowheads="1" noChangeShapeType="1" noTextEdit="1"/>
              </p:cNvSpPr>
              <p:nvPr/>
            </p:nvSpPr>
            <p:spPr>
              <a:xfrm>
                <a:off x="1678219" y="622843"/>
                <a:ext cx="5069503" cy="1273618"/>
              </a:xfrm>
              <a:prstGeom prst="rect">
                <a:avLst/>
              </a:prstGeom>
              <a:blipFill>
                <a:blip r:embed="rId3"/>
                <a:stretch>
                  <a:fillRect/>
                </a:stretch>
              </a:blipFill>
            </p:spPr>
            <p:txBody>
              <a:bodyPr/>
              <a:lstStyle/>
              <a:p>
                <a:r>
                  <a:rPr lang="en-US">
                    <a:noFill/>
                  </a:rPr>
                  <a:t> </a:t>
                </a:r>
              </a:p>
            </p:txBody>
          </p:sp>
        </mc:Fallback>
      </mc:AlternateContent>
      <p:sp>
        <p:nvSpPr>
          <p:cNvPr id="10" name="Text Placeholder 3">
            <a:extLst>
              <a:ext uri="{FF2B5EF4-FFF2-40B4-BE49-F238E27FC236}">
                <a16:creationId xmlns:a16="http://schemas.microsoft.com/office/drawing/2014/main" id="{64574B4D-3BA0-484E-99C1-9EABB4A1E155}"/>
              </a:ext>
            </a:extLst>
          </p:cNvPr>
          <p:cNvSpPr txBox="1">
            <a:spLocks/>
          </p:cNvSpPr>
          <p:nvPr/>
        </p:nvSpPr>
        <p:spPr>
          <a:xfrm>
            <a:off x="602090" y="4824621"/>
            <a:ext cx="7856110" cy="1840507"/>
          </a:xfrm>
          <a:prstGeom prst="rect">
            <a:avLst/>
          </a:prstGeom>
        </p:spPr>
        <p:txBody>
          <a:bodyPr vert="horz">
            <a:normAutofit fontScale="92500" lnSpcReduction="10000"/>
          </a:bodyPr>
          <a:lstStyle>
            <a:lvl1pPr marL="411480" indent="-342900" algn="ctr" rtl="0" eaLnBrk="1" latinLnBrk="0" hangingPunct="1">
              <a:spcBef>
                <a:spcPts val="700"/>
              </a:spcBef>
              <a:buSzPct val="95000"/>
              <a:buFont typeface="Wingdings"/>
              <a:buChar char=""/>
              <a:defRPr sz="2000" kern="1200">
                <a:solidFill>
                  <a:schemeClr val="tx1"/>
                </a:solidFill>
                <a:latin typeface="+mn-lt"/>
                <a:ea typeface="+mn-ea"/>
                <a:cs typeface="Arial" pitchFamily="34" charset="0"/>
              </a:defRPr>
            </a:lvl1pPr>
            <a:lvl2pPr marL="740664" indent="-285750" algn="ctr" rtl="0" eaLnBrk="1" latinLnBrk="0" hangingPunct="1">
              <a:spcBef>
                <a:spcPct val="20000"/>
              </a:spcBef>
              <a:buClr>
                <a:schemeClr val="accent2"/>
              </a:buClr>
              <a:buSzPct val="90000"/>
              <a:buFont typeface="Wingdings"/>
              <a:buChar char=""/>
              <a:defRPr sz="1800" kern="1200">
                <a:solidFill>
                  <a:schemeClr val="tx1"/>
                </a:solidFill>
                <a:latin typeface="+mn-lt"/>
                <a:ea typeface="+mn-ea"/>
                <a:cs typeface="Arial" pitchFamily="34" charset="0"/>
              </a:defRPr>
            </a:lvl2pPr>
            <a:lvl3pPr marL="996696" indent="-228600" algn="ctr" rtl="0" eaLnBrk="1" latinLnBrk="0" hangingPunct="1">
              <a:spcBef>
                <a:spcPct val="20000"/>
              </a:spcBef>
              <a:buClr>
                <a:schemeClr val="accent2"/>
              </a:buClr>
              <a:buFont typeface="Wingdings 2"/>
              <a:buChar char=""/>
              <a:defRPr sz="1600" kern="1200">
                <a:solidFill>
                  <a:schemeClr val="tx1"/>
                </a:solidFill>
                <a:latin typeface="+mn-lt"/>
                <a:ea typeface="+mn-ea"/>
                <a:cs typeface="Arial" pitchFamily="34" charset="0"/>
              </a:defRPr>
            </a:lvl3pPr>
            <a:lvl4pPr marL="1261872" indent="-228600" algn="ctr" rtl="0" eaLnBrk="1" latinLnBrk="0" hangingPunct="1">
              <a:spcBef>
                <a:spcPct val="20000"/>
              </a:spcBef>
              <a:buClr>
                <a:schemeClr val="accent3"/>
              </a:buClr>
              <a:buFont typeface="Wingdings 3"/>
              <a:buChar char=""/>
              <a:defRPr sz="1600" kern="1200">
                <a:solidFill>
                  <a:schemeClr val="tx1"/>
                </a:solidFill>
                <a:latin typeface="+mn-lt"/>
                <a:ea typeface="+mn-ea"/>
                <a:cs typeface="Arial" pitchFamily="34" charset="0"/>
              </a:defRPr>
            </a:lvl4pPr>
            <a:lvl5pPr marL="1481328" indent="-210312" algn="ctr" rtl="0" eaLnBrk="1" latinLnBrk="0" hangingPunct="1">
              <a:spcBef>
                <a:spcPct val="20000"/>
              </a:spcBef>
              <a:buClr>
                <a:schemeClr val="accent3"/>
              </a:buClr>
              <a:buFont typeface="Wingdings 2"/>
              <a:buChar char=""/>
              <a:defRPr sz="14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l">
              <a:buFont typeface="+mj-lt"/>
              <a:buAutoNum type="arabicPeriod"/>
            </a:pPr>
            <a:r>
              <a:rPr lang="en-US" sz="1400" dirty="0"/>
              <a:t>Instrument noise is normalized to the Earth signal.</a:t>
            </a:r>
          </a:p>
          <a:p>
            <a:pPr algn="l">
              <a:buFont typeface="+mj-lt"/>
              <a:buAutoNum type="arabicPeriod"/>
            </a:pPr>
            <a:r>
              <a:rPr lang="en-US" sz="1400" dirty="0"/>
              <a:t>Noise reduced for the NIR and SW channels by averaging over 3 consecutive dark observations.</a:t>
            </a:r>
          </a:p>
          <a:p>
            <a:pPr algn="l">
              <a:buFont typeface="+mj-lt"/>
              <a:buAutoNum type="arabicPeriod"/>
            </a:pPr>
            <a:r>
              <a:rPr lang="en-US" sz="1400" dirty="0"/>
              <a:t>Averaged, separately over 4- and 24-hour time periods—source variability ignored.</a:t>
            </a:r>
          </a:p>
          <a:p>
            <a:pPr algn="l">
              <a:buFont typeface="+mj-lt"/>
              <a:buAutoNum type="arabicPeriod"/>
            </a:pPr>
            <a:r>
              <a:rPr lang="en-US" sz="1400" dirty="0"/>
              <a:t>Uncertainty components are from both the ESR receiver and the filter transmission. For the two filtered channels, SW and NIR, the uncertainty of the filter transmission dominates. </a:t>
            </a:r>
          </a:p>
          <a:p>
            <a:pPr algn="l">
              <a:buFont typeface="+mj-lt"/>
              <a:buAutoNum type="arabicPeriod"/>
            </a:pPr>
            <a:r>
              <a:rPr lang="en-US" sz="1400" dirty="0"/>
              <a:t>Estimate based from on-orbit inter-comparison between filters and receivers during Earth view.</a:t>
            </a:r>
          </a:p>
          <a:p>
            <a:pPr algn="l">
              <a:buFont typeface="+mj-lt"/>
              <a:buAutoNum type="arabicPeriod"/>
            </a:pPr>
            <a:r>
              <a:rPr lang="en-US" sz="1400" dirty="0"/>
              <a:t>Total uncertainties of daily averages is the quadrature sum of all listed components.</a:t>
            </a:r>
          </a:p>
        </p:txBody>
      </p:sp>
      <p:sp>
        <p:nvSpPr>
          <p:cNvPr id="11" name="Text Placeholder 3">
            <a:extLst>
              <a:ext uri="{FF2B5EF4-FFF2-40B4-BE49-F238E27FC236}">
                <a16:creationId xmlns:a16="http://schemas.microsoft.com/office/drawing/2014/main" id="{DE1677D7-59EA-4BEB-A660-53FE48F96CE3}"/>
              </a:ext>
            </a:extLst>
          </p:cNvPr>
          <p:cNvSpPr txBox="1">
            <a:spLocks/>
          </p:cNvSpPr>
          <p:nvPr/>
        </p:nvSpPr>
        <p:spPr>
          <a:xfrm>
            <a:off x="1097819" y="4526968"/>
            <a:ext cx="2707680" cy="289714"/>
          </a:xfrm>
          <a:prstGeom prst="rect">
            <a:avLst/>
          </a:prstGeom>
        </p:spPr>
        <p:txBody>
          <a:bodyPr vert="horz">
            <a:normAutofit fontScale="92500"/>
          </a:bodyPr>
          <a:lstStyle>
            <a:lvl1pPr marL="411480" indent="-342900" algn="ctr" rtl="0" eaLnBrk="1" latinLnBrk="0" hangingPunct="1">
              <a:spcBef>
                <a:spcPts val="700"/>
              </a:spcBef>
              <a:buSzPct val="95000"/>
              <a:buFont typeface="Wingdings"/>
              <a:buChar char=""/>
              <a:defRPr sz="2000" kern="1200">
                <a:solidFill>
                  <a:schemeClr val="tx1"/>
                </a:solidFill>
                <a:latin typeface="+mn-lt"/>
                <a:ea typeface="+mn-ea"/>
                <a:cs typeface="Arial" pitchFamily="34" charset="0"/>
              </a:defRPr>
            </a:lvl1pPr>
            <a:lvl2pPr marL="740664" indent="-285750" algn="ctr" rtl="0" eaLnBrk="1" latinLnBrk="0" hangingPunct="1">
              <a:spcBef>
                <a:spcPct val="20000"/>
              </a:spcBef>
              <a:buClr>
                <a:schemeClr val="accent2"/>
              </a:buClr>
              <a:buSzPct val="90000"/>
              <a:buFont typeface="Wingdings"/>
              <a:buChar char=""/>
              <a:defRPr sz="1800" kern="1200">
                <a:solidFill>
                  <a:schemeClr val="tx1"/>
                </a:solidFill>
                <a:latin typeface="+mn-lt"/>
                <a:ea typeface="+mn-ea"/>
                <a:cs typeface="Arial" pitchFamily="34" charset="0"/>
              </a:defRPr>
            </a:lvl2pPr>
            <a:lvl3pPr marL="996696" indent="-228600" algn="ctr" rtl="0" eaLnBrk="1" latinLnBrk="0" hangingPunct="1">
              <a:spcBef>
                <a:spcPct val="20000"/>
              </a:spcBef>
              <a:buClr>
                <a:schemeClr val="accent2"/>
              </a:buClr>
              <a:buFont typeface="Wingdings 2"/>
              <a:buChar char=""/>
              <a:defRPr sz="1600" kern="1200">
                <a:solidFill>
                  <a:schemeClr val="tx1"/>
                </a:solidFill>
                <a:latin typeface="+mn-lt"/>
                <a:ea typeface="+mn-ea"/>
                <a:cs typeface="Arial" pitchFamily="34" charset="0"/>
              </a:defRPr>
            </a:lvl3pPr>
            <a:lvl4pPr marL="1261872" indent="-228600" algn="ctr" rtl="0" eaLnBrk="1" latinLnBrk="0" hangingPunct="1">
              <a:spcBef>
                <a:spcPct val="20000"/>
              </a:spcBef>
              <a:buClr>
                <a:schemeClr val="accent3"/>
              </a:buClr>
              <a:buFont typeface="Wingdings 3"/>
              <a:buChar char=""/>
              <a:defRPr sz="1600" kern="1200">
                <a:solidFill>
                  <a:schemeClr val="tx1"/>
                </a:solidFill>
                <a:latin typeface="+mn-lt"/>
                <a:ea typeface="+mn-ea"/>
                <a:cs typeface="Arial" pitchFamily="34" charset="0"/>
              </a:defRPr>
            </a:lvl4pPr>
            <a:lvl5pPr marL="1481328" indent="-210312" algn="ctr" rtl="0" eaLnBrk="1" latinLnBrk="0" hangingPunct="1">
              <a:spcBef>
                <a:spcPct val="20000"/>
              </a:spcBef>
              <a:buClr>
                <a:schemeClr val="accent3"/>
              </a:buClr>
              <a:buFont typeface="Wingdings 2"/>
              <a:buChar char=""/>
              <a:defRPr sz="14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marL="68580" indent="0" algn="l">
              <a:buNone/>
            </a:pPr>
            <a:r>
              <a:rPr lang="en-US" sz="1200" dirty="0">
                <a:solidFill>
                  <a:schemeClr val="tx1">
                    <a:lumMod val="65000"/>
                    <a:lumOff val="35000"/>
                  </a:schemeClr>
                </a:solidFill>
              </a:rPr>
              <a:t>All uncertainties are calculated at k = 1</a:t>
            </a:r>
          </a:p>
        </p:txBody>
      </p:sp>
      <p:pic>
        <p:nvPicPr>
          <p:cNvPr id="5" name="Picture 4">
            <a:extLst>
              <a:ext uri="{FF2B5EF4-FFF2-40B4-BE49-F238E27FC236}">
                <a16:creationId xmlns:a16="http://schemas.microsoft.com/office/drawing/2014/main" id="{1504A806-C190-4B80-8F67-BE9C69CB2DEE}"/>
              </a:ext>
            </a:extLst>
          </p:cNvPr>
          <p:cNvPicPr>
            <a:picLocks noChangeAspect="1"/>
          </p:cNvPicPr>
          <p:nvPr/>
        </p:nvPicPr>
        <p:blipFill>
          <a:blip r:embed="rId4"/>
          <a:stretch>
            <a:fillRect/>
          </a:stretch>
        </p:blipFill>
        <p:spPr>
          <a:xfrm>
            <a:off x="1074586" y="1950583"/>
            <a:ext cx="6276768" cy="2956834"/>
          </a:xfrm>
          <a:prstGeom prst="rect">
            <a:avLst/>
          </a:prstGeom>
        </p:spPr>
      </p:pic>
    </p:spTree>
    <p:extLst>
      <p:ext uri="{BB962C8B-B14F-4D97-AF65-F5344CB8AC3E}">
        <p14:creationId xmlns:p14="http://schemas.microsoft.com/office/powerpoint/2010/main" val="152504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963795" y="-17795"/>
            <a:ext cx="6206594" cy="66844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4F0E2"/>
              </a:buClr>
              <a:buSzPts val="1100"/>
              <a:buFont typeface="Calibri"/>
              <a:buNone/>
            </a:pPr>
            <a:r>
              <a:rPr lang="en-US" sz="2400" b="1" dirty="0">
                <a:solidFill>
                  <a:schemeClr val="tx1"/>
                </a:solidFill>
                <a:latin typeface="+mn-lt"/>
              </a:rPr>
              <a:t>Future Activities – Imaginary Data </a:t>
            </a:r>
            <a:endParaRPr sz="2400" dirty="0">
              <a:solidFill>
                <a:schemeClr val="tx1"/>
              </a:solidFill>
              <a:latin typeface="+mn-lt"/>
            </a:endParaRPr>
          </a:p>
        </p:txBody>
      </p:sp>
      <p:sp>
        <p:nvSpPr>
          <p:cNvPr id="28" name="Google Shape;178;p27">
            <a:extLst>
              <a:ext uri="{FF2B5EF4-FFF2-40B4-BE49-F238E27FC236}">
                <a16:creationId xmlns:a16="http://schemas.microsoft.com/office/drawing/2014/main" id="{56380453-F13E-43C3-9105-DE12C3D2FCA0}"/>
              </a:ext>
            </a:extLst>
          </p:cNvPr>
          <p:cNvSpPr txBox="1"/>
          <p:nvPr/>
        </p:nvSpPr>
        <p:spPr>
          <a:xfrm>
            <a:off x="902429" y="606682"/>
            <a:ext cx="7061346" cy="729155"/>
          </a:xfrm>
          <a:prstGeom prst="rect">
            <a:avLst/>
          </a:prstGeom>
          <a:noFill/>
          <a:ln>
            <a:noFill/>
          </a:ln>
        </p:spPr>
        <p:txBody>
          <a:bodyPr spcFirstLastPara="1" wrap="square" lIns="91425" tIns="45700" rIns="91425" bIns="45700" anchor="t" anchorCtr="0">
            <a:noAutofit/>
          </a:bodyPr>
          <a:lstStyle/>
          <a:p>
            <a:pPr marR="0" lvl="0" rtl="0">
              <a:spcBef>
                <a:spcPts val="0"/>
              </a:spcBef>
              <a:spcAft>
                <a:spcPts val="0"/>
              </a:spcAft>
            </a:pPr>
            <a:endParaRPr lang="en-US" sz="2000" b="1" dirty="0">
              <a:solidFill>
                <a:schemeClr val="dk1"/>
              </a:solidFill>
              <a:latin typeface="Calibri" panose="020F0502020204030204" pitchFamily="34" charset="0"/>
              <a:cs typeface="Calibri" panose="020F0502020204030204" pitchFamily="34" charset="0"/>
              <a:sym typeface="Wingdings" panose="05000000000000000000" pitchFamily="2" charset="2"/>
            </a:endParaRPr>
          </a:p>
        </p:txBody>
      </p:sp>
      <p:sp>
        <p:nvSpPr>
          <p:cNvPr id="30" name="Google Shape;178;p27">
            <a:extLst>
              <a:ext uri="{FF2B5EF4-FFF2-40B4-BE49-F238E27FC236}">
                <a16:creationId xmlns:a16="http://schemas.microsoft.com/office/drawing/2014/main" id="{D5273CDF-087B-475A-AD5D-4577A0B14DBD}"/>
              </a:ext>
            </a:extLst>
          </p:cNvPr>
          <p:cNvSpPr txBox="1"/>
          <p:nvPr/>
        </p:nvSpPr>
        <p:spPr>
          <a:xfrm>
            <a:off x="4206546" y="971259"/>
            <a:ext cx="4817721" cy="4572291"/>
          </a:xfrm>
          <a:prstGeom prst="rect">
            <a:avLst/>
          </a:prstGeom>
          <a:noFill/>
          <a:ln>
            <a:noFill/>
          </a:ln>
        </p:spPr>
        <p:txBody>
          <a:bodyPr spcFirstLastPara="1" wrap="square" lIns="91425" tIns="45700" rIns="91425" bIns="45700" anchor="t" anchorCtr="0">
            <a:noAutofit/>
          </a:bodyPr>
          <a:lstStyle/>
          <a:p>
            <a:pPr marL="342900" indent="-342900">
              <a:buFont typeface="Arial" panose="020B0604020202020204" pitchFamily="34" charset="0"/>
              <a:buChar char="•"/>
            </a:pPr>
            <a:r>
              <a:rPr lang="en-US" sz="1800" dirty="0">
                <a:cs typeface="Calibri" panose="020F0502020204030204" pitchFamily="34" charset="0"/>
              </a:rPr>
              <a:t>The out-of-phase component of the demodulated radiometer signals continues to be investigated</a:t>
            </a:r>
            <a:endParaRPr lang="en-US" sz="1800" dirty="0">
              <a:solidFill>
                <a:schemeClr val="dk1"/>
              </a:solidFill>
              <a:latin typeface="+mn-lt"/>
              <a:cs typeface="Calibri" panose="020F0502020204030204" pitchFamily="34" charset="0"/>
              <a:sym typeface="Wingdings" panose="05000000000000000000" pitchFamily="2" charset="2"/>
            </a:endParaRPr>
          </a:p>
          <a:p>
            <a:pPr marL="342900" marR="0" lvl="0" indent="-342900" rtl="0">
              <a:spcBef>
                <a:spcPts val="0"/>
              </a:spcBef>
              <a:spcAft>
                <a:spcPts val="0"/>
              </a:spcAft>
              <a:buFont typeface="Arial" panose="020B0604020202020204" pitchFamily="34" charset="0"/>
              <a:buChar char="•"/>
            </a:pPr>
            <a:endParaRPr lang="en-US" sz="1800" dirty="0">
              <a:solidFill>
                <a:schemeClr val="dk1"/>
              </a:solidFill>
              <a:latin typeface="+mn-lt"/>
              <a:cs typeface="Calibri" panose="020F0502020204030204" pitchFamily="34" charset="0"/>
              <a:sym typeface="Wingdings" panose="05000000000000000000" pitchFamily="2" charset="2"/>
            </a:endParaRPr>
          </a:p>
          <a:p>
            <a:pPr marL="342900" marR="0" lvl="0" indent="-342900" rtl="0">
              <a:spcBef>
                <a:spcPts val="0"/>
              </a:spcBef>
              <a:spcAft>
                <a:spcPts val="0"/>
              </a:spcAft>
              <a:buFont typeface="Arial" panose="020B0604020202020204" pitchFamily="34" charset="0"/>
              <a:buChar char="•"/>
            </a:pPr>
            <a:r>
              <a:rPr lang="en-US" sz="1800" dirty="0">
                <a:solidFill>
                  <a:schemeClr val="dk1"/>
                </a:solidFill>
                <a:latin typeface="+mn-lt"/>
                <a:cs typeface="Calibri" panose="020F0502020204030204" pitchFamily="34" charset="0"/>
                <a:sym typeface="Wingdings" panose="05000000000000000000" pitchFamily="2" charset="2"/>
              </a:rPr>
              <a:t>Using a constant offset does not capture real changes over time. </a:t>
            </a:r>
          </a:p>
          <a:p>
            <a:pPr marL="342900" marR="0" lvl="0" indent="-342900" rtl="0">
              <a:spcBef>
                <a:spcPts val="0"/>
              </a:spcBef>
              <a:spcAft>
                <a:spcPts val="0"/>
              </a:spcAft>
              <a:buFont typeface="Arial" panose="020B0604020202020204" pitchFamily="34" charset="0"/>
              <a:buChar char="•"/>
            </a:pPr>
            <a:endParaRPr lang="en-US" sz="1800" dirty="0">
              <a:solidFill>
                <a:schemeClr val="dk1"/>
              </a:solidFill>
              <a:latin typeface="+mn-lt"/>
              <a:cs typeface="Calibri" panose="020F0502020204030204" pitchFamily="34" charset="0"/>
              <a:sym typeface="Wingdings" panose="05000000000000000000" pitchFamily="2" charset="2"/>
            </a:endParaRPr>
          </a:p>
          <a:p>
            <a:pPr marL="342900" marR="0" lvl="0" indent="-342900" rtl="0">
              <a:spcBef>
                <a:spcPts val="0"/>
              </a:spcBef>
              <a:spcAft>
                <a:spcPts val="0"/>
              </a:spcAft>
              <a:buFont typeface="Arial" panose="020B0604020202020204" pitchFamily="34" charset="0"/>
              <a:buChar char="•"/>
            </a:pPr>
            <a:r>
              <a:rPr lang="en-US" sz="1800" dirty="0">
                <a:solidFill>
                  <a:schemeClr val="dk1"/>
                </a:solidFill>
                <a:latin typeface="+mn-lt"/>
                <a:cs typeface="Calibri" panose="020F0502020204030204" pitchFamily="34" charset="0"/>
                <a:sym typeface="Wingdings" panose="05000000000000000000" pitchFamily="2" charset="2"/>
              </a:rPr>
              <a:t>Offset changes over time track the heatsink power, as expected with stable shutter-modulated radiative coupling between heatsink and housing</a:t>
            </a:r>
          </a:p>
          <a:p>
            <a:pPr marL="342900" marR="0" lvl="0" indent="-342900" rtl="0">
              <a:spcBef>
                <a:spcPts val="0"/>
              </a:spcBef>
              <a:spcAft>
                <a:spcPts val="0"/>
              </a:spcAft>
              <a:buFont typeface="Arial" panose="020B0604020202020204" pitchFamily="34" charset="0"/>
              <a:buChar char="•"/>
            </a:pPr>
            <a:endParaRPr lang="en-US" sz="1800" dirty="0">
              <a:solidFill>
                <a:schemeClr val="dk1"/>
              </a:solidFill>
              <a:latin typeface="+mn-lt"/>
              <a:cs typeface="Calibri" panose="020F0502020204030204" pitchFamily="34" charset="0"/>
              <a:sym typeface="Wingdings" panose="05000000000000000000" pitchFamily="2" charset="2"/>
            </a:endParaRPr>
          </a:p>
          <a:p>
            <a:pPr marL="342900" marR="0" lvl="0" indent="-342900" rtl="0">
              <a:spcBef>
                <a:spcPts val="0"/>
              </a:spcBef>
              <a:spcAft>
                <a:spcPts val="0"/>
              </a:spcAft>
              <a:buFont typeface="Arial" panose="020B0604020202020204" pitchFamily="34" charset="0"/>
              <a:buChar char="•"/>
            </a:pPr>
            <a:r>
              <a:rPr lang="en-US" sz="1800" dirty="0">
                <a:solidFill>
                  <a:schemeClr val="dk1"/>
                </a:solidFill>
                <a:latin typeface="+mn-lt"/>
                <a:cs typeface="Calibri" panose="020F0502020204030204" pitchFamily="34" charset="0"/>
                <a:sym typeface="Wingdings" panose="05000000000000000000" pitchFamily="2" charset="2"/>
              </a:rPr>
              <a:t>There are some significant deviations between Band C and the heatsink power that are unexplained.</a:t>
            </a:r>
          </a:p>
          <a:p>
            <a:pPr marL="342900" marR="0" lvl="0" indent="-342900" rtl="0">
              <a:spcBef>
                <a:spcPts val="0"/>
              </a:spcBef>
              <a:spcAft>
                <a:spcPts val="0"/>
              </a:spcAft>
              <a:buFont typeface="Arial" panose="020B0604020202020204" pitchFamily="34" charset="0"/>
              <a:buChar char="•"/>
            </a:pPr>
            <a:endParaRPr lang="en-US" sz="1800" dirty="0">
              <a:solidFill>
                <a:schemeClr val="dk1"/>
              </a:solidFill>
              <a:latin typeface="+mn-lt"/>
              <a:cs typeface="Calibri" panose="020F0502020204030204" pitchFamily="34" charset="0"/>
              <a:sym typeface="Wingdings" panose="05000000000000000000" pitchFamily="2" charset="2"/>
            </a:endParaRPr>
          </a:p>
          <a:p>
            <a:pPr marL="342900" marR="0" lvl="0" indent="-342900" rtl="0">
              <a:spcBef>
                <a:spcPts val="0"/>
              </a:spcBef>
              <a:spcAft>
                <a:spcPts val="0"/>
              </a:spcAft>
              <a:buFont typeface="Wingdings" panose="05000000000000000000" pitchFamily="2" charset="2"/>
              <a:buChar char="à"/>
            </a:pPr>
            <a:r>
              <a:rPr lang="en-US" sz="1800" dirty="0">
                <a:solidFill>
                  <a:schemeClr val="dk1"/>
                </a:solidFill>
                <a:latin typeface="+mn-lt"/>
                <a:cs typeface="Calibri" panose="020F0502020204030204" pitchFamily="34" charset="0"/>
                <a:sym typeface="Wingdings" panose="05000000000000000000" pitchFamily="2" charset="2"/>
              </a:rPr>
              <a:t>Time-dependent real offset corrections are possible—work is underway. </a:t>
            </a:r>
          </a:p>
          <a:p>
            <a:pPr marL="342900" marR="0" lvl="0" indent="-342900" rtl="0">
              <a:spcBef>
                <a:spcPts val="0"/>
              </a:spcBef>
              <a:spcAft>
                <a:spcPts val="0"/>
              </a:spcAft>
              <a:buFont typeface="Wingdings" panose="05000000000000000000" pitchFamily="2" charset="2"/>
              <a:buChar char="à"/>
            </a:pPr>
            <a:endParaRPr lang="en-US" sz="2000" b="1" dirty="0">
              <a:solidFill>
                <a:schemeClr val="dk1"/>
              </a:solidFill>
              <a:latin typeface="Calibri" panose="020F0502020204030204" pitchFamily="34" charset="0"/>
              <a:cs typeface="Calibri" panose="020F0502020204030204" pitchFamily="34" charset="0"/>
              <a:sym typeface="Wingdings" panose="05000000000000000000" pitchFamily="2" charset="2"/>
            </a:endParaRPr>
          </a:p>
        </p:txBody>
      </p:sp>
      <p:pic>
        <p:nvPicPr>
          <p:cNvPr id="7" name="Picture 6">
            <a:extLst>
              <a:ext uri="{FF2B5EF4-FFF2-40B4-BE49-F238E27FC236}">
                <a16:creationId xmlns:a16="http://schemas.microsoft.com/office/drawing/2014/main" id="{BC722E37-A63E-49F3-8332-E28AE9C1CAE5}"/>
              </a:ext>
            </a:extLst>
          </p:cNvPr>
          <p:cNvPicPr/>
          <p:nvPr/>
        </p:nvPicPr>
        <p:blipFill rotWithShape="1">
          <a:blip r:embed="rId3">
            <a:extLst>
              <a:ext uri="{28A0092B-C50C-407E-A947-70E740481C1C}">
                <a14:useLocalDpi xmlns:a14="http://schemas.microsoft.com/office/drawing/2010/main" val="0"/>
              </a:ext>
            </a:extLst>
          </a:blip>
          <a:srcRect l="4037" t="5963" r="8745" b="9782"/>
          <a:stretch/>
        </p:blipFill>
        <p:spPr bwMode="auto">
          <a:xfrm>
            <a:off x="119733" y="951230"/>
            <a:ext cx="4013835" cy="225806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C0095D34-62EB-4DF9-95DE-CB100DDB7175}"/>
              </a:ext>
            </a:extLst>
          </p:cNvPr>
          <p:cNvPicPr/>
          <p:nvPr/>
        </p:nvPicPr>
        <p:blipFill rotWithShape="1">
          <a:blip r:embed="rId4">
            <a:extLst>
              <a:ext uri="{28A0092B-C50C-407E-A947-70E740481C1C}">
                <a14:useLocalDpi xmlns:a14="http://schemas.microsoft.com/office/drawing/2010/main" val="0"/>
              </a:ext>
            </a:extLst>
          </a:blip>
          <a:srcRect l="4007" t="5701" r="4771" b="-782"/>
          <a:stretch/>
        </p:blipFill>
        <p:spPr bwMode="auto">
          <a:xfrm>
            <a:off x="119733" y="3237230"/>
            <a:ext cx="4196715" cy="25419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1665075"/>
      </p:ext>
    </p:extLst>
  </p:cSld>
  <p:clrMapOvr>
    <a:masterClrMapping/>
  </p:clrMapOvr>
  <mc:AlternateContent xmlns:mc="http://schemas.openxmlformats.org/markup-compatibility/2006" xmlns:p14="http://schemas.microsoft.com/office/powerpoint/2010/main">
    <mc:Choice Requires="p14">
      <p:transition spd="slow" p14:dur="2000" advTm="7882"/>
    </mc:Choice>
    <mc:Fallback xmlns="">
      <p:transition spd="slow" advTm="788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21C9C0C-E123-44D2-8EDA-42BB9FFC89B0}"/>
              </a:ext>
            </a:extLst>
          </p:cNvPr>
          <p:cNvSpPr>
            <a:spLocks noGrp="1" noChangeArrowheads="1"/>
          </p:cNvSpPr>
          <p:nvPr>
            <p:ph type="title"/>
          </p:nvPr>
        </p:nvSpPr>
        <p:spPr>
          <a:xfrm>
            <a:off x="685800" y="533400"/>
            <a:ext cx="7772400" cy="1143000"/>
          </a:xfrm>
        </p:spPr>
        <p:txBody>
          <a:bodyPr/>
          <a:lstStyle/>
          <a:p>
            <a:r>
              <a:rPr lang="en-US" altLang="en-US" sz="2800" dirty="0"/>
              <a:t>Thank you.</a:t>
            </a:r>
            <a:endParaRPr lang="en-US" altLang="en-US" sz="4000" dirty="0"/>
          </a:p>
        </p:txBody>
      </p:sp>
      <p:pic>
        <p:nvPicPr>
          <p:cNvPr id="21507" name="Picture 3" descr="DSCF0520">
            <a:extLst>
              <a:ext uri="{FF2B5EF4-FFF2-40B4-BE49-F238E27FC236}">
                <a16:creationId xmlns:a16="http://schemas.microsoft.com/office/drawing/2014/main" id="{EBA2C22F-F7AC-43AC-92C1-8153E0533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74" t="6485" r="3688" b="16995"/>
          <a:stretch>
            <a:fillRect/>
          </a:stretch>
        </p:blipFill>
        <p:spPr bwMode="auto">
          <a:xfrm>
            <a:off x="1108075" y="1514475"/>
            <a:ext cx="7358063"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1072613" y="0"/>
            <a:ext cx="2741294" cy="60672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4F0E2"/>
              </a:buClr>
              <a:buSzPts val="1100"/>
              <a:buFont typeface="Calibri"/>
              <a:buNone/>
            </a:pPr>
            <a:r>
              <a:rPr lang="en-US" sz="2800" b="1" dirty="0">
                <a:solidFill>
                  <a:srgbClr val="000000"/>
                </a:solidFill>
                <a:latin typeface="+mn-lt"/>
                <a:cs typeface="Calibri" panose="020F0502020204030204" pitchFamily="34" charset="0"/>
              </a:rPr>
              <a:t>Outline</a:t>
            </a:r>
            <a:endParaRPr sz="2800" b="1" dirty="0">
              <a:solidFill>
                <a:schemeClr val="tx1"/>
              </a:solidFill>
              <a:latin typeface="+mn-lt"/>
              <a:cs typeface="Calibri" panose="020F0502020204030204" pitchFamily="34" charset="0"/>
            </a:endParaRPr>
          </a:p>
        </p:txBody>
      </p:sp>
      <p:sp>
        <p:nvSpPr>
          <p:cNvPr id="9" name="Text Placeholder 3">
            <a:extLst>
              <a:ext uri="{FF2B5EF4-FFF2-40B4-BE49-F238E27FC236}">
                <a16:creationId xmlns:a16="http://schemas.microsoft.com/office/drawing/2014/main" id="{7851A455-57E4-4E9D-817F-6590B2C55967}"/>
              </a:ext>
            </a:extLst>
          </p:cNvPr>
          <p:cNvSpPr txBox="1">
            <a:spLocks/>
          </p:cNvSpPr>
          <p:nvPr/>
        </p:nvSpPr>
        <p:spPr>
          <a:xfrm>
            <a:off x="971013" y="606726"/>
            <a:ext cx="7380964" cy="5756289"/>
          </a:xfrm>
          <a:prstGeom prst="rect">
            <a:avLst/>
          </a:prstGeom>
        </p:spPr>
        <p:txBody>
          <a:bodyPr vert="horz">
            <a:noAutofit/>
          </a:bodyPr>
          <a:lstStyle>
            <a:lvl1pPr marL="411480" indent="-342900" algn="ctr" rtl="0" eaLnBrk="1" latinLnBrk="0" hangingPunct="1">
              <a:spcBef>
                <a:spcPts val="700"/>
              </a:spcBef>
              <a:buSzPct val="95000"/>
              <a:buFont typeface="Wingdings"/>
              <a:buChar char=""/>
              <a:defRPr sz="2000" kern="1200">
                <a:solidFill>
                  <a:schemeClr val="tx1"/>
                </a:solidFill>
                <a:latin typeface="+mn-lt"/>
                <a:ea typeface="+mn-ea"/>
                <a:cs typeface="Arial" pitchFamily="34" charset="0"/>
              </a:defRPr>
            </a:lvl1pPr>
            <a:lvl2pPr marL="740664" indent="-285750" algn="ctr" rtl="0" eaLnBrk="1" latinLnBrk="0" hangingPunct="1">
              <a:spcBef>
                <a:spcPct val="20000"/>
              </a:spcBef>
              <a:buClr>
                <a:schemeClr val="accent2"/>
              </a:buClr>
              <a:buSzPct val="90000"/>
              <a:buFont typeface="Wingdings"/>
              <a:buChar char=""/>
              <a:defRPr sz="1800" kern="1200">
                <a:solidFill>
                  <a:schemeClr val="tx1"/>
                </a:solidFill>
                <a:latin typeface="+mn-lt"/>
                <a:ea typeface="+mn-ea"/>
                <a:cs typeface="Arial" pitchFamily="34" charset="0"/>
              </a:defRPr>
            </a:lvl2pPr>
            <a:lvl3pPr marL="996696" indent="-228600" algn="ctr" rtl="0" eaLnBrk="1" latinLnBrk="0" hangingPunct="1">
              <a:spcBef>
                <a:spcPct val="20000"/>
              </a:spcBef>
              <a:buClr>
                <a:schemeClr val="accent2"/>
              </a:buClr>
              <a:buFont typeface="Wingdings 2"/>
              <a:buChar char=""/>
              <a:defRPr sz="1600" kern="1200">
                <a:solidFill>
                  <a:schemeClr val="tx1"/>
                </a:solidFill>
                <a:latin typeface="+mn-lt"/>
                <a:ea typeface="+mn-ea"/>
                <a:cs typeface="Arial" pitchFamily="34" charset="0"/>
              </a:defRPr>
            </a:lvl3pPr>
            <a:lvl4pPr marL="1261872" indent="-228600" algn="ctr" rtl="0" eaLnBrk="1" latinLnBrk="0" hangingPunct="1">
              <a:spcBef>
                <a:spcPct val="20000"/>
              </a:spcBef>
              <a:buClr>
                <a:schemeClr val="accent3"/>
              </a:buClr>
              <a:buFont typeface="Wingdings 3"/>
              <a:buChar char=""/>
              <a:defRPr sz="1600" kern="1200">
                <a:solidFill>
                  <a:schemeClr val="tx1"/>
                </a:solidFill>
                <a:latin typeface="+mn-lt"/>
                <a:ea typeface="+mn-ea"/>
                <a:cs typeface="Arial" pitchFamily="34" charset="0"/>
              </a:defRPr>
            </a:lvl4pPr>
            <a:lvl5pPr marL="1481328" indent="-210312" algn="ctr" rtl="0" eaLnBrk="1" latinLnBrk="0" hangingPunct="1">
              <a:spcBef>
                <a:spcPct val="20000"/>
              </a:spcBef>
              <a:buClr>
                <a:schemeClr val="accent3"/>
              </a:buClr>
              <a:buFont typeface="Wingdings 2"/>
              <a:buChar char=""/>
              <a:defRPr sz="14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l"/>
            <a:r>
              <a:rPr lang="en-US" sz="1800" dirty="0"/>
              <a:t>Minor changes in L1A and L1B processing</a:t>
            </a:r>
          </a:p>
          <a:p>
            <a:pPr algn="l"/>
            <a:r>
              <a:rPr lang="en-US" sz="1800" dirty="0">
                <a:solidFill>
                  <a:schemeClr val="dk1"/>
                </a:solidFill>
              </a:rPr>
              <a:t>Intrusion of the Moon into the NISTAR Field-of-Regard (FOR)</a:t>
            </a:r>
            <a:endParaRPr lang="en-US" sz="1800" dirty="0"/>
          </a:p>
          <a:p>
            <a:pPr lvl="1" algn="l"/>
            <a:r>
              <a:rPr lang="en-US" sz="1400" dirty="0">
                <a:solidFill>
                  <a:schemeClr val="dk1"/>
                </a:solidFill>
              </a:rPr>
              <a:t>Frequent enough to impact Earth observation time (11%)</a:t>
            </a:r>
          </a:p>
          <a:p>
            <a:pPr lvl="1" algn="l"/>
            <a:r>
              <a:rPr lang="en-US" sz="1400" dirty="0">
                <a:solidFill>
                  <a:schemeClr val="dk1"/>
                </a:solidFill>
              </a:rPr>
              <a:t>A correction for the contaminating moonlight for most intrusions with the shortwave channel has been completed.</a:t>
            </a:r>
          </a:p>
          <a:p>
            <a:pPr algn="l"/>
            <a:r>
              <a:rPr lang="en-US" sz="1800" dirty="0"/>
              <a:t>NISTAR SW and Photodiode Comparisons</a:t>
            </a:r>
          </a:p>
          <a:p>
            <a:pPr lvl="1" algn="l"/>
            <a:r>
              <a:rPr lang="en-US" sz="1600" dirty="0"/>
              <a:t>Orbital Evolution and Low Backscattering Angles</a:t>
            </a:r>
          </a:p>
          <a:p>
            <a:pPr lvl="1" algn="l"/>
            <a:r>
              <a:rPr lang="en-US" sz="1600" dirty="0"/>
              <a:t>Instrument has demonstrated a high degree of stability</a:t>
            </a:r>
          </a:p>
          <a:p>
            <a:pPr algn="l"/>
            <a:r>
              <a:rPr lang="en-US" sz="1800" dirty="0">
                <a:solidFill>
                  <a:schemeClr val="dk1"/>
                </a:solidFill>
              </a:rPr>
              <a:t>Current NISTAR Uncertainties</a:t>
            </a:r>
            <a:endParaRPr lang="en-US" sz="1800" b="1" dirty="0"/>
          </a:p>
          <a:p>
            <a:pPr algn="l"/>
            <a:r>
              <a:rPr lang="en-US" sz="1800" dirty="0">
                <a:solidFill>
                  <a:schemeClr val="dk1"/>
                </a:solidFill>
              </a:rPr>
              <a:t>Future Activities</a:t>
            </a:r>
          </a:p>
          <a:p>
            <a:pPr lvl="1" algn="l"/>
            <a:r>
              <a:rPr lang="en-US" sz="1400" dirty="0">
                <a:cs typeface="Calibri" panose="020F0502020204030204" pitchFamily="34" charset="0"/>
              </a:rPr>
              <a:t>The out-of-phase component of the demodulated radiometer signals continues to be investigated</a:t>
            </a:r>
          </a:p>
          <a:p>
            <a:pPr lvl="1" algn="l"/>
            <a:r>
              <a:rPr lang="en-US" sz="1400" dirty="0">
                <a:cs typeface="Calibri" panose="020F0502020204030204" pitchFamily="34" charset="0"/>
              </a:rPr>
              <a:t>It is an offset component, unaffected by Earth light—allows continuous tracking while observing the Earth</a:t>
            </a:r>
            <a:r>
              <a:rPr lang="en-US" sz="1400" dirty="0">
                <a:solidFill>
                  <a:schemeClr val="dk1"/>
                </a:solidFill>
              </a:rPr>
              <a:t> </a:t>
            </a:r>
          </a:p>
          <a:p>
            <a:pPr lvl="1" algn="l"/>
            <a:endParaRPr lang="en-US" sz="1800" dirty="0"/>
          </a:p>
          <a:p>
            <a:pPr algn="l"/>
            <a:endParaRPr lang="en-US" dirty="0"/>
          </a:p>
        </p:txBody>
      </p:sp>
    </p:spTree>
    <p:extLst>
      <p:ext uri="{BB962C8B-B14F-4D97-AF65-F5344CB8AC3E}">
        <p14:creationId xmlns:p14="http://schemas.microsoft.com/office/powerpoint/2010/main" val="2954632095"/>
      </p:ext>
    </p:extLst>
  </p:cSld>
  <p:clrMapOvr>
    <a:masterClrMapping/>
  </p:clrMapOvr>
  <mc:AlternateContent xmlns:mc="http://schemas.openxmlformats.org/markup-compatibility/2006" xmlns:p14="http://schemas.microsoft.com/office/powerpoint/2010/main">
    <mc:Choice Requires="p14">
      <p:transition spd="slow" p14:dur="2000" advTm="7882"/>
    </mc:Choice>
    <mc:Fallback xmlns="">
      <p:transition spd="slow" advTm="788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1346164" y="68660"/>
            <a:ext cx="6443282" cy="53931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4F0E2"/>
              </a:buClr>
              <a:buSzPts val="1100"/>
              <a:buFont typeface="Calibri"/>
              <a:buNone/>
            </a:pPr>
            <a:r>
              <a:rPr lang="en-US" sz="2000" b="1" dirty="0">
                <a:solidFill>
                  <a:schemeClr val="tx1"/>
                </a:solidFill>
                <a:latin typeface="+mn-lt"/>
              </a:rPr>
              <a:t>Current Status of Ground Processing Software</a:t>
            </a:r>
            <a:endParaRPr sz="2000" dirty="0">
              <a:solidFill>
                <a:schemeClr val="tx1"/>
              </a:solidFill>
              <a:latin typeface="+mn-lt"/>
            </a:endParaRPr>
          </a:p>
        </p:txBody>
      </p:sp>
      <p:sp>
        <p:nvSpPr>
          <p:cNvPr id="2" name="TextBox 1">
            <a:extLst>
              <a:ext uri="{FF2B5EF4-FFF2-40B4-BE49-F238E27FC236}">
                <a16:creationId xmlns:a16="http://schemas.microsoft.com/office/drawing/2014/main" id="{3A91EEB8-DF3B-0D6A-712B-1418A1C470BC}"/>
              </a:ext>
            </a:extLst>
          </p:cNvPr>
          <p:cNvSpPr txBox="1"/>
          <p:nvPr/>
        </p:nvSpPr>
        <p:spPr>
          <a:xfrm>
            <a:off x="873118" y="2182946"/>
            <a:ext cx="7528497" cy="1629164"/>
          </a:xfrm>
          <a:prstGeom prst="rect">
            <a:avLst/>
          </a:prstGeom>
          <a:noFill/>
        </p:spPr>
        <p:txBody>
          <a:bodyPr wrap="square" rtlCol="0">
            <a:spAutoFit/>
          </a:bodyPr>
          <a:lstStyle/>
          <a:p>
            <a:pPr marL="285750" indent="-285750">
              <a:buFont typeface="Arial" panose="020B0604020202020204" pitchFamily="34" charset="0"/>
              <a:buChar char="•"/>
            </a:pPr>
            <a:r>
              <a:rPr lang="en-US" dirty="0"/>
              <a:t>Version 4.0</a:t>
            </a:r>
          </a:p>
          <a:p>
            <a:pPr marL="800100" lvl="1" indent="-342900" algn="just">
              <a:lnSpc>
                <a:spcPct val="115000"/>
              </a:lnSpc>
              <a:buFont typeface="Arial" panose="020B0604020202020204" pitchFamily="34" charset="0"/>
              <a:buChar char="•"/>
            </a:pPr>
            <a:r>
              <a:rPr lang="en-US" sz="1200" dirty="0">
                <a:effectLst/>
                <a:latin typeface="Arial" panose="020B0604020202020204" pitchFamily="34" charset="0"/>
                <a:ea typeface="SimSun" panose="02010600030101010101" pitchFamily="2" charset="-122"/>
                <a:cs typeface="Times New Roman" panose="02020603050405020304" pitchFamily="18" charset="0"/>
              </a:rPr>
              <a:t>Enhanced background power data to capture the long-term variability for filtered channels</a:t>
            </a:r>
          </a:p>
          <a:p>
            <a:pPr marL="800100" lvl="1" indent="-342900" algn="just">
              <a:lnSpc>
                <a:spcPct val="115000"/>
              </a:lnSpc>
              <a:buFont typeface="Arial" panose="020B0604020202020204" pitchFamily="34" charset="0"/>
              <a:buChar char="•"/>
            </a:pPr>
            <a:r>
              <a:rPr lang="en-US" sz="1200" dirty="0">
                <a:latin typeface="Arial" panose="020B0604020202020204" pitchFamily="34" charset="0"/>
                <a:ea typeface="SimSun" panose="02010600030101010101" pitchFamily="2" charset="-122"/>
                <a:cs typeface="Times New Roman" panose="02020603050405020304" pitchFamily="18" charset="0"/>
              </a:rPr>
              <a:t>Redesigned source code and user interface to improve runtime efficiency and reliability</a:t>
            </a:r>
          </a:p>
          <a:p>
            <a:pPr marL="800100" lvl="1" indent="-342900" algn="just">
              <a:lnSpc>
                <a:spcPct val="115000"/>
              </a:lnSpc>
              <a:spcAft>
                <a:spcPts val="1000"/>
              </a:spcAft>
              <a:buFont typeface="Arial" panose="020B0604020202020204" pitchFamily="34" charset="0"/>
              <a:buChar char="•"/>
            </a:pPr>
            <a:r>
              <a:rPr lang="en-US" sz="1200" dirty="0">
                <a:latin typeface="Arial" panose="020B0604020202020204" pitchFamily="34" charset="0"/>
                <a:ea typeface="SimSun" panose="02010600030101010101" pitchFamily="2" charset="-122"/>
                <a:cs typeface="Times New Roman" panose="02020603050405020304" pitchFamily="18" charset="0"/>
              </a:rPr>
              <a:t>The beta version has been developed and delivered to DSOC for testing</a:t>
            </a:r>
          </a:p>
          <a:p>
            <a:pPr lvl="1" algn="just">
              <a:lnSpc>
                <a:spcPct val="115000"/>
              </a:lnSpc>
              <a:spcAft>
                <a:spcPts val="1000"/>
              </a:spcAft>
            </a:pPr>
            <a:endParaRPr lang="en-US" sz="1200" dirty="0"/>
          </a:p>
          <a:p>
            <a:pPr marL="742950" lvl="1" indent="-285750">
              <a:buFont typeface="Arial" panose="020B0604020202020204" pitchFamily="34" charset="0"/>
              <a:buChar char="•"/>
            </a:pPr>
            <a:endParaRPr lang="en-US" dirty="0"/>
          </a:p>
        </p:txBody>
      </p:sp>
      <p:pic>
        <p:nvPicPr>
          <p:cNvPr id="5" name="Picture 4" descr="Graphical user interface&#10;&#10;Description automatically generated with low confidence">
            <a:extLst>
              <a:ext uri="{FF2B5EF4-FFF2-40B4-BE49-F238E27FC236}">
                <a16:creationId xmlns:a16="http://schemas.microsoft.com/office/drawing/2014/main" id="{38324EC4-FCFC-E39D-5DA4-59EFCE8FA4EF}"/>
              </a:ext>
            </a:extLst>
          </p:cNvPr>
          <p:cNvPicPr>
            <a:picLocks noChangeAspect="1"/>
          </p:cNvPicPr>
          <p:nvPr/>
        </p:nvPicPr>
        <p:blipFill>
          <a:blip r:embed="rId3"/>
          <a:stretch>
            <a:fillRect/>
          </a:stretch>
        </p:blipFill>
        <p:spPr>
          <a:xfrm>
            <a:off x="991686" y="3296765"/>
            <a:ext cx="5486400" cy="3108960"/>
          </a:xfrm>
          <a:prstGeom prst="rect">
            <a:avLst/>
          </a:prstGeom>
        </p:spPr>
      </p:pic>
      <p:sp>
        <p:nvSpPr>
          <p:cNvPr id="3" name="TextBox 2">
            <a:extLst>
              <a:ext uri="{FF2B5EF4-FFF2-40B4-BE49-F238E27FC236}">
                <a16:creationId xmlns:a16="http://schemas.microsoft.com/office/drawing/2014/main" id="{0220548D-BE22-7AA8-FA56-558ABC05AECA}"/>
              </a:ext>
            </a:extLst>
          </p:cNvPr>
          <p:cNvSpPr txBox="1"/>
          <p:nvPr/>
        </p:nvSpPr>
        <p:spPr>
          <a:xfrm>
            <a:off x="873117" y="794496"/>
            <a:ext cx="7528497" cy="1372683"/>
          </a:xfrm>
          <a:prstGeom prst="rect">
            <a:avLst/>
          </a:prstGeom>
          <a:noFill/>
        </p:spPr>
        <p:txBody>
          <a:bodyPr wrap="square" rtlCol="0">
            <a:spAutoFit/>
          </a:bodyPr>
          <a:lstStyle/>
          <a:p>
            <a:pPr marL="285750" indent="-285750">
              <a:buFont typeface="Arial" panose="020B0604020202020204" pitchFamily="34" charset="0"/>
              <a:buChar char="•"/>
            </a:pPr>
            <a:r>
              <a:rPr lang="en-US" dirty="0"/>
              <a:t>Version 3.0 (3.1 - Current)</a:t>
            </a:r>
          </a:p>
          <a:p>
            <a:pPr marL="800100" lvl="1" indent="-342900" algn="just">
              <a:lnSpc>
                <a:spcPct val="115000"/>
              </a:lnSpc>
              <a:buFont typeface="Arial" panose="020B0604020202020204" pitchFamily="34" charset="0"/>
              <a:buChar char="•"/>
            </a:pPr>
            <a:r>
              <a:rPr lang="en-US" sz="1200" dirty="0">
                <a:effectLst/>
                <a:latin typeface="Arial" panose="020B0604020202020204" pitchFamily="34" charset="0"/>
                <a:ea typeface="SimSun" panose="02010600030101010101" pitchFamily="2" charset="-122"/>
                <a:cs typeface="Times New Roman" panose="02020603050405020304" pitchFamily="18" charset="0"/>
              </a:rPr>
              <a:t>Long-term averaged / constant background power data for filtered channels</a:t>
            </a:r>
          </a:p>
          <a:p>
            <a:pPr marL="800100" lvl="1" indent="-342900" algn="just">
              <a:lnSpc>
                <a:spcPct val="115000"/>
              </a:lnSpc>
              <a:buFont typeface="Arial" panose="020B0604020202020204" pitchFamily="34" charset="0"/>
              <a:buChar char="•"/>
            </a:pPr>
            <a:r>
              <a:rPr lang="en-US" sz="1200" dirty="0">
                <a:latin typeface="Arial" panose="020B0604020202020204" pitchFamily="34" charset="0"/>
                <a:ea typeface="SimSun" panose="02010600030101010101" pitchFamily="2" charset="-122"/>
                <a:cs typeface="Times New Roman" panose="02020603050405020304" pitchFamily="18" charset="0"/>
              </a:rPr>
              <a:t>Significantly reduced software-wise processing time (3.0 update)</a:t>
            </a:r>
            <a:endParaRPr lang="en-US" sz="1200" dirty="0">
              <a:effectLst/>
              <a:latin typeface="Arial" panose="020B0604020202020204" pitchFamily="34" charset="0"/>
              <a:ea typeface="SimSun" panose="02010600030101010101" pitchFamily="2" charset="-122"/>
              <a:cs typeface="Times New Roman" panose="02020603050405020304" pitchFamily="18" charset="0"/>
            </a:endParaRPr>
          </a:p>
          <a:p>
            <a:pPr marL="800100" lvl="1" indent="-342900" algn="just">
              <a:lnSpc>
                <a:spcPct val="115000"/>
              </a:lnSpc>
              <a:buFont typeface="Arial" panose="020B0604020202020204" pitchFamily="34" charset="0"/>
              <a:buChar char="•"/>
            </a:pPr>
            <a:r>
              <a:rPr lang="en-US" sz="1200" dirty="0">
                <a:effectLst/>
                <a:latin typeface="Arial" panose="020B0604020202020204" pitchFamily="34" charset="0"/>
                <a:ea typeface="SimSun" panose="02010600030101010101" pitchFamily="2" charset="-122"/>
                <a:cs typeface="Times New Roman" panose="02020603050405020304" pitchFamily="18" charset="0"/>
              </a:rPr>
              <a:t>Monthly product of filtered Earth radiance (3.0 update)</a:t>
            </a:r>
          </a:p>
          <a:p>
            <a:pPr marL="800100" lvl="1" indent="-342900" algn="just">
              <a:lnSpc>
                <a:spcPct val="115000"/>
              </a:lnSpc>
              <a:buFont typeface="Arial" panose="020B0604020202020204" pitchFamily="34" charset="0"/>
              <a:buChar char="•"/>
            </a:pPr>
            <a:r>
              <a:rPr lang="en-US" sz="1200" dirty="0">
                <a:solidFill>
                  <a:srgbClr val="FF0000"/>
                </a:solidFill>
                <a:effectLst/>
                <a:latin typeface="Arial" panose="020B0604020202020204" pitchFamily="34" charset="0"/>
                <a:ea typeface="SimSun" panose="02010600030101010101" pitchFamily="2" charset="-122"/>
                <a:cs typeface="Times New Roman" panose="02020603050405020304" pitchFamily="18" charset="0"/>
              </a:rPr>
              <a:t>Correction for Lunar intrusions of the shortwave Earth radiance (3.1 update)</a:t>
            </a:r>
            <a:endParaRPr lang="en-US" sz="1200" dirty="0">
              <a:solidFill>
                <a:srgbClr val="FF0000"/>
              </a:solidFill>
            </a:endParaRPr>
          </a:p>
          <a:p>
            <a:pPr marL="742950" lvl="1" indent="-285750">
              <a:buFont typeface="Arial" panose="020B0604020202020204" pitchFamily="34" charset="0"/>
              <a:buChar char="•"/>
            </a:pPr>
            <a:endParaRPr lang="en-US" dirty="0"/>
          </a:p>
        </p:txBody>
      </p:sp>
      <p:sp>
        <p:nvSpPr>
          <p:cNvPr id="20" name="TextBox 19">
            <a:extLst>
              <a:ext uri="{FF2B5EF4-FFF2-40B4-BE49-F238E27FC236}">
                <a16:creationId xmlns:a16="http://schemas.microsoft.com/office/drawing/2014/main" id="{10B1826C-2566-D5A7-6169-391223495979}"/>
              </a:ext>
            </a:extLst>
          </p:cNvPr>
          <p:cNvSpPr txBox="1"/>
          <p:nvPr/>
        </p:nvSpPr>
        <p:spPr>
          <a:xfrm>
            <a:off x="6581870" y="3897138"/>
            <a:ext cx="2444435" cy="1938992"/>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Arial" panose="020B0604020202020204" pitchFamily="34" charset="0"/>
                <a:ea typeface="SimSun" panose="02010600030101010101" pitchFamily="2" charset="-122"/>
                <a:cs typeface="Times New Roman" panose="02020603050405020304" pitchFamily="18" charset="0"/>
              </a:rPr>
              <a:t>V3.x processing generates intermediate text files before generating HDF products.</a:t>
            </a:r>
          </a:p>
          <a:p>
            <a:pPr marL="285750" indent="-285750">
              <a:buFont typeface="Arial" panose="020B0604020202020204" pitchFamily="34" charset="0"/>
              <a:buChar char="•"/>
            </a:pPr>
            <a:endParaRPr lang="en-US" sz="1200" dirty="0">
              <a:latin typeface="Arial" panose="020B0604020202020204" pitchFamily="34"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endParaRPr lang="en-US" sz="1200" dirty="0">
              <a:latin typeface="Arial" panose="020B0604020202020204" pitchFamily="34"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endParaRPr lang="en-US" sz="1200" dirty="0">
              <a:latin typeface="Arial" panose="020B0604020202020204" pitchFamily="34"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endParaRPr lang="en-US" sz="1200" dirty="0">
              <a:latin typeface="Arial" panose="020B0604020202020204" pitchFamily="34"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sz="1200" dirty="0">
                <a:latin typeface="Arial" panose="020B0604020202020204" pitchFamily="34" charset="0"/>
                <a:ea typeface="SimSun" panose="02010600030101010101" pitchFamily="2" charset="-122"/>
                <a:cs typeface="Times New Roman" panose="02020603050405020304" pitchFamily="18" charset="0"/>
              </a:rPr>
              <a:t>All read/write in V4.0 processing are within HDF files.</a:t>
            </a:r>
          </a:p>
        </p:txBody>
      </p:sp>
    </p:spTree>
    <p:extLst>
      <p:ext uri="{BB962C8B-B14F-4D97-AF65-F5344CB8AC3E}">
        <p14:creationId xmlns:p14="http://schemas.microsoft.com/office/powerpoint/2010/main" val="356940284"/>
      </p:ext>
    </p:extLst>
  </p:cSld>
  <p:clrMapOvr>
    <a:masterClrMapping/>
  </p:clrMapOvr>
  <mc:AlternateContent xmlns:mc="http://schemas.openxmlformats.org/markup-compatibility/2006" xmlns:p14="http://schemas.microsoft.com/office/powerpoint/2010/main">
    <mc:Choice Requires="p14">
      <p:transition spd="slow" p14:dur="2000" advTm="7882"/>
    </mc:Choice>
    <mc:Fallback xmlns="">
      <p:transition spd="slow" advTm="788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939465" y="15252"/>
            <a:ext cx="6443282" cy="53931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4F0E2"/>
              </a:buClr>
              <a:buSzPts val="1100"/>
              <a:buFont typeface="Calibri"/>
              <a:buNone/>
            </a:pPr>
            <a:r>
              <a:rPr lang="en-US" sz="2400" b="1" dirty="0">
                <a:solidFill>
                  <a:schemeClr val="tx1"/>
                </a:solidFill>
                <a:latin typeface="+mn-lt"/>
              </a:rPr>
              <a:t>Current Time Fraction for Shortwave Data</a:t>
            </a:r>
            <a:endParaRPr sz="2400" dirty="0">
              <a:solidFill>
                <a:schemeClr val="tx1"/>
              </a:solidFill>
              <a:latin typeface="+mn-lt"/>
            </a:endParaRPr>
          </a:p>
        </p:txBody>
      </p:sp>
      <p:sp>
        <p:nvSpPr>
          <p:cNvPr id="28" name="Google Shape;178;p27">
            <a:extLst>
              <a:ext uri="{FF2B5EF4-FFF2-40B4-BE49-F238E27FC236}">
                <a16:creationId xmlns:a16="http://schemas.microsoft.com/office/drawing/2014/main" id="{56380453-F13E-43C3-9105-DE12C3D2FCA0}"/>
              </a:ext>
            </a:extLst>
          </p:cNvPr>
          <p:cNvSpPr txBox="1"/>
          <p:nvPr/>
        </p:nvSpPr>
        <p:spPr>
          <a:xfrm>
            <a:off x="744090" y="606682"/>
            <a:ext cx="7061346" cy="729155"/>
          </a:xfrm>
          <a:prstGeom prst="rect">
            <a:avLst/>
          </a:prstGeom>
          <a:noFill/>
          <a:ln>
            <a:noFill/>
          </a:ln>
        </p:spPr>
        <p:txBody>
          <a:bodyPr spcFirstLastPara="1" wrap="square" lIns="91425" tIns="45700" rIns="91425" bIns="45700" anchor="t" anchorCtr="0">
            <a:noAutofit/>
          </a:bodyPr>
          <a:lstStyle/>
          <a:p>
            <a:pPr marR="0" lvl="0" rtl="0">
              <a:spcBef>
                <a:spcPts val="0"/>
              </a:spcBef>
              <a:spcAft>
                <a:spcPts val="0"/>
              </a:spcAft>
            </a:pPr>
            <a:endParaRPr lang="en-US" sz="2000" b="1" dirty="0">
              <a:solidFill>
                <a:schemeClr val="dk1"/>
              </a:solidFill>
              <a:latin typeface="Calibri" panose="020F0502020204030204" pitchFamily="34" charset="0"/>
              <a:cs typeface="Calibri" panose="020F0502020204030204" pitchFamily="34" charset="0"/>
              <a:sym typeface="Wingdings" panose="05000000000000000000" pitchFamily="2" charset="2"/>
            </a:endParaRPr>
          </a:p>
        </p:txBody>
      </p:sp>
      <p:sp>
        <p:nvSpPr>
          <p:cNvPr id="7" name="Google Shape;178;p27">
            <a:extLst>
              <a:ext uri="{FF2B5EF4-FFF2-40B4-BE49-F238E27FC236}">
                <a16:creationId xmlns:a16="http://schemas.microsoft.com/office/drawing/2014/main" id="{6308BB68-7AE3-45BB-8068-67D6F49FD581}"/>
              </a:ext>
            </a:extLst>
          </p:cNvPr>
          <p:cNvSpPr txBox="1"/>
          <p:nvPr/>
        </p:nvSpPr>
        <p:spPr>
          <a:xfrm>
            <a:off x="850589" y="588297"/>
            <a:ext cx="7442820" cy="729155"/>
          </a:xfrm>
          <a:prstGeom prst="rect">
            <a:avLst/>
          </a:prstGeom>
          <a:noFill/>
          <a:ln>
            <a:noFill/>
          </a:ln>
        </p:spPr>
        <p:txBody>
          <a:bodyPr spcFirstLastPara="1" wrap="square" lIns="91425" tIns="45700" rIns="91425" bIns="45700" anchor="t" anchorCtr="0">
            <a:noAutofit/>
          </a:bodyPr>
          <a:lstStyle/>
          <a:p>
            <a:pPr marL="342900" marR="0" lvl="0" indent="-342900" rtl="0">
              <a:spcBef>
                <a:spcPts val="0"/>
              </a:spcBef>
              <a:spcAft>
                <a:spcPts val="0"/>
              </a:spcAft>
              <a:buFont typeface="Arial" panose="020B0604020202020204" pitchFamily="34" charset="0"/>
              <a:buChar char="•"/>
            </a:pPr>
            <a:r>
              <a:rPr lang="en-US" sz="2000" dirty="0">
                <a:solidFill>
                  <a:schemeClr val="dk1"/>
                </a:solidFill>
                <a:latin typeface="Calibri" panose="020F0502020204030204" pitchFamily="34" charset="0"/>
                <a:cs typeface="Calibri" panose="020F0502020204030204" pitchFamily="34" charset="0"/>
                <a:sym typeface="Wingdings" panose="05000000000000000000" pitchFamily="2" charset="2"/>
              </a:rPr>
              <a:t>About 86 % data present in the shortwave channel (77 % nominal Earth view + 9 % Moon intrusion correction)</a:t>
            </a:r>
          </a:p>
        </p:txBody>
      </p:sp>
      <p:pic>
        <p:nvPicPr>
          <p:cNvPr id="4" name="Picture 3" descr="A pie chart with different colored circles&#10;&#10;Description automatically generated">
            <a:extLst>
              <a:ext uri="{FF2B5EF4-FFF2-40B4-BE49-F238E27FC236}">
                <a16:creationId xmlns:a16="http://schemas.microsoft.com/office/drawing/2014/main" id="{D001C057-8242-9B4D-88CF-D06DCCA6C479}"/>
              </a:ext>
            </a:extLst>
          </p:cNvPr>
          <p:cNvPicPr>
            <a:picLocks noChangeAspect="1"/>
          </p:cNvPicPr>
          <p:nvPr/>
        </p:nvPicPr>
        <p:blipFill>
          <a:blip r:embed="rId3"/>
          <a:stretch>
            <a:fillRect/>
          </a:stretch>
        </p:blipFill>
        <p:spPr>
          <a:xfrm>
            <a:off x="1296753" y="1404497"/>
            <a:ext cx="6550493" cy="5436576"/>
          </a:xfrm>
          <a:prstGeom prst="rect">
            <a:avLst/>
          </a:prstGeom>
        </p:spPr>
      </p:pic>
    </p:spTree>
    <p:extLst>
      <p:ext uri="{BB962C8B-B14F-4D97-AF65-F5344CB8AC3E}">
        <p14:creationId xmlns:p14="http://schemas.microsoft.com/office/powerpoint/2010/main" val="58074549"/>
      </p:ext>
    </p:extLst>
  </p:cSld>
  <p:clrMapOvr>
    <a:masterClrMapping/>
  </p:clrMapOvr>
  <mc:AlternateContent xmlns:mc="http://schemas.openxmlformats.org/markup-compatibility/2006" xmlns:p14="http://schemas.microsoft.com/office/powerpoint/2010/main">
    <mc:Choice Requires="p14">
      <p:transition spd="slow" p14:dur="2000" advTm="7882"/>
    </mc:Choice>
    <mc:Fallback xmlns="">
      <p:transition spd="slow" advTm="788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3">
            <a:extLst>
              <a:ext uri="{FF2B5EF4-FFF2-40B4-BE49-F238E27FC236}">
                <a16:creationId xmlns:a16="http://schemas.microsoft.com/office/drawing/2014/main" id="{2335B199-CD52-4BE5-AD47-58A6300FB947}"/>
              </a:ext>
            </a:extLst>
          </p:cNvPr>
          <p:cNvGraphicFramePr>
            <a:graphicFrameLocks noChangeAspect="1"/>
          </p:cNvGraphicFramePr>
          <p:nvPr/>
        </p:nvGraphicFramePr>
        <p:xfrm>
          <a:off x="3037429" y="3206394"/>
          <a:ext cx="5562600" cy="3494088"/>
        </p:xfrm>
        <a:graphic>
          <a:graphicData uri="http://schemas.openxmlformats.org/presentationml/2006/ole">
            <mc:AlternateContent xmlns:mc="http://schemas.openxmlformats.org/markup-compatibility/2006">
              <mc:Choice xmlns:v="urn:schemas-microsoft-com:vml" Requires="v">
                <p:oleObj name="Picture" r:id="rId2" imgW="3182040" imgH="2304360" progId="Word.Picture.8">
                  <p:embed/>
                </p:oleObj>
              </mc:Choice>
              <mc:Fallback>
                <p:oleObj name="Picture" r:id="rId2" imgW="3182040" imgH="2304360" progId="Word.Picture.8">
                  <p:embed/>
                  <p:pic>
                    <p:nvPicPr>
                      <p:cNvPr id="8" name="Object 3">
                        <a:extLst>
                          <a:ext uri="{FF2B5EF4-FFF2-40B4-BE49-F238E27FC236}">
                            <a16:creationId xmlns:a16="http://schemas.microsoft.com/office/drawing/2014/main" id="{2335B199-CD52-4BE5-AD47-58A6300FB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20" t="24515" r="37852" b="23863"/>
                      <a:stretch>
                        <a:fillRect/>
                      </a:stretch>
                    </p:blipFill>
                    <p:spPr bwMode="auto">
                      <a:xfrm>
                        <a:off x="3037429" y="3206394"/>
                        <a:ext cx="5562600" cy="3494088"/>
                      </a:xfrm>
                      <a:prstGeom prst="rect">
                        <a:avLst/>
                      </a:prstGeom>
                    </p:spPr>
                  </p:pic>
                </p:oleObj>
              </mc:Fallback>
            </mc:AlternateContent>
          </a:graphicData>
        </a:graphic>
      </p:graphicFrame>
      <p:sp>
        <p:nvSpPr>
          <p:cNvPr id="16386" name="Rectangle 2">
            <a:extLst>
              <a:ext uri="{FF2B5EF4-FFF2-40B4-BE49-F238E27FC236}">
                <a16:creationId xmlns:a16="http://schemas.microsoft.com/office/drawing/2014/main" id="{A9830C83-A7A8-433C-8C4C-D6CBB32A6136}"/>
              </a:ext>
            </a:extLst>
          </p:cNvPr>
          <p:cNvSpPr>
            <a:spLocks noGrp="1" noChangeArrowheads="1"/>
          </p:cNvSpPr>
          <p:nvPr>
            <p:ph type="title"/>
          </p:nvPr>
        </p:nvSpPr>
        <p:spPr>
          <a:xfrm>
            <a:off x="685800" y="152400"/>
            <a:ext cx="7772400" cy="1143000"/>
          </a:xfrm>
        </p:spPr>
        <p:txBody>
          <a:bodyPr/>
          <a:lstStyle/>
          <a:p>
            <a:r>
              <a:rPr lang="en-US" altLang="en-US" sz="2800" dirty="0"/>
              <a:t>View of the Earth from L1</a:t>
            </a:r>
            <a:endParaRPr lang="en-US" altLang="en-US" dirty="0"/>
          </a:p>
        </p:txBody>
      </p:sp>
      <p:grpSp>
        <p:nvGrpSpPr>
          <p:cNvPr id="2" name="Group 1">
            <a:extLst>
              <a:ext uri="{FF2B5EF4-FFF2-40B4-BE49-F238E27FC236}">
                <a16:creationId xmlns:a16="http://schemas.microsoft.com/office/drawing/2014/main" id="{BC176DB9-B533-43B7-903D-D200E13CE209}"/>
              </a:ext>
            </a:extLst>
          </p:cNvPr>
          <p:cNvGrpSpPr/>
          <p:nvPr/>
        </p:nvGrpSpPr>
        <p:grpSpPr>
          <a:xfrm>
            <a:off x="486310" y="1075362"/>
            <a:ext cx="3140467" cy="2353638"/>
            <a:chOff x="1524000" y="1447800"/>
            <a:chExt cx="6251575" cy="4579938"/>
          </a:xfrm>
        </p:grpSpPr>
        <p:grpSp>
          <p:nvGrpSpPr>
            <p:cNvPr id="16387" name="Group 3">
              <a:extLst>
                <a:ext uri="{FF2B5EF4-FFF2-40B4-BE49-F238E27FC236}">
                  <a16:creationId xmlns:a16="http://schemas.microsoft.com/office/drawing/2014/main" id="{1C36CB3F-3F4E-49D4-9937-7AAAB8151941}"/>
                </a:ext>
              </a:extLst>
            </p:cNvPr>
            <p:cNvGrpSpPr>
              <a:grpSpLocks/>
            </p:cNvGrpSpPr>
            <p:nvPr/>
          </p:nvGrpSpPr>
          <p:grpSpPr bwMode="auto">
            <a:xfrm>
              <a:off x="1524000" y="1447800"/>
              <a:ext cx="6251575" cy="4579938"/>
              <a:chOff x="1248" y="720"/>
              <a:chExt cx="3461" cy="2712"/>
            </a:xfrm>
          </p:grpSpPr>
          <p:pic>
            <p:nvPicPr>
              <p:cNvPr id="16389" name="Picture 4" descr="earth_moon_fov">
                <a:extLst>
                  <a:ext uri="{FF2B5EF4-FFF2-40B4-BE49-F238E27FC236}">
                    <a16:creationId xmlns:a16="http://schemas.microsoft.com/office/drawing/2014/main" id="{2814E3D7-1D4A-44A2-86F1-9CBF2B638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720"/>
                <a:ext cx="3461" cy="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5">
                <a:extLst>
                  <a:ext uri="{FF2B5EF4-FFF2-40B4-BE49-F238E27FC236}">
                    <a16:creationId xmlns:a16="http://schemas.microsoft.com/office/drawing/2014/main" id="{A194D5DC-3813-4904-A1C3-CEF63D48AFEE}"/>
                  </a:ext>
                </a:extLst>
              </p:cNvPr>
              <p:cNvSpPr txBox="1">
                <a:spLocks noChangeArrowheads="1"/>
              </p:cNvSpPr>
              <p:nvPr/>
            </p:nvSpPr>
            <p:spPr bwMode="auto">
              <a:xfrm>
                <a:off x="3412" y="2945"/>
                <a:ext cx="1295"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dirty="0">
                    <a:solidFill>
                      <a:schemeClr val="folHlink"/>
                    </a:solidFill>
                    <a:latin typeface="Arial" panose="020B0604020202020204" pitchFamily="34" charset="0"/>
                  </a:rPr>
                  <a:t>NISTAR:  FOV 1º</a:t>
                </a:r>
              </a:p>
              <a:p>
                <a:r>
                  <a:rPr lang="en-US" altLang="en-US" sz="1000" dirty="0">
                    <a:solidFill>
                      <a:schemeClr val="folHlink"/>
                    </a:solidFill>
                    <a:latin typeface="Arial" panose="020B0604020202020204" pitchFamily="34" charset="0"/>
                  </a:rPr>
                  <a:t>                FOR 7º</a:t>
                </a:r>
              </a:p>
            </p:txBody>
          </p:sp>
        </p:grpSp>
        <p:sp>
          <p:nvSpPr>
            <p:cNvPr id="16388" name="Oval 12">
              <a:extLst>
                <a:ext uri="{FF2B5EF4-FFF2-40B4-BE49-F238E27FC236}">
                  <a16:creationId xmlns:a16="http://schemas.microsoft.com/office/drawing/2014/main" id="{039B2D81-4D5A-4B43-9F1E-1CD2B0061B99}"/>
                </a:ext>
              </a:extLst>
            </p:cNvPr>
            <p:cNvSpPr>
              <a:spLocks noChangeArrowheads="1"/>
            </p:cNvSpPr>
            <p:nvPr/>
          </p:nvSpPr>
          <p:spPr bwMode="auto">
            <a:xfrm>
              <a:off x="3048000" y="2286000"/>
              <a:ext cx="3200400" cy="2971800"/>
            </a:xfrm>
            <a:prstGeom prst="ellipse">
              <a:avLst/>
            </a:prstGeom>
            <a:noFill/>
            <a:ln w="635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9" name="Text Box 3079">
            <a:extLst>
              <a:ext uri="{FF2B5EF4-FFF2-40B4-BE49-F238E27FC236}">
                <a16:creationId xmlns:a16="http://schemas.microsoft.com/office/drawing/2014/main" id="{9B540861-D4EA-4D6E-A65C-D2C8FE89A56C}"/>
              </a:ext>
            </a:extLst>
          </p:cNvPr>
          <p:cNvSpPr txBox="1">
            <a:spLocks noChangeArrowheads="1"/>
          </p:cNvSpPr>
          <p:nvPr/>
        </p:nvSpPr>
        <p:spPr bwMode="auto">
          <a:xfrm>
            <a:off x="3703394" y="1075362"/>
            <a:ext cx="544060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en-US" altLang="en-US" sz="1800" dirty="0"/>
              <a:t>L1 is the neutral gravity point located 1.6 million km from Earth. The DSCOVR orbit spans ~200k km, tilts along the Sun-Earth line, and evolves over time.</a:t>
            </a:r>
          </a:p>
          <a:p>
            <a:pPr marL="342900" indent="-342900">
              <a:buFont typeface="Arial" panose="020B0604020202020204" pitchFamily="34" charset="0"/>
              <a:buChar char="•"/>
            </a:pPr>
            <a:endParaRPr lang="en-US" altLang="en-US" sz="1800" dirty="0"/>
          </a:p>
          <a:p>
            <a:pPr marL="342900" indent="-342900">
              <a:buFont typeface="Arial" panose="020B0604020202020204" pitchFamily="34" charset="0"/>
              <a:buChar char="•"/>
            </a:pPr>
            <a:r>
              <a:rPr lang="en-US" altLang="en-US" sz="1800" dirty="0"/>
              <a:t>NISTAR views the entire Earth from a synoptic vantage point; integrating flux from the entire disk in four separate bands.</a:t>
            </a:r>
          </a:p>
          <a:p>
            <a:pPr marL="342900" indent="-342900">
              <a:buFont typeface="Arial" panose="020B0604020202020204" pitchFamily="34" charset="0"/>
              <a:buChar char="•"/>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2000" advTm="33772"/>
    </mc:Choice>
    <mc:Fallback xmlns="">
      <p:transition spd="slow" advTm="3377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029" name="Picture 1" descr="Chart, histogram&#10;&#10;Description automatically generated">
            <a:extLst>
              <a:ext uri="{FF2B5EF4-FFF2-40B4-BE49-F238E27FC236}">
                <a16:creationId xmlns:a16="http://schemas.microsoft.com/office/drawing/2014/main" id="{6B217494-8576-4B6C-9149-79F850D25F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04" r="7336"/>
          <a:stretch/>
        </p:blipFill>
        <p:spPr bwMode="auto">
          <a:xfrm>
            <a:off x="264496" y="3429000"/>
            <a:ext cx="3593184" cy="272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Graphical user interface, chart, histogram&#10;&#10;Description automatically generated">
            <a:extLst>
              <a:ext uri="{FF2B5EF4-FFF2-40B4-BE49-F238E27FC236}">
                <a16:creationId xmlns:a16="http://schemas.microsoft.com/office/drawing/2014/main" id="{335F323F-38C0-4B1D-9F3A-591BD0FB93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2" t="6965" r="7341" b="9285"/>
          <a:stretch/>
        </p:blipFill>
        <p:spPr bwMode="auto">
          <a:xfrm>
            <a:off x="318901" y="994872"/>
            <a:ext cx="3538779" cy="243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Google Shape;170;p26"/>
          <p:cNvSpPr txBox="1">
            <a:spLocks noGrp="1"/>
          </p:cNvSpPr>
          <p:nvPr>
            <p:ph type="ctrTitle"/>
          </p:nvPr>
        </p:nvSpPr>
        <p:spPr>
          <a:xfrm>
            <a:off x="871875" y="4798"/>
            <a:ext cx="6212981" cy="6067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4F0E2"/>
              </a:buClr>
              <a:buSzPts val="1100"/>
              <a:buFont typeface="Calibri"/>
              <a:buNone/>
            </a:pPr>
            <a:r>
              <a:rPr lang="en-US" sz="2400" b="1" dirty="0">
                <a:solidFill>
                  <a:schemeClr val="tx1"/>
                </a:solidFill>
                <a:latin typeface="+mn-lt"/>
              </a:rPr>
              <a:t>Correction Coverage of Moon Intrusion</a:t>
            </a:r>
            <a:endParaRPr sz="2400" dirty="0">
              <a:solidFill>
                <a:schemeClr val="tx1"/>
              </a:solidFill>
              <a:latin typeface="+mn-lt"/>
            </a:endParaRPr>
          </a:p>
        </p:txBody>
      </p:sp>
      <p:grpSp>
        <p:nvGrpSpPr>
          <p:cNvPr id="10" name="Group 9">
            <a:extLst>
              <a:ext uri="{FF2B5EF4-FFF2-40B4-BE49-F238E27FC236}">
                <a16:creationId xmlns:a16="http://schemas.microsoft.com/office/drawing/2014/main" id="{A3F1FB4E-850B-4DE4-8FC2-C1B72BA6618E}"/>
              </a:ext>
            </a:extLst>
          </p:cNvPr>
          <p:cNvGrpSpPr>
            <a:grpSpLocks noChangeAspect="1"/>
          </p:cNvGrpSpPr>
          <p:nvPr/>
        </p:nvGrpSpPr>
        <p:grpSpPr>
          <a:xfrm>
            <a:off x="4184544" y="2918024"/>
            <a:ext cx="4080950" cy="3211765"/>
            <a:chOff x="5862038" y="847186"/>
            <a:chExt cx="4333490" cy="3410518"/>
          </a:xfrm>
        </p:grpSpPr>
        <p:pic>
          <p:nvPicPr>
            <p:cNvPr id="11" name="Picture 10" descr="Chart, scatter chart&#10;&#10;Description automatically generated">
              <a:extLst>
                <a:ext uri="{FF2B5EF4-FFF2-40B4-BE49-F238E27FC236}">
                  <a16:creationId xmlns:a16="http://schemas.microsoft.com/office/drawing/2014/main" id="{6559C0EF-F448-459D-9522-7DDD0961CA24}"/>
                </a:ext>
              </a:extLst>
            </p:cNvPr>
            <p:cNvPicPr>
              <a:picLocks noChangeAspect="1"/>
            </p:cNvPicPr>
            <p:nvPr/>
          </p:nvPicPr>
          <p:blipFill rotWithShape="1">
            <a:blip r:embed="rId5">
              <a:extLst>
                <a:ext uri="{28A0092B-C50C-407E-A947-70E740481C1C}">
                  <a14:useLocalDpi xmlns:a14="http://schemas.microsoft.com/office/drawing/2010/main" val="0"/>
                </a:ext>
              </a:extLst>
            </a:blip>
            <a:srcRect r="4703"/>
            <a:stretch/>
          </p:blipFill>
          <p:spPr>
            <a:xfrm>
              <a:off x="5862038" y="847186"/>
              <a:ext cx="4333490" cy="3410518"/>
            </a:xfrm>
            <a:prstGeom prst="rect">
              <a:avLst/>
            </a:prstGeom>
          </p:spPr>
        </p:pic>
        <p:cxnSp>
          <p:nvCxnSpPr>
            <p:cNvPr id="12" name="Straight Connector 11">
              <a:extLst>
                <a:ext uri="{FF2B5EF4-FFF2-40B4-BE49-F238E27FC236}">
                  <a16:creationId xmlns:a16="http://schemas.microsoft.com/office/drawing/2014/main" id="{A627820D-FFE1-4083-B4EC-3209ECE6235D}"/>
                </a:ext>
              </a:extLst>
            </p:cNvPr>
            <p:cNvCxnSpPr>
              <a:cxnSpLocks/>
            </p:cNvCxnSpPr>
            <p:nvPr/>
          </p:nvCxnSpPr>
          <p:spPr>
            <a:xfrm>
              <a:off x="6728218" y="1324417"/>
              <a:ext cx="3244457" cy="1475933"/>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EFDF6FFC-1491-4DB0-8DD2-A2D684222C9C}"/>
                </a:ext>
              </a:extLst>
            </p:cNvPr>
            <p:cNvCxnSpPr>
              <a:cxnSpLocks/>
            </p:cNvCxnSpPr>
            <p:nvPr/>
          </p:nvCxnSpPr>
          <p:spPr>
            <a:xfrm>
              <a:off x="6591300" y="2880216"/>
              <a:ext cx="3305175" cy="958359"/>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4" name="Google Shape;178;p27">
            <a:extLst>
              <a:ext uri="{FF2B5EF4-FFF2-40B4-BE49-F238E27FC236}">
                <a16:creationId xmlns:a16="http://schemas.microsoft.com/office/drawing/2014/main" id="{1184FFB8-330F-4680-A05F-2FC56DF11AC8}"/>
              </a:ext>
            </a:extLst>
          </p:cNvPr>
          <p:cNvSpPr txBox="1"/>
          <p:nvPr/>
        </p:nvSpPr>
        <p:spPr>
          <a:xfrm>
            <a:off x="4085807" y="808251"/>
            <a:ext cx="4406962" cy="2109773"/>
          </a:xfrm>
          <a:prstGeom prst="rect">
            <a:avLst/>
          </a:prstGeom>
          <a:noFill/>
          <a:ln>
            <a:noFill/>
          </a:ln>
        </p:spPr>
        <p:txBody>
          <a:bodyPr spcFirstLastPara="1" wrap="square" lIns="91425" tIns="45700" rIns="91425" bIns="45700" anchor="t" anchorCtr="0">
            <a:noAutofit/>
          </a:bodyPr>
          <a:lstStyle/>
          <a:p>
            <a:pPr marL="342900" marR="0" lvl="0" indent="-342900" rtl="0">
              <a:spcBef>
                <a:spcPts val="0"/>
              </a:spcBef>
              <a:spcAft>
                <a:spcPts val="0"/>
              </a:spcAft>
              <a:buFont typeface="Arial" panose="020B0604020202020204" pitchFamily="34" charset="0"/>
              <a:buChar char="•"/>
            </a:pPr>
            <a:r>
              <a:rPr lang="en-US" sz="1600" dirty="0">
                <a:solidFill>
                  <a:schemeClr val="dk1"/>
                </a:solidFill>
                <a:latin typeface="+mn-lt"/>
                <a:cs typeface="Calibri" panose="020F0502020204030204" pitchFamily="34" charset="0"/>
                <a:sym typeface="Wingdings" panose="05000000000000000000" pitchFamily="2" charset="2"/>
              </a:rPr>
              <a:t>Lunar phase of most intrusions fall within 0.10 to 0.25 radians—a range spanned by direct lunar observations made in 2015, see plot below</a:t>
            </a:r>
          </a:p>
          <a:p>
            <a:pPr marL="342900" marR="0" lvl="0" indent="-342900" rtl="0">
              <a:spcBef>
                <a:spcPts val="0"/>
              </a:spcBef>
              <a:spcAft>
                <a:spcPts val="0"/>
              </a:spcAft>
              <a:buFont typeface="Arial" panose="020B0604020202020204" pitchFamily="34" charset="0"/>
              <a:buChar char="•"/>
            </a:pPr>
            <a:endParaRPr lang="en-US" sz="1600" dirty="0">
              <a:solidFill>
                <a:schemeClr val="dk1"/>
              </a:solidFill>
              <a:latin typeface="+mn-lt"/>
              <a:cs typeface="Calibri" panose="020F0502020204030204" pitchFamily="34" charset="0"/>
              <a:sym typeface="Wingdings" panose="05000000000000000000" pitchFamily="2" charset="2"/>
            </a:endParaRPr>
          </a:p>
          <a:p>
            <a:pPr marL="342900" marR="0" lvl="0" indent="-342900" rtl="0">
              <a:spcBef>
                <a:spcPts val="0"/>
              </a:spcBef>
              <a:spcAft>
                <a:spcPts val="0"/>
              </a:spcAft>
              <a:buFont typeface="Arial" panose="020B0604020202020204" pitchFamily="34" charset="0"/>
              <a:buChar char="•"/>
            </a:pPr>
            <a:r>
              <a:rPr lang="en-US" sz="1600" dirty="0">
                <a:solidFill>
                  <a:schemeClr val="dk1"/>
                </a:solidFill>
                <a:latin typeface="+mn-lt"/>
                <a:cs typeface="Calibri" panose="020F0502020204030204" pitchFamily="34" charset="0"/>
                <a:sym typeface="Wingdings" panose="05000000000000000000" pitchFamily="2" charset="2"/>
              </a:rPr>
              <a:t>Note: lunar PD currents are much smaller than during the 70 nA during Earth observations</a:t>
            </a:r>
          </a:p>
          <a:p>
            <a:pPr lvl="8"/>
            <a:r>
              <a:rPr lang="en-US" sz="1800" b="1" dirty="0">
                <a:solidFill>
                  <a:schemeClr val="dk1"/>
                </a:solidFill>
                <a:latin typeface="Calibri" panose="020F0502020204030204" pitchFamily="34" charset="0"/>
                <a:cs typeface="Calibri" panose="020F0502020204030204" pitchFamily="34" charset="0"/>
                <a:sym typeface="Wingdings" panose="05000000000000000000" pitchFamily="2" charset="2"/>
              </a:rPr>
              <a:t> </a:t>
            </a:r>
          </a:p>
        </p:txBody>
      </p:sp>
      <p:sp>
        <p:nvSpPr>
          <p:cNvPr id="15" name="Google Shape;178;p27">
            <a:extLst>
              <a:ext uri="{FF2B5EF4-FFF2-40B4-BE49-F238E27FC236}">
                <a16:creationId xmlns:a16="http://schemas.microsoft.com/office/drawing/2014/main" id="{E7B1DFC8-9700-4C91-91C0-91132B79AE8F}"/>
              </a:ext>
            </a:extLst>
          </p:cNvPr>
          <p:cNvSpPr txBox="1"/>
          <p:nvPr/>
        </p:nvSpPr>
        <p:spPr>
          <a:xfrm>
            <a:off x="877748" y="649129"/>
            <a:ext cx="2421083" cy="318245"/>
          </a:xfrm>
          <a:prstGeom prst="rect">
            <a:avLst/>
          </a:prstGeom>
          <a:solidFill>
            <a:schemeClr val="lt1"/>
          </a:solidFill>
          <a:ln>
            <a:noFill/>
          </a:ln>
        </p:spPr>
        <p:txBody>
          <a:bodyPr spcFirstLastPara="1" wrap="square" lIns="91425" tIns="45700" rIns="91425" bIns="45700" anchor="t" anchorCtr="0">
            <a:noAutofit/>
          </a:bodyPr>
          <a:lstStyle/>
          <a:p>
            <a:pPr marR="0" lvl="0" algn="ctr" rtl="0">
              <a:spcBef>
                <a:spcPts val="0"/>
              </a:spcBef>
              <a:spcAft>
                <a:spcPts val="0"/>
              </a:spcAft>
            </a:pPr>
            <a:r>
              <a:rPr lang="en-US" sz="1600" b="1" dirty="0">
                <a:solidFill>
                  <a:schemeClr val="dk1"/>
                </a:solidFill>
                <a:latin typeface="+mn-lt"/>
                <a:cs typeface="Calibri" panose="020F0502020204030204" pitchFamily="34" charset="0"/>
                <a:sym typeface="Wingdings" panose="05000000000000000000" pitchFamily="2" charset="2"/>
              </a:rPr>
              <a:t>Frequency of Intrusion </a:t>
            </a:r>
          </a:p>
        </p:txBody>
      </p:sp>
      <p:sp>
        <p:nvSpPr>
          <p:cNvPr id="16" name="Google Shape;178;p27">
            <a:extLst>
              <a:ext uri="{FF2B5EF4-FFF2-40B4-BE49-F238E27FC236}">
                <a16:creationId xmlns:a16="http://schemas.microsoft.com/office/drawing/2014/main" id="{2BE70601-7038-46E3-8F88-FB105D69EC92}"/>
              </a:ext>
            </a:extLst>
          </p:cNvPr>
          <p:cNvSpPr txBox="1"/>
          <p:nvPr/>
        </p:nvSpPr>
        <p:spPr>
          <a:xfrm>
            <a:off x="612386" y="1097198"/>
            <a:ext cx="1210541" cy="318245"/>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pPr>
            <a:r>
              <a:rPr lang="en-US" b="1" dirty="0">
                <a:solidFill>
                  <a:schemeClr val="bg1"/>
                </a:solidFill>
                <a:latin typeface="Calibri" panose="020F0502020204030204" pitchFamily="34" charset="0"/>
                <a:cs typeface="Calibri" panose="020F0502020204030204" pitchFamily="34" charset="0"/>
                <a:sym typeface="Wingdings" panose="05000000000000000000" pitchFamily="2" charset="2"/>
              </a:rPr>
              <a:t>Full moon</a:t>
            </a:r>
          </a:p>
        </p:txBody>
      </p:sp>
      <p:sp>
        <p:nvSpPr>
          <p:cNvPr id="17" name="Google Shape;178;p27">
            <a:extLst>
              <a:ext uri="{FF2B5EF4-FFF2-40B4-BE49-F238E27FC236}">
                <a16:creationId xmlns:a16="http://schemas.microsoft.com/office/drawing/2014/main" id="{D4D287B2-A83D-4035-A30E-F5CD5FF9EDD1}"/>
              </a:ext>
            </a:extLst>
          </p:cNvPr>
          <p:cNvSpPr txBox="1"/>
          <p:nvPr/>
        </p:nvSpPr>
        <p:spPr>
          <a:xfrm>
            <a:off x="816060" y="3489769"/>
            <a:ext cx="1210541" cy="318245"/>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pPr>
            <a:r>
              <a:rPr lang="en-US" b="1" dirty="0">
                <a:solidFill>
                  <a:schemeClr val="bg1"/>
                </a:solidFill>
                <a:latin typeface="Calibri" panose="020F0502020204030204" pitchFamily="34" charset="0"/>
                <a:cs typeface="Calibri" panose="020F0502020204030204" pitchFamily="34" charset="0"/>
                <a:sym typeface="Wingdings" panose="05000000000000000000" pitchFamily="2" charset="2"/>
              </a:rPr>
              <a:t>New moon</a:t>
            </a:r>
          </a:p>
        </p:txBody>
      </p:sp>
    </p:spTree>
    <p:extLst>
      <p:ext uri="{BB962C8B-B14F-4D97-AF65-F5344CB8AC3E}">
        <p14:creationId xmlns:p14="http://schemas.microsoft.com/office/powerpoint/2010/main" val="829407610"/>
      </p:ext>
    </p:extLst>
  </p:cSld>
  <p:clrMapOvr>
    <a:masterClrMapping/>
  </p:clrMapOvr>
  <mc:AlternateContent xmlns:mc="http://schemas.openxmlformats.org/markup-compatibility/2006" xmlns:p14="http://schemas.microsoft.com/office/powerpoint/2010/main">
    <mc:Choice Requires="p14">
      <p:transition spd="slow" p14:dur="2000" advTm="7882"/>
    </mc:Choice>
    <mc:Fallback xmlns="">
      <p:transition spd="slow" advTm="788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902661" y="0"/>
            <a:ext cx="6503223" cy="6067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4F0E2"/>
              </a:buClr>
              <a:buSzPts val="1100"/>
              <a:buFont typeface="Calibri"/>
              <a:buNone/>
            </a:pPr>
            <a:r>
              <a:rPr lang="en-US" sz="2400" b="1" i="0" u="none" strike="noStrike" cap="none" dirty="0">
                <a:solidFill>
                  <a:schemeClr val="tx1"/>
                </a:solidFill>
                <a:latin typeface="+mn-lt"/>
                <a:sym typeface="Calibri"/>
              </a:rPr>
              <a:t>Evolution of NISTAR View Angle over Time</a:t>
            </a:r>
            <a:endParaRPr sz="2400" dirty="0">
              <a:solidFill>
                <a:schemeClr val="tx1"/>
              </a:solidFill>
              <a:latin typeface="+mn-lt"/>
            </a:endParaRPr>
          </a:p>
        </p:txBody>
      </p:sp>
      <p:sp>
        <p:nvSpPr>
          <p:cNvPr id="28" name="Google Shape;178;p27">
            <a:extLst>
              <a:ext uri="{FF2B5EF4-FFF2-40B4-BE49-F238E27FC236}">
                <a16:creationId xmlns:a16="http://schemas.microsoft.com/office/drawing/2014/main" id="{56380453-F13E-43C3-9105-DE12C3D2FCA0}"/>
              </a:ext>
            </a:extLst>
          </p:cNvPr>
          <p:cNvSpPr txBox="1"/>
          <p:nvPr/>
        </p:nvSpPr>
        <p:spPr>
          <a:xfrm>
            <a:off x="508961" y="642981"/>
            <a:ext cx="7775130" cy="2359239"/>
          </a:xfrm>
          <a:prstGeom prst="rect">
            <a:avLst/>
          </a:prstGeom>
          <a:noFill/>
          <a:ln>
            <a:noFill/>
          </a:ln>
        </p:spPr>
        <p:txBody>
          <a:bodyPr spcFirstLastPara="1" wrap="square" lIns="91425" tIns="45700" rIns="91425" bIns="45700" anchor="t" anchorCtr="0">
            <a:noAutofit/>
          </a:bodyPr>
          <a:lstStyle/>
          <a:p>
            <a:pPr marL="342900" marR="0" lvl="0" indent="-342900" rtl="0">
              <a:spcBef>
                <a:spcPts val="0"/>
              </a:spcBef>
              <a:spcAft>
                <a:spcPts val="0"/>
              </a:spcAft>
              <a:buFont typeface="Arial" panose="020B0604020202020204" pitchFamily="34" charset="0"/>
              <a:buChar char="•"/>
            </a:pPr>
            <a:r>
              <a:rPr lang="en-US" sz="1600" b="1" i="0" u="none" strike="noStrike" cap="none" dirty="0">
                <a:solidFill>
                  <a:schemeClr val="dk1"/>
                </a:solidFill>
                <a:latin typeface="+mn-lt"/>
                <a:cs typeface="Calibri" panose="020F0502020204030204" pitchFamily="34" charset="0"/>
                <a:sym typeface="Arial"/>
              </a:rPr>
              <a:t>The 6-month period Lissajous</a:t>
            </a:r>
            <a:r>
              <a:rPr lang="en-US" sz="1600" b="1" dirty="0">
                <a:solidFill>
                  <a:schemeClr val="dk1"/>
                </a:solidFill>
                <a:latin typeface="+mn-lt"/>
                <a:cs typeface="Calibri" panose="020F0502020204030204" pitchFamily="34" charset="0"/>
              </a:rPr>
              <a:t> orbit of DSCOVR has continually evolved over time. </a:t>
            </a:r>
            <a:r>
              <a:rPr lang="en-US" sz="1600" b="1" i="0" u="none" strike="noStrike" cap="none" dirty="0">
                <a:solidFill>
                  <a:schemeClr val="dk1"/>
                </a:solidFill>
                <a:latin typeface="+mn-lt"/>
                <a:cs typeface="Calibri" panose="020F0502020204030204" pitchFamily="34" charset="0"/>
                <a:sym typeface="Arial"/>
              </a:rPr>
              <a:t>The </a:t>
            </a:r>
            <a:r>
              <a:rPr lang="en-US" sz="1600" b="1" i="0" u="none" strike="noStrike" cap="none" dirty="0">
                <a:solidFill>
                  <a:schemeClr val="tx1"/>
                </a:solidFill>
                <a:latin typeface="+mn-lt"/>
                <a:cs typeface="Calibri" panose="020F0502020204030204" pitchFamily="34" charset="0"/>
                <a:sym typeface="Arial"/>
              </a:rPr>
              <a:t>plot below shows </a:t>
            </a:r>
            <a:r>
              <a:rPr lang="en-US" sz="1600" b="1" i="0" u="none" strike="noStrike" cap="none" dirty="0">
                <a:solidFill>
                  <a:schemeClr val="dk1"/>
                </a:solidFill>
                <a:latin typeface="+mn-lt"/>
                <a:cs typeface="Calibri" panose="020F0502020204030204" pitchFamily="34" charset="0"/>
                <a:sym typeface="Arial"/>
              </a:rPr>
              <a:t>the backscattering ang</a:t>
            </a:r>
            <a:r>
              <a:rPr lang="en-US" sz="1600" b="1" dirty="0">
                <a:solidFill>
                  <a:schemeClr val="dk1"/>
                </a:solidFill>
                <a:latin typeface="+mn-lt"/>
                <a:cs typeface="Calibri" panose="020F0502020204030204" pitchFamily="34" charset="0"/>
              </a:rPr>
              <a:t>le as seen by NISTAR over the last 7 years. </a:t>
            </a:r>
          </a:p>
          <a:p>
            <a:pPr marL="342900" marR="0" lvl="0" indent="-342900" rtl="0">
              <a:spcBef>
                <a:spcPts val="0"/>
              </a:spcBef>
              <a:spcAft>
                <a:spcPts val="0"/>
              </a:spcAft>
              <a:buFont typeface="Arial" panose="020B0604020202020204" pitchFamily="34" charset="0"/>
              <a:buChar char="•"/>
            </a:pPr>
            <a:endParaRPr lang="en-US" sz="1600" b="1" dirty="0">
              <a:solidFill>
                <a:schemeClr val="dk1"/>
              </a:solidFill>
              <a:latin typeface="+mn-lt"/>
              <a:cs typeface="Calibri" panose="020F0502020204030204" pitchFamily="34" charset="0"/>
            </a:endParaRPr>
          </a:p>
          <a:p>
            <a:pPr marL="342900" indent="-342900">
              <a:buFont typeface="Arial" panose="020B0604020202020204" pitchFamily="34" charset="0"/>
              <a:buChar char="•"/>
            </a:pPr>
            <a:r>
              <a:rPr lang="en-US" sz="1600" b="1" dirty="0">
                <a:solidFill>
                  <a:srgbClr val="262626"/>
                </a:solidFill>
                <a:effectLst/>
                <a:latin typeface="+mn-lt"/>
                <a:ea typeface="Calibri" panose="020F0502020204030204" pitchFamily="34" charset="0"/>
                <a:cs typeface="Roboto-Medium"/>
              </a:rPr>
              <a:t>In 2017, the DSCOVR sun-earth-vehicle (SEV) angle varied from 6.4 to 10 degrees. While in 2020 and 2021 the SEV angle varied from 2 to 12.1 degrees, which produces backscattering angles of 168 to 178 degrees.</a:t>
            </a:r>
            <a:endParaRPr lang="en-US" sz="1600" b="1" dirty="0">
              <a:solidFill>
                <a:schemeClr val="dk1"/>
              </a:solidFill>
              <a:latin typeface="+mn-lt"/>
              <a:cs typeface="Calibri" panose="020F0502020204030204" pitchFamily="34" charset="0"/>
            </a:endParaRPr>
          </a:p>
        </p:txBody>
      </p:sp>
      <p:sp>
        <p:nvSpPr>
          <p:cNvPr id="5" name="Google Shape;178;p27">
            <a:extLst>
              <a:ext uri="{FF2B5EF4-FFF2-40B4-BE49-F238E27FC236}">
                <a16:creationId xmlns:a16="http://schemas.microsoft.com/office/drawing/2014/main" id="{39E3F060-89A8-432B-B7D5-1B83B69E2E26}"/>
              </a:ext>
            </a:extLst>
          </p:cNvPr>
          <p:cNvSpPr txBox="1"/>
          <p:nvPr/>
        </p:nvSpPr>
        <p:spPr>
          <a:xfrm>
            <a:off x="5970124" y="2992984"/>
            <a:ext cx="2969492" cy="2359239"/>
          </a:xfrm>
          <a:prstGeom prst="rect">
            <a:avLst/>
          </a:prstGeom>
          <a:noFill/>
          <a:ln>
            <a:noFill/>
          </a:ln>
        </p:spPr>
        <p:txBody>
          <a:bodyPr spcFirstLastPara="1" wrap="square" lIns="91425" tIns="45700" rIns="91425" bIns="45700" anchor="t" anchorCtr="0">
            <a:noAutofit/>
          </a:bodyPr>
          <a:lstStyle/>
          <a:p>
            <a:pPr marL="342900" marR="0" lvl="0" indent="-342900" rtl="0">
              <a:spcBef>
                <a:spcPts val="0"/>
              </a:spcBef>
              <a:spcAft>
                <a:spcPts val="0"/>
              </a:spcAft>
              <a:buFont typeface="Arial" panose="020B0604020202020204" pitchFamily="34" charset="0"/>
              <a:buChar char="•"/>
            </a:pPr>
            <a:r>
              <a:rPr lang="en-US" sz="1600" b="1" dirty="0">
                <a:solidFill>
                  <a:schemeClr val="dk1"/>
                </a:solidFill>
                <a:latin typeface="+mn-lt"/>
                <a:cs typeface="Calibri" panose="020F0502020204030204" pitchFamily="34" charset="0"/>
              </a:rPr>
              <a:t>August 2021, a spacecraft maneuver changed the orbit so that it will not approach 178 degrees again until 2027</a:t>
            </a:r>
            <a:r>
              <a:rPr lang="en-US" sz="1600" b="1" dirty="0">
                <a:solidFill>
                  <a:schemeClr val="tx1"/>
                </a:solidFill>
                <a:latin typeface="+mn-lt"/>
                <a:cs typeface="Calibri" panose="020F0502020204030204" pitchFamily="34" charset="0"/>
              </a:rPr>
              <a:t>—too small an angle results in solar blinding the downlink stations.</a:t>
            </a:r>
            <a:endParaRPr lang="en-US" sz="1800" b="1" i="0" u="none" strike="noStrike" cap="none" dirty="0">
              <a:solidFill>
                <a:schemeClr val="tx1"/>
              </a:solidFill>
              <a:latin typeface="Calibri" panose="020F0502020204030204" pitchFamily="34" charset="0"/>
              <a:cs typeface="Calibri" panose="020F0502020204030204" pitchFamily="34" charset="0"/>
              <a:sym typeface="Arial"/>
            </a:endParaRPr>
          </a:p>
        </p:txBody>
      </p:sp>
      <p:pic>
        <p:nvPicPr>
          <p:cNvPr id="4" name="Picture 3" descr="A graph of a graph&#10;&#10;Description automatically generated with medium confidence">
            <a:extLst>
              <a:ext uri="{FF2B5EF4-FFF2-40B4-BE49-F238E27FC236}">
                <a16:creationId xmlns:a16="http://schemas.microsoft.com/office/drawing/2014/main" id="{360B4BE9-7C06-5E65-A435-42EF16AFFBE7}"/>
              </a:ext>
            </a:extLst>
          </p:cNvPr>
          <p:cNvPicPr>
            <a:picLocks noChangeAspect="1"/>
          </p:cNvPicPr>
          <p:nvPr/>
        </p:nvPicPr>
        <p:blipFill rotWithShape="1">
          <a:blip r:embed="rId3"/>
          <a:srcRect l="5616" t="2314" r="4476" b="4208"/>
          <a:stretch/>
        </p:blipFill>
        <p:spPr>
          <a:xfrm>
            <a:off x="141011" y="2598341"/>
            <a:ext cx="5616996" cy="3739081"/>
          </a:xfrm>
          <a:prstGeom prst="rect">
            <a:avLst/>
          </a:prstGeom>
        </p:spPr>
      </p:pic>
    </p:spTree>
    <p:extLst>
      <p:ext uri="{BB962C8B-B14F-4D97-AF65-F5344CB8AC3E}">
        <p14:creationId xmlns:p14="http://schemas.microsoft.com/office/powerpoint/2010/main" val="1341665366"/>
      </p:ext>
    </p:extLst>
  </p:cSld>
  <p:clrMapOvr>
    <a:masterClrMapping/>
  </p:clrMapOvr>
  <mc:AlternateContent xmlns:mc="http://schemas.openxmlformats.org/markup-compatibility/2006" xmlns:p14="http://schemas.microsoft.com/office/powerpoint/2010/main">
    <mc:Choice Requires="p14">
      <p:transition spd="slow" p14:dur="2000" advTm="71832"/>
    </mc:Choice>
    <mc:Fallback xmlns="">
      <p:transition spd="slow" advTm="7183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561944" y="-16009"/>
            <a:ext cx="7271344" cy="6067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4F0E2"/>
              </a:buClr>
              <a:buSzPts val="1100"/>
              <a:buFont typeface="Calibri"/>
              <a:buNone/>
            </a:pPr>
            <a:r>
              <a:rPr lang="en-US" sz="2800" b="1" i="0" u="none" strike="noStrike" cap="none" dirty="0">
                <a:solidFill>
                  <a:schemeClr val="tx1"/>
                </a:solidFill>
                <a:sym typeface="Calibri"/>
              </a:rPr>
              <a:t>NISTAR Shortwave &amp; PD </a:t>
            </a:r>
            <a:r>
              <a:rPr lang="en-US" sz="2800" b="1" dirty="0">
                <a:solidFill>
                  <a:schemeClr val="tx1"/>
                </a:solidFill>
              </a:rPr>
              <a:t>Intercomparison</a:t>
            </a:r>
            <a:endParaRPr sz="2800" dirty="0">
              <a:solidFill>
                <a:schemeClr val="tx1"/>
              </a:solidFill>
            </a:endParaRPr>
          </a:p>
        </p:txBody>
      </p:sp>
      <p:sp>
        <p:nvSpPr>
          <p:cNvPr id="26" name="TextBox 25">
            <a:extLst>
              <a:ext uri="{FF2B5EF4-FFF2-40B4-BE49-F238E27FC236}">
                <a16:creationId xmlns:a16="http://schemas.microsoft.com/office/drawing/2014/main" id="{F2217CAB-D474-4BF2-9400-3FBE5687E8B9}"/>
              </a:ext>
            </a:extLst>
          </p:cNvPr>
          <p:cNvSpPr txBox="1"/>
          <p:nvPr/>
        </p:nvSpPr>
        <p:spPr>
          <a:xfrm>
            <a:off x="5037145" y="998129"/>
            <a:ext cx="3972561" cy="5529719"/>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600" dirty="0">
                <a:latin typeface="+mn-lt"/>
              </a:rPr>
              <a:t>Daily average SW radiance (top panel) indicates a 10% increase in the SW radiance as the backscattering angle approaches 178 degrees in December 2020. A 6% increase is noted in September.</a:t>
            </a:r>
          </a:p>
          <a:p>
            <a:pPr marL="285750" indent="-285750" algn="just">
              <a:spcAft>
                <a:spcPts val="800"/>
              </a:spcAft>
              <a:buFont typeface="Arial" panose="020B0604020202020204" pitchFamily="34" charset="0"/>
              <a:buChar char="•"/>
            </a:pPr>
            <a:endParaRPr lang="en-US" sz="1600" dirty="0">
              <a:latin typeface="+mn-lt"/>
            </a:endParaRPr>
          </a:p>
          <a:p>
            <a:pPr marL="285750" indent="-285750" algn="just">
              <a:spcAft>
                <a:spcPts val="800"/>
              </a:spcAft>
              <a:buFont typeface="Arial" panose="020B0604020202020204" pitchFamily="34" charset="0"/>
              <a:buChar char="•"/>
            </a:pPr>
            <a:r>
              <a:rPr lang="en-US" sz="1600" dirty="0">
                <a:latin typeface="+mn-lt"/>
              </a:rPr>
              <a:t>The middle panel shows the scaled current of the PD channel. The signal to noise in this channel is &lt;0.1%. All of the fine structure is real daily variability of the Earth’s SW radiance.</a:t>
            </a:r>
          </a:p>
          <a:p>
            <a:pPr marL="285750" indent="-285750" algn="just">
              <a:spcAft>
                <a:spcPts val="800"/>
              </a:spcAft>
              <a:buFont typeface="Arial" panose="020B0604020202020204" pitchFamily="34" charset="0"/>
              <a:buChar char="•"/>
            </a:pPr>
            <a:endParaRPr lang="en-US" sz="1600" dirty="0">
              <a:latin typeface="+mn-lt"/>
            </a:endParaRPr>
          </a:p>
          <a:p>
            <a:pPr marL="285750" indent="-285750" algn="just">
              <a:spcAft>
                <a:spcPts val="800"/>
              </a:spcAft>
              <a:buFont typeface="Arial" panose="020B0604020202020204" pitchFamily="34" charset="0"/>
              <a:buChar char="•"/>
            </a:pPr>
            <a:endParaRPr lang="en-US" sz="1600" dirty="0">
              <a:latin typeface="+mn-lt"/>
            </a:endParaRPr>
          </a:p>
          <a:p>
            <a:pPr marL="285750" indent="-285750" algn="just">
              <a:spcAft>
                <a:spcPts val="800"/>
              </a:spcAft>
              <a:buFont typeface="Arial" panose="020B0604020202020204" pitchFamily="34" charset="0"/>
              <a:buChar char="•"/>
            </a:pPr>
            <a:r>
              <a:rPr lang="en-US" sz="1600" dirty="0">
                <a:latin typeface="+mn-lt"/>
              </a:rPr>
              <a:t>The bottom panel show the backscattering angle viewed by NISTAR year to year. This plot is included to make it easier to see the correlation between backscattering angle and the measured radiance.</a:t>
            </a:r>
          </a:p>
        </p:txBody>
      </p:sp>
      <p:pic>
        <p:nvPicPr>
          <p:cNvPr id="4" name="Picture 3" descr="A graph of different colored lines&#10;&#10;Description automatically generated">
            <a:extLst>
              <a:ext uri="{FF2B5EF4-FFF2-40B4-BE49-F238E27FC236}">
                <a16:creationId xmlns:a16="http://schemas.microsoft.com/office/drawing/2014/main" id="{809CA826-34E9-9381-631F-E7475A254539}"/>
              </a:ext>
            </a:extLst>
          </p:cNvPr>
          <p:cNvPicPr>
            <a:picLocks noChangeAspect="1"/>
          </p:cNvPicPr>
          <p:nvPr/>
        </p:nvPicPr>
        <p:blipFill rotWithShape="1">
          <a:blip r:embed="rId3"/>
          <a:srcRect l="6893" r="8048" b="4715"/>
          <a:stretch/>
        </p:blipFill>
        <p:spPr>
          <a:xfrm>
            <a:off x="0" y="780843"/>
            <a:ext cx="4572000" cy="1914639"/>
          </a:xfrm>
          <a:prstGeom prst="rect">
            <a:avLst/>
          </a:prstGeom>
        </p:spPr>
      </p:pic>
      <p:pic>
        <p:nvPicPr>
          <p:cNvPr id="8" name="Picture 7" descr="A graph of different colored lines&#10;&#10;Description automatically generated">
            <a:extLst>
              <a:ext uri="{FF2B5EF4-FFF2-40B4-BE49-F238E27FC236}">
                <a16:creationId xmlns:a16="http://schemas.microsoft.com/office/drawing/2014/main" id="{6897F7D2-68D5-1E59-98D7-027FA6D274C9}"/>
              </a:ext>
            </a:extLst>
          </p:cNvPr>
          <p:cNvPicPr>
            <a:picLocks noChangeAspect="1"/>
          </p:cNvPicPr>
          <p:nvPr/>
        </p:nvPicPr>
        <p:blipFill rotWithShape="1">
          <a:blip r:embed="rId4"/>
          <a:srcRect l="7405" t="-270" r="8737" b="5505"/>
          <a:stretch/>
        </p:blipFill>
        <p:spPr>
          <a:xfrm>
            <a:off x="0" y="2816544"/>
            <a:ext cx="4572000" cy="1935238"/>
          </a:xfrm>
          <a:prstGeom prst="rect">
            <a:avLst/>
          </a:prstGeom>
        </p:spPr>
      </p:pic>
      <p:pic>
        <p:nvPicPr>
          <p:cNvPr id="11" name="Picture 10" descr="A graph of different colored lines&#10;&#10;Description automatically generated">
            <a:extLst>
              <a:ext uri="{FF2B5EF4-FFF2-40B4-BE49-F238E27FC236}">
                <a16:creationId xmlns:a16="http://schemas.microsoft.com/office/drawing/2014/main" id="{915C9114-EF3B-ABD4-D4FF-7F3B2FB495EE}"/>
              </a:ext>
            </a:extLst>
          </p:cNvPr>
          <p:cNvPicPr>
            <a:picLocks noChangeAspect="1"/>
          </p:cNvPicPr>
          <p:nvPr/>
        </p:nvPicPr>
        <p:blipFill rotWithShape="1">
          <a:blip r:embed="rId5"/>
          <a:srcRect l="7506" t="464" r="200" b="6257"/>
          <a:stretch/>
        </p:blipFill>
        <p:spPr>
          <a:xfrm>
            <a:off x="0" y="4851224"/>
            <a:ext cx="5074920" cy="1910700"/>
          </a:xfrm>
          <a:prstGeom prst="rect">
            <a:avLst/>
          </a:prstGeom>
        </p:spPr>
      </p:pic>
    </p:spTree>
    <p:extLst>
      <p:ext uri="{BB962C8B-B14F-4D97-AF65-F5344CB8AC3E}">
        <p14:creationId xmlns:p14="http://schemas.microsoft.com/office/powerpoint/2010/main" val="1514329977"/>
      </p:ext>
    </p:extLst>
  </p:cSld>
  <p:clrMapOvr>
    <a:masterClrMapping/>
  </p:clrMapOvr>
  <mc:AlternateContent xmlns:mc="http://schemas.openxmlformats.org/markup-compatibility/2006" xmlns:p14="http://schemas.microsoft.com/office/powerpoint/2010/main">
    <mc:Choice Requires="p14">
      <p:transition spd="slow" p14:dur="2000" advTm="82235"/>
    </mc:Choice>
    <mc:Fallback xmlns="">
      <p:transition spd="slow" advTm="8223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561944" y="-16009"/>
            <a:ext cx="7271344" cy="6067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4F0E2"/>
              </a:buClr>
              <a:buSzPts val="1100"/>
              <a:buFont typeface="Calibri"/>
              <a:buNone/>
            </a:pPr>
            <a:r>
              <a:rPr lang="en-US" sz="2800" b="1" i="0" u="none" strike="noStrike" cap="none" dirty="0">
                <a:solidFill>
                  <a:schemeClr val="tx1"/>
                </a:solidFill>
                <a:sym typeface="Calibri"/>
              </a:rPr>
              <a:t>NISTAR Shortwave &amp; PD </a:t>
            </a:r>
            <a:r>
              <a:rPr lang="en-US" sz="2800" b="1" dirty="0">
                <a:solidFill>
                  <a:schemeClr val="tx1"/>
                </a:solidFill>
              </a:rPr>
              <a:t>Intercomparison</a:t>
            </a:r>
            <a:endParaRPr sz="2800" dirty="0">
              <a:solidFill>
                <a:schemeClr val="tx1"/>
              </a:solidFill>
            </a:endParaRPr>
          </a:p>
        </p:txBody>
      </p:sp>
      <p:sp>
        <p:nvSpPr>
          <p:cNvPr id="5" name="Google Shape;178;p27">
            <a:extLst>
              <a:ext uri="{FF2B5EF4-FFF2-40B4-BE49-F238E27FC236}">
                <a16:creationId xmlns:a16="http://schemas.microsoft.com/office/drawing/2014/main" id="{7858D708-1D35-453B-AF22-4A3542D72B46}"/>
              </a:ext>
            </a:extLst>
          </p:cNvPr>
          <p:cNvSpPr txBox="1"/>
          <p:nvPr/>
        </p:nvSpPr>
        <p:spPr>
          <a:xfrm>
            <a:off x="1037813" y="1646834"/>
            <a:ext cx="3159803" cy="390571"/>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800" i="0" u="none" strike="noStrike" cap="none" dirty="0">
                <a:solidFill>
                  <a:schemeClr val="dk1"/>
                </a:solidFill>
                <a:latin typeface="Calibri" panose="020F0502020204030204" pitchFamily="34" charset="0"/>
                <a:cs typeface="Calibri" panose="020F0502020204030204" pitchFamily="34" charset="0"/>
                <a:sym typeface="Arial"/>
              </a:rPr>
              <a:t>Year-to-Year NISTAR Radiance</a:t>
            </a:r>
            <a:endParaRPr sz="180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28" name="Google Shape;178;p27">
            <a:extLst>
              <a:ext uri="{FF2B5EF4-FFF2-40B4-BE49-F238E27FC236}">
                <a16:creationId xmlns:a16="http://schemas.microsoft.com/office/drawing/2014/main" id="{56380453-F13E-43C3-9105-DE12C3D2FCA0}"/>
              </a:ext>
            </a:extLst>
          </p:cNvPr>
          <p:cNvSpPr txBox="1"/>
          <p:nvPr/>
        </p:nvSpPr>
        <p:spPr>
          <a:xfrm>
            <a:off x="457246" y="678240"/>
            <a:ext cx="8229507" cy="69779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1" i="0" u="none" strike="noStrike" cap="none" dirty="0">
                <a:solidFill>
                  <a:schemeClr val="dk1"/>
                </a:solidFill>
                <a:latin typeface="Calibri" panose="020F0502020204030204" pitchFamily="34" charset="0"/>
                <a:cs typeface="Calibri" panose="020F0502020204030204" pitchFamily="34" charset="0"/>
                <a:sym typeface="Wingdings" panose="05000000000000000000" pitchFamily="2" charset="2"/>
              </a:rPr>
              <a:t>Comparison of SW to itself year-to-year and PD channel indicates v</a:t>
            </a:r>
            <a:r>
              <a:rPr lang="en-US" sz="2000" b="1" i="0" u="none" strike="noStrike" cap="none" dirty="0">
                <a:solidFill>
                  <a:schemeClr val="dk1"/>
                </a:solidFill>
                <a:latin typeface="Calibri" panose="020F0502020204030204" pitchFamily="34" charset="0"/>
                <a:cs typeface="Calibri" panose="020F0502020204030204" pitchFamily="34" charset="0"/>
                <a:sym typeface="Arial"/>
              </a:rPr>
              <a:t>ariability in NISTAR SW offset is erroneous </a:t>
            </a:r>
            <a:endParaRPr sz="20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26" name="TextBox 25">
            <a:extLst>
              <a:ext uri="{FF2B5EF4-FFF2-40B4-BE49-F238E27FC236}">
                <a16:creationId xmlns:a16="http://schemas.microsoft.com/office/drawing/2014/main" id="{F2217CAB-D474-4BF2-9400-3FBE5687E8B9}"/>
              </a:ext>
            </a:extLst>
          </p:cNvPr>
          <p:cNvSpPr txBox="1"/>
          <p:nvPr/>
        </p:nvSpPr>
        <p:spPr>
          <a:xfrm>
            <a:off x="4763245" y="1903201"/>
            <a:ext cx="3972561" cy="3600986"/>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600" dirty="0">
                <a:latin typeface="+mn-lt"/>
              </a:rPr>
              <a:t>SW radiance (circles) are most consistent year-to-year with a constant background (bottom panel) vs monthly measurements (top panel)—note that each year is a different color </a:t>
            </a:r>
          </a:p>
          <a:p>
            <a:pPr marL="285750" indent="-285750" algn="just">
              <a:spcAft>
                <a:spcPts val="800"/>
              </a:spcAft>
              <a:buFont typeface="Arial" panose="020B0604020202020204" pitchFamily="34" charset="0"/>
              <a:buChar char="•"/>
            </a:pPr>
            <a:r>
              <a:rPr lang="en-US" sz="1600" dirty="0">
                <a:latin typeface="+mn-lt"/>
              </a:rPr>
              <a:t>A relative comparison with the scaled PD channel (stars) implies long-term agreement below a percent with a </a:t>
            </a:r>
            <a:r>
              <a:rPr lang="en-US" sz="1600" i="1" dirty="0">
                <a:latin typeface="+mn-lt"/>
              </a:rPr>
              <a:t>constant </a:t>
            </a:r>
            <a:r>
              <a:rPr lang="en-US" sz="1600" dirty="0">
                <a:latin typeface="+mn-lt"/>
              </a:rPr>
              <a:t>background</a:t>
            </a:r>
          </a:p>
          <a:p>
            <a:pPr algn="just">
              <a:spcAft>
                <a:spcPts val="800"/>
              </a:spcAft>
            </a:pPr>
            <a:endParaRPr lang="en-US" sz="1600" dirty="0">
              <a:latin typeface="+mn-lt"/>
            </a:endParaRPr>
          </a:p>
          <a:p>
            <a:pPr algn="just">
              <a:spcAft>
                <a:spcPts val="800"/>
              </a:spcAft>
            </a:pPr>
            <a:r>
              <a:rPr lang="en-US" sz="1600" dirty="0">
                <a:latin typeface="+mn-lt"/>
              </a:rPr>
              <a:t> </a:t>
            </a:r>
            <a:r>
              <a:rPr lang="en-US" sz="1600" b="1" dirty="0">
                <a:latin typeface="+mn-lt"/>
                <a:sym typeface="Wingdings" panose="05000000000000000000" pitchFamily="2" charset="2"/>
              </a:rPr>
              <a:t>NISTAR is a </a:t>
            </a:r>
            <a:r>
              <a:rPr lang="en-US" sz="1600" b="1" i="1" dirty="0">
                <a:latin typeface="+mn-lt"/>
                <a:sym typeface="Wingdings" panose="05000000000000000000" pitchFamily="2" charset="2"/>
              </a:rPr>
              <a:t>very</a:t>
            </a:r>
            <a:r>
              <a:rPr lang="en-US" sz="1600" b="1" dirty="0">
                <a:latin typeface="+mn-lt"/>
                <a:sym typeface="Wingdings" panose="05000000000000000000" pitchFamily="2" charset="2"/>
              </a:rPr>
              <a:t> stable instrument, however, measurements of the offsets have measurement errors </a:t>
            </a:r>
          </a:p>
        </p:txBody>
      </p:sp>
      <p:pic>
        <p:nvPicPr>
          <p:cNvPr id="4" name="Picture 3" descr="A graph with colorful lines and dots&#10;&#10;Description automatically generated">
            <a:extLst>
              <a:ext uri="{FF2B5EF4-FFF2-40B4-BE49-F238E27FC236}">
                <a16:creationId xmlns:a16="http://schemas.microsoft.com/office/drawing/2014/main" id="{0AC75AF3-5048-694D-E4D7-0E09F3D9F407}"/>
              </a:ext>
            </a:extLst>
          </p:cNvPr>
          <p:cNvPicPr>
            <a:picLocks noChangeAspect="1"/>
          </p:cNvPicPr>
          <p:nvPr/>
        </p:nvPicPr>
        <p:blipFill>
          <a:blip r:embed="rId3"/>
          <a:stretch>
            <a:fillRect/>
          </a:stretch>
        </p:blipFill>
        <p:spPr>
          <a:xfrm>
            <a:off x="191816" y="2066034"/>
            <a:ext cx="4571429" cy="3409524"/>
          </a:xfrm>
          <a:prstGeom prst="rect">
            <a:avLst/>
          </a:prstGeom>
        </p:spPr>
      </p:pic>
    </p:spTree>
    <p:extLst>
      <p:ext uri="{BB962C8B-B14F-4D97-AF65-F5344CB8AC3E}">
        <p14:creationId xmlns:p14="http://schemas.microsoft.com/office/powerpoint/2010/main" val="3144566217"/>
      </p:ext>
    </p:extLst>
  </p:cSld>
  <p:clrMapOvr>
    <a:masterClrMapping/>
  </p:clrMapOvr>
  <mc:AlternateContent xmlns:mc="http://schemas.openxmlformats.org/markup-compatibility/2006" xmlns:p14="http://schemas.microsoft.com/office/powerpoint/2010/main">
    <mc:Choice Requires="p14">
      <p:transition spd="slow" p14:dur="2000" advTm="7882"/>
    </mc:Choice>
    <mc:Fallback xmlns="">
      <p:transition spd="slow" advTm="7882"/>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18960</TotalTime>
  <Words>942</Words>
  <Application>Microsoft Office PowerPoint</Application>
  <PresentationFormat>On-screen Show (4:3)</PresentationFormat>
  <Paragraphs>104</Paragraphs>
  <Slides>12</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Cambria Math</vt:lpstr>
      <vt:lpstr>Times New Roman</vt:lpstr>
      <vt:lpstr>Wingdings</vt:lpstr>
      <vt:lpstr>Office Theme</vt:lpstr>
      <vt:lpstr>Picture</vt:lpstr>
      <vt:lpstr>NISTAR Update</vt:lpstr>
      <vt:lpstr>Outline</vt:lpstr>
      <vt:lpstr>Current Status of Ground Processing Software</vt:lpstr>
      <vt:lpstr>Current Time Fraction for Shortwave Data</vt:lpstr>
      <vt:lpstr>View of the Earth from L1</vt:lpstr>
      <vt:lpstr>Correction Coverage of Moon Intrusion</vt:lpstr>
      <vt:lpstr>Evolution of NISTAR View Angle over Time</vt:lpstr>
      <vt:lpstr>NISTAR Shortwave &amp; PD Intercomparison</vt:lpstr>
      <vt:lpstr>NISTAR Shortwave &amp; PD Intercomparison</vt:lpstr>
      <vt:lpstr>PowerPoint Presentation</vt:lpstr>
      <vt:lpstr>Future Activities – Imaginary Data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 Advanced Radiometer NISTAR Update</dc:title>
  <dc:creator>asmith</dc:creator>
  <cp:lastModifiedBy>Steven Lorentz</cp:lastModifiedBy>
  <cp:revision>509</cp:revision>
  <cp:lastPrinted>2022-09-27T02:28:40Z</cp:lastPrinted>
  <dcterms:modified xsi:type="dcterms:W3CDTF">2023-10-16T12:31:30Z</dcterms:modified>
</cp:coreProperties>
</file>