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3" r:id="rId2"/>
    <p:sldId id="364" r:id="rId3"/>
    <p:sldId id="367" r:id="rId4"/>
    <p:sldId id="368" r:id="rId5"/>
    <p:sldId id="369" r:id="rId6"/>
    <p:sldId id="376" r:id="rId7"/>
    <p:sldId id="377" r:id="rId8"/>
    <p:sldId id="378" r:id="rId9"/>
    <p:sldId id="385" r:id="rId10"/>
    <p:sldId id="387" r:id="rId11"/>
    <p:sldId id="388" r:id="rId12"/>
    <p:sldId id="386" r:id="rId13"/>
    <p:sldId id="389" r:id="rId14"/>
    <p:sldId id="390" r:id="rId15"/>
    <p:sldId id="391" r:id="rId16"/>
    <p:sldId id="392" r:id="rId17"/>
    <p:sldId id="354" r:id="rId18"/>
    <p:sldId id="355" r:id="rId19"/>
    <p:sldId id="356" r:id="rId20"/>
    <p:sldId id="357" r:id="rId21"/>
    <p:sldId id="358" r:id="rId22"/>
    <p:sldId id="359" r:id="rId23"/>
    <p:sldId id="3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43"/>
    <p:restoredTop sz="91598"/>
  </p:normalViewPr>
  <p:slideViewPr>
    <p:cSldViewPr snapToGrid="0" snapToObjects="1">
      <p:cViewPr varScale="1">
        <p:scale>
          <a:sx n="135" d="100"/>
          <a:sy n="135" d="100"/>
        </p:scale>
        <p:origin x="1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80D04-3701-ED44-8CE4-2A1D0CC06A04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E9A01-BB6F-8049-A825-73018F620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17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32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34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42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95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9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34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07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64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6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70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2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59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84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55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52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3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6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6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17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5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79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69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E9A01-BB6F-8049-A825-73018F6205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3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4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5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3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1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1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9E14C-22B7-D748-97CD-4A6F8F0BC339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CE87E-5742-E640-86CB-04E1FB4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4" y="0"/>
            <a:ext cx="11016703" cy="565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2800" b="1" dirty="0"/>
          </a:p>
          <a:p>
            <a:pPr algn="ctr"/>
            <a:r>
              <a:rPr lang="en-US" altLang="en-US" sz="2800" b="1" dirty="0"/>
              <a:t>2023 DSCOVR Science Team Meeting</a:t>
            </a:r>
          </a:p>
          <a:p>
            <a:pPr algn="ctr"/>
            <a:r>
              <a:rPr lang="en-US" altLang="en-US" sz="2000" b="1" dirty="0"/>
              <a:t>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Some Unexpected Results from 6 Years of EPIC Data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</a:rPr>
              <a:t>(Part 2a – Data-View Cal)</a:t>
            </a:r>
          </a:p>
          <a:p>
            <a:pPr algn="ctr"/>
            <a:endParaRPr lang="en-US" altLang="en-US" sz="1600" b="1" dirty="0">
              <a:solidFill>
                <a:srgbClr val="0000FF"/>
              </a:solidFill>
            </a:endParaRPr>
          </a:p>
          <a:p>
            <a:pPr algn="ctr"/>
            <a:r>
              <a:rPr lang="en-US" altLang="en-US" sz="2000" b="1" i="1" dirty="0"/>
              <a:t>Andrew Lacis and Barbara Carlson</a:t>
            </a:r>
          </a:p>
          <a:p>
            <a:pPr algn="ctr">
              <a:lnSpc>
                <a:spcPct val="110000"/>
              </a:lnSpc>
            </a:pPr>
            <a:r>
              <a:rPr lang="en-US" altLang="en-US" sz="2400" dirty="0">
                <a:latin typeface="Arial Narrow" charset="0"/>
              </a:rPr>
              <a:t>NASA Goddard Institute for Space Studies    New York, NY</a:t>
            </a:r>
            <a:r>
              <a:rPr lang="en-US" altLang="en-US" sz="2400" dirty="0"/>
              <a:t> </a:t>
            </a:r>
          </a:p>
          <a:p>
            <a:pPr>
              <a:spcBef>
                <a:spcPct val="10000"/>
              </a:spcBef>
              <a:buFont typeface="Arial" charset="0"/>
              <a:buNone/>
            </a:pPr>
            <a:endParaRPr lang="en-US" altLang="en-US" sz="1200" dirty="0">
              <a:latin typeface="Arial Narrow" charset="0"/>
              <a:sym typeface="Symbol" charset="2"/>
            </a:endParaRPr>
          </a:p>
          <a:p>
            <a:pPr>
              <a:spcBef>
                <a:spcPct val="10000"/>
              </a:spcBef>
              <a:buFont typeface="Arial" charset="0"/>
              <a:buNone/>
            </a:pPr>
            <a:r>
              <a:rPr lang="en-US" altLang="en-US" sz="800" dirty="0">
                <a:latin typeface="Arial Narrow" charset="0"/>
                <a:sym typeface="Symbol" charset="2"/>
              </a:rPr>
              <a:t>  </a:t>
            </a:r>
            <a:endParaRPr lang="en-US" altLang="en-US" sz="8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2000" b="1" i="1" dirty="0" err="1"/>
              <a:t>Wenying</a:t>
            </a:r>
            <a:r>
              <a:rPr lang="en-US" altLang="en-US" sz="2000" b="1" i="1" dirty="0"/>
              <a:t> Su</a:t>
            </a:r>
          </a:p>
          <a:p>
            <a:pPr algn="ctr">
              <a:lnSpc>
                <a:spcPct val="110000"/>
              </a:lnSpc>
            </a:pPr>
            <a:r>
              <a:rPr lang="en-US" altLang="en-US" sz="2400" dirty="0">
                <a:latin typeface="Arial Narrow" charset="0"/>
              </a:rPr>
              <a:t>NASA Langley Research Center    Hampton, VA</a:t>
            </a:r>
            <a:endParaRPr lang="en-US" altLang="en-US" sz="2400" dirty="0"/>
          </a:p>
          <a:p>
            <a:pPr>
              <a:spcBef>
                <a:spcPct val="10000"/>
              </a:spcBef>
              <a:buFont typeface="Arial" charset="0"/>
              <a:buNone/>
            </a:pPr>
            <a:endParaRPr lang="en-US" altLang="en-US" sz="1200" dirty="0">
              <a:latin typeface="Arial Narrow" charset="0"/>
              <a:sym typeface="Symbol" charset="2"/>
            </a:endParaRPr>
          </a:p>
          <a:p>
            <a:pPr>
              <a:spcBef>
                <a:spcPct val="10000"/>
              </a:spcBef>
              <a:buFont typeface="Arial" charset="0"/>
              <a:buNone/>
            </a:pPr>
            <a:r>
              <a:rPr lang="en-US" altLang="en-US" sz="1200" dirty="0">
                <a:latin typeface="Arial Narrow" charset="0"/>
                <a:sym typeface="Symbol" charset="2"/>
              </a:rPr>
              <a:t> 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algn="ctr">
              <a:spcBef>
                <a:spcPct val="10000"/>
              </a:spcBef>
              <a:buFont typeface="Arial" charset="0"/>
              <a:buNone/>
            </a:pPr>
            <a:r>
              <a:rPr lang="en-US" altLang="en-US" sz="2800" dirty="0">
                <a:latin typeface="Arial Narrow" charset="0"/>
              </a:rPr>
              <a:t>NASA Goddard Space Flight Center    Greenbelt, MD</a:t>
            </a:r>
            <a:r>
              <a:rPr lang="en-US" altLang="en-US" sz="2000" dirty="0"/>
              <a:t> </a:t>
            </a:r>
          </a:p>
          <a:p>
            <a:pPr algn="ctr">
              <a:spcBef>
                <a:spcPts val="60"/>
              </a:spcBef>
            </a:pPr>
            <a:r>
              <a:rPr lang="en-US" altLang="en-US" sz="2400" dirty="0">
                <a:latin typeface="Arial Narrow" charset="0"/>
              </a:rPr>
              <a:t>October 16 – 17, 2023</a:t>
            </a:r>
            <a:endParaRPr lang="en-US" altLang="en-US" sz="24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965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030-day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79818-4FFF-5A5F-EE5F-6EFC10000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73"/>
          <a:stretch/>
        </p:blipFill>
        <p:spPr>
          <a:xfrm>
            <a:off x="0" y="914400"/>
            <a:ext cx="5987226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222DD-74F9-04A3-4A9E-5AA50394E7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1" r="-1"/>
          <a:stretch/>
        </p:blipFill>
        <p:spPr>
          <a:xfrm>
            <a:off x="5943600" y="914400"/>
            <a:ext cx="5993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7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060-day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03461-B8F5-321E-4E31-FDA3979C2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82"/>
          <a:stretch/>
        </p:blipFill>
        <p:spPr>
          <a:xfrm>
            <a:off x="0" y="914400"/>
            <a:ext cx="5979491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63C9C-CFE7-2BF0-724D-39F8CB63E9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8"/>
          <a:stretch/>
        </p:blipFill>
        <p:spPr>
          <a:xfrm>
            <a:off x="5961888" y="914400"/>
            <a:ext cx="597766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5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090-day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7DDF8-7C0B-0F34-D24B-DAE0BF88E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90"/>
          <a:stretch/>
        </p:blipFill>
        <p:spPr>
          <a:xfrm>
            <a:off x="0" y="914400"/>
            <a:ext cx="5971875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CD273-5CC9-C02C-4FF7-D6A90B9559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8"/>
          <a:stretch/>
        </p:blipFill>
        <p:spPr>
          <a:xfrm>
            <a:off x="5952744" y="914400"/>
            <a:ext cx="597766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120-day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4AE620-F5E0-69F5-E92C-7EE7F9B4F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91"/>
          <a:stretch/>
        </p:blipFill>
        <p:spPr>
          <a:xfrm>
            <a:off x="-9507" y="914400"/>
            <a:ext cx="5971758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13CA3-FF44-9067-591C-AD9E4DFE6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8"/>
          <a:stretch/>
        </p:blipFill>
        <p:spPr>
          <a:xfrm>
            <a:off x="5952744" y="914400"/>
            <a:ext cx="597766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180-day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8BB7D-F8A0-218A-FD82-E19E96390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82"/>
          <a:stretch/>
        </p:blipFill>
        <p:spPr>
          <a:xfrm>
            <a:off x="0" y="914400"/>
            <a:ext cx="5979492" cy="54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C69383-54ED-01EF-4738-4ECCF4D167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99"/>
          <a:stretch/>
        </p:blipFill>
        <p:spPr>
          <a:xfrm>
            <a:off x="5952744" y="914400"/>
            <a:ext cx="598540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58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365-day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1D0C25-DE8E-D9D7-CBDB-BBCE391B0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913"/>
          <a:stretch/>
        </p:blipFill>
        <p:spPr>
          <a:xfrm>
            <a:off x="0" y="914400"/>
            <a:ext cx="5970256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D6851-23CC-2717-B449-DBF25BAA1D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55"/>
          <a:stretch/>
        </p:blipFill>
        <p:spPr>
          <a:xfrm>
            <a:off x="5943600" y="914400"/>
            <a:ext cx="599561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94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1404" y="0"/>
            <a:ext cx="11016703" cy="565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en-US" sz="2800" b="1" dirty="0"/>
          </a:p>
          <a:p>
            <a:pPr algn="ctr"/>
            <a:r>
              <a:rPr lang="en-US" altLang="en-US" sz="2800" b="1" dirty="0"/>
              <a:t>2023 DSCOVR Science Team Meeting</a:t>
            </a:r>
          </a:p>
          <a:p>
            <a:pPr algn="ctr"/>
            <a:r>
              <a:rPr lang="en-US" altLang="en-US" sz="2000" b="1" dirty="0"/>
              <a:t>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Some Unexpected Results from 6 Years of EPIC Data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</a:rPr>
              <a:t>(Part 2b – Global Means)</a:t>
            </a:r>
          </a:p>
          <a:p>
            <a:pPr algn="ctr"/>
            <a:endParaRPr lang="en-US" altLang="en-US" sz="1600" b="1" dirty="0">
              <a:solidFill>
                <a:srgbClr val="0000FF"/>
              </a:solidFill>
            </a:endParaRPr>
          </a:p>
          <a:p>
            <a:pPr algn="ctr"/>
            <a:r>
              <a:rPr lang="en-US" altLang="en-US" sz="2000" b="1" i="1" dirty="0"/>
              <a:t>Andrew Lacis and Barbara Carlson</a:t>
            </a:r>
          </a:p>
          <a:p>
            <a:pPr algn="ctr">
              <a:lnSpc>
                <a:spcPct val="110000"/>
              </a:lnSpc>
            </a:pPr>
            <a:r>
              <a:rPr lang="en-US" altLang="en-US" sz="2400" dirty="0">
                <a:latin typeface="Arial Narrow" charset="0"/>
              </a:rPr>
              <a:t>NASA Goddard Institute for Space Studies    New York, NY</a:t>
            </a:r>
            <a:r>
              <a:rPr lang="en-US" altLang="en-US" sz="2400" dirty="0"/>
              <a:t> </a:t>
            </a:r>
          </a:p>
          <a:p>
            <a:pPr>
              <a:spcBef>
                <a:spcPct val="10000"/>
              </a:spcBef>
              <a:buFont typeface="Arial" charset="0"/>
              <a:buNone/>
            </a:pPr>
            <a:endParaRPr lang="en-US" altLang="en-US" sz="1200" dirty="0">
              <a:latin typeface="Arial Narrow" charset="0"/>
              <a:sym typeface="Symbol" charset="2"/>
            </a:endParaRPr>
          </a:p>
          <a:p>
            <a:pPr>
              <a:spcBef>
                <a:spcPct val="10000"/>
              </a:spcBef>
              <a:buFont typeface="Arial" charset="0"/>
              <a:buNone/>
            </a:pPr>
            <a:r>
              <a:rPr lang="en-US" altLang="en-US" sz="800" dirty="0">
                <a:latin typeface="Arial Narrow" charset="0"/>
                <a:sym typeface="Symbol" charset="2"/>
              </a:rPr>
              <a:t>  </a:t>
            </a:r>
            <a:endParaRPr lang="en-US" altLang="en-US" sz="8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2000" b="1" i="1" dirty="0" err="1"/>
              <a:t>Wenying</a:t>
            </a:r>
            <a:r>
              <a:rPr lang="en-US" altLang="en-US" sz="2000" b="1" i="1" dirty="0"/>
              <a:t> Su</a:t>
            </a:r>
          </a:p>
          <a:p>
            <a:pPr algn="ctr">
              <a:lnSpc>
                <a:spcPct val="110000"/>
              </a:lnSpc>
            </a:pPr>
            <a:r>
              <a:rPr lang="en-US" altLang="en-US" sz="2400" dirty="0">
                <a:latin typeface="Arial Narrow" charset="0"/>
              </a:rPr>
              <a:t>NASA Langley Research Center    Hampton, VA</a:t>
            </a:r>
            <a:endParaRPr lang="en-US" altLang="en-US" sz="2400" dirty="0"/>
          </a:p>
          <a:p>
            <a:pPr>
              <a:spcBef>
                <a:spcPct val="10000"/>
              </a:spcBef>
              <a:buFont typeface="Arial" charset="0"/>
              <a:buNone/>
            </a:pPr>
            <a:endParaRPr lang="en-US" altLang="en-US" sz="1200" dirty="0">
              <a:latin typeface="Arial Narrow" charset="0"/>
              <a:sym typeface="Symbol" charset="2"/>
            </a:endParaRPr>
          </a:p>
          <a:p>
            <a:pPr>
              <a:spcBef>
                <a:spcPct val="10000"/>
              </a:spcBef>
              <a:buFont typeface="Arial" charset="0"/>
              <a:buNone/>
            </a:pPr>
            <a:r>
              <a:rPr lang="en-US" altLang="en-US" sz="1200" dirty="0">
                <a:latin typeface="Arial Narrow" charset="0"/>
                <a:sym typeface="Symbol" charset="2"/>
              </a:rPr>
              <a:t> </a:t>
            </a:r>
            <a:endParaRPr lang="en-US" altLang="en-US" sz="1200" b="1" dirty="0">
              <a:solidFill>
                <a:srgbClr val="FF0000"/>
              </a:solidFill>
            </a:endParaRPr>
          </a:p>
          <a:p>
            <a:pPr algn="ctr">
              <a:spcBef>
                <a:spcPct val="10000"/>
              </a:spcBef>
              <a:buFont typeface="Arial" charset="0"/>
              <a:buNone/>
            </a:pPr>
            <a:r>
              <a:rPr lang="en-US" altLang="en-US" sz="2800" dirty="0">
                <a:latin typeface="Arial Narrow" charset="0"/>
              </a:rPr>
              <a:t>NASA Goddard Space Flight Center    Greenbelt, MD</a:t>
            </a:r>
            <a:r>
              <a:rPr lang="en-US" altLang="en-US" sz="2000" dirty="0"/>
              <a:t> </a:t>
            </a:r>
          </a:p>
          <a:p>
            <a:pPr algn="ctr">
              <a:spcBef>
                <a:spcPts val="60"/>
              </a:spcBef>
            </a:pPr>
            <a:r>
              <a:rPr lang="en-US" altLang="en-US" sz="2400" dirty="0">
                <a:latin typeface="Arial Narrow" charset="0"/>
              </a:rPr>
              <a:t>October 16 – 17, 2023</a:t>
            </a:r>
            <a:endParaRPr lang="en-US" altLang="en-US" sz="24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796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872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Amplitude – 6 Years of Daily Global-Mean Data </a:t>
            </a:r>
          </a:p>
          <a:p>
            <a:pPr algn="ctr"/>
            <a:r>
              <a:rPr lang="en-US" altLang="en-US" sz="2800" b="1" i="1" dirty="0"/>
              <a:t>via</a:t>
            </a:r>
            <a:r>
              <a:rPr lang="en-US" altLang="en-US" sz="2800" b="1" dirty="0"/>
              <a:t> Selected N-day-Half-Max Running-Mean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63EEE-B3E5-B9E2-BF3C-E7334DC75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56"/>
          <a:stretch/>
        </p:blipFill>
        <p:spPr>
          <a:xfrm>
            <a:off x="0" y="914400"/>
            <a:ext cx="5974219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926597-CF90-2479-B136-E019C14F9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56"/>
          <a:stretch/>
        </p:blipFill>
        <p:spPr>
          <a:xfrm>
            <a:off x="5961888" y="914400"/>
            <a:ext cx="597421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65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872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Amplitude – 6 Years of Daily Global-Mean Data </a:t>
            </a:r>
          </a:p>
          <a:p>
            <a:pPr algn="ctr"/>
            <a:r>
              <a:rPr lang="en-US" altLang="en-US" sz="2800" b="1" i="1" dirty="0"/>
              <a:t>via</a:t>
            </a:r>
            <a:r>
              <a:rPr lang="en-US" altLang="en-US" sz="2800" b="1" dirty="0"/>
              <a:t> Selected N-day Half-Max Running-Mean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3AA928-2E04-6861-B063-85585DC14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82"/>
          <a:stretch/>
        </p:blipFill>
        <p:spPr>
          <a:xfrm>
            <a:off x="0" y="914400"/>
            <a:ext cx="5979492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54A637-9C8E-6F03-FF68-018B4F5DF0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0"/>
          <a:stretch/>
        </p:blipFill>
        <p:spPr>
          <a:xfrm>
            <a:off x="5943600" y="914400"/>
            <a:ext cx="5993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50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872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Amplitude – 6 Years of Daily Global-Mean Data </a:t>
            </a:r>
          </a:p>
          <a:p>
            <a:pPr algn="ctr"/>
            <a:r>
              <a:rPr lang="en-US" altLang="en-US" sz="2800" b="1" i="1" dirty="0"/>
              <a:t>via</a:t>
            </a:r>
            <a:r>
              <a:rPr lang="en-US" altLang="en-US" sz="2800" b="1" dirty="0"/>
              <a:t> Selected N-day Half-Max Running-Mean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8057B9-3542-8047-A447-C5816906C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19"/>
          <a:stretch/>
        </p:blipFill>
        <p:spPr>
          <a:xfrm>
            <a:off x="0" y="914400"/>
            <a:ext cx="599109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1ACDF-B71F-A282-44CB-D920B81C9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0"/>
          <a:stretch/>
        </p:blipFill>
        <p:spPr>
          <a:xfrm>
            <a:off x="5943600" y="914400"/>
            <a:ext cx="5993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5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001-day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66C624-4635-ECAC-2D9F-51D9D23CE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576"/>
          <a:stretch/>
        </p:blipFill>
        <p:spPr>
          <a:xfrm>
            <a:off x="0" y="914400"/>
            <a:ext cx="5994084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E9AEB-E596-1681-A1C3-024A2E1504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94"/>
          <a:stretch/>
        </p:blipFill>
        <p:spPr>
          <a:xfrm>
            <a:off x="5952744" y="914400"/>
            <a:ext cx="59786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9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872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Amplitude – 6 Years of Daily Global-Mean Data </a:t>
            </a:r>
          </a:p>
          <a:p>
            <a:pPr algn="ctr"/>
            <a:r>
              <a:rPr lang="en-US" altLang="en-US" sz="2800" b="1" i="1" dirty="0"/>
              <a:t>via</a:t>
            </a:r>
            <a:r>
              <a:rPr lang="en-US" altLang="en-US" sz="2800" b="1" dirty="0"/>
              <a:t> Selected N-day Half-Max Running-Mean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B32501-4B84-1C74-EC74-1E63DE05A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82"/>
          <a:stretch/>
        </p:blipFill>
        <p:spPr>
          <a:xfrm>
            <a:off x="0" y="914400"/>
            <a:ext cx="5979492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E4D53-091A-E8A8-76BC-39BE456563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0"/>
          <a:stretch/>
        </p:blipFill>
        <p:spPr>
          <a:xfrm>
            <a:off x="5943600" y="914400"/>
            <a:ext cx="5993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00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872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Amplitude – 6 Years of Daily Global-Mean Data </a:t>
            </a:r>
          </a:p>
          <a:p>
            <a:pPr algn="ctr"/>
            <a:r>
              <a:rPr lang="en-US" altLang="en-US" sz="2800" b="1" i="1" dirty="0"/>
              <a:t>via</a:t>
            </a:r>
            <a:r>
              <a:rPr lang="en-US" altLang="en-US" sz="2800" b="1" dirty="0"/>
              <a:t> Selected N-day Half-Max Running-Mean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DE83F-E9A4-0E23-3CFC-1FA6D18F7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19"/>
          <a:stretch/>
        </p:blipFill>
        <p:spPr>
          <a:xfrm>
            <a:off x="0" y="914400"/>
            <a:ext cx="599109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7D0C84-9CF0-F5EE-5A49-243A02936F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0"/>
          <a:stretch/>
        </p:blipFill>
        <p:spPr>
          <a:xfrm>
            <a:off x="5943600" y="914400"/>
            <a:ext cx="5993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03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872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Amplitude – 6 Years of Daily Global-Mean Data </a:t>
            </a:r>
          </a:p>
          <a:p>
            <a:pPr algn="ctr"/>
            <a:r>
              <a:rPr lang="en-US" altLang="en-US" sz="2800" b="1" i="1" dirty="0"/>
              <a:t>via</a:t>
            </a:r>
            <a:r>
              <a:rPr lang="en-US" altLang="en-US" sz="2800" b="1" dirty="0"/>
              <a:t> Selected N-day Half-Max Running-Mean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55890D-A6C8-1784-C146-661B01C17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19"/>
          <a:stretch/>
        </p:blipFill>
        <p:spPr>
          <a:xfrm>
            <a:off x="0" y="914400"/>
            <a:ext cx="599109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0C81A-4BC1-0969-574B-3CB8C43D03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19"/>
          <a:stretch/>
        </p:blipFill>
        <p:spPr>
          <a:xfrm>
            <a:off x="5945648" y="914400"/>
            <a:ext cx="59910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4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9872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Amplitude – 6 Years of Daily Global-Mean Data </a:t>
            </a:r>
          </a:p>
          <a:p>
            <a:pPr algn="ctr"/>
            <a:r>
              <a:rPr lang="en-US" altLang="en-US" sz="2800" b="1" i="1" dirty="0"/>
              <a:t>via</a:t>
            </a:r>
            <a:r>
              <a:rPr lang="en-US" altLang="en-US" sz="2800" b="1" dirty="0"/>
              <a:t> Selected N-day Half-Max Running-Mean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823C6-DD82-E0C0-963E-4A709269A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0"/>
            <a:ext cx="7100048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7CA5A8-334E-38FD-62E1-7795F5F956C7}"/>
              </a:ext>
            </a:extLst>
          </p:cNvPr>
          <p:cNvSpPr txBox="1"/>
          <p:nvPr/>
        </p:nvSpPr>
        <p:spPr>
          <a:xfrm>
            <a:off x="7035799" y="1371600"/>
            <a:ext cx="4741334" cy="4498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400" b="1" dirty="0"/>
              <a:t>Remarks</a:t>
            </a:r>
          </a:p>
          <a:p>
            <a:pPr algn="just">
              <a:lnSpc>
                <a:spcPts val="1600"/>
              </a:lnSpc>
              <a:spcAft>
                <a:spcPts val="200"/>
              </a:spcAft>
            </a:pPr>
            <a:r>
              <a:rPr lang="en-US" dirty="0"/>
              <a:t>    Each year, analysis of 5000+ EPIC images yield 5000+ climate-style data points of the planetary albedo determinations of the reflected SW solar flux from the Earth’s sunlit hemisphere. </a:t>
            </a:r>
          </a:p>
          <a:p>
            <a:pPr algn="just">
              <a:lnSpc>
                <a:spcPts val="1600"/>
              </a:lnSpc>
              <a:spcAft>
                <a:spcPts val="200"/>
              </a:spcAft>
            </a:pPr>
            <a:r>
              <a:rPr lang="en-US" dirty="0"/>
              <a:t>    These EPIC data points are interpolated to a uniform (365x24=8760) GMT grid (every 15</a:t>
            </a:r>
            <a:r>
              <a:rPr lang="en-US" baseline="30000" dirty="0"/>
              <a:t>o</a:t>
            </a:r>
            <a:r>
              <a:rPr lang="en-US" dirty="0"/>
              <a:t> of longitude). Global-mean data are daily averages over the 24 longitudes, producing 365 points/yr.</a:t>
            </a:r>
          </a:p>
          <a:p>
            <a:pPr algn="just">
              <a:lnSpc>
                <a:spcPts val="1600"/>
              </a:lnSpc>
              <a:spcAft>
                <a:spcPts val="200"/>
              </a:spcAft>
            </a:pPr>
            <a:r>
              <a:rPr lang="en-US" dirty="0"/>
              <a:t>    A continuous stream of daily data points (24 longitudes + global-mean) are generated from Jan. 1, 2017 to Dec. 31, 2022 (with appropriate interpolations to fill in for missing data gaps).</a:t>
            </a:r>
          </a:p>
          <a:p>
            <a:pPr algn="just">
              <a:lnSpc>
                <a:spcPts val="1600"/>
              </a:lnSpc>
              <a:spcAft>
                <a:spcPts val="200"/>
              </a:spcAft>
            </a:pPr>
            <a:r>
              <a:rPr lang="en-US" dirty="0"/>
              <a:t>    A triangular blurring filter of N-day half-width is passed over this data stream to clearly display the annual, monthly-mean and higher frequency, planetary albedo fluctuations.</a:t>
            </a:r>
          </a:p>
          <a:p>
            <a:pPr algn="just">
              <a:lnSpc>
                <a:spcPts val="1600"/>
              </a:lnSpc>
              <a:spcAft>
                <a:spcPts val="200"/>
              </a:spcAft>
            </a:pPr>
            <a:r>
              <a:rPr lang="en-US" dirty="0"/>
              <a:t>    No correlations are seen in PA oscillations </a:t>
            </a:r>
            <a:r>
              <a:rPr lang="en-US"/>
              <a:t>that can </a:t>
            </a:r>
            <a:r>
              <a:rPr lang="en-US" dirty="0"/>
              <a:t>be related to EPIC data sampling or spacing, Lissajous orbital changes, or data interpolation. </a:t>
            </a:r>
          </a:p>
        </p:txBody>
      </p:sp>
    </p:spTree>
    <p:extLst>
      <p:ext uri="{BB962C8B-B14F-4D97-AF65-F5344CB8AC3E}">
        <p14:creationId xmlns:p14="http://schemas.microsoft.com/office/powerpoint/2010/main" val="1402285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002-day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919BA-5CBC-69DD-92B1-CC21455DD0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00"/>
          <a:stretch/>
        </p:blipFill>
        <p:spPr>
          <a:xfrm>
            <a:off x="0" y="914400"/>
            <a:ext cx="5985291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4B083-4CD0-8BE0-ADFA-6E04CC62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72"/>
          <a:stretch/>
        </p:blipFill>
        <p:spPr>
          <a:xfrm>
            <a:off x="5952744" y="914400"/>
            <a:ext cx="59873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4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004-day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C2608D-3BEB-CD86-7C2E-B0404F2A98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23"/>
          <a:stretch/>
        </p:blipFill>
        <p:spPr>
          <a:xfrm>
            <a:off x="0" y="914400"/>
            <a:ext cx="597659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CB38B8-F1B1-E395-240D-F12EF274F0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27"/>
          <a:stretch/>
        </p:blipFill>
        <p:spPr>
          <a:xfrm>
            <a:off x="5943600" y="914400"/>
            <a:ext cx="60047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61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006-day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DD0DB1-0386-459B-E5E3-29F954E9A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23"/>
          <a:stretch/>
        </p:blipFill>
        <p:spPr>
          <a:xfrm>
            <a:off x="0" y="914400"/>
            <a:ext cx="5976590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FE6DB3-5CE9-C9F5-940E-1AF9527C9C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72"/>
          <a:stretch/>
        </p:blipFill>
        <p:spPr>
          <a:xfrm>
            <a:off x="5952744" y="914400"/>
            <a:ext cx="59873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33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008-day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9B83B-F7B9-C8DC-A125-635FB7B8A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00"/>
          <a:stretch/>
        </p:blipFill>
        <p:spPr>
          <a:xfrm>
            <a:off x="0" y="914400"/>
            <a:ext cx="5985291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B74A4-A2E8-EF71-8C75-2CD8185984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94"/>
          <a:stretch/>
        </p:blipFill>
        <p:spPr>
          <a:xfrm>
            <a:off x="5961888" y="914400"/>
            <a:ext cx="59786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32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010-day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A6EAB-0281-E757-18A9-54838D133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00"/>
          <a:stretch/>
        </p:blipFill>
        <p:spPr>
          <a:xfrm>
            <a:off x="0" y="914400"/>
            <a:ext cx="5985291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A9D93-5EDC-7057-49DD-D16F9BDF58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49"/>
          <a:stretch/>
        </p:blipFill>
        <p:spPr>
          <a:xfrm>
            <a:off x="5943600" y="914400"/>
            <a:ext cx="599603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8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016-day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99BDF1-E7A3-16EB-E4FF-6BB9B733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73"/>
          <a:stretch/>
        </p:blipFill>
        <p:spPr>
          <a:xfrm>
            <a:off x="0" y="914400"/>
            <a:ext cx="5987226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2774A-9AA7-D68A-6122-1F7481177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8"/>
          <a:stretch/>
        </p:blipFill>
        <p:spPr>
          <a:xfrm>
            <a:off x="5952744" y="914400"/>
            <a:ext cx="597766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64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548640"/>
            <a:ext cx="1076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/>
              <a:t>EPIC Planetary Albedo – 6 Years of Daily </a:t>
            </a:r>
            <a:r>
              <a:rPr lang="en-US" altLang="en-US" sz="2800" b="1" dirty="0" err="1"/>
              <a:t>Dayurnal</a:t>
            </a:r>
            <a:r>
              <a:rPr lang="en-US" altLang="en-US" sz="2800" b="1" dirty="0"/>
              <a:t> Variability</a:t>
            </a:r>
          </a:p>
          <a:p>
            <a:pPr algn="ctr"/>
            <a:r>
              <a:rPr lang="en-US" altLang="en-US" sz="2800" b="1" dirty="0"/>
              <a:t>Data-View Calibration (2019-2020) – 024-day (half-max) Resolution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42" y="115202"/>
            <a:ext cx="8128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42719-5099-0C29-37CE-3D916F37AA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30"/>
          <a:stretch/>
        </p:blipFill>
        <p:spPr>
          <a:xfrm>
            <a:off x="0" y="914400"/>
            <a:ext cx="5961888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59F089-7F8B-86C3-6071-474969115C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8"/>
          <a:stretch/>
        </p:blipFill>
        <p:spPr>
          <a:xfrm>
            <a:off x="5961888" y="914400"/>
            <a:ext cx="597766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02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37080</TotalTime>
  <Words>719</Words>
  <Application>Microsoft Macintosh PowerPoint</Application>
  <PresentationFormat>Widescreen</PresentationFormat>
  <Paragraphs>103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Andrew Lacis</cp:lastModifiedBy>
  <cp:revision>547</cp:revision>
  <cp:lastPrinted>2021-09-28T15:00:53Z</cp:lastPrinted>
  <dcterms:created xsi:type="dcterms:W3CDTF">2016-12-05T09:47:48Z</dcterms:created>
  <dcterms:modified xsi:type="dcterms:W3CDTF">2023-10-15T07:42:45Z</dcterms:modified>
</cp:coreProperties>
</file>