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7"/>
  </p:notesMasterIdLst>
  <p:sldIdLst>
    <p:sldId id="421" r:id="rId2"/>
    <p:sldId id="520" r:id="rId3"/>
    <p:sldId id="490" r:id="rId4"/>
    <p:sldId id="501" r:id="rId5"/>
    <p:sldId id="491" r:id="rId6"/>
    <p:sldId id="542" r:id="rId7"/>
    <p:sldId id="544" r:id="rId8"/>
    <p:sldId id="521" r:id="rId9"/>
    <p:sldId id="527" r:id="rId10"/>
    <p:sldId id="538" r:id="rId11"/>
    <p:sldId id="523" r:id="rId12"/>
    <p:sldId id="529" r:id="rId13"/>
    <p:sldId id="534" r:id="rId14"/>
    <p:sldId id="539" r:id="rId15"/>
    <p:sldId id="44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3" pos="5736" userDrawn="1">
          <p15:clr>
            <a:srgbClr val="A4A3A4"/>
          </p15:clr>
        </p15:guide>
        <p15:guide id="9" pos="5352" userDrawn="1">
          <p15:clr>
            <a:srgbClr val="A4A3A4"/>
          </p15:clr>
        </p15:guide>
        <p15:guide id="10" orient="horz" pos="3696" userDrawn="1">
          <p15:clr>
            <a:srgbClr val="A4A3A4"/>
          </p15:clr>
        </p15:guide>
        <p15:guide id="13" pos="1296" userDrawn="1">
          <p15:clr>
            <a:srgbClr val="A4A3A4"/>
          </p15:clr>
        </p15:guide>
        <p15:guide id="14" orient="horz" pos="1704" userDrawn="1">
          <p15:clr>
            <a:srgbClr val="A4A3A4"/>
          </p15:clr>
        </p15:guide>
        <p15:guide id="15" orient="horz" pos="384" userDrawn="1">
          <p15:clr>
            <a:srgbClr val="A4A3A4"/>
          </p15:clr>
        </p15:guide>
        <p15:guide id="16" pos="2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7D31"/>
    <a:srgbClr val="FFC000"/>
    <a:srgbClr val="008E00"/>
    <a:srgbClr val="0000FF"/>
    <a:srgbClr val="0432FF"/>
    <a:srgbClr val="DAE3F3"/>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482"/>
    <p:restoredTop sz="89444" autoAdjust="0"/>
  </p:normalViewPr>
  <p:slideViewPr>
    <p:cSldViewPr snapToGrid="0" snapToObjects="1" showGuides="1">
      <p:cViewPr varScale="1">
        <p:scale>
          <a:sx n="73" d="100"/>
          <a:sy n="73" d="100"/>
        </p:scale>
        <p:origin x="422" y="67"/>
      </p:cViewPr>
      <p:guideLst>
        <p:guide orient="horz" pos="3120"/>
        <p:guide pos="5736"/>
        <p:guide pos="5352"/>
        <p:guide orient="horz" pos="3696"/>
        <p:guide pos="1296"/>
        <p:guide orient="horz" pos="1704"/>
        <p:guide orient="horz" pos="384"/>
        <p:guide pos="2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532026-F316-2D44-AC55-42D97D145067}" type="datetimeFigureOut">
              <a:rPr lang="en-US" smtClean="0"/>
              <a:t>10/17/2023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D859D7-C3E1-5B4A-931E-AFD50F1BC1E4}" type="slidenum">
              <a:rPr lang="en-US" smtClean="0"/>
              <a:t>‹#›</a:t>
            </a:fld>
            <a:endParaRPr lang="en-US"/>
          </a:p>
        </p:txBody>
      </p:sp>
    </p:spTree>
    <p:extLst>
      <p:ext uri="{BB962C8B-B14F-4D97-AF65-F5344CB8AC3E}">
        <p14:creationId xmlns:p14="http://schemas.microsoft.com/office/powerpoint/2010/main" val="1288325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859D7-C3E1-5B4A-931E-AFD50F1BC1E4}" type="slidenum">
              <a:rPr lang="en-US" smtClean="0"/>
              <a:t>1</a:t>
            </a:fld>
            <a:endParaRPr lang="en-US"/>
          </a:p>
        </p:txBody>
      </p:sp>
    </p:spTree>
    <p:extLst>
      <p:ext uri="{BB962C8B-B14F-4D97-AF65-F5344CB8AC3E}">
        <p14:creationId xmlns:p14="http://schemas.microsoft.com/office/powerpoint/2010/main" val="2245820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859D7-C3E1-5B4A-931E-AFD50F1BC1E4}" type="slidenum">
              <a:rPr lang="en-US" smtClean="0"/>
              <a:t>10</a:t>
            </a:fld>
            <a:endParaRPr lang="en-US"/>
          </a:p>
        </p:txBody>
      </p:sp>
    </p:spTree>
    <p:extLst>
      <p:ext uri="{BB962C8B-B14F-4D97-AF65-F5344CB8AC3E}">
        <p14:creationId xmlns:p14="http://schemas.microsoft.com/office/powerpoint/2010/main" val="3967750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859D7-C3E1-5B4A-931E-AFD50F1BC1E4}" type="slidenum">
              <a:rPr lang="en-US" smtClean="0"/>
              <a:t>11</a:t>
            </a:fld>
            <a:endParaRPr lang="en-US"/>
          </a:p>
        </p:txBody>
      </p:sp>
    </p:spTree>
    <p:extLst>
      <p:ext uri="{BB962C8B-B14F-4D97-AF65-F5344CB8AC3E}">
        <p14:creationId xmlns:p14="http://schemas.microsoft.com/office/powerpoint/2010/main" val="3419489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859D7-C3E1-5B4A-931E-AFD50F1BC1E4}" type="slidenum">
              <a:rPr lang="en-US" smtClean="0"/>
              <a:t>12</a:t>
            </a:fld>
            <a:endParaRPr lang="en-US"/>
          </a:p>
        </p:txBody>
      </p:sp>
    </p:spTree>
    <p:extLst>
      <p:ext uri="{BB962C8B-B14F-4D97-AF65-F5344CB8AC3E}">
        <p14:creationId xmlns:p14="http://schemas.microsoft.com/office/powerpoint/2010/main" val="358956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859D7-C3E1-5B4A-931E-AFD50F1BC1E4}" type="slidenum">
              <a:rPr lang="en-US" smtClean="0"/>
              <a:t>13</a:t>
            </a:fld>
            <a:endParaRPr lang="en-US"/>
          </a:p>
        </p:txBody>
      </p:sp>
    </p:spTree>
    <p:extLst>
      <p:ext uri="{BB962C8B-B14F-4D97-AF65-F5344CB8AC3E}">
        <p14:creationId xmlns:p14="http://schemas.microsoft.com/office/powerpoint/2010/main" val="2710114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859D7-C3E1-5B4A-931E-AFD50F1BC1E4}" type="slidenum">
              <a:rPr lang="en-US" smtClean="0"/>
              <a:t>14</a:t>
            </a:fld>
            <a:endParaRPr lang="en-US"/>
          </a:p>
        </p:txBody>
      </p:sp>
    </p:spTree>
    <p:extLst>
      <p:ext uri="{BB962C8B-B14F-4D97-AF65-F5344CB8AC3E}">
        <p14:creationId xmlns:p14="http://schemas.microsoft.com/office/powerpoint/2010/main" val="1850308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859D7-C3E1-5B4A-931E-AFD50F1BC1E4}" type="slidenum">
              <a:rPr lang="en-US" smtClean="0"/>
              <a:t>15</a:t>
            </a:fld>
            <a:endParaRPr lang="en-US"/>
          </a:p>
        </p:txBody>
      </p:sp>
    </p:spTree>
    <p:extLst>
      <p:ext uri="{BB962C8B-B14F-4D97-AF65-F5344CB8AC3E}">
        <p14:creationId xmlns:p14="http://schemas.microsoft.com/office/powerpoint/2010/main" val="2826626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859D7-C3E1-5B4A-931E-AFD50F1BC1E4}" type="slidenum">
              <a:rPr lang="en-US" smtClean="0"/>
              <a:t>2</a:t>
            </a:fld>
            <a:endParaRPr lang="en-US"/>
          </a:p>
        </p:txBody>
      </p:sp>
    </p:spTree>
    <p:extLst>
      <p:ext uri="{BB962C8B-B14F-4D97-AF65-F5344CB8AC3E}">
        <p14:creationId xmlns:p14="http://schemas.microsoft.com/office/powerpoint/2010/main" val="3664098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859D7-C3E1-5B4A-931E-AFD50F1BC1E4}" type="slidenum">
              <a:rPr lang="en-US" smtClean="0"/>
              <a:t>3</a:t>
            </a:fld>
            <a:endParaRPr lang="en-US"/>
          </a:p>
        </p:txBody>
      </p:sp>
    </p:spTree>
    <p:extLst>
      <p:ext uri="{BB962C8B-B14F-4D97-AF65-F5344CB8AC3E}">
        <p14:creationId xmlns:p14="http://schemas.microsoft.com/office/powerpoint/2010/main" val="1295971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859D7-C3E1-5B4A-931E-AFD50F1BC1E4}" type="slidenum">
              <a:rPr lang="en-US" smtClean="0"/>
              <a:t>4</a:t>
            </a:fld>
            <a:endParaRPr lang="en-US"/>
          </a:p>
        </p:txBody>
      </p:sp>
    </p:spTree>
    <p:extLst>
      <p:ext uri="{BB962C8B-B14F-4D97-AF65-F5344CB8AC3E}">
        <p14:creationId xmlns:p14="http://schemas.microsoft.com/office/powerpoint/2010/main" val="504094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859D7-C3E1-5B4A-931E-AFD50F1BC1E4}" type="slidenum">
              <a:rPr lang="en-US" smtClean="0"/>
              <a:t>5</a:t>
            </a:fld>
            <a:endParaRPr lang="en-US"/>
          </a:p>
        </p:txBody>
      </p:sp>
    </p:spTree>
    <p:extLst>
      <p:ext uri="{BB962C8B-B14F-4D97-AF65-F5344CB8AC3E}">
        <p14:creationId xmlns:p14="http://schemas.microsoft.com/office/powerpoint/2010/main" val="276183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MCD12Q1 </a:t>
            </a:r>
            <a:r>
              <a:rPr lang="en-US" dirty="0"/>
              <a:t>are available for the period 2001 to </a:t>
            </a:r>
            <a:r>
              <a:rPr lang="en-US" dirty="0" smtClean="0"/>
              <a:t>2022. LAI retrieval errors at coarse resolution are inversely related to the proportion of the dominant land cover in such pixel. Large errors in LAI retrievals are incurred when forests are minority biomes in non-forest pixels compared to when forest biomes are mixed with one another, and vice versa. </a:t>
            </a:r>
            <a:endParaRPr lang="en-US" dirty="0"/>
          </a:p>
        </p:txBody>
      </p:sp>
      <p:sp>
        <p:nvSpPr>
          <p:cNvPr id="4" name="Slide Number Placeholder 3"/>
          <p:cNvSpPr>
            <a:spLocks noGrp="1"/>
          </p:cNvSpPr>
          <p:nvPr>
            <p:ph type="sldNum" sz="quarter" idx="5"/>
          </p:nvPr>
        </p:nvSpPr>
        <p:spPr/>
        <p:txBody>
          <a:bodyPr/>
          <a:lstStyle/>
          <a:p>
            <a:fld id="{6BD859D7-C3E1-5B4A-931E-AFD50F1BC1E4}" type="slidenum">
              <a:rPr lang="en-US" smtClean="0"/>
              <a:t>6</a:t>
            </a:fld>
            <a:endParaRPr lang="en-US"/>
          </a:p>
        </p:txBody>
      </p:sp>
    </p:spTree>
    <p:extLst>
      <p:ext uri="{BB962C8B-B14F-4D97-AF65-F5344CB8AC3E}">
        <p14:creationId xmlns:p14="http://schemas.microsoft.com/office/powerpoint/2010/main" val="913779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MCD12Q1 are available for the period 2001 to 2022</a:t>
            </a:r>
          </a:p>
        </p:txBody>
      </p:sp>
      <p:sp>
        <p:nvSpPr>
          <p:cNvPr id="4" name="Slide Number Placeholder 3"/>
          <p:cNvSpPr>
            <a:spLocks noGrp="1"/>
          </p:cNvSpPr>
          <p:nvPr>
            <p:ph type="sldNum" sz="quarter" idx="5"/>
          </p:nvPr>
        </p:nvSpPr>
        <p:spPr/>
        <p:txBody>
          <a:bodyPr/>
          <a:lstStyle/>
          <a:p>
            <a:fld id="{6BD859D7-C3E1-5B4A-931E-AFD50F1BC1E4}" type="slidenum">
              <a:rPr lang="en-US" smtClean="0"/>
              <a:t>7</a:t>
            </a:fld>
            <a:endParaRPr lang="en-US"/>
          </a:p>
        </p:txBody>
      </p:sp>
    </p:spTree>
    <p:extLst>
      <p:ext uri="{BB962C8B-B14F-4D97-AF65-F5344CB8AC3E}">
        <p14:creationId xmlns:p14="http://schemas.microsoft.com/office/powerpoint/2010/main" val="3813713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859D7-C3E1-5B4A-931E-AFD50F1BC1E4}" type="slidenum">
              <a:rPr lang="en-US" smtClean="0"/>
              <a:t>8</a:t>
            </a:fld>
            <a:endParaRPr lang="en-US"/>
          </a:p>
        </p:txBody>
      </p:sp>
    </p:spTree>
    <p:extLst>
      <p:ext uri="{BB962C8B-B14F-4D97-AF65-F5344CB8AC3E}">
        <p14:creationId xmlns:p14="http://schemas.microsoft.com/office/powerpoint/2010/main" val="2106773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859D7-C3E1-5B4A-931E-AFD50F1BC1E4}" type="slidenum">
              <a:rPr lang="en-US" smtClean="0"/>
              <a:t>9</a:t>
            </a:fld>
            <a:endParaRPr lang="en-US"/>
          </a:p>
        </p:txBody>
      </p:sp>
    </p:spTree>
    <p:extLst>
      <p:ext uri="{BB962C8B-B14F-4D97-AF65-F5344CB8AC3E}">
        <p14:creationId xmlns:p14="http://schemas.microsoft.com/office/powerpoint/2010/main" val="940830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9E561-6CFE-474B-8643-FC02ABAD05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F1414D-4CB2-E147-AC85-61B0616283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8DEBBB-9357-7A43-A5E1-0E88CEBE551A}"/>
              </a:ext>
            </a:extLst>
          </p:cNvPr>
          <p:cNvSpPr>
            <a:spLocks noGrp="1"/>
          </p:cNvSpPr>
          <p:nvPr>
            <p:ph type="dt" sz="half" idx="10"/>
          </p:nvPr>
        </p:nvSpPr>
        <p:spPr/>
        <p:txBody>
          <a:bodyPr/>
          <a:lstStyle/>
          <a:p>
            <a:fld id="{037077A0-47B4-2A4D-94CE-347257CC874A}" type="datetime1">
              <a:rPr lang="en-US" smtClean="0"/>
              <a:t>10/17/2023</a:t>
            </a:fld>
            <a:endParaRPr lang="en-US"/>
          </a:p>
        </p:txBody>
      </p:sp>
      <p:sp>
        <p:nvSpPr>
          <p:cNvPr id="5" name="Footer Placeholder 4">
            <a:extLst>
              <a:ext uri="{FF2B5EF4-FFF2-40B4-BE49-F238E27FC236}">
                <a16:creationId xmlns:a16="http://schemas.microsoft.com/office/drawing/2014/main" id="{E2CDE900-BB4D-0443-A8F0-3EE6EE7395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6819CB-75DD-874F-A040-6E4EB2AAE512}"/>
              </a:ext>
            </a:extLst>
          </p:cNvPr>
          <p:cNvSpPr>
            <a:spLocks noGrp="1"/>
          </p:cNvSpPr>
          <p:nvPr>
            <p:ph type="sldNum" sz="quarter" idx="12"/>
          </p:nvPr>
        </p:nvSpPr>
        <p:spPr/>
        <p:txBody>
          <a:bodyPr/>
          <a:lstStyle/>
          <a:p>
            <a:fld id="{B630AC94-6C18-204F-A50B-E24C39DAB5A9}" type="slidenum">
              <a:rPr lang="en-US" smtClean="0"/>
              <a:t>‹#›</a:t>
            </a:fld>
            <a:endParaRPr lang="en-US"/>
          </a:p>
        </p:txBody>
      </p:sp>
    </p:spTree>
    <p:extLst>
      <p:ext uri="{BB962C8B-B14F-4D97-AF65-F5344CB8AC3E}">
        <p14:creationId xmlns:p14="http://schemas.microsoft.com/office/powerpoint/2010/main" val="2750959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F5967-8207-154A-B6C0-88526A3C33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84DD7B-029A-F147-AC5E-BD2FE1F8125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57DC80-A723-F543-A71D-1C25E7D9608F}"/>
              </a:ext>
            </a:extLst>
          </p:cNvPr>
          <p:cNvSpPr>
            <a:spLocks noGrp="1"/>
          </p:cNvSpPr>
          <p:nvPr>
            <p:ph type="dt" sz="half" idx="10"/>
          </p:nvPr>
        </p:nvSpPr>
        <p:spPr/>
        <p:txBody>
          <a:bodyPr/>
          <a:lstStyle/>
          <a:p>
            <a:fld id="{D8DFCD2D-9CD8-7B45-8AE9-CC8135E14685}" type="datetime1">
              <a:rPr lang="en-US" smtClean="0"/>
              <a:t>10/17/2023</a:t>
            </a:fld>
            <a:endParaRPr lang="en-US"/>
          </a:p>
        </p:txBody>
      </p:sp>
      <p:sp>
        <p:nvSpPr>
          <p:cNvPr id="5" name="Footer Placeholder 4">
            <a:extLst>
              <a:ext uri="{FF2B5EF4-FFF2-40B4-BE49-F238E27FC236}">
                <a16:creationId xmlns:a16="http://schemas.microsoft.com/office/drawing/2014/main" id="{60185BE0-6008-5542-AD54-C28F9C8F18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9C1DDF-8C2E-C74A-BCCF-A458DDD9781A}"/>
              </a:ext>
            </a:extLst>
          </p:cNvPr>
          <p:cNvSpPr>
            <a:spLocks noGrp="1"/>
          </p:cNvSpPr>
          <p:nvPr>
            <p:ph type="sldNum" sz="quarter" idx="12"/>
          </p:nvPr>
        </p:nvSpPr>
        <p:spPr/>
        <p:txBody>
          <a:bodyPr/>
          <a:lstStyle/>
          <a:p>
            <a:fld id="{B630AC94-6C18-204F-A50B-E24C39DAB5A9}" type="slidenum">
              <a:rPr lang="en-US" smtClean="0"/>
              <a:t>‹#›</a:t>
            </a:fld>
            <a:endParaRPr lang="en-US"/>
          </a:p>
        </p:txBody>
      </p:sp>
    </p:spTree>
    <p:extLst>
      <p:ext uri="{BB962C8B-B14F-4D97-AF65-F5344CB8AC3E}">
        <p14:creationId xmlns:p14="http://schemas.microsoft.com/office/powerpoint/2010/main" val="2178411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AAF522-EFB5-B347-8696-16B8FC995D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861C88-B0F2-374B-B502-CA0B3908E66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FEAA80-CCBB-644E-BFE3-66209B0C59E9}"/>
              </a:ext>
            </a:extLst>
          </p:cNvPr>
          <p:cNvSpPr>
            <a:spLocks noGrp="1"/>
          </p:cNvSpPr>
          <p:nvPr>
            <p:ph type="dt" sz="half" idx="10"/>
          </p:nvPr>
        </p:nvSpPr>
        <p:spPr/>
        <p:txBody>
          <a:bodyPr/>
          <a:lstStyle/>
          <a:p>
            <a:fld id="{3309D8AC-AF88-6E48-9BF0-2347D9C977C0}" type="datetime1">
              <a:rPr lang="en-US" smtClean="0"/>
              <a:t>10/17/2023</a:t>
            </a:fld>
            <a:endParaRPr lang="en-US"/>
          </a:p>
        </p:txBody>
      </p:sp>
      <p:sp>
        <p:nvSpPr>
          <p:cNvPr id="5" name="Footer Placeholder 4">
            <a:extLst>
              <a:ext uri="{FF2B5EF4-FFF2-40B4-BE49-F238E27FC236}">
                <a16:creationId xmlns:a16="http://schemas.microsoft.com/office/drawing/2014/main" id="{3CCF20F0-3C9E-6641-9ADA-06731B3BBF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8254C8-0DC1-4C42-98B6-D5CF836F3BDE}"/>
              </a:ext>
            </a:extLst>
          </p:cNvPr>
          <p:cNvSpPr>
            <a:spLocks noGrp="1"/>
          </p:cNvSpPr>
          <p:nvPr>
            <p:ph type="sldNum" sz="quarter" idx="12"/>
          </p:nvPr>
        </p:nvSpPr>
        <p:spPr/>
        <p:txBody>
          <a:bodyPr/>
          <a:lstStyle/>
          <a:p>
            <a:fld id="{B630AC94-6C18-204F-A50B-E24C39DAB5A9}" type="slidenum">
              <a:rPr lang="en-US" smtClean="0"/>
              <a:t>‹#›</a:t>
            </a:fld>
            <a:endParaRPr lang="en-US"/>
          </a:p>
        </p:txBody>
      </p:sp>
    </p:spTree>
    <p:extLst>
      <p:ext uri="{BB962C8B-B14F-4D97-AF65-F5344CB8AC3E}">
        <p14:creationId xmlns:p14="http://schemas.microsoft.com/office/powerpoint/2010/main" val="4086635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AF6BA-96BE-D54C-A4EA-5B0230C9F5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09D0AF-72E7-5A4B-A50B-47D444034FB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30C3E4-89D8-084A-9A88-26729777192D}"/>
              </a:ext>
            </a:extLst>
          </p:cNvPr>
          <p:cNvSpPr>
            <a:spLocks noGrp="1"/>
          </p:cNvSpPr>
          <p:nvPr>
            <p:ph type="dt" sz="half" idx="10"/>
          </p:nvPr>
        </p:nvSpPr>
        <p:spPr/>
        <p:txBody>
          <a:bodyPr/>
          <a:lstStyle/>
          <a:p>
            <a:fld id="{AE40EC62-AA42-E54C-B590-0C4FF6CE4B03}" type="datetime1">
              <a:rPr lang="en-US" smtClean="0"/>
              <a:t>10/17/2023</a:t>
            </a:fld>
            <a:endParaRPr lang="en-US"/>
          </a:p>
        </p:txBody>
      </p:sp>
      <p:sp>
        <p:nvSpPr>
          <p:cNvPr id="5" name="Footer Placeholder 4">
            <a:extLst>
              <a:ext uri="{FF2B5EF4-FFF2-40B4-BE49-F238E27FC236}">
                <a16:creationId xmlns:a16="http://schemas.microsoft.com/office/drawing/2014/main" id="{44F05062-35BD-F943-811F-1D02330D84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0C06F1-32A3-B943-A998-B4556A7EBA0F}"/>
              </a:ext>
            </a:extLst>
          </p:cNvPr>
          <p:cNvSpPr>
            <a:spLocks noGrp="1"/>
          </p:cNvSpPr>
          <p:nvPr>
            <p:ph type="sldNum" sz="quarter" idx="12"/>
          </p:nvPr>
        </p:nvSpPr>
        <p:spPr/>
        <p:txBody>
          <a:bodyPr/>
          <a:lstStyle/>
          <a:p>
            <a:fld id="{B630AC94-6C18-204F-A50B-E24C39DAB5A9}" type="slidenum">
              <a:rPr lang="en-US" smtClean="0"/>
              <a:t>‹#›</a:t>
            </a:fld>
            <a:endParaRPr lang="en-US"/>
          </a:p>
        </p:txBody>
      </p:sp>
    </p:spTree>
    <p:extLst>
      <p:ext uri="{BB962C8B-B14F-4D97-AF65-F5344CB8AC3E}">
        <p14:creationId xmlns:p14="http://schemas.microsoft.com/office/powerpoint/2010/main" val="2284264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9F915-3EB0-2F4E-8E19-FBB71F8E3E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A38B20-549E-7C40-A0E9-54D52A0288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0A6B49F-B559-9C4F-B305-A4BE1519ADCE}"/>
              </a:ext>
            </a:extLst>
          </p:cNvPr>
          <p:cNvSpPr>
            <a:spLocks noGrp="1"/>
          </p:cNvSpPr>
          <p:nvPr>
            <p:ph type="dt" sz="half" idx="10"/>
          </p:nvPr>
        </p:nvSpPr>
        <p:spPr/>
        <p:txBody>
          <a:bodyPr/>
          <a:lstStyle/>
          <a:p>
            <a:fld id="{701983FA-BBFB-0742-813D-FC232DF103F8}" type="datetime1">
              <a:rPr lang="en-US" smtClean="0"/>
              <a:t>10/17/2023</a:t>
            </a:fld>
            <a:endParaRPr lang="en-US"/>
          </a:p>
        </p:txBody>
      </p:sp>
      <p:sp>
        <p:nvSpPr>
          <p:cNvPr id="5" name="Footer Placeholder 4">
            <a:extLst>
              <a:ext uri="{FF2B5EF4-FFF2-40B4-BE49-F238E27FC236}">
                <a16:creationId xmlns:a16="http://schemas.microsoft.com/office/drawing/2014/main" id="{DAA66A68-1BF6-A44E-8EBD-6ADF3D3ED9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329349-3044-0347-A9F1-09081B131F73}"/>
              </a:ext>
            </a:extLst>
          </p:cNvPr>
          <p:cNvSpPr>
            <a:spLocks noGrp="1"/>
          </p:cNvSpPr>
          <p:nvPr>
            <p:ph type="sldNum" sz="quarter" idx="12"/>
          </p:nvPr>
        </p:nvSpPr>
        <p:spPr/>
        <p:txBody>
          <a:bodyPr/>
          <a:lstStyle/>
          <a:p>
            <a:fld id="{B630AC94-6C18-204F-A50B-E24C39DAB5A9}" type="slidenum">
              <a:rPr lang="en-US" smtClean="0"/>
              <a:t>‹#›</a:t>
            </a:fld>
            <a:endParaRPr lang="en-US"/>
          </a:p>
        </p:txBody>
      </p:sp>
    </p:spTree>
    <p:extLst>
      <p:ext uri="{BB962C8B-B14F-4D97-AF65-F5344CB8AC3E}">
        <p14:creationId xmlns:p14="http://schemas.microsoft.com/office/powerpoint/2010/main" val="1452919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83C2A-1470-5F40-AC6A-48FD324DD4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6EFABE-0A74-A446-8396-881DB12BC78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ED3252-DB3B-B649-9315-1F33F10AAAC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A5F294-2C1D-6647-9AD0-F3EA10057FB6}"/>
              </a:ext>
            </a:extLst>
          </p:cNvPr>
          <p:cNvSpPr>
            <a:spLocks noGrp="1"/>
          </p:cNvSpPr>
          <p:nvPr>
            <p:ph type="dt" sz="half" idx="10"/>
          </p:nvPr>
        </p:nvSpPr>
        <p:spPr/>
        <p:txBody>
          <a:bodyPr/>
          <a:lstStyle/>
          <a:p>
            <a:fld id="{65455F1F-FFFC-D043-BEB5-A725CFE4BDD5}" type="datetime1">
              <a:rPr lang="en-US" smtClean="0"/>
              <a:t>10/17/2023</a:t>
            </a:fld>
            <a:endParaRPr lang="en-US"/>
          </a:p>
        </p:txBody>
      </p:sp>
      <p:sp>
        <p:nvSpPr>
          <p:cNvPr id="6" name="Footer Placeholder 5">
            <a:extLst>
              <a:ext uri="{FF2B5EF4-FFF2-40B4-BE49-F238E27FC236}">
                <a16:creationId xmlns:a16="http://schemas.microsoft.com/office/drawing/2014/main" id="{CB756828-C32A-4B42-8228-DA081C79E7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121155-DF48-4643-A249-564B63FB330E}"/>
              </a:ext>
            </a:extLst>
          </p:cNvPr>
          <p:cNvSpPr>
            <a:spLocks noGrp="1"/>
          </p:cNvSpPr>
          <p:nvPr>
            <p:ph type="sldNum" sz="quarter" idx="12"/>
          </p:nvPr>
        </p:nvSpPr>
        <p:spPr/>
        <p:txBody>
          <a:bodyPr/>
          <a:lstStyle/>
          <a:p>
            <a:fld id="{B630AC94-6C18-204F-A50B-E24C39DAB5A9}" type="slidenum">
              <a:rPr lang="en-US" smtClean="0"/>
              <a:t>‹#›</a:t>
            </a:fld>
            <a:endParaRPr lang="en-US"/>
          </a:p>
        </p:txBody>
      </p:sp>
    </p:spTree>
    <p:extLst>
      <p:ext uri="{BB962C8B-B14F-4D97-AF65-F5344CB8AC3E}">
        <p14:creationId xmlns:p14="http://schemas.microsoft.com/office/powerpoint/2010/main" val="3117120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A335C-D672-7043-9917-DDF67C9463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C5105D-C578-9744-964F-12122BD050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4E2A7EF-5B67-8743-8A76-C9F3218D43E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1C2685-284D-A645-B062-DE295710B5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105FD7F-C0E2-A842-8C90-817D6C5016F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E391C4-1902-3049-B7F0-0BCA7A87B35E}"/>
              </a:ext>
            </a:extLst>
          </p:cNvPr>
          <p:cNvSpPr>
            <a:spLocks noGrp="1"/>
          </p:cNvSpPr>
          <p:nvPr>
            <p:ph type="dt" sz="half" idx="10"/>
          </p:nvPr>
        </p:nvSpPr>
        <p:spPr/>
        <p:txBody>
          <a:bodyPr/>
          <a:lstStyle/>
          <a:p>
            <a:fld id="{5061FBEB-B621-E840-BEE8-B70A18C1C6BC}" type="datetime1">
              <a:rPr lang="en-US" smtClean="0"/>
              <a:t>10/17/2023</a:t>
            </a:fld>
            <a:endParaRPr lang="en-US"/>
          </a:p>
        </p:txBody>
      </p:sp>
      <p:sp>
        <p:nvSpPr>
          <p:cNvPr id="8" name="Footer Placeholder 7">
            <a:extLst>
              <a:ext uri="{FF2B5EF4-FFF2-40B4-BE49-F238E27FC236}">
                <a16:creationId xmlns:a16="http://schemas.microsoft.com/office/drawing/2014/main" id="{8884CD94-F0AF-1D42-9DD8-4346604EB8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42CB6A-9A58-C144-901A-7A042888A7A7}"/>
              </a:ext>
            </a:extLst>
          </p:cNvPr>
          <p:cNvSpPr>
            <a:spLocks noGrp="1"/>
          </p:cNvSpPr>
          <p:nvPr>
            <p:ph type="sldNum" sz="quarter" idx="12"/>
          </p:nvPr>
        </p:nvSpPr>
        <p:spPr/>
        <p:txBody>
          <a:bodyPr/>
          <a:lstStyle/>
          <a:p>
            <a:fld id="{B630AC94-6C18-204F-A50B-E24C39DAB5A9}" type="slidenum">
              <a:rPr lang="en-US" smtClean="0"/>
              <a:t>‹#›</a:t>
            </a:fld>
            <a:endParaRPr lang="en-US"/>
          </a:p>
        </p:txBody>
      </p:sp>
    </p:spTree>
    <p:extLst>
      <p:ext uri="{BB962C8B-B14F-4D97-AF65-F5344CB8AC3E}">
        <p14:creationId xmlns:p14="http://schemas.microsoft.com/office/powerpoint/2010/main" val="2848050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23CCE-9D01-5F41-B8B2-5ACE4D1DF3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E9B5B9-B0F4-9347-81B1-6F6EFE4B27B9}"/>
              </a:ext>
            </a:extLst>
          </p:cNvPr>
          <p:cNvSpPr>
            <a:spLocks noGrp="1"/>
          </p:cNvSpPr>
          <p:nvPr>
            <p:ph type="dt" sz="half" idx="10"/>
          </p:nvPr>
        </p:nvSpPr>
        <p:spPr/>
        <p:txBody>
          <a:bodyPr/>
          <a:lstStyle/>
          <a:p>
            <a:fld id="{198A939A-813C-9241-9648-DC2FFF7FFC18}" type="datetime1">
              <a:rPr lang="en-US" smtClean="0"/>
              <a:t>10/17/2023</a:t>
            </a:fld>
            <a:endParaRPr lang="en-US"/>
          </a:p>
        </p:txBody>
      </p:sp>
      <p:sp>
        <p:nvSpPr>
          <p:cNvPr id="4" name="Footer Placeholder 3">
            <a:extLst>
              <a:ext uri="{FF2B5EF4-FFF2-40B4-BE49-F238E27FC236}">
                <a16:creationId xmlns:a16="http://schemas.microsoft.com/office/drawing/2014/main" id="{48C71298-755D-3944-8129-C5D46FDB4C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1AA4FD-7954-6849-940D-5ABF7A4956A6}"/>
              </a:ext>
            </a:extLst>
          </p:cNvPr>
          <p:cNvSpPr>
            <a:spLocks noGrp="1"/>
          </p:cNvSpPr>
          <p:nvPr>
            <p:ph type="sldNum" sz="quarter" idx="12"/>
          </p:nvPr>
        </p:nvSpPr>
        <p:spPr/>
        <p:txBody>
          <a:bodyPr/>
          <a:lstStyle/>
          <a:p>
            <a:fld id="{B630AC94-6C18-204F-A50B-E24C39DAB5A9}" type="slidenum">
              <a:rPr lang="en-US" smtClean="0"/>
              <a:t>‹#›</a:t>
            </a:fld>
            <a:endParaRPr lang="en-US"/>
          </a:p>
        </p:txBody>
      </p:sp>
    </p:spTree>
    <p:extLst>
      <p:ext uri="{BB962C8B-B14F-4D97-AF65-F5344CB8AC3E}">
        <p14:creationId xmlns:p14="http://schemas.microsoft.com/office/powerpoint/2010/main" val="386216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678C89-EA89-DA42-B4D8-03D6E9A0B2FB}"/>
              </a:ext>
            </a:extLst>
          </p:cNvPr>
          <p:cNvSpPr>
            <a:spLocks noGrp="1"/>
          </p:cNvSpPr>
          <p:nvPr>
            <p:ph type="dt" sz="half" idx="10"/>
          </p:nvPr>
        </p:nvSpPr>
        <p:spPr/>
        <p:txBody>
          <a:bodyPr/>
          <a:lstStyle/>
          <a:p>
            <a:fld id="{ECC38A5C-014B-864F-9308-ACB0FF6C90A5}" type="datetime1">
              <a:rPr lang="en-US" smtClean="0"/>
              <a:t>10/17/2023</a:t>
            </a:fld>
            <a:endParaRPr lang="en-US"/>
          </a:p>
        </p:txBody>
      </p:sp>
      <p:sp>
        <p:nvSpPr>
          <p:cNvPr id="3" name="Footer Placeholder 2">
            <a:extLst>
              <a:ext uri="{FF2B5EF4-FFF2-40B4-BE49-F238E27FC236}">
                <a16:creationId xmlns:a16="http://schemas.microsoft.com/office/drawing/2014/main" id="{248FBFBC-E306-404E-AB5D-17C9968FFB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41522D-F4D3-C748-9BF6-7369608780C8}"/>
              </a:ext>
            </a:extLst>
          </p:cNvPr>
          <p:cNvSpPr>
            <a:spLocks noGrp="1"/>
          </p:cNvSpPr>
          <p:nvPr>
            <p:ph type="sldNum" sz="quarter" idx="12"/>
          </p:nvPr>
        </p:nvSpPr>
        <p:spPr/>
        <p:txBody>
          <a:bodyPr/>
          <a:lstStyle/>
          <a:p>
            <a:fld id="{B630AC94-6C18-204F-A50B-E24C39DAB5A9}" type="slidenum">
              <a:rPr lang="en-US" smtClean="0"/>
              <a:t>‹#›</a:t>
            </a:fld>
            <a:endParaRPr lang="en-US"/>
          </a:p>
        </p:txBody>
      </p:sp>
    </p:spTree>
    <p:extLst>
      <p:ext uri="{BB962C8B-B14F-4D97-AF65-F5344CB8AC3E}">
        <p14:creationId xmlns:p14="http://schemas.microsoft.com/office/powerpoint/2010/main" val="2180742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D7BBE-CA11-D74D-B057-89555B44A9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F534E3-0C65-2F4E-BEBD-5B33E3A2CB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CDE10A-3FCA-C140-BCE5-939734A0AB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C997BB-ADAC-1745-A897-4B07AC91B6D6}"/>
              </a:ext>
            </a:extLst>
          </p:cNvPr>
          <p:cNvSpPr>
            <a:spLocks noGrp="1"/>
          </p:cNvSpPr>
          <p:nvPr>
            <p:ph type="dt" sz="half" idx="10"/>
          </p:nvPr>
        </p:nvSpPr>
        <p:spPr/>
        <p:txBody>
          <a:bodyPr/>
          <a:lstStyle/>
          <a:p>
            <a:fld id="{068656D2-7BE5-144E-BCCE-4F37CB31E6E0}" type="datetime1">
              <a:rPr lang="en-US" smtClean="0"/>
              <a:t>10/17/2023</a:t>
            </a:fld>
            <a:endParaRPr lang="en-US"/>
          </a:p>
        </p:txBody>
      </p:sp>
      <p:sp>
        <p:nvSpPr>
          <p:cNvPr id="6" name="Footer Placeholder 5">
            <a:extLst>
              <a:ext uri="{FF2B5EF4-FFF2-40B4-BE49-F238E27FC236}">
                <a16:creationId xmlns:a16="http://schemas.microsoft.com/office/drawing/2014/main" id="{F4C318BA-7966-FA48-A4F7-4018FE834F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5F3126-3FD9-304E-A714-88F8A1DFC75C}"/>
              </a:ext>
            </a:extLst>
          </p:cNvPr>
          <p:cNvSpPr>
            <a:spLocks noGrp="1"/>
          </p:cNvSpPr>
          <p:nvPr>
            <p:ph type="sldNum" sz="quarter" idx="12"/>
          </p:nvPr>
        </p:nvSpPr>
        <p:spPr/>
        <p:txBody>
          <a:bodyPr/>
          <a:lstStyle/>
          <a:p>
            <a:fld id="{B630AC94-6C18-204F-A50B-E24C39DAB5A9}" type="slidenum">
              <a:rPr lang="en-US" smtClean="0"/>
              <a:t>‹#›</a:t>
            </a:fld>
            <a:endParaRPr lang="en-US"/>
          </a:p>
        </p:txBody>
      </p:sp>
    </p:spTree>
    <p:extLst>
      <p:ext uri="{BB962C8B-B14F-4D97-AF65-F5344CB8AC3E}">
        <p14:creationId xmlns:p14="http://schemas.microsoft.com/office/powerpoint/2010/main" val="1170712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49A18-C0C0-CA48-AC2A-11D32AA320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41DE2D-F0A5-2849-8EB8-7953FB6230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F592A3-6812-C44A-924A-158BA16832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CC38AF-99E5-A544-B58B-282590297E0B}"/>
              </a:ext>
            </a:extLst>
          </p:cNvPr>
          <p:cNvSpPr>
            <a:spLocks noGrp="1"/>
          </p:cNvSpPr>
          <p:nvPr>
            <p:ph type="dt" sz="half" idx="10"/>
          </p:nvPr>
        </p:nvSpPr>
        <p:spPr/>
        <p:txBody>
          <a:bodyPr/>
          <a:lstStyle/>
          <a:p>
            <a:fld id="{773F44E0-1961-9D42-90B7-45A5B9DCB18D}" type="datetime1">
              <a:rPr lang="en-US" smtClean="0"/>
              <a:t>10/17/2023</a:t>
            </a:fld>
            <a:endParaRPr lang="en-US"/>
          </a:p>
        </p:txBody>
      </p:sp>
      <p:sp>
        <p:nvSpPr>
          <p:cNvPr id="6" name="Footer Placeholder 5">
            <a:extLst>
              <a:ext uri="{FF2B5EF4-FFF2-40B4-BE49-F238E27FC236}">
                <a16:creationId xmlns:a16="http://schemas.microsoft.com/office/drawing/2014/main" id="{2A5B0D98-7C3C-4C40-87AF-E7B1BA4A53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3F0B64-1B9E-8F42-97E0-8282894560CD}"/>
              </a:ext>
            </a:extLst>
          </p:cNvPr>
          <p:cNvSpPr>
            <a:spLocks noGrp="1"/>
          </p:cNvSpPr>
          <p:nvPr>
            <p:ph type="sldNum" sz="quarter" idx="12"/>
          </p:nvPr>
        </p:nvSpPr>
        <p:spPr/>
        <p:txBody>
          <a:bodyPr/>
          <a:lstStyle/>
          <a:p>
            <a:fld id="{B630AC94-6C18-204F-A50B-E24C39DAB5A9}" type="slidenum">
              <a:rPr lang="en-US" smtClean="0"/>
              <a:t>‹#›</a:t>
            </a:fld>
            <a:endParaRPr lang="en-US"/>
          </a:p>
        </p:txBody>
      </p:sp>
    </p:spTree>
    <p:extLst>
      <p:ext uri="{BB962C8B-B14F-4D97-AF65-F5344CB8AC3E}">
        <p14:creationId xmlns:p14="http://schemas.microsoft.com/office/powerpoint/2010/main" val="2183555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7699AA-2714-804D-ADE0-DDC176FB1D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99DB6F-A744-FE48-9FA5-42F78E4CBE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027F7C-F4D0-8244-B5AE-3AF46E6670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6C422D-22EA-0049-A088-23A4FF8002A6}" type="datetime1">
              <a:rPr lang="en-US" smtClean="0"/>
              <a:t>10/17/2023</a:t>
            </a:fld>
            <a:endParaRPr lang="en-US"/>
          </a:p>
        </p:txBody>
      </p:sp>
      <p:sp>
        <p:nvSpPr>
          <p:cNvPr id="5" name="Footer Placeholder 4">
            <a:extLst>
              <a:ext uri="{FF2B5EF4-FFF2-40B4-BE49-F238E27FC236}">
                <a16:creationId xmlns:a16="http://schemas.microsoft.com/office/drawing/2014/main" id="{ECD45B97-93BE-4447-A50F-D46DA22B09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1FA8D3-240A-3547-B0BB-87213F28DB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30AC94-6C18-204F-A50B-E24C39DAB5A9}" type="slidenum">
              <a:rPr lang="en-US" smtClean="0"/>
              <a:t>‹#›</a:t>
            </a:fld>
            <a:endParaRPr lang="en-US"/>
          </a:p>
        </p:txBody>
      </p:sp>
    </p:spTree>
    <p:extLst>
      <p:ext uri="{BB962C8B-B14F-4D97-AF65-F5344CB8AC3E}">
        <p14:creationId xmlns:p14="http://schemas.microsoft.com/office/powerpoint/2010/main" val="11199669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emf"/></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gif"/><Relationship Id="rId7"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emf"/><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2.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20">
            <a:extLst>
              <a:ext uri="{FF2B5EF4-FFF2-40B4-BE49-F238E27FC236}">
                <a16:creationId xmlns:a16="http://schemas.microsoft.com/office/drawing/2014/main" id="{717AD1FB-907D-214F-8CD5-D7045F696708}"/>
              </a:ext>
            </a:extLst>
          </p:cNvPr>
          <p:cNvSpPr>
            <a:spLocks noGrp="1"/>
          </p:cNvSpPr>
          <p:nvPr>
            <p:ph type="sldNum" sz="quarter" idx="12"/>
          </p:nvPr>
        </p:nvSpPr>
        <p:spPr>
          <a:xfrm>
            <a:off x="9448800" y="6442501"/>
            <a:ext cx="2743200" cy="365125"/>
          </a:xfrm>
        </p:spPr>
        <p:txBody>
          <a:bodyPr/>
          <a:lstStyle/>
          <a:p>
            <a:fld id="{B630AC94-6C18-204F-A50B-E24C39DAB5A9}" type="slidenum">
              <a:rPr lang="en-US" smtClean="0"/>
              <a:t>1</a:t>
            </a:fld>
            <a:endParaRPr lang="en-US" dirty="0"/>
          </a:p>
        </p:txBody>
      </p:sp>
      <p:pic>
        <p:nvPicPr>
          <p:cNvPr id="15" name="Picture 14">
            <a:extLst>
              <a:ext uri="{FF2B5EF4-FFF2-40B4-BE49-F238E27FC236}">
                <a16:creationId xmlns:a16="http://schemas.microsoft.com/office/drawing/2014/main" id="{D113815D-3D5D-1049-9CCF-A33F6BBC266F}"/>
              </a:ext>
            </a:extLst>
          </p:cNvPr>
          <p:cNvPicPr>
            <a:picLocks noChangeAspect="1"/>
          </p:cNvPicPr>
          <p:nvPr/>
        </p:nvPicPr>
        <p:blipFill>
          <a:blip r:embed="rId3"/>
          <a:stretch>
            <a:fillRect/>
          </a:stretch>
        </p:blipFill>
        <p:spPr>
          <a:xfrm>
            <a:off x="0" y="0"/>
            <a:ext cx="1001486" cy="1001486"/>
          </a:xfrm>
          <a:prstGeom prst="rect">
            <a:avLst/>
          </a:prstGeom>
        </p:spPr>
      </p:pic>
      <p:pic>
        <p:nvPicPr>
          <p:cNvPr id="16" name="Picture 15">
            <a:extLst>
              <a:ext uri="{FF2B5EF4-FFF2-40B4-BE49-F238E27FC236}">
                <a16:creationId xmlns:a16="http://schemas.microsoft.com/office/drawing/2014/main" id="{EDE550D0-EE86-A74A-A9BA-6D4E60FBE718}"/>
              </a:ext>
            </a:extLst>
          </p:cNvPr>
          <p:cNvPicPr>
            <a:picLocks noChangeAspect="1"/>
          </p:cNvPicPr>
          <p:nvPr/>
        </p:nvPicPr>
        <p:blipFill rotWithShape="1">
          <a:blip r:embed="rId4"/>
          <a:srcRect l="5242" t="6337" r="3262" b="3996"/>
          <a:stretch/>
        </p:blipFill>
        <p:spPr>
          <a:xfrm>
            <a:off x="10502789" y="0"/>
            <a:ext cx="1689211" cy="1066800"/>
          </a:xfrm>
          <a:prstGeom prst="rect">
            <a:avLst/>
          </a:prstGeom>
        </p:spPr>
      </p:pic>
      <p:sp>
        <p:nvSpPr>
          <p:cNvPr id="17" name="Rectangle 2">
            <a:extLst>
              <a:ext uri="{FF2B5EF4-FFF2-40B4-BE49-F238E27FC236}">
                <a16:creationId xmlns:a16="http://schemas.microsoft.com/office/drawing/2014/main" id="{0F249E50-4F07-BC46-879D-5861A47D640F}"/>
              </a:ext>
            </a:extLst>
          </p:cNvPr>
          <p:cNvSpPr txBox="1">
            <a:spLocks noChangeArrowheads="1"/>
          </p:cNvSpPr>
          <p:nvPr/>
        </p:nvSpPr>
        <p:spPr>
          <a:xfrm>
            <a:off x="74938" y="1016970"/>
            <a:ext cx="11910645" cy="1477552"/>
          </a:xfrm>
          <a:prstGeom prst="rect">
            <a:avLst/>
          </a:prstGeom>
        </p:spPr>
        <p:txBody>
          <a:bodyPr vert="horz" lIns="51435" tIns="25718" rIns="51435" bIns="2571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b="1" cap="all" spc="-34" dirty="0">
                <a:latin typeface="+mn-lt"/>
                <a:ea typeface="Gungsuh" panose="02030600000101010101" pitchFamily="18" charset="-127"/>
                <a:cs typeface="Times New Roman" panose="02020603050405020304" pitchFamily="18" charset="0"/>
              </a:rPr>
              <a:t>DSCOVR EPIC L2 </a:t>
            </a:r>
            <a:r>
              <a:rPr lang="en-US" sz="3600" b="1" cap="all" spc="-34" dirty="0">
                <a:latin typeface="+mn-lt"/>
                <a:ea typeface="Gungsuh" panose="02030600000101010101" pitchFamily="18" charset="-127"/>
                <a:cs typeface="Times New Roman" panose="02020603050405020304" pitchFamily="18" charset="0"/>
              </a:rPr>
              <a:t>Vegetation Earth System Data Record: product status and science</a:t>
            </a:r>
          </a:p>
        </p:txBody>
      </p:sp>
      <p:sp>
        <p:nvSpPr>
          <p:cNvPr id="18" name="Rectangle 3">
            <a:extLst>
              <a:ext uri="{FF2B5EF4-FFF2-40B4-BE49-F238E27FC236}">
                <a16:creationId xmlns:a16="http://schemas.microsoft.com/office/drawing/2014/main" id="{6F642640-2DAD-D243-94B1-EAAB8A3E9ACB}"/>
              </a:ext>
            </a:extLst>
          </p:cNvPr>
          <p:cNvSpPr txBox="1">
            <a:spLocks noChangeArrowheads="1"/>
          </p:cNvSpPr>
          <p:nvPr/>
        </p:nvSpPr>
        <p:spPr bwMode="auto">
          <a:xfrm>
            <a:off x="74938" y="2728987"/>
            <a:ext cx="12049654" cy="635789"/>
          </a:xfrm>
          <a:prstGeom prst="rect">
            <a:avLst/>
          </a:prstGeom>
          <a:noFill/>
          <a:ln w="9525">
            <a:noFill/>
            <a:miter lim="800000"/>
            <a:headEnd/>
            <a:tailEnd/>
          </a:ln>
        </p:spPr>
        <p:txBody>
          <a:bodyPr/>
          <a:lstStyle/>
          <a:p>
            <a:pPr marL="657225" lvl="1" indent="-400050" algn="ctr">
              <a:spcBef>
                <a:spcPct val="20000"/>
              </a:spcBef>
              <a:defRPr/>
            </a:pPr>
            <a:r>
              <a:rPr lang="en-US" sz="2800" b="1" kern="0" dirty="0">
                <a:latin typeface="Comic Sans MS" pitchFamily="-107" charset="0"/>
              </a:rPr>
              <a:t>Yuri </a:t>
            </a:r>
            <a:r>
              <a:rPr lang="en-US" sz="2800" b="1" kern="0" dirty="0" err="1">
                <a:latin typeface="Comic Sans MS" pitchFamily="-107" charset="0"/>
              </a:rPr>
              <a:t>Knyazikhin</a:t>
            </a:r>
            <a:endParaRPr lang="en-US" sz="2800" b="1" kern="0" baseline="30000" dirty="0">
              <a:latin typeface="Comic Sans MS" pitchFamily="-107" charset="0"/>
            </a:endParaRPr>
          </a:p>
        </p:txBody>
      </p:sp>
      <p:sp>
        <p:nvSpPr>
          <p:cNvPr id="20" name="Rectangle 3">
            <a:extLst>
              <a:ext uri="{FF2B5EF4-FFF2-40B4-BE49-F238E27FC236}">
                <a16:creationId xmlns:a16="http://schemas.microsoft.com/office/drawing/2014/main" id="{48DE3B93-0D82-1440-B7F1-158A3E2EFF60}"/>
              </a:ext>
            </a:extLst>
          </p:cNvPr>
          <p:cNvSpPr txBox="1">
            <a:spLocks noChangeArrowheads="1"/>
          </p:cNvSpPr>
          <p:nvPr/>
        </p:nvSpPr>
        <p:spPr bwMode="auto">
          <a:xfrm>
            <a:off x="3765" y="3852238"/>
            <a:ext cx="12192000" cy="1232547"/>
          </a:xfrm>
          <a:prstGeom prst="rect">
            <a:avLst/>
          </a:prstGeom>
          <a:noFill/>
          <a:ln w="9525">
            <a:noFill/>
            <a:miter lim="800000"/>
            <a:headEnd/>
            <a:tailEnd/>
          </a:ln>
        </p:spPr>
        <p:txBody>
          <a:bodyPr/>
          <a:lstStyle/>
          <a:p>
            <a:pPr algn="ctr"/>
            <a:r>
              <a:rPr lang="en-US" altLang="zh-CN" sz="2400" b="1" kern="0" dirty="0">
                <a:latin typeface="Comic Sans MS" pitchFamily="-107" charset="0"/>
              </a:rPr>
              <a:t>Boston University</a:t>
            </a:r>
          </a:p>
          <a:p>
            <a:pPr algn="ctr"/>
            <a:r>
              <a:rPr lang="en-US" sz="2400" b="1" kern="0" dirty="0" err="1">
                <a:latin typeface="Comic Sans MS" pitchFamily="-107" charset="0"/>
              </a:rPr>
              <a:t>jknjazi@bu.edu</a:t>
            </a:r>
            <a:endParaRPr lang="en-US" sz="2400" b="1" kern="0" dirty="0">
              <a:latin typeface="Comic Sans MS" pitchFamily="-107" charset="0"/>
            </a:endParaRPr>
          </a:p>
        </p:txBody>
      </p:sp>
      <p:sp>
        <p:nvSpPr>
          <p:cNvPr id="22" name="Rectangle 3">
            <a:extLst>
              <a:ext uri="{FF2B5EF4-FFF2-40B4-BE49-F238E27FC236}">
                <a16:creationId xmlns:a16="http://schemas.microsoft.com/office/drawing/2014/main" id="{4EE72812-854C-354F-ACAB-D9D34F966BA1}"/>
              </a:ext>
            </a:extLst>
          </p:cNvPr>
          <p:cNvSpPr txBox="1">
            <a:spLocks noChangeArrowheads="1"/>
          </p:cNvSpPr>
          <p:nvPr/>
        </p:nvSpPr>
        <p:spPr bwMode="auto">
          <a:xfrm>
            <a:off x="74938" y="5572247"/>
            <a:ext cx="12049654" cy="1052816"/>
          </a:xfrm>
          <a:prstGeom prst="rect">
            <a:avLst/>
          </a:prstGeom>
          <a:noFill/>
          <a:ln w="9525">
            <a:noFill/>
            <a:miter lim="800000"/>
            <a:headEnd/>
            <a:tailEnd/>
          </a:ln>
        </p:spPr>
        <p:txBody>
          <a:bodyPr/>
          <a:lstStyle/>
          <a:p>
            <a:pPr marL="657225" lvl="1" indent="-400050" algn="ctr">
              <a:spcBef>
                <a:spcPct val="20000"/>
              </a:spcBef>
              <a:defRPr/>
            </a:pPr>
            <a:r>
              <a:rPr lang="en-US" sz="2400" b="1" kern="0" dirty="0">
                <a:latin typeface="Comic Sans MS" pitchFamily="-107" charset="0"/>
              </a:rPr>
              <a:t>DSCOVR EPIC Science Team Meeting</a:t>
            </a:r>
          </a:p>
          <a:p>
            <a:pPr marL="657225" lvl="1" indent="-400050" algn="ctr">
              <a:spcBef>
                <a:spcPct val="20000"/>
              </a:spcBef>
              <a:defRPr/>
            </a:pPr>
            <a:r>
              <a:rPr lang="en-US" sz="2400" b="1" kern="0" dirty="0">
                <a:latin typeface="Comic Sans MS" pitchFamily="-107" charset="0"/>
              </a:rPr>
              <a:t>16-17 October,2023</a:t>
            </a:r>
          </a:p>
        </p:txBody>
      </p:sp>
    </p:spTree>
    <p:extLst>
      <p:ext uri="{BB962C8B-B14F-4D97-AF65-F5344CB8AC3E}">
        <p14:creationId xmlns:p14="http://schemas.microsoft.com/office/powerpoint/2010/main" val="5146634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20">
            <a:extLst>
              <a:ext uri="{FF2B5EF4-FFF2-40B4-BE49-F238E27FC236}">
                <a16:creationId xmlns:a16="http://schemas.microsoft.com/office/drawing/2014/main" id="{717AD1FB-907D-214F-8CD5-D7045F696708}"/>
              </a:ext>
            </a:extLst>
          </p:cNvPr>
          <p:cNvSpPr>
            <a:spLocks noGrp="1"/>
          </p:cNvSpPr>
          <p:nvPr>
            <p:ph type="sldNum" sz="quarter" idx="12"/>
          </p:nvPr>
        </p:nvSpPr>
        <p:spPr>
          <a:xfrm>
            <a:off x="9493687" y="6491050"/>
            <a:ext cx="2743200" cy="365125"/>
          </a:xfrm>
        </p:spPr>
        <p:txBody>
          <a:bodyPr/>
          <a:lstStyle/>
          <a:p>
            <a:fld id="{B630AC94-6C18-204F-A50B-E24C39DAB5A9}" type="slidenum">
              <a:rPr lang="en-US" smtClean="0"/>
              <a:t>10</a:t>
            </a:fld>
            <a:endParaRPr lang="en-US" dirty="0"/>
          </a:p>
        </p:txBody>
      </p:sp>
      <p:sp>
        <p:nvSpPr>
          <p:cNvPr id="5" name="Title 4">
            <a:extLst>
              <a:ext uri="{FF2B5EF4-FFF2-40B4-BE49-F238E27FC236}">
                <a16:creationId xmlns:a16="http://schemas.microsoft.com/office/drawing/2014/main" id="{5389FBD4-197C-4756-ACB9-1BFC1A8F06F4}"/>
              </a:ext>
            </a:extLst>
          </p:cNvPr>
          <p:cNvSpPr>
            <a:spLocks noGrp="1"/>
          </p:cNvSpPr>
          <p:nvPr>
            <p:ph type="title"/>
          </p:nvPr>
        </p:nvSpPr>
        <p:spPr>
          <a:xfrm>
            <a:off x="1" y="-449"/>
            <a:ext cx="12192000" cy="369620"/>
          </a:xfrm>
          <a:solidFill>
            <a:srgbClr val="008E00"/>
          </a:solidFill>
        </p:spPr>
        <p:txBody>
          <a:bodyPr>
            <a:noAutofit/>
          </a:bodyPr>
          <a:lstStyle/>
          <a:p>
            <a:pPr algn="ctr"/>
            <a:r>
              <a:rPr lang="en-US" sz="2800" b="1" cap="all" spc="-26" dirty="0">
                <a:solidFill>
                  <a:schemeClr val="bg1"/>
                </a:solidFill>
                <a:latin typeface="+mn-lt"/>
                <a:ea typeface="Gungsuh" panose="02030600000101010101" pitchFamily="18" charset="-127"/>
              </a:rPr>
              <a:t>Monitoring of dense vegetation</a:t>
            </a:r>
            <a:endParaRPr lang="en-US" sz="2800" dirty="0"/>
          </a:p>
        </p:txBody>
      </p:sp>
      <p:grpSp>
        <p:nvGrpSpPr>
          <p:cNvPr id="2" name="Group 1">
            <a:extLst>
              <a:ext uri="{FF2B5EF4-FFF2-40B4-BE49-F238E27FC236}">
                <a16:creationId xmlns:a16="http://schemas.microsoft.com/office/drawing/2014/main" id="{C6312BE3-7A88-926A-93DA-B3F50A2C4073}"/>
              </a:ext>
            </a:extLst>
          </p:cNvPr>
          <p:cNvGrpSpPr/>
          <p:nvPr/>
        </p:nvGrpSpPr>
        <p:grpSpPr>
          <a:xfrm>
            <a:off x="199611" y="707329"/>
            <a:ext cx="2849408" cy="2764605"/>
            <a:chOff x="4589855" y="616115"/>
            <a:chExt cx="2849408" cy="2764605"/>
          </a:xfrm>
        </p:grpSpPr>
        <p:pic>
          <p:nvPicPr>
            <p:cNvPr id="38" name="Picture 37">
              <a:extLst>
                <a:ext uri="{FF2B5EF4-FFF2-40B4-BE49-F238E27FC236}">
                  <a16:creationId xmlns:a16="http://schemas.microsoft.com/office/drawing/2014/main" id="{969A8FA6-B062-568F-9D2F-8A7A68FCD610}"/>
                </a:ext>
              </a:extLst>
            </p:cNvPr>
            <p:cNvPicPr>
              <a:picLocks noChangeAspect="1"/>
            </p:cNvPicPr>
            <p:nvPr/>
          </p:nvPicPr>
          <p:blipFill>
            <a:blip r:embed="rId3"/>
            <a:stretch>
              <a:fillRect/>
            </a:stretch>
          </p:blipFill>
          <p:spPr>
            <a:xfrm>
              <a:off x="4589855" y="616115"/>
              <a:ext cx="2849408" cy="2764605"/>
            </a:xfrm>
            <a:prstGeom prst="rect">
              <a:avLst/>
            </a:prstGeom>
          </p:spPr>
        </p:pic>
        <p:cxnSp>
          <p:nvCxnSpPr>
            <p:cNvPr id="29" name="Straight Arrow Connector 28">
              <a:extLst>
                <a:ext uri="{FF2B5EF4-FFF2-40B4-BE49-F238E27FC236}">
                  <a16:creationId xmlns:a16="http://schemas.microsoft.com/office/drawing/2014/main" id="{4DAA8425-1BCE-7926-9418-B1CD0ACE6516}"/>
                </a:ext>
              </a:extLst>
            </p:cNvPr>
            <p:cNvCxnSpPr>
              <a:cxnSpLocks/>
            </p:cNvCxnSpPr>
            <p:nvPr/>
          </p:nvCxnSpPr>
          <p:spPr>
            <a:xfrm>
              <a:off x="4915523" y="1738661"/>
              <a:ext cx="810118" cy="216376"/>
            </a:xfrm>
            <a:prstGeom prst="straightConnector1">
              <a:avLst/>
            </a:prstGeom>
            <a:ln w="28575">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069574D-7E2B-A595-0137-8AF5D98BB30C}"/>
                </a:ext>
              </a:extLst>
            </p:cNvPr>
            <p:cNvSpPr txBox="1"/>
            <p:nvPr/>
          </p:nvSpPr>
          <p:spPr>
            <a:xfrm rot="891630">
              <a:off x="4859358" y="1681323"/>
              <a:ext cx="1007418" cy="138499"/>
            </a:xfrm>
            <a:prstGeom prst="rect">
              <a:avLst/>
            </a:prstGeom>
            <a:noFill/>
          </p:spPr>
          <p:txBody>
            <a:bodyPr wrap="square" lIns="0" tIns="0" rIns="0" bIns="0" rtlCol="0">
              <a:spAutoFit/>
            </a:bodyPr>
            <a:lstStyle/>
            <a:p>
              <a:r>
                <a:rPr lang="en-US" sz="900" b="1" dirty="0">
                  <a:solidFill>
                    <a:schemeClr val="bg1">
                      <a:lumMod val="65000"/>
                    </a:schemeClr>
                  </a:solidFill>
                </a:rPr>
                <a:t>Across-track MODIS</a:t>
              </a:r>
            </a:p>
          </p:txBody>
        </p:sp>
        <p:sp>
          <p:nvSpPr>
            <p:cNvPr id="33" name="TextBox 32">
              <a:extLst>
                <a:ext uri="{FF2B5EF4-FFF2-40B4-BE49-F238E27FC236}">
                  <a16:creationId xmlns:a16="http://schemas.microsoft.com/office/drawing/2014/main" id="{5D315E04-7D79-1A34-F546-7A8B3653EA2A}"/>
                </a:ext>
              </a:extLst>
            </p:cNvPr>
            <p:cNvSpPr txBox="1"/>
            <p:nvPr/>
          </p:nvSpPr>
          <p:spPr>
            <a:xfrm rot="17171779">
              <a:off x="5300890" y="1159106"/>
              <a:ext cx="948951" cy="138499"/>
            </a:xfrm>
            <a:prstGeom prst="rect">
              <a:avLst/>
            </a:prstGeom>
            <a:noFill/>
          </p:spPr>
          <p:txBody>
            <a:bodyPr wrap="square" lIns="0" tIns="0" rIns="0" bIns="0" rtlCol="0">
              <a:spAutoFit/>
            </a:bodyPr>
            <a:lstStyle/>
            <a:p>
              <a:r>
                <a:rPr lang="en-US" sz="900" b="1" dirty="0">
                  <a:solidFill>
                    <a:srgbClr val="0000FF"/>
                  </a:solidFill>
                </a:rPr>
                <a:t>Along-track MISR</a:t>
              </a:r>
            </a:p>
          </p:txBody>
        </p:sp>
        <p:cxnSp>
          <p:nvCxnSpPr>
            <p:cNvPr id="35" name="Straight Arrow Connector 34">
              <a:extLst>
                <a:ext uri="{FF2B5EF4-FFF2-40B4-BE49-F238E27FC236}">
                  <a16:creationId xmlns:a16="http://schemas.microsoft.com/office/drawing/2014/main" id="{3D1F13AC-15B9-499D-832D-188CC89871DE}"/>
                </a:ext>
              </a:extLst>
            </p:cNvPr>
            <p:cNvCxnSpPr>
              <a:cxnSpLocks/>
            </p:cNvCxnSpPr>
            <p:nvPr/>
          </p:nvCxnSpPr>
          <p:spPr>
            <a:xfrm flipH="1">
              <a:off x="5738997" y="893114"/>
              <a:ext cx="220508" cy="814375"/>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D68CDD8D-13CC-5434-E7CF-EC401C234C5A}"/>
              </a:ext>
            </a:extLst>
          </p:cNvPr>
          <p:cNvSpPr txBox="1"/>
          <p:nvPr/>
        </p:nvSpPr>
        <p:spPr>
          <a:xfrm>
            <a:off x="98758" y="433945"/>
            <a:ext cx="2767071" cy="276999"/>
          </a:xfrm>
          <a:prstGeom prst="rect">
            <a:avLst/>
          </a:prstGeom>
          <a:noFill/>
        </p:spPr>
        <p:txBody>
          <a:bodyPr wrap="square" lIns="0" tIns="0" rIns="0" bIns="0" rtlCol="0">
            <a:spAutoFit/>
          </a:bodyPr>
          <a:lstStyle/>
          <a:p>
            <a:r>
              <a:rPr lang="en-US" b="1" dirty="0"/>
              <a:t>Amazon: 8S, 62W; 10:30 LST</a:t>
            </a:r>
          </a:p>
        </p:txBody>
      </p:sp>
      <p:sp>
        <p:nvSpPr>
          <p:cNvPr id="23" name="TextBox 22">
            <a:extLst>
              <a:ext uri="{FF2B5EF4-FFF2-40B4-BE49-F238E27FC236}">
                <a16:creationId xmlns:a16="http://schemas.microsoft.com/office/drawing/2014/main" id="{3CCDE194-7044-8E93-AF63-DB4460D46755}"/>
              </a:ext>
            </a:extLst>
          </p:cNvPr>
          <p:cNvSpPr txBox="1"/>
          <p:nvPr/>
        </p:nvSpPr>
        <p:spPr>
          <a:xfrm>
            <a:off x="167044" y="3823082"/>
            <a:ext cx="11857913" cy="1828642"/>
          </a:xfrm>
          <a:prstGeom prst="rect">
            <a:avLst/>
          </a:prstGeom>
          <a:noFill/>
        </p:spPr>
        <p:txBody>
          <a:bodyPr wrap="square" lIns="0" tIns="0" rIns="0" bIns="0" rtlCol="0">
            <a:spAutoFit/>
          </a:bodyPr>
          <a:lstStyle/>
          <a:p>
            <a:pPr>
              <a:lnSpc>
                <a:spcPts val="2200"/>
              </a:lnSpc>
              <a:spcAft>
                <a:spcPts val="300"/>
              </a:spcAft>
            </a:pPr>
            <a:r>
              <a:rPr lang="en-US" sz="2200" b="1" dirty="0">
                <a:effectLst/>
                <a:latin typeface="Cambria" panose="02040503050406030204" pitchFamily="18" charset="0"/>
                <a:ea typeface="Calibri" panose="020F0502020204030204" pitchFamily="34" charset="0"/>
                <a:cs typeface="Times New Roman" panose="02020603050405020304" pitchFamily="18" charset="0"/>
              </a:rPr>
              <a:t>Monitoring of dense vegetation such as equatorial forests represents the most complicated case in optical remote sensing</a:t>
            </a:r>
            <a:endParaRPr lang="en-US" sz="2200" dirty="0">
              <a:effectLst/>
              <a:latin typeface="Cambria" panose="02040503050406030204" pitchFamily="18" charset="0"/>
              <a:ea typeface="Calibri" panose="020F0502020204030204" pitchFamily="34" charset="0"/>
              <a:cs typeface="Times New Roman" panose="02020603050405020304" pitchFamily="18" charset="0"/>
            </a:endParaRPr>
          </a:p>
          <a:p>
            <a:pPr marL="285750" indent="-285750">
              <a:lnSpc>
                <a:spcPts val="2200"/>
              </a:lnSpc>
              <a:spcAft>
                <a:spcPts val="300"/>
              </a:spcAft>
              <a:buFont typeface="Courier New" panose="02070309020205020404" pitchFamily="49" charset="0"/>
              <a:buChar char="o"/>
            </a:pPr>
            <a:r>
              <a:rPr lang="en-US" sz="1800" dirty="0"/>
              <a:t>the satellite data are strongly influenced by changing sun-sensor geometry </a:t>
            </a:r>
          </a:p>
          <a:p>
            <a:pPr marL="285750" indent="-285750">
              <a:lnSpc>
                <a:spcPts val="2200"/>
              </a:lnSpc>
              <a:spcAft>
                <a:spcPts val="300"/>
              </a:spcAft>
              <a:buFont typeface="Courier New" panose="02070309020205020404" pitchFamily="49" charset="0"/>
              <a:buChar char="o"/>
            </a:pPr>
            <a:r>
              <a:rPr lang="en-US" sz="1800" dirty="0"/>
              <a:t>Reflection of solar radiation saturates and becomes weakly sensitive to vegetation changes</a:t>
            </a:r>
            <a:endParaRPr lang="en-US" dirty="0"/>
          </a:p>
          <a:p>
            <a:pPr marL="285750" indent="-285750">
              <a:lnSpc>
                <a:spcPts val="2200"/>
              </a:lnSpc>
              <a:spcAft>
                <a:spcPts val="300"/>
              </a:spcAft>
              <a:buFont typeface="Courier New" panose="02070309020205020404" pitchFamily="49" charset="0"/>
              <a:buChar char="o"/>
            </a:pPr>
            <a:r>
              <a:rPr lang="en-US" dirty="0"/>
              <a:t> difficult to discriminate between vegetation changes and sun-sensor geometry effects </a:t>
            </a:r>
          </a:p>
          <a:p>
            <a:pPr>
              <a:lnSpc>
                <a:spcPts val="2200"/>
              </a:lnSpc>
              <a:spcAft>
                <a:spcPts val="300"/>
              </a:spcAft>
            </a:pPr>
            <a:endParaRPr lang="en-US" b="1" dirty="0">
              <a:latin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AE721B5-3502-6BCE-CE3C-AA4B3C394990}"/>
              </a:ext>
            </a:extLst>
          </p:cNvPr>
          <p:cNvSpPr txBox="1"/>
          <p:nvPr/>
        </p:nvSpPr>
        <p:spPr>
          <a:xfrm>
            <a:off x="167044" y="5807771"/>
            <a:ext cx="11857912" cy="570990"/>
          </a:xfrm>
          <a:prstGeom prst="rect">
            <a:avLst/>
          </a:prstGeom>
          <a:noFill/>
        </p:spPr>
        <p:txBody>
          <a:bodyPr wrap="square" lIns="0" tIns="0" rIns="0" bIns="0" rtlCol="0">
            <a:spAutoFit/>
          </a:bodyPr>
          <a:lstStyle/>
          <a:p>
            <a:pPr>
              <a:lnSpc>
                <a:spcPts val="2200"/>
              </a:lnSpc>
              <a:spcAft>
                <a:spcPts val="300"/>
              </a:spcAft>
            </a:pPr>
            <a:r>
              <a:rPr lang="en-US" sz="2400" b="1" dirty="0">
                <a:solidFill>
                  <a:srgbClr val="0000FF"/>
                </a:solidFill>
                <a:latin typeface="Comic Sans MS" panose="030F0902030302020204" pitchFamily="66" charset="0"/>
              </a:rPr>
              <a:t>The availability of hot spot data will enhance our ability to unambiguously detect and characterize changes in forests</a:t>
            </a:r>
          </a:p>
        </p:txBody>
      </p:sp>
      <p:grpSp>
        <p:nvGrpSpPr>
          <p:cNvPr id="49" name="Group 48">
            <a:extLst>
              <a:ext uri="{FF2B5EF4-FFF2-40B4-BE49-F238E27FC236}">
                <a16:creationId xmlns:a16="http://schemas.microsoft.com/office/drawing/2014/main" id="{5718E52D-816E-566F-CD48-A100A5DEDA20}"/>
              </a:ext>
            </a:extLst>
          </p:cNvPr>
          <p:cNvGrpSpPr/>
          <p:nvPr/>
        </p:nvGrpSpPr>
        <p:grpSpPr>
          <a:xfrm>
            <a:off x="3226014" y="653865"/>
            <a:ext cx="8867228" cy="2818069"/>
            <a:chOff x="3226014" y="653865"/>
            <a:chExt cx="8867228" cy="2818069"/>
          </a:xfrm>
        </p:grpSpPr>
        <p:pic>
          <p:nvPicPr>
            <p:cNvPr id="20" name="Picture 19">
              <a:extLst>
                <a:ext uri="{FF2B5EF4-FFF2-40B4-BE49-F238E27FC236}">
                  <a16:creationId xmlns:a16="http://schemas.microsoft.com/office/drawing/2014/main" id="{6368C90D-89ED-0701-6F42-CE6FEC783F6B}"/>
                </a:ext>
              </a:extLst>
            </p:cNvPr>
            <p:cNvPicPr>
              <a:picLocks noChangeAspect="1"/>
            </p:cNvPicPr>
            <p:nvPr/>
          </p:nvPicPr>
          <p:blipFill>
            <a:blip r:embed="rId4"/>
            <a:stretch>
              <a:fillRect/>
            </a:stretch>
          </p:blipFill>
          <p:spPr>
            <a:xfrm>
              <a:off x="3226014" y="653865"/>
              <a:ext cx="4278385" cy="2818069"/>
            </a:xfrm>
            <a:prstGeom prst="rect">
              <a:avLst/>
            </a:prstGeom>
          </p:spPr>
        </p:pic>
        <p:pic>
          <p:nvPicPr>
            <p:cNvPr id="3" name="Picture 2">
              <a:extLst>
                <a:ext uri="{FF2B5EF4-FFF2-40B4-BE49-F238E27FC236}">
                  <a16:creationId xmlns:a16="http://schemas.microsoft.com/office/drawing/2014/main" id="{DA6B8209-E3E7-16C8-31C2-E5E7751461AC}"/>
                </a:ext>
              </a:extLst>
            </p:cNvPr>
            <p:cNvPicPr>
              <a:picLocks noChangeAspect="1"/>
            </p:cNvPicPr>
            <p:nvPr/>
          </p:nvPicPr>
          <p:blipFill>
            <a:blip r:embed="rId5"/>
            <a:stretch>
              <a:fillRect/>
            </a:stretch>
          </p:blipFill>
          <p:spPr>
            <a:xfrm>
              <a:off x="7717112" y="653865"/>
              <a:ext cx="4376130" cy="2651760"/>
            </a:xfrm>
            <a:prstGeom prst="rect">
              <a:avLst/>
            </a:prstGeom>
          </p:spPr>
        </p:pic>
        <p:cxnSp>
          <p:nvCxnSpPr>
            <p:cNvPr id="9" name="Straight Connector 8">
              <a:extLst>
                <a:ext uri="{FF2B5EF4-FFF2-40B4-BE49-F238E27FC236}">
                  <a16:creationId xmlns:a16="http://schemas.microsoft.com/office/drawing/2014/main" id="{EA2DE220-0FB1-BFA9-87BC-915952632184}"/>
                </a:ext>
              </a:extLst>
            </p:cNvPr>
            <p:cNvCxnSpPr>
              <a:cxnSpLocks/>
            </p:cNvCxnSpPr>
            <p:nvPr/>
          </p:nvCxnSpPr>
          <p:spPr>
            <a:xfrm>
              <a:off x="8458200" y="1904866"/>
              <a:ext cx="108894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6D35706-0A10-529E-495F-DFEBFADCA989}"/>
                </a:ext>
              </a:extLst>
            </p:cNvPr>
            <p:cNvCxnSpPr>
              <a:cxnSpLocks/>
            </p:cNvCxnSpPr>
            <p:nvPr/>
          </p:nvCxnSpPr>
          <p:spPr>
            <a:xfrm>
              <a:off x="5518088" y="1969561"/>
              <a:ext cx="4029057" cy="0"/>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A88B3514-441A-CA4D-734F-E3C009A84FD5}"/>
                </a:ext>
              </a:extLst>
            </p:cNvPr>
            <p:cNvPicPr>
              <a:picLocks noChangeAspect="1"/>
            </p:cNvPicPr>
            <p:nvPr/>
          </p:nvPicPr>
          <p:blipFill>
            <a:blip r:embed="rId6"/>
            <a:stretch>
              <a:fillRect/>
            </a:stretch>
          </p:blipFill>
          <p:spPr>
            <a:xfrm>
              <a:off x="9774010" y="1829875"/>
              <a:ext cx="1502148" cy="891021"/>
            </a:xfrm>
            <a:prstGeom prst="rect">
              <a:avLst/>
            </a:prstGeom>
          </p:spPr>
        </p:pic>
        <p:pic>
          <p:nvPicPr>
            <p:cNvPr id="25" name="Picture 24">
              <a:extLst>
                <a:ext uri="{FF2B5EF4-FFF2-40B4-BE49-F238E27FC236}">
                  <a16:creationId xmlns:a16="http://schemas.microsoft.com/office/drawing/2014/main" id="{8686418B-4C17-1586-AC99-ECB62E45229D}"/>
                </a:ext>
              </a:extLst>
            </p:cNvPr>
            <p:cNvPicPr>
              <a:picLocks noChangeAspect="1"/>
            </p:cNvPicPr>
            <p:nvPr/>
          </p:nvPicPr>
          <p:blipFill>
            <a:blip r:embed="rId7"/>
            <a:stretch>
              <a:fillRect/>
            </a:stretch>
          </p:blipFill>
          <p:spPr>
            <a:xfrm>
              <a:off x="4924894" y="2094488"/>
              <a:ext cx="1288275" cy="764159"/>
            </a:xfrm>
            <a:prstGeom prst="rect">
              <a:avLst/>
            </a:prstGeom>
          </p:spPr>
        </p:pic>
        <p:cxnSp>
          <p:nvCxnSpPr>
            <p:cNvPr id="27" name="Straight Connector 26">
              <a:extLst>
                <a:ext uri="{FF2B5EF4-FFF2-40B4-BE49-F238E27FC236}">
                  <a16:creationId xmlns:a16="http://schemas.microsoft.com/office/drawing/2014/main" id="{D43C2BC2-1616-2C26-26E3-075CFAB1E877}"/>
                </a:ext>
              </a:extLst>
            </p:cNvPr>
            <p:cNvCxnSpPr>
              <a:cxnSpLocks/>
            </p:cNvCxnSpPr>
            <p:nvPr/>
          </p:nvCxnSpPr>
          <p:spPr>
            <a:xfrm>
              <a:off x="5518088" y="1947070"/>
              <a:ext cx="0" cy="911577"/>
            </a:xfrm>
            <a:prstGeom prst="line">
              <a:avLst/>
            </a:prstGeom>
            <a:ln w="12700">
              <a:solidFill>
                <a:srgbClr val="FF0000"/>
              </a:solidFill>
              <a:prstDash val="sysDash"/>
              <a:head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524B039-BBEC-CF2E-5A66-BDEA65C64AF2}"/>
                </a:ext>
              </a:extLst>
            </p:cNvPr>
            <p:cNvCxnSpPr>
              <a:cxnSpLocks/>
            </p:cNvCxnSpPr>
            <p:nvPr/>
          </p:nvCxnSpPr>
          <p:spPr>
            <a:xfrm>
              <a:off x="10432513" y="1483499"/>
              <a:ext cx="0" cy="1307827"/>
            </a:xfrm>
            <a:prstGeom prst="line">
              <a:avLst/>
            </a:prstGeom>
            <a:ln w="12700">
              <a:solidFill>
                <a:srgbClr val="FF0000"/>
              </a:solidFill>
              <a:prstDash val="sysDash"/>
              <a:headEnd type="triangle"/>
            </a:ln>
          </p:spPr>
          <p:style>
            <a:lnRef idx="1">
              <a:schemeClr val="accent1"/>
            </a:lnRef>
            <a:fillRef idx="0">
              <a:schemeClr val="accent1"/>
            </a:fillRef>
            <a:effectRef idx="0">
              <a:schemeClr val="accent1"/>
            </a:effectRef>
            <a:fontRef idx="minor">
              <a:schemeClr val="tx1"/>
            </a:fontRef>
          </p:style>
        </p:cxnSp>
      </p:grpSp>
      <p:cxnSp>
        <p:nvCxnSpPr>
          <p:cNvPr id="4" name="Straight Connector 3">
            <a:extLst>
              <a:ext uri="{FF2B5EF4-FFF2-40B4-BE49-F238E27FC236}">
                <a16:creationId xmlns:a16="http://schemas.microsoft.com/office/drawing/2014/main" id="{A2AA5295-8F06-61A5-FCB6-1BBAB209B2B9}"/>
              </a:ext>
            </a:extLst>
          </p:cNvPr>
          <p:cNvCxnSpPr>
            <a:cxnSpLocks/>
          </p:cNvCxnSpPr>
          <p:nvPr/>
        </p:nvCxnSpPr>
        <p:spPr>
          <a:xfrm>
            <a:off x="9547145" y="1879749"/>
            <a:ext cx="0" cy="911577"/>
          </a:xfrm>
          <a:prstGeom prst="line">
            <a:avLst/>
          </a:prstGeom>
          <a:ln w="12700">
            <a:solidFill>
              <a:srgbClr val="FF0000"/>
            </a:solidFill>
            <a:prstDash val="sysDash"/>
            <a:head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23995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20">
            <a:extLst>
              <a:ext uri="{FF2B5EF4-FFF2-40B4-BE49-F238E27FC236}">
                <a16:creationId xmlns:a16="http://schemas.microsoft.com/office/drawing/2014/main" id="{717AD1FB-907D-214F-8CD5-D7045F696708}"/>
              </a:ext>
            </a:extLst>
          </p:cNvPr>
          <p:cNvSpPr>
            <a:spLocks noGrp="1"/>
          </p:cNvSpPr>
          <p:nvPr>
            <p:ph type="sldNum" sz="quarter" idx="12"/>
          </p:nvPr>
        </p:nvSpPr>
        <p:spPr>
          <a:xfrm>
            <a:off x="9493687" y="6491050"/>
            <a:ext cx="2743200" cy="365125"/>
          </a:xfrm>
        </p:spPr>
        <p:txBody>
          <a:bodyPr/>
          <a:lstStyle/>
          <a:p>
            <a:fld id="{B630AC94-6C18-204F-A50B-E24C39DAB5A9}" type="slidenum">
              <a:rPr lang="en-US" smtClean="0"/>
              <a:t>11</a:t>
            </a:fld>
            <a:endParaRPr lang="en-US" dirty="0"/>
          </a:p>
        </p:txBody>
      </p:sp>
      <p:sp>
        <p:nvSpPr>
          <p:cNvPr id="23" name="TextBox 22">
            <a:extLst>
              <a:ext uri="{FF2B5EF4-FFF2-40B4-BE49-F238E27FC236}">
                <a16:creationId xmlns:a16="http://schemas.microsoft.com/office/drawing/2014/main" id="{3CCDE194-7044-8E93-AF63-DB4460D46755}"/>
              </a:ext>
            </a:extLst>
          </p:cNvPr>
          <p:cNvSpPr txBox="1"/>
          <p:nvPr/>
        </p:nvSpPr>
        <p:spPr>
          <a:xfrm>
            <a:off x="60325" y="3854226"/>
            <a:ext cx="12030075" cy="1469633"/>
          </a:xfrm>
          <a:prstGeom prst="rect">
            <a:avLst/>
          </a:prstGeom>
          <a:noFill/>
        </p:spPr>
        <p:txBody>
          <a:bodyPr wrap="square" lIns="0" tIns="0" rIns="0" bIns="0" rtlCol="0">
            <a:spAutoFit/>
          </a:bodyPr>
          <a:lstStyle/>
          <a:p>
            <a:pPr marL="342900" indent="-342900">
              <a:spcAft>
                <a:spcPts val="300"/>
              </a:spcAft>
              <a:buFont typeface="Wingdings" pitchFamily="2" charset="2"/>
              <a:buChar char="Ø"/>
            </a:pPr>
            <a:r>
              <a:rPr lang="en-US" sz="2200" b="1" dirty="0"/>
              <a:t>the Terra MISR provides simultaneous multiangle observations</a:t>
            </a:r>
          </a:p>
          <a:p>
            <a:pPr marL="342900" indent="-342900">
              <a:spcAft>
                <a:spcPts val="300"/>
              </a:spcAft>
              <a:buFont typeface="Wingdings" pitchFamily="2" charset="2"/>
              <a:buChar char="Ø"/>
            </a:pPr>
            <a:r>
              <a:rPr lang="en-US" sz="2200" b="1" dirty="0"/>
              <a:t>sampling strategy allows for a good angular variation of surface reflectance in equatorial zone</a:t>
            </a:r>
          </a:p>
          <a:p>
            <a:pPr marL="342900" indent="-342900">
              <a:spcAft>
                <a:spcPts val="300"/>
              </a:spcAft>
              <a:buFont typeface="Wingdings" pitchFamily="2" charset="2"/>
              <a:buChar char="Ø"/>
            </a:pPr>
            <a:r>
              <a:rPr lang="en-US" sz="2200" b="1" dirty="0"/>
              <a:t>spatially and temporally varying phase angle could be far from the hot spot region</a:t>
            </a:r>
          </a:p>
          <a:p>
            <a:pPr marL="342900" indent="-342900">
              <a:spcAft>
                <a:spcPts val="300"/>
              </a:spcAft>
              <a:buFont typeface="Wingdings" pitchFamily="2" charset="2"/>
              <a:buChar char="Ø"/>
            </a:pPr>
            <a:r>
              <a:rPr lang="en-US" sz="2200" b="1" dirty="0"/>
              <a:t>The DSCOVR EPIC provides imageries in near backscattering directions</a:t>
            </a:r>
          </a:p>
        </p:txBody>
      </p:sp>
      <p:sp>
        <p:nvSpPr>
          <p:cNvPr id="2" name="TextBox 1">
            <a:extLst>
              <a:ext uri="{FF2B5EF4-FFF2-40B4-BE49-F238E27FC236}">
                <a16:creationId xmlns:a16="http://schemas.microsoft.com/office/drawing/2014/main" id="{2322F663-5AA7-13B9-0F6C-B3EE530AB54E}"/>
              </a:ext>
            </a:extLst>
          </p:cNvPr>
          <p:cNvSpPr txBox="1"/>
          <p:nvPr/>
        </p:nvSpPr>
        <p:spPr>
          <a:xfrm>
            <a:off x="80962" y="5355754"/>
            <a:ext cx="12030075" cy="1477328"/>
          </a:xfrm>
          <a:prstGeom prst="rect">
            <a:avLst/>
          </a:prstGeom>
          <a:noFill/>
        </p:spPr>
        <p:txBody>
          <a:bodyPr wrap="square" lIns="0" tIns="0" rIns="0" bIns="0" rtlCol="0">
            <a:spAutoFit/>
          </a:bodyPr>
          <a:lstStyle/>
          <a:p>
            <a:pPr algn="ctr"/>
            <a:r>
              <a:rPr lang="en-US" sz="2400" b="1" dirty="0">
                <a:solidFill>
                  <a:srgbClr val="0000FF"/>
                </a:solidFill>
                <a:latin typeface="Comic Sans MS"/>
              </a:rPr>
              <a:t>We generated a time series of DASF over equatorial  forests using data from Terra MISR and DSCOVR EPIC data. Our model can accurately reproduce both MISR angular signatures acquired at 10:30 local solar time and diurnal courses of EPIC reflectance.   </a:t>
            </a:r>
            <a:endParaRPr lang="en-US" dirty="0"/>
          </a:p>
        </p:txBody>
      </p:sp>
      <p:pic>
        <p:nvPicPr>
          <p:cNvPr id="6" name="Picture 5">
            <a:extLst>
              <a:ext uri="{FF2B5EF4-FFF2-40B4-BE49-F238E27FC236}">
                <a16:creationId xmlns:a16="http://schemas.microsoft.com/office/drawing/2014/main" id="{EF773167-439D-F289-D8DB-6036F4E4A16A}"/>
              </a:ext>
            </a:extLst>
          </p:cNvPr>
          <p:cNvPicPr>
            <a:picLocks noChangeAspect="1"/>
          </p:cNvPicPr>
          <p:nvPr/>
        </p:nvPicPr>
        <p:blipFill>
          <a:blip r:embed="rId3"/>
          <a:stretch>
            <a:fillRect/>
          </a:stretch>
        </p:blipFill>
        <p:spPr>
          <a:xfrm>
            <a:off x="228599" y="357432"/>
            <a:ext cx="11071427" cy="3515463"/>
          </a:xfrm>
          <a:prstGeom prst="rect">
            <a:avLst/>
          </a:prstGeom>
        </p:spPr>
      </p:pic>
      <p:sp>
        <p:nvSpPr>
          <p:cNvPr id="4" name="Title 1">
            <a:extLst>
              <a:ext uri="{FF2B5EF4-FFF2-40B4-BE49-F238E27FC236}">
                <a16:creationId xmlns:a16="http://schemas.microsoft.com/office/drawing/2014/main" id="{863DF07E-3748-035B-CD4C-59C64A731EEB}"/>
              </a:ext>
            </a:extLst>
          </p:cNvPr>
          <p:cNvSpPr txBox="1">
            <a:spLocks/>
          </p:cNvSpPr>
          <p:nvPr/>
        </p:nvSpPr>
        <p:spPr>
          <a:xfrm>
            <a:off x="0" y="0"/>
            <a:ext cx="12192000" cy="461208"/>
          </a:xfrm>
          <a:prstGeom prst="rect">
            <a:avLst/>
          </a:prstGeom>
          <a:solidFill>
            <a:srgbClr val="008E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500" b="1" cap="all" spc="-26" dirty="0">
                <a:solidFill>
                  <a:schemeClr val="bg1"/>
                </a:solidFill>
                <a:latin typeface="+mn-lt"/>
                <a:ea typeface="Gungsuh" panose="02030600000101010101" pitchFamily="18" charset="-127"/>
              </a:rPr>
              <a:t>Vegetation Angular Signatures of Equatorial Forests From EPIC and Terra MISR</a:t>
            </a:r>
          </a:p>
        </p:txBody>
      </p:sp>
    </p:spTree>
    <p:extLst>
      <p:ext uri="{BB962C8B-B14F-4D97-AF65-F5344CB8AC3E}">
        <p14:creationId xmlns:p14="http://schemas.microsoft.com/office/powerpoint/2010/main" val="19402236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20">
            <a:extLst>
              <a:ext uri="{FF2B5EF4-FFF2-40B4-BE49-F238E27FC236}">
                <a16:creationId xmlns:a16="http://schemas.microsoft.com/office/drawing/2014/main" id="{717AD1FB-907D-214F-8CD5-D7045F696708}"/>
              </a:ext>
            </a:extLst>
          </p:cNvPr>
          <p:cNvSpPr>
            <a:spLocks noGrp="1"/>
          </p:cNvSpPr>
          <p:nvPr>
            <p:ph type="sldNum" sz="quarter" idx="12"/>
          </p:nvPr>
        </p:nvSpPr>
        <p:spPr>
          <a:xfrm>
            <a:off x="9448800" y="6442501"/>
            <a:ext cx="2743200" cy="365125"/>
          </a:xfrm>
        </p:spPr>
        <p:txBody>
          <a:bodyPr/>
          <a:lstStyle/>
          <a:p>
            <a:fld id="{B630AC94-6C18-204F-A50B-E24C39DAB5A9}" type="slidenum">
              <a:rPr lang="en-US" smtClean="0"/>
              <a:t>12</a:t>
            </a:fld>
            <a:endParaRPr lang="en-US" dirty="0"/>
          </a:p>
        </p:txBody>
      </p:sp>
      <p:sp>
        <p:nvSpPr>
          <p:cNvPr id="2" name="Title 1">
            <a:extLst>
              <a:ext uri="{FF2B5EF4-FFF2-40B4-BE49-F238E27FC236}">
                <a16:creationId xmlns:a16="http://schemas.microsoft.com/office/drawing/2014/main" id="{CB16FFA1-2ADC-F440-8B00-AA81EA488AA9}"/>
              </a:ext>
            </a:extLst>
          </p:cNvPr>
          <p:cNvSpPr>
            <a:spLocks noGrp="1"/>
          </p:cNvSpPr>
          <p:nvPr>
            <p:ph type="title"/>
          </p:nvPr>
        </p:nvSpPr>
        <p:spPr>
          <a:xfrm>
            <a:off x="-16411" y="-12105"/>
            <a:ext cx="12192000" cy="482749"/>
          </a:xfrm>
          <a:solidFill>
            <a:srgbClr val="008E00"/>
          </a:solidFill>
        </p:spPr>
        <p:txBody>
          <a:bodyPr lIns="0" tIns="0" rIns="0" bIns="0">
            <a:normAutofit fontScale="90000"/>
          </a:bodyPr>
          <a:lstStyle/>
          <a:p>
            <a:pPr algn="ctr"/>
            <a:r>
              <a:rPr lang="en-US" sz="3600" b="1" dirty="0">
                <a:solidFill>
                  <a:schemeClr val="bg1"/>
                </a:solidFill>
                <a:latin typeface="+mn-lt"/>
                <a:cs typeface="Cambria"/>
              </a:rPr>
              <a:t>DRYING TRENDS IN CONGOLESE RAINFORESTS  </a:t>
            </a:r>
            <a:endParaRPr lang="en-US" altLang="en-US" sz="3600" b="1" spc="-45" dirty="0">
              <a:solidFill>
                <a:schemeClr val="bg1"/>
              </a:solidFill>
              <a:latin typeface="+mn-lt"/>
              <a:ea typeface="Gungsuh" panose="02030600000101010101" pitchFamily="18" charset="-127"/>
            </a:endParaRPr>
          </a:p>
        </p:txBody>
      </p:sp>
      <p:sp>
        <p:nvSpPr>
          <p:cNvPr id="3" name="TextBox 2">
            <a:extLst>
              <a:ext uri="{FF2B5EF4-FFF2-40B4-BE49-F238E27FC236}">
                <a16:creationId xmlns:a16="http://schemas.microsoft.com/office/drawing/2014/main" id="{F124CA54-7B3A-07B1-5D1F-CA7F72503B5B}"/>
              </a:ext>
            </a:extLst>
          </p:cNvPr>
          <p:cNvSpPr txBox="1"/>
          <p:nvPr/>
        </p:nvSpPr>
        <p:spPr>
          <a:xfrm>
            <a:off x="228915" y="4987048"/>
            <a:ext cx="11734169" cy="1292662"/>
          </a:xfrm>
          <a:prstGeom prst="rect">
            <a:avLst/>
          </a:prstGeom>
          <a:noFill/>
        </p:spPr>
        <p:txBody>
          <a:bodyPr wrap="square" lIns="0" tIns="0" rIns="0" bIns="0" rtlCol="0">
            <a:spAutoFit/>
          </a:bodyPr>
          <a:lstStyle/>
          <a:p>
            <a:pPr algn="ctr">
              <a:spcAft>
                <a:spcPts val="600"/>
              </a:spcAft>
            </a:pPr>
            <a:r>
              <a:rPr lang="en-US" sz="2800" b="1" dirty="0">
                <a:solidFill>
                  <a:srgbClr val="0000FF"/>
                </a:solidFill>
                <a:latin typeface="Comic Sans MS" panose="030F0702030302020204" pitchFamily="66" charset="0"/>
                <a:cs typeface="Times New Roman" panose="02020603050405020304" pitchFamily="18" charset="0"/>
              </a:rPr>
              <a:t>A significant precipitation decline during the wet and dry seasons over the period of 2000-2019 is observed in the southeastern part of Congolese forests</a:t>
            </a:r>
          </a:p>
        </p:txBody>
      </p:sp>
      <p:pic>
        <p:nvPicPr>
          <p:cNvPr id="10" name="Picture 9" descr="A map with red and blue squares&#10;&#10;Description automatically generated">
            <a:extLst>
              <a:ext uri="{FF2B5EF4-FFF2-40B4-BE49-F238E27FC236}">
                <a16:creationId xmlns:a16="http://schemas.microsoft.com/office/drawing/2014/main" id="{412798FA-CB8F-B53D-D01D-ED2D788284DE}"/>
              </a:ext>
            </a:extLst>
          </p:cNvPr>
          <p:cNvPicPr>
            <a:picLocks noChangeAspect="1"/>
          </p:cNvPicPr>
          <p:nvPr/>
        </p:nvPicPr>
        <p:blipFill>
          <a:blip r:embed="rId3"/>
          <a:stretch>
            <a:fillRect/>
          </a:stretch>
        </p:blipFill>
        <p:spPr>
          <a:xfrm>
            <a:off x="3321528" y="1681337"/>
            <a:ext cx="4472719" cy="2725563"/>
          </a:xfrm>
          <a:prstGeom prst="rect">
            <a:avLst/>
          </a:prstGeom>
        </p:spPr>
      </p:pic>
      <p:pic>
        <p:nvPicPr>
          <p:cNvPr id="12" name="Picture 11" descr="A map with red and blue squares&#10;&#10;Description automatically generated">
            <a:extLst>
              <a:ext uri="{FF2B5EF4-FFF2-40B4-BE49-F238E27FC236}">
                <a16:creationId xmlns:a16="http://schemas.microsoft.com/office/drawing/2014/main" id="{5D453070-C937-CA2A-2143-6B1A734DCD79}"/>
              </a:ext>
            </a:extLst>
          </p:cNvPr>
          <p:cNvPicPr>
            <a:picLocks noChangeAspect="1"/>
          </p:cNvPicPr>
          <p:nvPr/>
        </p:nvPicPr>
        <p:blipFill>
          <a:blip r:embed="rId4"/>
          <a:stretch>
            <a:fillRect/>
          </a:stretch>
        </p:blipFill>
        <p:spPr>
          <a:xfrm>
            <a:off x="7705981" y="1701419"/>
            <a:ext cx="4472719" cy="2705481"/>
          </a:xfrm>
          <a:prstGeom prst="rect">
            <a:avLst/>
          </a:prstGeom>
        </p:spPr>
      </p:pic>
      <p:pic>
        <p:nvPicPr>
          <p:cNvPr id="7" name="Picture 6">
            <a:extLst>
              <a:ext uri="{FF2B5EF4-FFF2-40B4-BE49-F238E27FC236}">
                <a16:creationId xmlns:a16="http://schemas.microsoft.com/office/drawing/2014/main" id="{5FD4B888-5AFF-9B12-5612-6FF4937E55C1}"/>
              </a:ext>
            </a:extLst>
          </p:cNvPr>
          <p:cNvPicPr>
            <a:picLocks noChangeAspect="1"/>
          </p:cNvPicPr>
          <p:nvPr/>
        </p:nvPicPr>
        <p:blipFill>
          <a:blip r:embed="rId5"/>
          <a:stretch>
            <a:fillRect/>
          </a:stretch>
        </p:blipFill>
        <p:spPr>
          <a:xfrm>
            <a:off x="-41811" y="1101189"/>
            <a:ext cx="3508911" cy="3472737"/>
          </a:xfrm>
          <a:prstGeom prst="rect">
            <a:avLst/>
          </a:prstGeom>
        </p:spPr>
      </p:pic>
      <p:sp>
        <p:nvSpPr>
          <p:cNvPr id="13" name="TextBox 12">
            <a:extLst>
              <a:ext uri="{FF2B5EF4-FFF2-40B4-BE49-F238E27FC236}">
                <a16:creationId xmlns:a16="http://schemas.microsoft.com/office/drawing/2014/main" id="{D6DDC16D-2F31-F755-ED52-01E1AE574D18}"/>
              </a:ext>
            </a:extLst>
          </p:cNvPr>
          <p:cNvSpPr txBox="1"/>
          <p:nvPr/>
        </p:nvSpPr>
        <p:spPr>
          <a:xfrm>
            <a:off x="4068342" y="1307831"/>
            <a:ext cx="2793998" cy="369332"/>
          </a:xfrm>
          <a:prstGeom prst="rect">
            <a:avLst/>
          </a:prstGeom>
          <a:noFill/>
        </p:spPr>
        <p:txBody>
          <a:bodyPr wrap="square" lIns="0" tIns="0" rIns="0" bIns="0" rtlCol="0">
            <a:spAutoFit/>
          </a:bodyPr>
          <a:lstStyle/>
          <a:p>
            <a:r>
              <a:rPr lang="en-US" sz="2400" b="1" dirty="0"/>
              <a:t>Wet season (MAM)</a:t>
            </a:r>
          </a:p>
        </p:txBody>
      </p:sp>
      <p:sp>
        <p:nvSpPr>
          <p:cNvPr id="14" name="TextBox 13">
            <a:extLst>
              <a:ext uri="{FF2B5EF4-FFF2-40B4-BE49-F238E27FC236}">
                <a16:creationId xmlns:a16="http://schemas.microsoft.com/office/drawing/2014/main" id="{E53DAA3D-B18D-2C02-998B-5FB79AB4186D}"/>
              </a:ext>
            </a:extLst>
          </p:cNvPr>
          <p:cNvSpPr txBox="1"/>
          <p:nvPr/>
        </p:nvSpPr>
        <p:spPr>
          <a:xfrm>
            <a:off x="8545341" y="1322046"/>
            <a:ext cx="2793998" cy="369332"/>
          </a:xfrm>
          <a:prstGeom prst="rect">
            <a:avLst/>
          </a:prstGeom>
          <a:noFill/>
        </p:spPr>
        <p:txBody>
          <a:bodyPr wrap="square" lIns="0" tIns="0" rIns="0" bIns="0" rtlCol="0">
            <a:spAutoFit/>
          </a:bodyPr>
          <a:lstStyle/>
          <a:p>
            <a:r>
              <a:rPr lang="en-US" sz="2400" b="1" dirty="0"/>
              <a:t>Dry season (JJA)</a:t>
            </a:r>
          </a:p>
        </p:txBody>
      </p:sp>
    </p:spTree>
    <p:extLst>
      <p:ext uri="{BB962C8B-B14F-4D97-AF65-F5344CB8AC3E}">
        <p14:creationId xmlns:p14="http://schemas.microsoft.com/office/powerpoint/2010/main" val="12612956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20">
            <a:extLst>
              <a:ext uri="{FF2B5EF4-FFF2-40B4-BE49-F238E27FC236}">
                <a16:creationId xmlns:a16="http://schemas.microsoft.com/office/drawing/2014/main" id="{717AD1FB-907D-214F-8CD5-D7045F696708}"/>
              </a:ext>
            </a:extLst>
          </p:cNvPr>
          <p:cNvSpPr>
            <a:spLocks noGrp="1"/>
          </p:cNvSpPr>
          <p:nvPr>
            <p:ph type="sldNum" sz="quarter" idx="12"/>
          </p:nvPr>
        </p:nvSpPr>
        <p:spPr>
          <a:xfrm>
            <a:off x="9448800" y="6442501"/>
            <a:ext cx="2743200" cy="365125"/>
          </a:xfrm>
        </p:spPr>
        <p:txBody>
          <a:bodyPr/>
          <a:lstStyle/>
          <a:p>
            <a:fld id="{B630AC94-6C18-204F-A50B-E24C39DAB5A9}" type="slidenum">
              <a:rPr lang="en-US" smtClean="0"/>
              <a:t>13</a:t>
            </a:fld>
            <a:endParaRPr lang="en-US" dirty="0"/>
          </a:p>
        </p:txBody>
      </p:sp>
      <p:sp>
        <p:nvSpPr>
          <p:cNvPr id="3" name="TextBox 2">
            <a:extLst>
              <a:ext uri="{FF2B5EF4-FFF2-40B4-BE49-F238E27FC236}">
                <a16:creationId xmlns:a16="http://schemas.microsoft.com/office/drawing/2014/main" id="{F124CA54-7B3A-07B1-5D1F-CA7F72503B5B}"/>
              </a:ext>
            </a:extLst>
          </p:cNvPr>
          <p:cNvSpPr txBox="1"/>
          <p:nvPr/>
        </p:nvSpPr>
        <p:spPr>
          <a:xfrm>
            <a:off x="47090" y="5615673"/>
            <a:ext cx="12094110" cy="1200329"/>
          </a:xfrm>
          <a:prstGeom prst="rect">
            <a:avLst/>
          </a:prstGeom>
          <a:noFill/>
        </p:spPr>
        <p:txBody>
          <a:bodyPr wrap="square" lIns="0" tIns="0" rIns="0" bIns="0" rtlCol="0">
            <a:spAutoFit/>
          </a:bodyPr>
          <a:lstStyle/>
          <a:p>
            <a:pPr algn="ctr">
              <a:spcAft>
                <a:spcPts val="600"/>
              </a:spcAft>
            </a:pPr>
            <a:r>
              <a:rPr lang="en-US" sz="2600" b="1" dirty="0">
                <a:solidFill>
                  <a:srgbClr val="0000FF"/>
                </a:solidFill>
                <a:latin typeface="Comic Sans MS" panose="030F0702030302020204" pitchFamily="66" charset="0"/>
                <a:cs typeface="Times New Roman" panose="02020603050405020304" pitchFamily="18" charset="0"/>
              </a:rPr>
              <a:t>Time series of the MISR-EPIC DASF of forest reflected radiation show no signs of long-term drying impact on structure and leaf optics of the Congolese forest      </a:t>
            </a:r>
          </a:p>
        </p:txBody>
      </p:sp>
      <p:sp>
        <p:nvSpPr>
          <p:cNvPr id="11" name="TextBox 10">
            <a:extLst>
              <a:ext uri="{FF2B5EF4-FFF2-40B4-BE49-F238E27FC236}">
                <a16:creationId xmlns:a16="http://schemas.microsoft.com/office/drawing/2014/main" id="{D7A9EFCA-E42D-C9DD-B074-A8E3B168C1EF}"/>
              </a:ext>
            </a:extLst>
          </p:cNvPr>
          <p:cNvSpPr txBox="1"/>
          <p:nvPr/>
        </p:nvSpPr>
        <p:spPr>
          <a:xfrm>
            <a:off x="8458200" y="796622"/>
            <a:ext cx="3561522" cy="1846659"/>
          </a:xfrm>
          <a:prstGeom prst="rect">
            <a:avLst/>
          </a:prstGeom>
          <a:noFill/>
        </p:spPr>
        <p:txBody>
          <a:bodyPr wrap="square" lIns="0" tIns="0" rIns="0" bIns="0" rtlCol="0">
            <a:spAutoFit/>
          </a:bodyPr>
          <a:lstStyle/>
          <a:p>
            <a:pPr algn="just">
              <a:spcAft>
                <a:spcPts val="600"/>
              </a:spcAft>
            </a:pPr>
            <a:r>
              <a:rPr lang="en-US" sz="2000" b="1" dirty="0">
                <a:cs typeface="Times New Roman" panose="02020603050405020304" pitchFamily="18" charset="0"/>
              </a:rPr>
              <a:t>No significant differences in magnitude and shape of MISR-EPIC DASF in April 2015 and the end of the 2000-2019 observation period have been detected</a:t>
            </a:r>
          </a:p>
        </p:txBody>
      </p:sp>
      <p:sp>
        <p:nvSpPr>
          <p:cNvPr id="12" name="TextBox 11">
            <a:extLst>
              <a:ext uri="{FF2B5EF4-FFF2-40B4-BE49-F238E27FC236}">
                <a16:creationId xmlns:a16="http://schemas.microsoft.com/office/drawing/2014/main" id="{52441BF3-2315-8F36-A7E8-DC50BB9EBB53}"/>
              </a:ext>
            </a:extLst>
          </p:cNvPr>
          <p:cNvSpPr txBox="1"/>
          <p:nvPr/>
        </p:nvSpPr>
        <p:spPr>
          <a:xfrm>
            <a:off x="8487773" y="3441700"/>
            <a:ext cx="3561522" cy="923330"/>
          </a:xfrm>
          <a:prstGeom prst="rect">
            <a:avLst/>
          </a:prstGeom>
          <a:noFill/>
        </p:spPr>
        <p:txBody>
          <a:bodyPr wrap="square" lIns="0" tIns="0" rIns="0" bIns="0" rtlCol="0">
            <a:spAutoFit/>
          </a:bodyPr>
          <a:lstStyle/>
          <a:p>
            <a:r>
              <a:rPr lang="en-US" sz="2000" b="1" dirty="0">
                <a:cs typeface="Times New Roman" panose="02020603050405020304" pitchFamily="18" charset="0"/>
              </a:rPr>
              <a:t>no changes in the canopy spectral coefficient at all blue, green, red and NIR spectral bands are found</a:t>
            </a:r>
          </a:p>
        </p:txBody>
      </p:sp>
      <p:sp>
        <p:nvSpPr>
          <p:cNvPr id="2" name="Title 1">
            <a:extLst>
              <a:ext uri="{FF2B5EF4-FFF2-40B4-BE49-F238E27FC236}">
                <a16:creationId xmlns:a16="http://schemas.microsoft.com/office/drawing/2014/main" id="{CB16FFA1-2ADC-F440-8B00-AA81EA488AA9}"/>
              </a:ext>
            </a:extLst>
          </p:cNvPr>
          <p:cNvSpPr>
            <a:spLocks noGrp="1"/>
          </p:cNvSpPr>
          <p:nvPr>
            <p:ph type="title"/>
          </p:nvPr>
        </p:nvSpPr>
        <p:spPr>
          <a:xfrm>
            <a:off x="0" y="-11503"/>
            <a:ext cx="12192000" cy="436093"/>
          </a:xfrm>
          <a:solidFill>
            <a:srgbClr val="008E00"/>
          </a:solidFill>
        </p:spPr>
        <p:txBody>
          <a:bodyPr lIns="0" tIns="0" rIns="0" bIns="0">
            <a:normAutofit/>
          </a:bodyPr>
          <a:lstStyle/>
          <a:p>
            <a:pPr algn="ctr"/>
            <a:r>
              <a:rPr lang="en-US" sz="2600" b="1" dirty="0">
                <a:solidFill>
                  <a:schemeClr val="bg1"/>
                </a:solidFill>
                <a:latin typeface="+mn-lt"/>
                <a:cs typeface="Cambria"/>
              </a:rPr>
              <a:t>IMPACT OF DRYING TRENDS ON STRUCTURE AND LEAF OPTICS IN CONGO FORESTS</a:t>
            </a:r>
            <a:endParaRPr lang="en-US" altLang="en-US" sz="2600" b="1" spc="-45" dirty="0">
              <a:solidFill>
                <a:schemeClr val="bg1"/>
              </a:solidFill>
              <a:latin typeface="+mn-lt"/>
              <a:ea typeface="Gungsuh" panose="02030600000101010101" pitchFamily="18" charset="-127"/>
            </a:endParaRPr>
          </a:p>
        </p:txBody>
      </p:sp>
      <p:pic>
        <p:nvPicPr>
          <p:cNvPr id="17" name="Picture 16">
            <a:extLst>
              <a:ext uri="{FF2B5EF4-FFF2-40B4-BE49-F238E27FC236}">
                <a16:creationId xmlns:a16="http://schemas.microsoft.com/office/drawing/2014/main" id="{2FE5FC72-1B45-7C67-6957-CDDC5E0E0827}"/>
              </a:ext>
            </a:extLst>
          </p:cNvPr>
          <p:cNvPicPr>
            <a:picLocks noChangeAspect="1"/>
          </p:cNvPicPr>
          <p:nvPr/>
        </p:nvPicPr>
        <p:blipFill>
          <a:blip r:embed="rId3"/>
          <a:stretch>
            <a:fillRect/>
          </a:stretch>
        </p:blipFill>
        <p:spPr>
          <a:xfrm>
            <a:off x="177357" y="664812"/>
            <a:ext cx="7864463" cy="4832520"/>
          </a:xfrm>
          <a:prstGeom prst="rect">
            <a:avLst/>
          </a:prstGeom>
        </p:spPr>
      </p:pic>
    </p:spTree>
    <p:extLst>
      <p:ext uri="{BB962C8B-B14F-4D97-AF65-F5344CB8AC3E}">
        <p14:creationId xmlns:p14="http://schemas.microsoft.com/office/powerpoint/2010/main" val="30106055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20">
            <a:extLst>
              <a:ext uri="{FF2B5EF4-FFF2-40B4-BE49-F238E27FC236}">
                <a16:creationId xmlns:a16="http://schemas.microsoft.com/office/drawing/2014/main" id="{717AD1FB-907D-214F-8CD5-D7045F696708}"/>
              </a:ext>
            </a:extLst>
          </p:cNvPr>
          <p:cNvSpPr>
            <a:spLocks noGrp="1"/>
          </p:cNvSpPr>
          <p:nvPr>
            <p:ph type="sldNum" sz="quarter" idx="12"/>
          </p:nvPr>
        </p:nvSpPr>
        <p:spPr>
          <a:xfrm>
            <a:off x="9448800" y="6442501"/>
            <a:ext cx="2743200" cy="365125"/>
          </a:xfrm>
        </p:spPr>
        <p:txBody>
          <a:bodyPr/>
          <a:lstStyle/>
          <a:p>
            <a:fld id="{B630AC94-6C18-204F-A50B-E24C39DAB5A9}" type="slidenum">
              <a:rPr lang="en-US" smtClean="0"/>
              <a:t>14</a:t>
            </a:fld>
            <a:endParaRPr lang="en-US" dirty="0"/>
          </a:p>
        </p:txBody>
      </p:sp>
      <p:sp>
        <p:nvSpPr>
          <p:cNvPr id="3" name="TextBox 2">
            <a:extLst>
              <a:ext uri="{FF2B5EF4-FFF2-40B4-BE49-F238E27FC236}">
                <a16:creationId xmlns:a16="http://schemas.microsoft.com/office/drawing/2014/main" id="{F124CA54-7B3A-07B1-5D1F-CA7F72503B5B}"/>
              </a:ext>
            </a:extLst>
          </p:cNvPr>
          <p:cNvSpPr txBox="1"/>
          <p:nvPr/>
        </p:nvSpPr>
        <p:spPr>
          <a:xfrm>
            <a:off x="111558" y="4413919"/>
            <a:ext cx="11968884" cy="1600438"/>
          </a:xfrm>
          <a:prstGeom prst="rect">
            <a:avLst/>
          </a:prstGeom>
          <a:noFill/>
        </p:spPr>
        <p:txBody>
          <a:bodyPr wrap="square" lIns="0" tIns="0" rIns="0" bIns="0" rtlCol="0">
            <a:spAutoFit/>
          </a:bodyPr>
          <a:lstStyle/>
          <a:p>
            <a:pPr algn="just">
              <a:spcAft>
                <a:spcPts val="600"/>
              </a:spcAft>
            </a:pPr>
            <a:r>
              <a:rPr lang="en-US" sz="2600" b="1" dirty="0">
                <a:solidFill>
                  <a:srgbClr val="0000FF"/>
                </a:solidFill>
                <a:latin typeface="Comic Sans MS" panose="030F0702030302020204" pitchFamily="66" charset="0"/>
                <a:cs typeface="Times New Roman" panose="02020603050405020304" pitchFamily="18" charset="0"/>
              </a:rPr>
              <a:t>With the exception of NDVI in the June to August dry season, no significant decline or increase in trends in regional mean NDVI, EVI and LAI over the past two decades are detected, suggesting no long-term drying impact on structure and leaf optics of the Congolese forests  </a:t>
            </a:r>
          </a:p>
        </p:txBody>
      </p:sp>
      <p:sp>
        <p:nvSpPr>
          <p:cNvPr id="2" name="Title 1">
            <a:extLst>
              <a:ext uri="{FF2B5EF4-FFF2-40B4-BE49-F238E27FC236}">
                <a16:creationId xmlns:a16="http://schemas.microsoft.com/office/drawing/2014/main" id="{CB16FFA1-2ADC-F440-8B00-AA81EA488AA9}"/>
              </a:ext>
            </a:extLst>
          </p:cNvPr>
          <p:cNvSpPr>
            <a:spLocks noGrp="1"/>
          </p:cNvSpPr>
          <p:nvPr>
            <p:ph type="title"/>
          </p:nvPr>
        </p:nvSpPr>
        <p:spPr>
          <a:xfrm>
            <a:off x="0" y="-11503"/>
            <a:ext cx="12192000" cy="436093"/>
          </a:xfrm>
          <a:solidFill>
            <a:srgbClr val="008E00"/>
          </a:solidFill>
        </p:spPr>
        <p:txBody>
          <a:bodyPr lIns="0" tIns="0" rIns="0" bIns="0">
            <a:normAutofit/>
          </a:bodyPr>
          <a:lstStyle/>
          <a:p>
            <a:pPr algn="ctr"/>
            <a:r>
              <a:rPr lang="en-US" sz="2800" b="1" dirty="0">
                <a:solidFill>
                  <a:schemeClr val="bg1"/>
                </a:solidFill>
                <a:latin typeface="+mn-lt"/>
                <a:cs typeface="Cambria"/>
              </a:rPr>
              <a:t>ANALYSES OF NDVI, EVI AND LAI </a:t>
            </a:r>
            <a:r>
              <a:rPr lang="en-US" sz="2800" b="1" dirty="0">
                <a:solidFill>
                  <a:schemeClr val="bg1"/>
                </a:solidFill>
                <a:latin typeface="+mn-lt"/>
              </a:rPr>
              <a:t>CORROBORATE DASF-BASED RESULTS   </a:t>
            </a:r>
            <a:endParaRPr lang="en-US" altLang="en-US" sz="2800" b="1" dirty="0">
              <a:solidFill>
                <a:schemeClr val="bg1"/>
              </a:solidFill>
              <a:latin typeface="+mn-lt"/>
            </a:endParaRPr>
          </a:p>
        </p:txBody>
      </p:sp>
      <p:pic>
        <p:nvPicPr>
          <p:cNvPr id="5" name="Picture 4" descr="A graph of different types of graphs&#10;&#10;Description automatically generated with medium confidence">
            <a:extLst>
              <a:ext uri="{FF2B5EF4-FFF2-40B4-BE49-F238E27FC236}">
                <a16:creationId xmlns:a16="http://schemas.microsoft.com/office/drawing/2014/main" id="{084B4EC6-9E59-E1AB-0BD3-E10A01ADEF90}"/>
              </a:ext>
            </a:extLst>
          </p:cNvPr>
          <p:cNvPicPr>
            <a:picLocks noChangeAspect="1"/>
          </p:cNvPicPr>
          <p:nvPr/>
        </p:nvPicPr>
        <p:blipFill>
          <a:blip r:embed="rId3"/>
          <a:stretch>
            <a:fillRect/>
          </a:stretch>
        </p:blipFill>
        <p:spPr>
          <a:xfrm>
            <a:off x="554366" y="843643"/>
            <a:ext cx="11083268" cy="3416290"/>
          </a:xfrm>
          <a:prstGeom prst="rect">
            <a:avLst/>
          </a:prstGeom>
        </p:spPr>
      </p:pic>
      <p:sp>
        <p:nvSpPr>
          <p:cNvPr id="15" name="TextBox 14">
            <a:extLst>
              <a:ext uri="{FF2B5EF4-FFF2-40B4-BE49-F238E27FC236}">
                <a16:creationId xmlns:a16="http://schemas.microsoft.com/office/drawing/2014/main" id="{C85A4A02-09DB-1784-E66D-DE3A061C4D79}"/>
              </a:ext>
            </a:extLst>
          </p:cNvPr>
          <p:cNvSpPr txBox="1"/>
          <p:nvPr/>
        </p:nvSpPr>
        <p:spPr>
          <a:xfrm>
            <a:off x="106942" y="6284406"/>
            <a:ext cx="11530692" cy="523220"/>
          </a:xfrm>
          <a:prstGeom prst="rect">
            <a:avLst/>
          </a:prstGeom>
          <a:noFill/>
        </p:spPr>
        <p:txBody>
          <a:bodyPr wrap="square">
            <a:spAutoFit/>
          </a:bodyPr>
          <a:lstStyle/>
          <a:p>
            <a:pPr marL="233363" indent="-233363"/>
            <a:r>
              <a:rPr lang="en-US" sz="1400" dirty="0">
                <a:solidFill>
                  <a:schemeClr val="bg1">
                    <a:lumMod val="65000"/>
                  </a:schemeClr>
                </a:solidFill>
                <a:latin typeface="Cambria" panose="02040503050406030204" pitchFamily="18" charset="0"/>
                <a:cs typeface="Times New Roman" panose="02020603050405020304" pitchFamily="18" charset="0"/>
              </a:rPr>
              <a:t>Sun, </a:t>
            </a:r>
            <a:r>
              <a:rPr lang="en-US" sz="1400" dirty="0" err="1">
                <a:solidFill>
                  <a:schemeClr val="bg1">
                    <a:lumMod val="65000"/>
                  </a:schemeClr>
                </a:solidFill>
                <a:latin typeface="Cambria" panose="02040503050406030204" pitchFamily="18" charset="0"/>
                <a:cs typeface="Times New Roman" panose="02020603050405020304" pitchFamily="18" charset="0"/>
              </a:rPr>
              <a:t>Yuanheng</a:t>
            </a:r>
            <a:r>
              <a:rPr lang="en-US" sz="1400" dirty="0">
                <a:solidFill>
                  <a:schemeClr val="bg1">
                    <a:lumMod val="65000"/>
                  </a:schemeClr>
                </a:solidFill>
                <a:latin typeface="Cambria" panose="02040503050406030204" pitchFamily="18" charset="0"/>
                <a:cs typeface="Times New Roman" panose="02020603050405020304" pitchFamily="18" charset="0"/>
              </a:rPr>
              <a:t>, Yuri </a:t>
            </a:r>
            <a:r>
              <a:rPr lang="en-US" sz="1400" dirty="0" err="1">
                <a:solidFill>
                  <a:schemeClr val="bg1">
                    <a:lumMod val="65000"/>
                  </a:schemeClr>
                </a:solidFill>
                <a:latin typeface="Cambria" panose="02040503050406030204" pitchFamily="18" charset="0"/>
                <a:cs typeface="Times New Roman" panose="02020603050405020304" pitchFamily="18" charset="0"/>
              </a:rPr>
              <a:t>Knyazikhin</a:t>
            </a:r>
            <a:r>
              <a:rPr lang="en-US" sz="1400" dirty="0">
                <a:solidFill>
                  <a:schemeClr val="bg1">
                    <a:lumMod val="65000"/>
                  </a:schemeClr>
                </a:solidFill>
                <a:latin typeface="Cambria" panose="02040503050406030204" pitchFamily="18" charset="0"/>
                <a:cs typeface="Times New Roman" panose="02020603050405020304" pitchFamily="18" charset="0"/>
              </a:rPr>
              <a:t>, </a:t>
            </a:r>
            <a:r>
              <a:rPr lang="en-US" sz="1400" dirty="0" err="1">
                <a:solidFill>
                  <a:schemeClr val="bg1">
                    <a:lumMod val="65000"/>
                  </a:schemeClr>
                </a:solidFill>
                <a:latin typeface="Cambria" panose="02040503050406030204" pitchFamily="18" charset="0"/>
                <a:cs typeface="Times New Roman" panose="02020603050405020304" pitchFamily="18" charset="0"/>
              </a:rPr>
              <a:t>Xiaojun</a:t>
            </a:r>
            <a:r>
              <a:rPr lang="en-US" sz="1400" dirty="0">
                <a:solidFill>
                  <a:schemeClr val="bg1">
                    <a:lumMod val="65000"/>
                  </a:schemeClr>
                </a:solidFill>
                <a:latin typeface="Cambria" panose="02040503050406030204" pitchFamily="18" charset="0"/>
                <a:cs typeface="Times New Roman" panose="02020603050405020304" pitchFamily="18" charset="0"/>
              </a:rPr>
              <a:t> She, </a:t>
            </a:r>
            <a:r>
              <a:rPr lang="en-US" sz="1400" dirty="0" err="1">
                <a:solidFill>
                  <a:schemeClr val="bg1">
                    <a:lumMod val="65000"/>
                  </a:schemeClr>
                </a:solidFill>
                <a:latin typeface="Cambria" panose="02040503050406030204" pitchFamily="18" charset="0"/>
                <a:cs typeface="Times New Roman" panose="02020603050405020304" pitchFamily="18" charset="0"/>
              </a:rPr>
              <a:t>Xiangnan</a:t>
            </a:r>
            <a:r>
              <a:rPr lang="en-US" sz="1400" dirty="0">
                <a:solidFill>
                  <a:schemeClr val="bg1">
                    <a:lumMod val="65000"/>
                  </a:schemeClr>
                </a:solidFill>
                <a:latin typeface="Cambria" panose="02040503050406030204" pitchFamily="18" charset="0"/>
                <a:cs typeface="Times New Roman" panose="02020603050405020304" pitchFamily="18" charset="0"/>
              </a:rPr>
              <a:t> Ni, Chi Chen, Huazhong Ren, and Ranga B. Myneni. 2022. "Seasonal and long-term variations in leaf area of Congolese rainforest."  Remote Sensing of Environment 268:112762. </a:t>
            </a:r>
            <a:r>
              <a:rPr lang="en-US" sz="1400" dirty="0" err="1">
                <a:solidFill>
                  <a:schemeClr val="bg1">
                    <a:lumMod val="65000"/>
                  </a:schemeClr>
                </a:solidFill>
                <a:latin typeface="Cambria" panose="02040503050406030204" pitchFamily="18" charset="0"/>
                <a:cs typeface="Times New Roman" panose="02020603050405020304" pitchFamily="18" charset="0"/>
              </a:rPr>
              <a:t>doi</a:t>
            </a:r>
            <a:r>
              <a:rPr lang="en-US" sz="1400" dirty="0">
                <a:solidFill>
                  <a:schemeClr val="bg1">
                    <a:lumMod val="65000"/>
                  </a:schemeClr>
                </a:solidFill>
                <a:latin typeface="Cambria" panose="02040503050406030204" pitchFamily="18" charset="0"/>
                <a:cs typeface="Times New Roman" panose="02020603050405020304" pitchFamily="18" charset="0"/>
              </a:rPr>
              <a:t>: 10.1016/j.rse.2021.112762</a:t>
            </a:r>
            <a:r>
              <a:rPr lang="en-US" sz="1400" dirty="0">
                <a:solidFill>
                  <a:schemeClr val="bg1">
                    <a:lumMod val="65000"/>
                  </a:schemeClr>
                </a:solidFill>
                <a:effectLst/>
                <a:latin typeface="Helvetica" pitchFamily="2" charset="0"/>
              </a:rPr>
              <a:t>.</a:t>
            </a:r>
          </a:p>
        </p:txBody>
      </p:sp>
    </p:spTree>
    <p:extLst>
      <p:ext uri="{BB962C8B-B14F-4D97-AF65-F5344CB8AC3E}">
        <p14:creationId xmlns:p14="http://schemas.microsoft.com/office/powerpoint/2010/main" val="7069079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20">
            <a:extLst>
              <a:ext uri="{FF2B5EF4-FFF2-40B4-BE49-F238E27FC236}">
                <a16:creationId xmlns:a16="http://schemas.microsoft.com/office/drawing/2014/main" id="{717AD1FB-907D-214F-8CD5-D7045F696708}"/>
              </a:ext>
            </a:extLst>
          </p:cNvPr>
          <p:cNvSpPr>
            <a:spLocks noGrp="1"/>
          </p:cNvSpPr>
          <p:nvPr>
            <p:ph type="sldNum" sz="quarter" idx="12"/>
          </p:nvPr>
        </p:nvSpPr>
        <p:spPr>
          <a:xfrm>
            <a:off x="9448800" y="6442501"/>
            <a:ext cx="2743200" cy="365125"/>
          </a:xfrm>
        </p:spPr>
        <p:txBody>
          <a:bodyPr/>
          <a:lstStyle/>
          <a:p>
            <a:fld id="{B630AC94-6C18-204F-A50B-E24C39DAB5A9}" type="slidenum">
              <a:rPr lang="en-US" smtClean="0"/>
              <a:t>15</a:t>
            </a:fld>
            <a:endParaRPr lang="en-US" dirty="0"/>
          </a:p>
        </p:txBody>
      </p:sp>
      <p:sp>
        <p:nvSpPr>
          <p:cNvPr id="2" name="Title 1">
            <a:extLst>
              <a:ext uri="{FF2B5EF4-FFF2-40B4-BE49-F238E27FC236}">
                <a16:creationId xmlns:a16="http://schemas.microsoft.com/office/drawing/2014/main" id="{CB16FFA1-2ADC-F440-8B00-AA81EA488AA9}"/>
              </a:ext>
            </a:extLst>
          </p:cNvPr>
          <p:cNvSpPr>
            <a:spLocks noGrp="1"/>
          </p:cNvSpPr>
          <p:nvPr>
            <p:ph type="title"/>
          </p:nvPr>
        </p:nvSpPr>
        <p:spPr>
          <a:xfrm>
            <a:off x="0" y="0"/>
            <a:ext cx="12192000" cy="587140"/>
          </a:xfrm>
          <a:solidFill>
            <a:srgbClr val="008E00"/>
          </a:solidFill>
        </p:spPr>
        <p:txBody>
          <a:bodyPr lIns="0" tIns="0" rIns="0" bIns="0">
            <a:normAutofit/>
          </a:bodyPr>
          <a:lstStyle/>
          <a:p>
            <a:pPr algn="ctr"/>
            <a:r>
              <a:rPr lang="en-US" sz="2800" b="1" dirty="0">
                <a:solidFill>
                  <a:schemeClr val="bg1"/>
                </a:solidFill>
                <a:latin typeface="+mn-lt"/>
              </a:rPr>
              <a:t>SUMMARY</a:t>
            </a:r>
            <a:endParaRPr lang="en-US" altLang="en-US" sz="1800" b="1" spc="-45" dirty="0">
              <a:solidFill>
                <a:schemeClr val="bg1"/>
              </a:solidFill>
              <a:latin typeface="+mn-lt"/>
              <a:ea typeface="Gungsuh" panose="02030600000101010101" pitchFamily="18" charset="-127"/>
            </a:endParaRPr>
          </a:p>
        </p:txBody>
      </p:sp>
      <p:sp>
        <p:nvSpPr>
          <p:cNvPr id="3" name="TextBox 23">
            <a:extLst>
              <a:ext uri="{FF2B5EF4-FFF2-40B4-BE49-F238E27FC236}">
                <a16:creationId xmlns:a16="http://schemas.microsoft.com/office/drawing/2014/main" id="{C5EE8EC5-8B34-487C-EF83-7626EBB6B5F4}"/>
              </a:ext>
            </a:extLst>
          </p:cNvPr>
          <p:cNvSpPr txBox="1">
            <a:spLocks noChangeArrowheads="1"/>
          </p:cNvSpPr>
          <p:nvPr/>
        </p:nvSpPr>
        <p:spPr bwMode="auto">
          <a:xfrm>
            <a:off x="230744" y="1154699"/>
            <a:ext cx="12126686" cy="7913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91" tIns="32146" rIns="64291" bIns="32146">
            <a:spAutoFit/>
          </a:bodyPr>
          <a:lstStyle>
            <a:lvl1pPr marL="344488" indent="-344488" eaLnBrk="0" hangingPunct="0">
              <a:defRPr>
                <a:solidFill>
                  <a:schemeClr val="tx1"/>
                </a:solidFill>
                <a:latin typeface="Times New Roman" charset="0"/>
                <a:ea typeface="宋体" charset="0"/>
                <a:cs typeface="宋体" charset="0"/>
              </a:defRPr>
            </a:lvl1pPr>
            <a:lvl2pPr marL="742950" indent="-285750" eaLnBrk="0" hangingPunct="0">
              <a:defRPr>
                <a:solidFill>
                  <a:schemeClr val="tx1"/>
                </a:solidFill>
                <a:latin typeface="Times New Roman" charset="0"/>
                <a:ea typeface="宋体" charset="0"/>
                <a:cs typeface="宋体" charset="0"/>
              </a:defRPr>
            </a:lvl2pPr>
            <a:lvl3pPr marL="1143000" indent="-228600" eaLnBrk="0" hangingPunct="0">
              <a:defRPr>
                <a:solidFill>
                  <a:schemeClr val="tx1"/>
                </a:solidFill>
                <a:latin typeface="Times New Roman" charset="0"/>
                <a:ea typeface="宋体" charset="0"/>
                <a:cs typeface="宋体" charset="0"/>
              </a:defRPr>
            </a:lvl3pPr>
            <a:lvl4pPr marL="1600200" indent="-228600" eaLnBrk="0" hangingPunct="0">
              <a:defRPr>
                <a:solidFill>
                  <a:schemeClr val="tx1"/>
                </a:solidFill>
                <a:latin typeface="Times New Roman" charset="0"/>
                <a:ea typeface="宋体" charset="0"/>
                <a:cs typeface="宋体" charset="0"/>
              </a:defRPr>
            </a:lvl4pPr>
            <a:lvl5pPr marL="2057400" indent="-228600" eaLnBrk="0" hangingPunct="0">
              <a:defRPr>
                <a:solidFill>
                  <a:schemeClr val="tx1"/>
                </a:solidFill>
                <a:latin typeface="Times New Roman" charset="0"/>
                <a:ea typeface="宋体" charset="0"/>
                <a:cs typeface="宋体" charset="0"/>
              </a:defRPr>
            </a:lvl5pPr>
            <a:lvl6pPr marL="2514600" indent="-228600" eaLnBrk="0" fontAlgn="base" hangingPunct="0">
              <a:spcBef>
                <a:spcPct val="0"/>
              </a:spcBef>
              <a:spcAft>
                <a:spcPct val="0"/>
              </a:spcAft>
              <a:defRPr>
                <a:solidFill>
                  <a:schemeClr val="tx1"/>
                </a:solidFill>
                <a:latin typeface="Times New Roman" charset="0"/>
                <a:ea typeface="宋体" charset="0"/>
                <a:cs typeface="宋体" charset="0"/>
              </a:defRPr>
            </a:lvl6pPr>
            <a:lvl7pPr marL="2971800" indent="-228600" eaLnBrk="0" fontAlgn="base" hangingPunct="0">
              <a:spcBef>
                <a:spcPct val="0"/>
              </a:spcBef>
              <a:spcAft>
                <a:spcPct val="0"/>
              </a:spcAft>
              <a:defRPr>
                <a:solidFill>
                  <a:schemeClr val="tx1"/>
                </a:solidFill>
                <a:latin typeface="Times New Roman" charset="0"/>
                <a:ea typeface="宋体" charset="0"/>
                <a:cs typeface="宋体" charset="0"/>
              </a:defRPr>
            </a:lvl7pPr>
            <a:lvl8pPr marL="3429000" indent="-228600" eaLnBrk="0" fontAlgn="base" hangingPunct="0">
              <a:spcBef>
                <a:spcPct val="0"/>
              </a:spcBef>
              <a:spcAft>
                <a:spcPct val="0"/>
              </a:spcAft>
              <a:defRPr>
                <a:solidFill>
                  <a:schemeClr val="tx1"/>
                </a:solidFill>
                <a:latin typeface="Times New Roman" charset="0"/>
                <a:ea typeface="宋体" charset="0"/>
                <a:cs typeface="宋体" charset="0"/>
              </a:defRPr>
            </a:lvl8pPr>
            <a:lvl9pPr marL="3886200" indent="-228600" eaLnBrk="0" fontAlgn="base" hangingPunct="0">
              <a:spcBef>
                <a:spcPct val="0"/>
              </a:spcBef>
              <a:spcAft>
                <a:spcPct val="0"/>
              </a:spcAft>
              <a:defRPr>
                <a:solidFill>
                  <a:schemeClr val="tx1"/>
                </a:solidFill>
                <a:latin typeface="Times New Roman" charset="0"/>
                <a:ea typeface="宋体" charset="0"/>
                <a:cs typeface="宋体" charset="0"/>
              </a:defRPr>
            </a:lvl9pPr>
          </a:lstStyle>
          <a:p>
            <a:pPr marL="341313" lvl="1" indent="-341313">
              <a:spcAft>
                <a:spcPts val="1200"/>
              </a:spcAft>
              <a:buFont typeface="Wingdings" charset="2"/>
              <a:buChar char="Ø"/>
            </a:pPr>
            <a:r>
              <a:rPr lang="en-US" sz="2400" b="1" dirty="0">
                <a:latin typeface="Comic Sans MS" charset="0"/>
                <a:cs typeface="Times" charset="0"/>
              </a:rPr>
              <a:t>Version 2 (08_LUT02) VESDR product for the period from June-2015 to December -2021  is publicly available from the NASA Langley </a:t>
            </a:r>
            <a:r>
              <a:rPr lang="en-US" sz="2400" b="1" dirty="0">
                <a:latin typeface="Comic Sans MS" charset="0"/>
              </a:rPr>
              <a:t>Atmospheric Science Data Center</a:t>
            </a:r>
            <a:r>
              <a:rPr lang="en-US" sz="2400" b="1" dirty="0">
                <a:latin typeface="Comic Sans MS" charset="0"/>
                <a:cs typeface="Times" charset="0"/>
              </a:rPr>
              <a:t> (ASDC)</a:t>
            </a:r>
            <a:endParaRPr lang="en-US" sz="2400" b="1" dirty="0">
              <a:latin typeface="Comic Sans MS" charset="0"/>
            </a:endParaRPr>
          </a:p>
          <a:p>
            <a:pPr marL="341313" lvl="1" indent="-341313">
              <a:spcAft>
                <a:spcPts val="1200"/>
              </a:spcAft>
              <a:buFont typeface="Wingdings" charset="2"/>
              <a:buChar char="Ø"/>
            </a:pPr>
            <a:r>
              <a:rPr lang="en-US" sz="2400" b="1" dirty="0">
                <a:latin typeface="Comic Sans MS" charset="0"/>
              </a:rPr>
              <a:t>A new cod version (</a:t>
            </a:r>
            <a:r>
              <a:rPr lang="en-US" sz="2400" b="1" dirty="0">
                <a:latin typeface="Comic Sans MS" charset="0"/>
                <a:cs typeface="Times" charset="0"/>
              </a:rPr>
              <a:t>08ALUT02</a:t>
            </a:r>
            <a:r>
              <a:rPr lang="en-US" sz="2400" b="1" dirty="0">
                <a:latin typeface="Comic Sans MS" charset="0"/>
              </a:rPr>
              <a:t>) was delivered to NCCS. The VESDR version 2 (</a:t>
            </a:r>
            <a:r>
              <a:rPr lang="en-US" sz="2400" b="1" dirty="0">
                <a:latin typeface="Comic Sans MS" charset="0"/>
                <a:cs typeface="Times" charset="0"/>
              </a:rPr>
              <a:t>08ALUT02) </a:t>
            </a:r>
            <a:r>
              <a:rPr lang="en-US" sz="2400" b="1" dirty="0">
                <a:latin typeface="Comic Sans MS" charset="0"/>
              </a:rPr>
              <a:t>product is being generated.  Data for the period from January 2022 to July-2023 </a:t>
            </a:r>
            <a:r>
              <a:rPr lang="en-US" sz="2400" b="1" dirty="0">
                <a:latin typeface="Comic Sans MS" charset="0"/>
                <a:cs typeface="Times" charset="0"/>
              </a:rPr>
              <a:t>is publicly available from the NASA ASDC</a:t>
            </a:r>
            <a:endParaRPr lang="en-US" sz="2400" b="1" dirty="0">
              <a:latin typeface="Comic Sans MS" charset="0"/>
            </a:endParaRPr>
          </a:p>
          <a:p>
            <a:pPr marL="857250" lvl="2" indent="-457200">
              <a:spcAft>
                <a:spcPts val="1200"/>
              </a:spcAft>
              <a:buFont typeface="Courier New" panose="02070309020205020404" pitchFamily="49" charset="0"/>
              <a:buChar char="o"/>
            </a:pPr>
            <a:r>
              <a:rPr lang="en-US" sz="2400" b="1" dirty="0">
                <a:latin typeface="Comic Sans MS" charset="0"/>
              </a:rPr>
              <a:t>ambiguity in the QA information about the reason for the algorithm failure has been fixed</a:t>
            </a:r>
          </a:p>
          <a:p>
            <a:pPr marL="341313" lvl="1" indent="-341313">
              <a:spcAft>
                <a:spcPts val="1200"/>
              </a:spcAft>
              <a:buFont typeface="Wingdings" charset="2"/>
              <a:buChar char="Ø"/>
            </a:pPr>
            <a:r>
              <a:rPr lang="en-US" sz="2400" b="1" dirty="0">
                <a:latin typeface="Comic Sans MS" charset="0"/>
              </a:rPr>
              <a:t>The VESDR parameters follows regularities expected from physics</a:t>
            </a:r>
          </a:p>
          <a:p>
            <a:pPr marL="341313" lvl="1" indent="-341313">
              <a:spcAft>
                <a:spcPts val="1200"/>
              </a:spcAft>
              <a:buFont typeface="Wingdings" charset="2"/>
              <a:buChar char="Ø"/>
            </a:pPr>
            <a:r>
              <a:rPr lang="en-US" sz="2400" b="1" dirty="0">
                <a:latin typeface="Comic Sans MS" charset="0"/>
              </a:rPr>
              <a:t>Anew approach to detect changes in properties of the Congolese rainforest using angular variation of DASF as a source of diagnostic information </a:t>
            </a:r>
          </a:p>
          <a:p>
            <a:pPr marL="341313" lvl="1" indent="-341313">
              <a:spcAft>
                <a:spcPts val="1200"/>
              </a:spcAft>
              <a:buFont typeface="Wingdings" charset="2"/>
              <a:buChar char="Ø"/>
            </a:pPr>
            <a:endParaRPr lang="en-US" sz="2800" b="1" dirty="0">
              <a:latin typeface="Comic Sans MS" charset="0"/>
            </a:endParaRPr>
          </a:p>
          <a:p>
            <a:pPr marL="341313" lvl="1" indent="-341313">
              <a:spcAft>
                <a:spcPts val="1200"/>
              </a:spcAft>
              <a:buFont typeface="Wingdings" charset="2"/>
              <a:buChar char="Ø"/>
            </a:pPr>
            <a:endParaRPr lang="en-US" sz="2800" b="1" dirty="0">
              <a:latin typeface="Comic Sans MS" charset="0"/>
            </a:endParaRPr>
          </a:p>
          <a:p>
            <a:pPr marL="0" lvl="1" indent="0">
              <a:spcAft>
                <a:spcPts val="1200"/>
              </a:spcAft>
            </a:pPr>
            <a:r>
              <a:rPr lang="en-US" sz="2800" b="1" dirty="0">
                <a:latin typeface="Comic Sans MS" charset="0"/>
              </a:rPr>
              <a:t> </a:t>
            </a:r>
          </a:p>
          <a:p>
            <a:pPr marL="341313" lvl="1" indent="-341313">
              <a:spcAft>
                <a:spcPts val="1200"/>
              </a:spcAft>
              <a:buFont typeface="Wingdings" charset="2"/>
              <a:buChar char="Ø"/>
            </a:pPr>
            <a:endParaRPr lang="en-US" sz="2800" b="1" dirty="0">
              <a:latin typeface="Comic Sans MS" charset="0"/>
            </a:endParaRPr>
          </a:p>
          <a:p>
            <a:pPr marL="400050" lvl="2" indent="0">
              <a:lnSpc>
                <a:spcPts val="1200"/>
              </a:lnSpc>
              <a:spcAft>
                <a:spcPts val="1200"/>
              </a:spcAft>
            </a:pPr>
            <a:endParaRPr lang="en-US" sz="2000" b="1" dirty="0">
              <a:latin typeface="Comic Sans MS" charset="0"/>
              <a:cs typeface="Times" charset="0"/>
            </a:endParaRPr>
          </a:p>
          <a:p>
            <a:pPr marL="341313" lvl="1" indent="-341313">
              <a:spcAft>
                <a:spcPts val="1200"/>
              </a:spcAft>
              <a:buFont typeface="Wingdings" charset="2"/>
              <a:buChar char="Ø"/>
            </a:pPr>
            <a:endParaRPr lang="en-US" sz="2400" b="1" dirty="0">
              <a:latin typeface="Comic Sans MS" charset="0"/>
              <a:cs typeface="Times" charset="0"/>
            </a:endParaRPr>
          </a:p>
        </p:txBody>
      </p:sp>
    </p:spTree>
    <p:extLst>
      <p:ext uri="{BB962C8B-B14F-4D97-AF65-F5344CB8AC3E}">
        <p14:creationId xmlns:p14="http://schemas.microsoft.com/office/powerpoint/2010/main" val="23832700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20">
            <a:extLst>
              <a:ext uri="{FF2B5EF4-FFF2-40B4-BE49-F238E27FC236}">
                <a16:creationId xmlns:a16="http://schemas.microsoft.com/office/drawing/2014/main" id="{717AD1FB-907D-214F-8CD5-D7045F696708}"/>
              </a:ext>
            </a:extLst>
          </p:cNvPr>
          <p:cNvSpPr>
            <a:spLocks noGrp="1"/>
          </p:cNvSpPr>
          <p:nvPr>
            <p:ph type="sldNum" sz="quarter" idx="12"/>
          </p:nvPr>
        </p:nvSpPr>
        <p:spPr>
          <a:xfrm>
            <a:off x="9448800" y="6442501"/>
            <a:ext cx="2743200" cy="365125"/>
          </a:xfrm>
        </p:spPr>
        <p:txBody>
          <a:bodyPr/>
          <a:lstStyle/>
          <a:p>
            <a:fld id="{B630AC94-6C18-204F-A50B-E24C39DAB5A9}" type="slidenum">
              <a:rPr lang="en-US" smtClean="0"/>
              <a:t>2</a:t>
            </a:fld>
            <a:endParaRPr lang="en-US" dirty="0"/>
          </a:p>
        </p:txBody>
      </p:sp>
      <p:sp>
        <p:nvSpPr>
          <p:cNvPr id="2" name="Title 1">
            <a:extLst>
              <a:ext uri="{FF2B5EF4-FFF2-40B4-BE49-F238E27FC236}">
                <a16:creationId xmlns:a16="http://schemas.microsoft.com/office/drawing/2014/main" id="{CB16FFA1-2ADC-F440-8B00-AA81EA488AA9}"/>
              </a:ext>
            </a:extLst>
          </p:cNvPr>
          <p:cNvSpPr>
            <a:spLocks noGrp="1"/>
          </p:cNvSpPr>
          <p:nvPr>
            <p:ph type="title"/>
          </p:nvPr>
        </p:nvSpPr>
        <p:spPr>
          <a:xfrm>
            <a:off x="0" y="0"/>
            <a:ext cx="12192000" cy="587140"/>
          </a:xfrm>
          <a:solidFill>
            <a:srgbClr val="008E00"/>
          </a:solidFill>
        </p:spPr>
        <p:txBody>
          <a:bodyPr lIns="0" tIns="0" rIns="0" bIns="0">
            <a:normAutofit/>
          </a:bodyPr>
          <a:lstStyle/>
          <a:p>
            <a:pPr algn="ctr"/>
            <a:r>
              <a:rPr lang="en-US" sz="2800" b="1" dirty="0">
                <a:solidFill>
                  <a:schemeClr val="bg1"/>
                </a:solidFill>
                <a:latin typeface="+mn-lt"/>
              </a:rPr>
              <a:t>VEGETATION EARTH SYSTEM DATA RECORD (VESDR): VERSION 2</a:t>
            </a:r>
            <a:endParaRPr lang="en-US" altLang="en-US" sz="1800" b="1" spc="-45" dirty="0">
              <a:solidFill>
                <a:schemeClr val="bg1"/>
              </a:solidFill>
              <a:latin typeface="+mn-lt"/>
              <a:ea typeface="Gungsuh" panose="02030600000101010101" pitchFamily="18" charset="-127"/>
            </a:endParaRPr>
          </a:p>
        </p:txBody>
      </p:sp>
      <p:sp>
        <p:nvSpPr>
          <p:cNvPr id="7" name="TextBox 23">
            <a:extLst>
              <a:ext uri="{FF2B5EF4-FFF2-40B4-BE49-F238E27FC236}">
                <a16:creationId xmlns:a16="http://schemas.microsoft.com/office/drawing/2014/main" id="{3FDA7687-37CB-B447-985A-8FA3AFFB9779}"/>
              </a:ext>
            </a:extLst>
          </p:cNvPr>
          <p:cNvSpPr txBox="1">
            <a:spLocks noChangeArrowheads="1"/>
          </p:cNvSpPr>
          <p:nvPr/>
        </p:nvSpPr>
        <p:spPr bwMode="auto">
          <a:xfrm>
            <a:off x="35135" y="773944"/>
            <a:ext cx="11658600" cy="5851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91" tIns="32146" rIns="64291" bIns="32146">
            <a:spAutoFit/>
          </a:bodyPr>
          <a:lstStyle>
            <a:lvl1pPr marL="344488" indent="-344488" eaLnBrk="0" hangingPunct="0">
              <a:defRPr>
                <a:solidFill>
                  <a:schemeClr val="tx1"/>
                </a:solidFill>
                <a:latin typeface="Times New Roman" charset="0"/>
                <a:ea typeface="宋体" charset="0"/>
                <a:cs typeface="宋体" charset="0"/>
              </a:defRPr>
            </a:lvl1pPr>
            <a:lvl2pPr marL="742950" indent="-285750" eaLnBrk="0" hangingPunct="0">
              <a:defRPr>
                <a:solidFill>
                  <a:schemeClr val="tx1"/>
                </a:solidFill>
                <a:latin typeface="Times New Roman" charset="0"/>
                <a:ea typeface="宋体" charset="0"/>
                <a:cs typeface="宋体" charset="0"/>
              </a:defRPr>
            </a:lvl2pPr>
            <a:lvl3pPr marL="1143000" indent="-228600" eaLnBrk="0" hangingPunct="0">
              <a:defRPr>
                <a:solidFill>
                  <a:schemeClr val="tx1"/>
                </a:solidFill>
                <a:latin typeface="Times New Roman" charset="0"/>
                <a:ea typeface="宋体" charset="0"/>
                <a:cs typeface="宋体" charset="0"/>
              </a:defRPr>
            </a:lvl3pPr>
            <a:lvl4pPr marL="1600200" indent="-228600" eaLnBrk="0" hangingPunct="0">
              <a:defRPr>
                <a:solidFill>
                  <a:schemeClr val="tx1"/>
                </a:solidFill>
                <a:latin typeface="Times New Roman" charset="0"/>
                <a:ea typeface="宋体" charset="0"/>
                <a:cs typeface="宋体" charset="0"/>
              </a:defRPr>
            </a:lvl4pPr>
            <a:lvl5pPr marL="2057400" indent="-228600" eaLnBrk="0" hangingPunct="0">
              <a:defRPr>
                <a:solidFill>
                  <a:schemeClr val="tx1"/>
                </a:solidFill>
                <a:latin typeface="Times New Roman" charset="0"/>
                <a:ea typeface="宋体" charset="0"/>
                <a:cs typeface="宋体" charset="0"/>
              </a:defRPr>
            </a:lvl5pPr>
            <a:lvl6pPr marL="2514600" indent="-228600" eaLnBrk="0" fontAlgn="base" hangingPunct="0">
              <a:spcBef>
                <a:spcPct val="0"/>
              </a:spcBef>
              <a:spcAft>
                <a:spcPct val="0"/>
              </a:spcAft>
              <a:defRPr>
                <a:solidFill>
                  <a:schemeClr val="tx1"/>
                </a:solidFill>
                <a:latin typeface="Times New Roman" charset="0"/>
                <a:ea typeface="宋体" charset="0"/>
                <a:cs typeface="宋体" charset="0"/>
              </a:defRPr>
            </a:lvl6pPr>
            <a:lvl7pPr marL="2971800" indent="-228600" eaLnBrk="0" fontAlgn="base" hangingPunct="0">
              <a:spcBef>
                <a:spcPct val="0"/>
              </a:spcBef>
              <a:spcAft>
                <a:spcPct val="0"/>
              </a:spcAft>
              <a:defRPr>
                <a:solidFill>
                  <a:schemeClr val="tx1"/>
                </a:solidFill>
                <a:latin typeface="Times New Roman" charset="0"/>
                <a:ea typeface="宋体" charset="0"/>
                <a:cs typeface="宋体" charset="0"/>
              </a:defRPr>
            </a:lvl7pPr>
            <a:lvl8pPr marL="3429000" indent="-228600" eaLnBrk="0" fontAlgn="base" hangingPunct="0">
              <a:spcBef>
                <a:spcPct val="0"/>
              </a:spcBef>
              <a:spcAft>
                <a:spcPct val="0"/>
              </a:spcAft>
              <a:defRPr>
                <a:solidFill>
                  <a:schemeClr val="tx1"/>
                </a:solidFill>
                <a:latin typeface="Times New Roman" charset="0"/>
                <a:ea typeface="宋体" charset="0"/>
                <a:cs typeface="宋体" charset="0"/>
              </a:defRPr>
            </a:lvl8pPr>
            <a:lvl9pPr marL="3886200" indent="-228600" eaLnBrk="0" fontAlgn="base" hangingPunct="0">
              <a:spcBef>
                <a:spcPct val="0"/>
              </a:spcBef>
              <a:spcAft>
                <a:spcPct val="0"/>
              </a:spcAft>
              <a:defRPr>
                <a:solidFill>
                  <a:schemeClr val="tx1"/>
                </a:solidFill>
                <a:latin typeface="Times New Roman" charset="0"/>
                <a:ea typeface="宋体" charset="0"/>
                <a:cs typeface="宋体" charset="0"/>
              </a:defRPr>
            </a:lvl9pPr>
          </a:lstStyle>
          <a:p>
            <a:pPr marL="341313" lvl="1" indent="-341313">
              <a:spcAft>
                <a:spcPts val="1200"/>
              </a:spcAft>
              <a:buFont typeface="Wingdings" charset="2"/>
              <a:buChar char="Ø"/>
            </a:pPr>
            <a:r>
              <a:rPr lang="en-US" sz="2800" b="1" dirty="0">
                <a:latin typeface="Comic Sans MS" charset="0"/>
                <a:cs typeface="Times" charset="0"/>
              </a:rPr>
              <a:t>Version 2 (08_LUT02) VESDR product for the period from June-2015 to December -</a:t>
            </a:r>
            <a:r>
              <a:rPr lang="en-US" sz="2800" b="1" dirty="0" smtClean="0">
                <a:latin typeface="Comic Sans MS" charset="0"/>
                <a:cs typeface="Times" charset="0"/>
              </a:rPr>
              <a:t>2021 </a:t>
            </a:r>
            <a:endParaRPr lang="en-US" sz="2800" b="1" strike="sngStrike" dirty="0" smtClean="0">
              <a:latin typeface="Comic Sans MS" charset="0"/>
              <a:cs typeface="Times" charset="0"/>
            </a:endParaRPr>
          </a:p>
          <a:p>
            <a:pPr marL="341313" lvl="1" indent="-341313">
              <a:spcAft>
                <a:spcPts val="1200"/>
              </a:spcAft>
              <a:buFont typeface="Wingdings" charset="2"/>
              <a:buChar char="Ø"/>
            </a:pPr>
            <a:r>
              <a:rPr lang="en-US" sz="2800" b="1" dirty="0" smtClean="0">
                <a:latin typeface="Comic Sans MS" charset="0"/>
              </a:rPr>
              <a:t>There was a small bug causing ambiguity in the QA information about the reason for the algorithm failure. A new cod version (</a:t>
            </a:r>
            <a:r>
              <a:rPr lang="en-US" sz="2800" b="1" dirty="0" smtClean="0">
                <a:latin typeface="Comic Sans MS" charset="0"/>
                <a:cs typeface="Times" charset="0"/>
              </a:rPr>
              <a:t>08ALUT02</a:t>
            </a:r>
            <a:r>
              <a:rPr lang="en-US" sz="2800" b="1" dirty="0" smtClean="0">
                <a:latin typeface="Comic Sans MS" charset="0"/>
              </a:rPr>
              <a:t>) was delivered to NCCS</a:t>
            </a:r>
            <a:r>
              <a:rPr lang="en-US" sz="2800" b="1" dirty="0">
                <a:latin typeface="Comic Sans MS" charset="0"/>
              </a:rPr>
              <a:t>. Since January 2022, the VESDR product has been generated </a:t>
            </a:r>
            <a:r>
              <a:rPr lang="en-US" sz="2800" b="1" dirty="0" smtClean="0">
                <a:latin typeface="Comic Sans MS" charset="0"/>
              </a:rPr>
              <a:t>using the new </a:t>
            </a:r>
            <a:r>
              <a:rPr lang="en-US" sz="2800" b="1" dirty="0">
                <a:latin typeface="Comic Sans MS" charset="0"/>
              </a:rPr>
              <a:t>version of the code</a:t>
            </a:r>
            <a:endParaRPr lang="en-US" sz="2800" b="1" dirty="0" smtClean="0">
              <a:latin typeface="Comic Sans MS" charset="0"/>
            </a:endParaRPr>
          </a:p>
          <a:p>
            <a:pPr marL="341313" lvl="1" indent="-341313">
              <a:spcAft>
                <a:spcPts val="1200"/>
              </a:spcAft>
              <a:buFont typeface="Wingdings" charset="2"/>
              <a:buChar char="Ø"/>
            </a:pPr>
            <a:r>
              <a:rPr lang="en-US" sz="2800" b="1" dirty="0" smtClean="0">
                <a:latin typeface="Comic Sans MS" charset="0"/>
              </a:rPr>
              <a:t>Data for the period from January 2015 to July-2023 </a:t>
            </a:r>
            <a:r>
              <a:rPr lang="en-US" sz="2800" b="1" dirty="0" smtClean="0">
                <a:latin typeface="Comic Sans MS" charset="0"/>
                <a:cs typeface="Times" charset="0"/>
              </a:rPr>
              <a:t>is publicly available from the NASA ASDC.</a:t>
            </a:r>
            <a:endParaRPr lang="en-US" sz="2800" b="1" dirty="0" smtClean="0">
              <a:latin typeface="Comic Sans MS" charset="0"/>
            </a:endParaRPr>
          </a:p>
          <a:p>
            <a:pPr marL="341313" lvl="1" indent="-341313">
              <a:spcAft>
                <a:spcPts val="1200"/>
              </a:spcAft>
              <a:buFont typeface="Wingdings" charset="2"/>
              <a:buChar char="Ø"/>
            </a:pPr>
            <a:r>
              <a:rPr lang="en-US" sz="2800" b="1" dirty="0" smtClean="0">
                <a:latin typeface="Comic Sans MS" charset="0"/>
              </a:rPr>
              <a:t>The </a:t>
            </a:r>
            <a:r>
              <a:rPr lang="en-US" sz="2800" b="1" dirty="0">
                <a:latin typeface="Comic Sans MS" charset="0"/>
              </a:rPr>
              <a:t>VESDR parameters follows regularities expected from physics</a:t>
            </a:r>
          </a:p>
          <a:p>
            <a:pPr marL="341313" lvl="1" indent="-341313">
              <a:spcAft>
                <a:spcPts val="1200"/>
              </a:spcAft>
              <a:buFont typeface="Wingdings" charset="2"/>
              <a:buChar char="Ø"/>
            </a:pPr>
            <a:r>
              <a:rPr lang="en-US" sz="2800" b="1" dirty="0">
                <a:latin typeface="Comic Sans MS" charset="0"/>
              </a:rPr>
              <a:t>Our focus on Science with the DSCOVR EPIC observations </a:t>
            </a:r>
          </a:p>
        </p:txBody>
      </p:sp>
    </p:spTree>
    <p:extLst>
      <p:ext uri="{BB962C8B-B14F-4D97-AF65-F5344CB8AC3E}">
        <p14:creationId xmlns:p14="http://schemas.microsoft.com/office/powerpoint/2010/main" val="10114398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20">
            <a:extLst>
              <a:ext uri="{FF2B5EF4-FFF2-40B4-BE49-F238E27FC236}">
                <a16:creationId xmlns:a16="http://schemas.microsoft.com/office/drawing/2014/main" id="{717AD1FB-907D-214F-8CD5-D7045F696708}"/>
              </a:ext>
            </a:extLst>
          </p:cNvPr>
          <p:cNvSpPr>
            <a:spLocks noGrp="1"/>
          </p:cNvSpPr>
          <p:nvPr>
            <p:ph type="sldNum" sz="quarter" idx="12"/>
          </p:nvPr>
        </p:nvSpPr>
        <p:spPr>
          <a:xfrm>
            <a:off x="9448800" y="6442501"/>
            <a:ext cx="2743200" cy="365125"/>
          </a:xfrm>
        </p:spPr>
        <p:txBody>
          <a:bodyPr/>
          <a:lstStyle/>
          <a:p>
            <a:fld id="{B630AC94-6C18-204F-A50B-E24C39DAB5A9}" type="slidenum">
              <a:rPr lang="en-US" smtClean="0"/>
              <a:t>3</a:t>
            </a:fld>
            <a:endParaRPr lang="en-US" dirty="0"/>
          </a:p>
        </p:txBody>
      </p:sp>
      <p:sp>
        <p:nvSpPr>
          <p:cNvPr id="2" name="Title 1">
            <a:extLst>
              <a:ext uri="{FF2B5EF4-FFF2-40B4-BE49-F238E27FC236}">
                <a16:creationId xmlns:a16="http://schemas.microsoft.com/office/drawing/2014/main" id="{CB16FFA1-2ADC-F440-8B00-AA81EA488AA9}"/>
              </a:ext>
            </a:extLst>
          </p:cNvPr>
          <p:cNvSpPr>
            <a:spLocks noGrp="1"/>
          </p:cNvSpPr>
          <p:nvPr>
            <p:ph type="title"/>
          </p:nvPr>
        </p:nvSpPr>
        <p:spPr>
          <a:xfrm>
            <a:off x="0" y="1"/>
            <a:ext cx="12192000" cy="587140"/>
          </a:xfrm>
          <a:solidFill>
            <a:srgbClr val="008E00"/>
          </a:solidFill>
        </p:spPr>
        <p:txBody>
          <a:bodyPr lIns="0" tIns="0" rIns="0" bIns="0">
            <a:normAutofit/>
          </a:bodyPr>
          <a:lstStyle/>
          <a:p>
            <a:pPr algn="ctr"/>
            <a:r>
              <a:rPr lang="en-US" sz="2800" b="1" dirty="0">
                <a:solidFill>
                  <a:schemeClr val="bg1"/>
                </a:solidFill>
                <a:latin typeface="+mn-lt"/>
              </a:rPr>
              <a:t>VERSION 2 VESDR:  PRODUCT DESCRIPTION</a:t>
            </a:r>
            <a:endParaRPr lang="en-US" altLang="en-US" sz="2800" b="1" dirty="0">
              <a:solidFill>
                <a:schemeClr val="bg1"/>
              </a:solidFill>
              <a:latin typeface="+mn-lt"/>
            </a:endParaRPr>
          </a:p>
        </p:txBody>
      </p:sp>
      <p:sp>
        <p:nvSpPr>
          <p:cNvPr id="5" name="TextBox 4">
            <a:extLst>
              <a:ext uri="{FF2B5EF4-FFF2-40B4-BE49-F238E27FC236}">
                <a16:creationId xmlns:a16="http://schemas.microsoft.com/office/drawing/2014/main" id="{8F6F25F6-7521-9246-83C7-CD1E24FE49C6}"/>
              </a:ext>
            </a:extLst>
          </p:cNvPr>
          <p:cNvSpPr txBox="1"/>
          <p:nvPr/>
        </p:nvSpPr>
        <p:spPr>
          <a:xfrm>
            <a:off x="399632" y="580067"/>
            <a:ext cx="11397257" cy="369332"/>
          </a:xfrm>
          <a:prstGeom prst="rect">
            <a:avLst/>
          </a:prstGeom>
          <a:noFill/>
        </p:spPr>
        <p:txBody>
          <a:bodyPr wrap="square" lIns="0" rIns="0" rtlCol="0">
            <a:spAutoFit/>
          </a:bodyPr>
          <a:lstStyle/>
          <a:p>
            <a:r>
              <a:rPr lang="en-US" b="1" i="1" u="sng" dirty="0">
                <a:solidFill>
                  <a:srgbClr val="0000FF"/>
                </a:solidFill>
              </a:rPr>
              <a:t>Vegetation Parameter Suite in the Level 2 VESDR Product (derived from the upstream EPIC L2 MAIAC Product)</a:t>
            </a:r>
            <a:r>
              <a:rPr lang="en-US" i="1" u="sng" dirty="0">
                <a:solidFill>
                  <a:srgbClr val="0000FF"/>
                </a:solidFill>
              </a:rPr>
              <a:t> </a:t>
            </a:r>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1C2D1987-B2F4-9746-A15E-4FCE2436BEBB}"/>
                  </a:ext>
                </a:extLst>
              </p:cNvPr>
              <p:cNvGraphicFramePr>
                <a:graphicFrameLocks noGrp="1"/>
              </p:cNvGraphicFramePr>
              <p:nvPr>
                <p:extLst>
                  <p:ext uri="{D42A27DB-BD31-4B8C-83A1-F6EECF244321}">
                    <p14:modId xmlns:p14="http://schemas.microsoft.com/office/powerpoint/2010/main" val="2717612847"/>
                  </p:ext>
                </p:extLst>
              </p:nvPr>
            </p:nvGraphicFramePr>
            <p:xfrm>
              <a:off x="395111" y="892954"/>
              <a:ext cx="11424356" cy="4969720"/>
            </p:xfrm>
            <a:graphic>
              <a:graphicData uri="http://schemas.openxmlformats.org/drawingml/2006/table">
                <a:tbl>
                  <a:tblPr firstRow="1" firstCol="1" bandRow="1">
                    <a:tableStyleId>{5C22544A-7EE6-4342-B048-85BDC9FD1C3A}</a:tableStyleId>
                  </a:tblPr>
                  <a:tblGrid>
                    <a:gridCol w="3668889">
                      <a:extLst>
                        <a:ext uri="{9D8B030D-6E8A-4147-A177-3AD203B41FA5}">
                          <a16:colId xmlns:a16="http://schemas.microsoft.com/office/drawing/2014/main" val="2547442164"/>
                        </a:ext>
                      </a:extLst>
                    </a:gridCol>
                    <a:gridCol w="869244">
                      <a:extLst>
                        <a:ext uri="{9D8B030D-6E8A-4147-A177-3AD203B41FA5}">
                          <a16:colId xmlns:a16="http://schemas.microsoft.com/office/drawing/2014/main" val="1675025914"/>
                        </a:ext>
                      </a:extLst>
                    </a:gridCol>
                    <a:gridCol w="1282879">
                      <a:extLst>
                        <a:ext uri="{9D8B030D-6E8A-4147-A177-3AD203B41FA5}">
                          <a16:colId xmlns:a16="http://schemas.microsoft.com/office/drawing/2014/main" val="1716742624"/>
                        </a:ext>
                      </a:extLst>
                    </a:gridCol>
                    <a:gridCol w="1004142">
                      <a:extLst>
                        <a:ext uri="{9D8B030D-6E8A-4147-A177-3AD203B41FA5}">
                          <a16:colId xmlns:a16="http://schemas.microsoft.com/office/drawing/2014/main" val="4169933433"/>
                        </a:ext>
                      </a:extLst>
                    </a:gridCol>
                    <a:gridCol w="4599202">
                      <a:extLst>
                        <a:ext uri="{9D8B030D-6E8A-4147-A177-3AD203B41FA5}">
                          <a16:colId xmlns:a16="http://schemas.microsoft.com/office/drawing/2014/main" val="626757724"/>
                        </a:ext>
                      </a:extLst>
                    </a:gridCol>
                  </a:tblGrid>
                  <a:tr h="143984">
                    <a:tc rowSpan="2">
                      <a:txBody>
                        <a:bodyPr/>
                        <a:lstStyle/>
                        <a:p>
                          <a:pPr marL="0" marR="0" algn="ctr">
                            <a:spcBef>
                              <a:spcPts val="0"/>
                            </a:spcBef>
                            <a:spcAft>
                              <a:spcPts val="0"/>
                            </a:spcAft>
                          </a:pPr>
                          <a:r>
                            <a:rPr lang="en-US" sz="1200" b="1" dirty="0">
                              <a:solidFill>
                                <a:schemeClr val="tx1"/>
                              </a:solidFill>
                              <a:effectLst/>
                            </a:rPr>
                            <a:t>Parameter name</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849" marR="35849" marT="0" marB="0"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rowSpan="2">
                      <a:txBody>
                        <a:bodyPr/>
                        <a:lstStyle/>
                        <a:p>
                          <a:pPr marL="0" marR="0" algn="ctr">
                            <a:spcBef>
                              <a:spcPts val="0"/>
                            </a:spcBef>
                            <a:spcAft>
                              <a:spcPts val="0"/>
                            </a:spcAft>
                          </a:pPr>
                          <a:r>
                            <a:rPr lang="en-US" sz="1200" b="1" dirty="0">
                              <a:solidFill>
                                <a:schemeClr val="tx1"/>
                              </a:solidFill>
                              <a:effectLst/>
                            </a:rPr>
                            <a:t>Units</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849" marR="35849" marT="0" marB="0"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gridSpan="2">
                      <a:txBody>
                        <a:bodyPr/>
                        <a:lstStyle/>
                        <a:p>
                          <a:pPr marL="0" marR="0" algn="ctr">
                            <a:spcBef>
                              <a:spcPts val="0"/>
                            </a:spcBef>
                            <a:spcAft>
                              <a:spcPts val="0"/>
                            </a:spcAft>
                          </a:pPr>
                          <a:r>
                            <a:rPr lang="en-US" sz="1200" b="1" dirty="0">
                              <a:solidFill>
                                <a:schemeClr val="tx1"/>
                              </a:solidFill>
                              <a:effectLst/>
                            </a:rPr>
                            <a:t>Resolution</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849" marR="35849" marT="0" marB="0"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tc rowSpan="2">
                      <a:txBody>
                        <a:bodyPr/>
                        <a:lstStyle/>
                        <a:p>
                          <a:pPr marL="0" marR="0" algn="ctr">
                            <a:spcBef>
                              <a:spcPts val="0"/>
                            </a:spcBef>
                            <a:spcAft>
                              <a:spcPts val="0"/>
                            </a:spcAft>
                          </a:pPr>
                          <a:r>
                            <a:rPr lang="en-US" sz="1200" b="1" dirty="0">
                              <a:solidFill>
                                <a:schemeClr val="tx1"/>
                              </a:solidFill>
                              <a:effectLst/>
                            </a:rPr>
                            <a:t>Definition </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849" marR="35849" marT="0" marB="0"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E3F3"/>
                        </a:solidFill>
                      </a:tcPr>
                    </a:tc>
                    <a:extLst>
                      <a:ext uri="{0D108BD9-81ED-4DB2-BD59-A6C34878D82A}">
                        <a16:rowId xmlns:a16="http://schemas.microsoft.com/office/drawing/2014/main" val="2400224150"/>
                      </a:ext>
                    </a:extLst>
                  </a:tr>
                  <a:tr h="143984">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200" b="1" i="1" dirty="0">
                              <a:solidFill>
                                <a:schemeClr val="tx1"/>
                              </a:solidFill>
                              <a:effectLst/>
                            </a:rPr>
                            <a:t>Temporal</a:t>
                          </a:r>
                          <a:endParaRPr lang="en-US" sz="1200" b="1"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849" marR="35849" marT="0" marB="0" anchor="ctr">
                        <a:lnL w="381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spcBef>
                              <a:spcPts val="0"/>
                            </a:spcBef>
                            <a:spcAft>
                              <a:spcPts val="0"/>
                            </a:spcAft>
                          </a:pPr>
                          <a:r>
                            <a:rPr lang="en-US" sz="1200" b="1" i="1" dirty="0">
                              <a:solidFill>
                                <a:schemeClr val="tx1"/>
                              </a:solidFill>
                              <a:effectLst/>
                            </a:rPr>
                            <a:t>Spatial</a:t>
                          </a:r>
                          <a:endParaRPr lang="en-US" sz="1200" b="1"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849" marR="35849" marT="0" marB="0" anchor="ctr">
                        <a:lnL w="12700" cmpd="sng">
                          <a:noFill/>
                        </a:lnL>
                        <a:lnR w="381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vMerge="1">
                      <a:txBody>
                        <a:bodyPr/>
                        <a:lstStyle/>
                        <a:p>
                          <a:pPr marL="0" marR="0" algn="just">
                            <a:spcBef>
                              <a:spcPts val="0"/>
                            </a:spcBef>
                            <a:spcAft>
                              <a:spcPts val="0"/>
                            </a:spcAft>
                          </a:pP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730" marR="63730" marT="0" marB="0"/>
                    </a:tc>
                    <a:extLst>
                      <a:ext uri="{0D108BD9-81ED-4DB2-BD59-A6C34878D82A}">
                        <a16:rowId xmlns:a16="http://schemas.microsoft.com/office/drawing/2014/main" val="2498066077"/>
                      </a:ext>
                    </a:extLst>
                  </a:tr>
                  <a:tr h="152659">
                    <a:tc>
                      <a:txBody>
                        <a:bodyPr/>
                        <a:lstStyle/>
                        <a:p>
                          <a:pPr marL="0" marR="0">
                            <a:spcBef>
                              <a:spcPts val="0"/>
                            </a:spcBef>
                            <a:spcAft>
                              <a:spcPts val="0"/>
                            </a:spcAft>
                          </a:pPr>
                          <a:r>
                            <a:rPr lang="en-US" sz="1200" b="1" dirty="0">
                              <a:solidFill>
                                <a:schemeClr val="tx1"/>
                              </a:solidFill>
                              <a:effectLst/>
                            </a:rPr>
                            <a:t>Normalized Difference Vegetation Index (NDVI) </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dirty="0">
                              <a:solidFill>
                                <a:schemeClr val="tx1"/>
                              </a:solidFill>
                              <a:effectLst/>
                            </a:rPr>
                            <a:t>none</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dirty="0">
                              <a:solidFill>
                                <a:schemeClr val="tx1"/>
                              </a:solidFill>
                              <a:effectLst/>
                            </a:rPr>
                            <a:t>65 - 110 min </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ctr" defTabSz="914400" rtl="0" eaLnBrk="1" latinLnBrk="0" hangingPunct="1">
                            <a:spcBef>
                              <a:spcPts val="0"/>
                            </a:spcBef>
                            <a:spcAft>
                              <a:spcPts val="0"/>
                            </a:spcAft>
                          </a:pPr>
                          <a:r>
                            <a:rPr lang="en-US" sz="1200" b="1" kern="1200" dirty="0">
                              <a:solidFill>
                                <a:schemeClr val="tx1"/>
                              </a:solidFill>
                              <a:effectLst/>
                              <a:latin typeface="+mn-lt"/>
                              <a:ea typeface="+mn-ea"/>
                              <a:cs typeface="+mn-cs"/>
                            </a:rPr>
                            <a:t>10018.7542 m </a:t>
                          </a:r>
                        </a:p>
                      </a:txBody>
                      <a:tcPr marL="51435" marR="0" marT="0" marB="0"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200" b="1" dirty="0">
                              <a:solidFill>
                                <a:schemeClr val="tx1"/>
                              </a:solidFill>
                              <a:effectLst/>
                            </a:rPr>
                            <a:t>difference between Bidirectional Reflectance Factor at 779.5 nm and 680 nm normalized by their sum</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47492388"/>
                      </a:ext>
                    </a:extLst>
                  </a:tr>
                  <a:tr h="109116">
                    <a:tc>
                      <a:txBody>
                        <a:bodyPr/>
                        <a:lstStyle/>
                        <a:p>
                          <a:pPr marL="0" marR="0">
                            <a:spcBef>
                              <a:spcPts val="0"/>
                            </a:spcBef>
                            <a:spcAft>
                              <a:spcPts val="0"/>
                            </a:spcAft>
                          </a:pPr>
                          <a:r>
                            <a:rPr lang="en-US" sz="1200" b="1" dirty="0">
                              <a:solidFill>
                                <a:schemeClr val="tx1"/>
                              </a:solidFill>
                              <a:effectLst/>
                            </a:rPr>
                            <a:t>Fraction vegetation absorbed Photosynthetically Active Radiation (FPAR)</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algn="ctr">
                            <a:spcBef>
                              <a:spcPts val="0"/>
                            </a:spcBef>
                            <a:spcAft>
                              <a:spcPts val="0"/>
                            </a:spcAft>
                          </a:pPr>
                          <a:r>
                            <a:rPr lang="en-US" sz="1200" b="1" dirty="0">
                              <a:solidFill>
                                <a:schemeClr val="tx1"/>
                              </a:solidFill>
                              <a:effectLst/>
                            </a:rPr>
                            <a:t>fraction</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algn="ctr">
                            <a:spcBef>
                              <a:spcPts val="0"/>
                            </a:spcBef>
                            <a:spcAft>
                              <a:spcPts val="0"/>
                            </a:spcAft>
                          </a:pPr>
                          <a:r>
                            <a:rPr lang="en-US" sz="1200" b="1" dirty="0">
                              <a:solidFill>
                                <a:schemeClr val="tx1"/>
                              </a:solidFill>
                              <a:effectLst/>
                            </a:rPr>
                            <a:t>65 - 110 min </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algn="ctr">
                            <a:spcBef>
                              <a:spcPts val="0"/>
                            </a:spcBef>
                            <a:spcAft>
                              <a:spcPts val="0"/>
                            </a:spcAft>
                          </a:pPr>
                          <a:r>
                            <a:rPr lang="en-US" sz="1200" b="1" kern="1200" dirty="0">
                              <a:solidFill>
                                <a:schemeClr val="tx1"/>
                              </a:solidFill>
                              <a:effectLst/>
                              <a:latin typeface="+mn-lt"/>
                              <a:ea typeface="+mn-ea"/>
                              <a:cs typeface="+mn-cs"/>
                            </a:rPr>
                            <a:t>10018.7542 m</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a:spcBef>
                              <a:spcPts val="0"/>
                            </a:spcBef>
                            <a:spcAft>
                              <a:spcPts val="0"/>
                            </a:spcAft>
                          </a:pPr>
                          <a:r>
                            <a:rPr lang="en-US" sz="1200" b="1" dirty="0">
                              <a:solidFill>
                                <a:schemeClr val="tx1"/>
                              </a:solidFill>
                              <a:effectLst/>
                            </a:rPr>
                            <a:t>fraction of photosynthetically active radiation (400 – 700nm) absorbed by vegetation </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276619703"/>
                      </a:ext>
                    </a:extLst>
                  </a:tr>
                  <a:tr h="124575">
                    <a:tc>
                      <a:txBody>
                        <a:bodyPr/>
                        <a:lstStyle/>
                        <a:p>
                          <a:pPr marL="0" marR="0">
                            <a:spcBef>
                              <a:spcPts val="0"/>
                            </a:spcBef>
                            <a:spcAft>
                              <a:spcPts val="0"/>
                            </a:spcAft>
                          </a:pPr>
                          <a:r>
                            <a:rPr lang="en-US" sz="1200" b="1" dirty="0">
                              <a:solidFill>
                                <a:schemeClr val="tx1"/>
                              </a:solidFill>
                              <a:effectLst/>
                            </a:rPr>
                            <a:t>Leaf Area Index (LAI)</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14:m>
                            <m:oMath xmlns:m="http://schemas.openxmlformats.org/officeDocument/2006/math">
                              <m:f>
                                <m:fPr>
                                  <m:ctrlPr>
                                    <a:rPr lang="en-US" sz="1200" b="1" i="1" smtClean="0">
                                      <a:solidFill>
                                        <a:schemeClr val="tx1"/>
                                      </a:solidFill>
                                      <a:effectLst/>
                                      <a:latin typeface="Cambria Math" panose="02040503050406030204" pitchFamily="18" charset="0"/>
                                    </a:rPr>
                                  </m:ctrlPr>
                                </m:fPr>
                                <m:num>
                                  <m:sSubSup>
                                    <m:sSubSupPr>
                                      <m:ctrlPr>
                                        <a:rPr lang="en-US" sz="1200" b="1" i="1">
                                          <a:solidFill>
                                            <a:schemeClr val="tx1"/>
                                          </a:solidFill>
                                          <a:effectLst/>
                                          <a:latin typeface="Cambria Math" panose="02040503050406030204" pitchFamily="18" charset="0"/>
                                        </a:rPr>
                                      </m:ctrlPr>
                                    </m:sSubSupPr>
                                    <m:e>
                                      <m:r>
                                        <a:rPr lang="en-US" sz="1200" b="1" smtClean="0">
                                          <a:solidFill>
                                            <a:schemeClr val="tx1"/>
                                          </a:solidFill>
                                          <a:effectLst/>
                                          <a:latin typeface="Cambria Math" panose="02040503050406030204" pitchFamily="18" charset="0"/>
                                        </a:rPr>
                                        <m:t>𝐦</m:t>
                                      </m:r>
                                    </m:e>
                                    <m:sub>
                                      <m:r>
                                        <a:rPr lang="en-US" sz="1200" b="1" smtClean="0">
                                          <a:solidFill>
                                            <a:schemeClr val="tx1"/>
                                          </a:solidFill>
                                          <a:effectLst/>
                                          <a:latin typeface="Cambria Math" panose="02040503050406030204" pitchFamily="18" charset="0"/>
                                        </a:rPr>
                                        <m:t>𝐩𝐥𝐚𝐧𝐭</m:t>
                                      </m:r>
                                    </m:sub>
                                    <m:sup>
                                      <m:r>
                                        <a:rPr lang="en-US" sz="1200" b="1" smtClean="0">
                                          <a:solidFill>
                                            <a:schemeClr val="tx1"/>
                                          </a:solidFill>
                                          <a:effectLst/>
                                          <a:latin typeface="Cambria Math" panose="02040503050406030204" pitchFamily="18" charset="0"/>
                                        </a:rPr>
                                        <m:t>𝟐</m:t>
                                      </m:r>
                                    </m:sup>
                                  </m:sSubSup>
                                </m:num>
                                <m:den>
                                  <m:sSubSup>
                                    <m:sSubSupPr>
                                      <m:ctrlPr>
                                        <a:rPr lang="en-US" sz="1200" b="1" i="1">
                                          <a:solidFill>
                                            <a:schemeClr val="tx1"/>
                                          </a:solidFill>
                                          <a:effectLst/>
                                          <a:latin typeface="Cambria Math" panose="02040503050406030204" pitchFamily="18" charset="0"/>
                                        </a:rPr>
                                      </m:ctrlPr>
                                    </m:sSubSupPr>
                                    <m:e>
                                      <m:r>
                                        <a:rPr lang="en-US" sz="1200" b="1" smtClean="0">
                                          <a:solidFill>
                                            <a:schemeClr val="tx1"/>
                                          </a:solidFill>
                                          <a:effectLst/>
                                          <a:latin typeface="Cambria Math" panose="02040503050406030204" pitchFamily="18" charset="0"/>
                                        </a:rPr>
                                        <m:t>𝐦</m:t>
                                      </m:r>
                                    </m:e>
                                    <m:sub>
                                      <m:r>
                                        <a:rPr lang="en-US" sz="1200" b="1" smtClean="0">
                                          <a:solidFill>
                                            <a:schemeClr val="tx1"/>
                                          </a:solidFill>
                                          <a:effectLst/>
                                          <a:latin typeface="Cambria Math" panose="02040503050406030204" pitchFamily="18" charset="0"/>
                                        </a:rPr>
                                        <m:t>𝐠𝐫𝐨𝐮𝐧𝐝</m:t>
                                      </m:r>
                                    </m:sub>
                                    <m:sup>
                                      <m:r>
                                        <a:rPr lang="en-US" sz="1200" b="1" smtClean="0">
                                          <a:solidFill>
                                            <a:schemeClr val="tx1"/>
                                          </a:solidFill>
                                          <a:effectLst/>
                                          <a:latin typeface="Cambria Math" panose="02040503050406030204" pitchFamily="18" charset="0"/>
                                        </a:rPr>
                                        <m:t>𝟐</m:t>
                                      </m:r>
                                    </m:sup>
                                  </m:sSubSup>
                                </m:den>
                              </m:f>
                            </m:oMath>
                          </a14:m>
                          <a:r>
                            <a:rPr lang="en-US" sz="1200" b="1" dirty="0">
                              <a:solidFill>
                                <a:schemeClr val="tx1"/>
                              </a:solidFill>
                              <a:effectLst/>
                            </a:rPr>
                            <a:t> </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dirty="0">
                              <a:solidFill>
                                <a:schemeClr val="tx1"/>
                              </a:solidFill>
                              <a:effectLst/>
                            </a:rPr>
                            <a:t>65 - 110 min </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kern="1200" dirty="0">
                              <a:solidFill>
                                <a:schemeClr val="tx1"/>
                              </a:solidFill>
                              <a:effectLst/>
                              <a:latin typeface="+mn-lt"/>
                              <a:ea typeface="+mn-ea"/>
                              <a:cs typeface="+mn-cs"/>
                            </a:rPr>
                            <a:t>10018.7542 m</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200" b="1" dirty="0">
                              <a:solidFill>
                                <a:schemeClr val="tx1"/>
                              </a:solidFill>
                              <a:effectLst/>
                            </a:rPr>
                            <a:t>total hemi-surface leaf area per unit ground area</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6302286"/>
                      </a:ext>
                    </a:extLst>
                  </a:tr>
                  <a:tr h="369258">
                    <a:tc>
                      <a:txBody>
                        <a:bodyPr/>
                        <a:lstStyle/>
                        <a:p>
                          <a:pPr marL="0" marR="0">
                            <a:spcBef>
                              <a:spcPts val="0"/>
                            </a:spcBef>
                            <a:spcAft>
                              <a:spcPts val="0"/>
                            </a:spcAft>
                          </a:pPr>
                          <a:r>
                            <a:rPr lang="en-US" sz="1200" b="1" dirty="0">
                              <a:solidFill>
                                <a:schemeClr val="tx1"/>
                              </a:solidFill>
                              <a:effectLst/>
                            </a:rPr>
                            <a:t>Sunlit Leaf Area Index(SLAI) </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f>
                                  <m:fPr>
                                    <m:ctrlPr>
                                      <a:rPr lang="en-US" sz="900" b="1" i="1" smtClean="0">
                                        <a:solidFill>
                                          <a:schemeClr val="tx1"/>
                                        </a:solidFill>
                                        <a:effectLst/>
                                        <a:latin typeface="Cambria Math" panose="02040503050406030204" pitchFamily="18" charset="0"/>
                                      </a:rPr>
                                    </m:ctrlPr>
                                  </m:fPr>
                                  <m:num>
                                    <m:sSubSup>
                                      <m:sSubSupPr>
                                        <m:ctrlPr>
                                          <a:rPr lang="en-US" sz="900" b="1" i="1">
                                            <a:solidFill>
                                              <a:schemeClr val="tx1"/>
                                            </a:solidFill>
                                            <a:effectLst/>
                                            <a:latin typeface="Cambria Math" panose="02040503050406030204" pitchFamily="18" charset="0"/>
                                          </a:rPr>
                                        </m:ctrlPr>
                                      </m:sSubSupPr>
                                      <m:e>
                                        <m:r>
                                          <a:rPr lang="en-US" sz="900" b="1" smtClean="0">
                                            <a:solidFill>
                                              <a:schemeClr val="tx1"/>
                                            </a:solidFill>
                                            <a:effectLst/>
                                            <a:latin typeface="Cambria Math" panose="02040503050406030204" pitchFamily="18" charset="0"/>
                                          </a:rPr>
                                          <m:t>𝐦</m:t>
                                        </m:r>
                                      </m:e>
                                      <m:sub>
                                        <m:r>
                                          <a:rPr lang="en-US" sz="900" b="1" smtClean="0">
                                            <a:solidFill>
                                              <a:schemeClr val="tx1"/>
                                            </a:solidFill>
                                            <a:effectLst/>
                                            <a:latin typeface="Cambria Math" panose="02040503050406030204" pitchFamily="18" charset="0"/>
                                          </a:rPr>
                                          <m:t>𝐩𝐥𝐚𝐧𝐭</m:t>
                                        </m:r>
                                      </m:sub>
                                      <m:sup>
                                        <m:r>
                                          <a:rPr lang="en-US" sz="900" b="1" smtClean="0">
                                            <a:solidFill>
                                              <a:schemeClr val="tx1"/>
                                            </a:solidFill>
                                            <a:effectLst/>
                                            <a:latin typeface="Cambria Math" panose="02040503050406030204" pitchFamily="18" charset="0"/>
                                          </a:rPr>
                                          <m:t>𝟐</m:t>
                                        </m:r>
                                      </m:sup>
                                    </m:sSubSup>
                                  </m:num>
                                  <m:den>
                                    <m:sSubSup>
                                      <m:sSubSupPr>
                                        <m:ctrlPr>
                                          <a:rPr lang="en-US" sz="900" b="1" i="1">
                                            <a:solidFill>
                                              <a:schemeClr val="tx1"/>
                                            </a:solidFill>
                                            <a:effectLst/>
                                            <a:latin typeface="Cambria Math" panose="02040503050406030204" pitchFamily="18" charset="0"/>
                                          </a:rPr>
                                        </m:ctrlPr>
                                      </m:sSubSupPr>
                                      <m:e>
                                        <m:r>
                                          <a:rPr lang="en-US" sz="900" b="1" smtClean="0">
                                            <a:solidFill>
                                              <a:schemeClr val="tx1"/>
                                            </a:solidFill>
                                            <a:effectLst/>
                                            <a:latin typeface="Cambria Math" panose="02040503050406030204" pitchFamily="18" charset="0"/>
                                          </a:rPr>
                                          <m:t>𝐦</m:t>
                                        </m:r>
                                      </m:e>
                                      <m:sub>
                                        <m:r>
                                          <a:rPr lang="en-US" sz="900" b="1" smtClean="0">
                                            <a:solidFill>
                                              <a:schemeClr val="tx1"/>
                                            </a:solidFill>
                                            <a:effectLst/>
                                            <a:latin typeface="Cambria Math" panose="02040503050406030204" pitchFamily="18" charset="0"/>
                                          </a:rPr>
                                          <m:t>𝐠𝐫𝐨𝐮𝐧𝐝</m:t>
                                        </m:r>
                                      </m:sub>
                                      <m:sup>
                                        <m:r>
                                          <a:rPr lang="en-US" sz="900" b="1" smtClean="0">
                                            <a:solidFill>
                                              <a:schemeClr val="tx1"/>
                                            </a:solidFill>
                                            <a:effectLst/>
                                            <a:latin typeface="Cambria Math" panose="02040503050406030204" pitchFamily="18" charset="0"/>
                                          </a:rPr>
                                          <m:t>𝟐</m:t>
                                        </m:r>
                                      </m:sup>
                                    </m:sSubSup>
                                  </m:den>
                                </m:f>
                              </m:oMath>
                            </m:oMathPara>
                          </a14:m>
                          <a:endParaRPr lang="en-US" sz="9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algn="ctr">
                            <a:spcBef>
                              <a:spcPts val="0"/>
                            </a:spcBef>
                            <a:spcAft>
                              <a:spcPts val="0"/>
                            </a:spcAft>
                          </a:pPr>
                          <a:r>
                            <a:rPr lang="en-US" sz="1200" b="1" dirty="0">
                              <a:solidFill>
                                <a:schemeClr val="tx1"/>
                              </a:solidFill>
                              <a:effectLst/>
                            </a:rPr>
                            <a:t>65 - 110 min </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algn="ctr">
                            <a:spcBef>
                              <a:spcPts val="0"/>
                            </a:spcBef>
                            <a:spcAft>
                              <a:spcPts val="0"/>
                            </a:spcAft>
                          </a:pPr>
                          <a:r>
                            <a:rPr lang="en-US" sz="1200" b="1" kern="1200" dirty="0">
                              <a:solidFill>
                                <a:schemeClr val="tx1"/>
                              </a:solidFill>
                              <a:effectLst/>
                              <a:latin typeface="+mn-lt"/>
                              <a:ea typeface="+mn-ea"/>
                              <a:cs typeface="+mn-cs"/>
                            </a:rPr>
                            <a:t>10018.7542 m</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a:spcBef>
                              <a:spcPts val="0"/>
                            </a:spcBef>
                            <a:spcAft>
                              <a:spcPts val="0"/>
                            </a:spcAft>
                          </a:pPr>
                          <a:r>
                            <a:rPr lang="en-US" sz="1200" b="1" dirty="0">
                              <a:solidFill>
                                <a:schemeClr val="tx1"/>
                              </a:solidFill>
                              <a:effectLst/>
                            </a:rPr>
                            <a:t>sunlit green leaf area per unit ground area</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94204170"/>
                      </a:ext>
                    </a:extLst>
                  </a:tr>
                  <a:tr h="369258">
                    <a:tc>
                      <a:txBody>
                        <a:bodyPr/>
                        <a:lstStyle/>
                        <a:p>
                          <a:pPr marL="0" marR="0">
                            <a:spcBef>
                              <a:spcPts val="0"/>
                            </a:spcBef>
                            <a:spcAft>
                              <a:spcPts val="0"/>
                            </a:spcAft>
                          </a:pPr>
                          <a:r>
                            <a:rPr lang="en-US" sz="1200" b="1" dirty="0">
                              <a:solidFill>
                                <a:schemeClr val="tx1"/>
                              </a:solidFill>
                              <a:effectLst/>
                            </a:rPr>
                            <a:t>Precision  of Leaf Area Index (</a:t>
                          </a:r>
                          <a:r>
                            <a:rPr lang="en-US" sz="1200" b="1" dirty="0" err="1">
                              <a:solidFill>
                                <a:schemeClr val="tx1"/>
                              </a:solidFill>
                              <a:effectLst/>
                            </a:rPr>
                            <a:t>Dlai</a:t>
                          </a:r>
                          <a:r>
                            <a:rPr lang="en-US" sz="1200" b="1" dirty="0">
                              <a:solidFill>
                                <a:schemeClr val="tx1"/>
                              </a:solidFill>
                              <a:effectLst/>
                            </a:rPr>
                            <a:t>)</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f>
                                  <m:fPr>
                                    <m:ctrlPr>
                                      <a:rPr lang="en-US" sz="900" b="1" i="1" smtClean="0">
                                        <a:solidFill>
                                          <a:schemeClr val="tx1"/>
                                        </a:solidFill>
                                        <a:effectLst/>
                                        <a:latin typeface="Cambria Math" panose="02040503050406030204" pitchFamily="18" charset="0"/>
                                      </a:rPr>
                                    </m:ctrlPr>
                                  </m:fPr>
                                  <m:num>
                                    <m:sSubSup>
                                      <m:sSubSupPr>
                                        <m:ctrlPr>
                                          <a:rPr lang="en-US" sz="900" b="1" i="1">
                                            <a:solidFill>
                                              <a:schemeClr val="tx1"/>
                                            </a:solidFill>
                                            <a:effectLst/>
                                            <a:latin typeface="Cambria Math" panose="02040503050406030204" pitchFamily="18" charset="0"/>
                                          </a:rPr>
                                        </m:ctrlPr>
                                      </m:sSubSupPr>
                                      <m:e>
                                        <m:r>
                                          <a:rPr lang="en-US" sz="900" b="1" smtClean="0">
                                            <a:solidFill>
                                              <a:schemeClr val="tx1"/>
                                            </a:solidFill>
                                            <a:effectLst/>
                                            <a:latin typeface="Cambria Math" panose="02040503050406030204" pitchFamily="18" charset="0"/>
                                          </a:rPr>
                                          <m:t>𝐦</m:t>
                                        </m:r>
                                      </m:e>
                                      <m:sub>
                                        <m:r>
                                          <a:rPr lang="en-US" sz="900" b="1" smtClean="0">
                                            <a:solidFill>
                                              <a:schemeClr val="tx1"/>
                                            </a:solidFill>
                                            <a:effectLst/>
                                            <a:latin typeface="Cambria Math" panose="02040503050406030204" pitchFamily="18" charset="0"/>
                                          </a:rPr>
                                          <m:t>𝐩𝐥𝐚𝐧𝐭</m:t>
                                        </m:r>
                                      </m:sub>
                                      <m:sup>
                                        <m:r>
                                          <a:rPr lang="en-US" sz="900" b="1" smtClean="0">
                                            <a:solidFill>
                                              <a:schemeClr val="tx1"/>
                                            </a:solidFill>
                                            <a:effectLst/>
                                            <a:latin typeface="Cambria Math" panose="02040503050406030204" pitchFamily="18" charset="0"/>
                                          </a:rPr>
                                          <m:t>𝟐</m:t>
                                        </m:r>
                                      </m:sup>
                                    </m:sSubSup>
                                  </m:num>
                                  <m:den>
                                    <m:sSubSup>
                                      <m:sSubSupPr>
                                        <m:ctrlPr>
                                          <a:rPr lang="en-US" sz="900" b="1" i="1">
                                            <a:solidFill>
                                              <a:schemeClr val="tx1"/>
                                            </a:solidFill>
                                            <a:effectLst/>
                                            <a:latin typeface="Cambria Math" panose="02040503050406030204" pitchFamily="18" charset="0"/>
                                          </a:rPr>
                                        </m:ctrlPr>
                                      </m:sSubSupPr>
                                      <m:e>
                                        <m:r>
                                          <a:rPr lang="en-US" sz="900" b="1" smtClean="0">
                                            <a:solidFill>
                                              <a:schemeClr val="tx1"/>
                                            </a:solidFill>
                                            <a:effectLst/>
                                            <a:latin typeface="Cambria Math" panose="02040503050406030204" pitchFamily="18" charset="0"/>
                                          </a:rPr>
                                          <m:t>𝐦</m:t>
                                        </m:r>
                                      </m:e>
                                      <m:sub>
                                        <m:r>
                                          <a:rPr lang="en-US" sz="900" b="1" smtClean="0">
                                            <a:solidFill>
                                              <a:schemeClr val="tx1"/>
                                            </a:solidFill>
                                            <a:effectLst/>
                                            <a:latin typeface="Cambria Math" panose="02040503050406030204" pitchFamily="18" charset="0"/>
                                          </a:rPr>
                                          <m:t>𝐠𝐫𝐨𝐮𝐧𝐝</m:t>
                                        </m:r>
                                      </m:sub>
                                      <m:sup>
                                        <m:r>
                                          <a:rPr lang="en-US" sz="900" b="1" smtClean="0">
                                            <a:solidFill>
                                              <a:schemeClr val="tx1"/>
                                            </a:solidFill>
                                            <a:effectLst/>
                                            <a:latin typeface="Cambria Math" panose="02040503050406030204" pitchFamily="18" charset="0"/>
                                          </a:rPr>
                                          <m:t>𝟐</m:t>
                                        </m:r>
                                      </m:sup>
                                    </m:sSubSup>
                                  </m:den>
                                </m:f>
                              </m:oMath>
                            </m:oMathPara>
                          </a14:m>
                          <a:endParaRPr lang="en-US" sz="9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dirty="0">
                              <a:solidFill>
                                <a:schemeClr val="tx1"/>
                              </a:solidFill>
                              <a:effectLst/>
                            </a:rPr>
                            <a:t>65 - 110 min </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kern="1200" dirty="0">
                              <a:solidFill>
                                <a:schemeClr val="tx1"/>
                              </a:solidFill>
                              <a:effectLst/>
                              <a:latin typeface="+mn-lt"/>
                              <a:ea typeface="+mn-ea"/>
                              <a:cs typeface="+mn-cs"/>
                            </a:rPr>
                            <a:t>10018.7542 m</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200" b="1" dirty="0">
                              <a:solidFill>
                                <a:schemeClr val="tx1"/>
                              </a:solidFill>
                              <a:effectLst/>
                            </a:rPr>
                            <a:t>retrieval dispersion of LAI</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81249786"/>
                      </a:ext>
                    </a:extLst>
                  </a:tr>
                  <a:tr h="287967">
                    <a:tc>
                      <a:txBody>
                        <a:bodyPr/>
                        <a:lstStyle/>
                        <a:p>
                          <a:pPr marL="0" marR="0">
                            <a:spcBef>
                              <a:spcPts val="0"/>
                            </a:spcBef>
                            <a:spcAft>
                              <a:spcPts val="0"/>
                            </a:spcAft>
                          </a:pPr>
                          <a:r>
                            <a:rPr lang="en-US" sz="1200" b="1" dirty="0">
                              <a:solidFill>
                                <a:schemeClr val="tx1"/>
                              </a:solidFill>
                              <a:effectLst/>
                            </a:rPr>
                            <a:t>Directional Area Scattering Factor (DASF)</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algn="ctr">
                            <a:spcBef>
                              <a:spcPts val="0"/>
                            </a:spcBef>
                            <a:spcAft>
                              <a:spcPts val="0"/>
                            </a:spcAft>
                          </a:pPr>
                          <a:r>
                            <a:rPr lang="en-US" sz="1200" b="1" dirty="0">
                              <a:solidFill>
                                <a:schemeClr val="tx1"/>
                              </a:solidFill>
                              <a:effectLst/>
                            </a:rPr>
                            <a:t>none</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algn="ctr">
                            <a:spcBef>
                              <a:spcPts val="0"/>
                            </a:spcBef>
                            <a:spcAft>
                              <a:spcPts val="0"/>
                            </a:spcAft>
                          </a:pPr>
                          <a:r>
                            <a:rPr lang="en-US" sz="1200" b="1" dirty="0">
                              <a:solidFill>
                                <a:schemeClr val="tx1"/>
                              </a:solidFill>
                              <a:effectLst/>
                            </a:rPr>
                            <a:t>65 - 110 min </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algn="ctr">
                            <a:spcBef>
                              <a:spcPts val="0"/>
                            </a:spcBef>
                            <a:spcAft>
                              <a:spcPts val="0"/>
                            </a:spcAft>
                          </a:pPr>
                          <a:r>
                            <a:rPr lang="en-US" sz="1200" b="1" kern="1200" dirty="0">
                              <a:solidFill>
                                <a:schemeClr val="tx1"/>
                              </a:solidFill>
                              <a:effectLst/>
                              <a:latin typeface="+mn-lt"/>
                              <a:ea typeface="+mn-ea"/>
                              <a:cs typeface="+mn-cs"/>
                            </a:rPr>
                            <a:t>10018.7542 m</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a:spcBef>
                              <a:spcPts val="0"/>
                            </a:spcBef>
                            <a:spcAft>
                              <a:spcPts val="0"/>
                            </a:spcAft>
                          </a:pPr>
                          <a:r>
                            <a:rPr lang="en-US" sz="1200" b="1" dirty="0">
                              <a:solidFill>
                                <a:schemeClr val="tx1"/>
                              </a:solidFill>
                              <a:effectLst/>
                            </a:rPr>
                            <a:t>estimate of Canopy Bidirectional Reflectance Factor as if the foliage does not absorb radiation</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897755389"/>
                      </a:ext>
                    </a:extLst>
                  </a:tr>
                  <a:tr h="287967">
                    <a:tc>
                      <a:txBody>
                        <a:bodyPr/>
                        <a:lstStyle/>
                        <a:p>
                          <a:pPr marL="0" marR="0">
                            <a:spcBef>
                              <a:spcPts val="0"/>
                            </a:spcBef>
                            <a:spcAft>
                              <a:spcPts val="0"/>
                            </a:spcAft>
                          </a:pPr>
                          <a:r>
                            <a:rPr lang="en-US" sz="1200" b="1" dirty="0">
                              <a:solidFill>
                                <a:schemeClr val="tx1"/>
                              </a:solidFill>
                              <a:effectLst/>
                            </a:rPr>
                            <a:t>Quality Assessment  variable (QA_VESDR)</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dirty="0">
                              <a:solidFill>
                                <a:schemeClr val="tx1"/>
                              </a:solidFill>
                              <a:effectLst/>
                            </a:rPr>
                            <a:t>none</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dirty="0">
                              <a:solidFill>
                                <a:schemeClr val="tx1"/>
                              </a:solidFill>
                              <a:effectLst/>
                            </a:rPr>
                            <a:t>65 - 110 min </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kern="1200" dirty="0">
                              <a:solidFill>
                                <a:schemeClr val="tx1"/>
                              </a:solidFill>
                              <a:effectLst/>
                              <a:latin typeface="+mn-lt"/>
                              <a:ea typeface="+mn-ea"/>
                              <a:cs typeface="+mn-cs"/>
                            </a:rPr>
                            <a:t>10018.7542 m</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200" b="1" dirty="0">
                              <a:solidFill>
                                <a:schemeClr val="tx1"/>
                              </a:solidFill>
                              <a:effectLst/>
                            </a:rPr>
                            <a:t>Overall quality of the VESDR parameters and upstream MAIAC BRF data</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47019762"/>
                      </a:ext>
                    </a:extLst>
                  </a:tr>
                  <a:tr h="287967">
                    <a:tc>
                      <a:txBody>
                        <a:bodyPr/>
                        <a:lstStyle/>
                        <a:p>
                          <a:pPr marL="0" marR="0" algn="l">
                            <a:spcBef>
                              <a:spcPts val="0"/>
                            </a:spcBef>
                            <a:spcAft>
                              <a:spcPts val="0"/>
                            </a:spcAft>
                          </a:pPr>
                          <a:r>
                            <a:rPr lang="en-US" sz="1200" b="1" kern="1200" dirty="0">
                              <a:solidFill>
                                <a:srgbClr val="ED7D31"/>
                              </a:solidFill>
                              <a:effectLst/>
                              <a:latin typeface="+mn-lt"/>
                              <a:ea typeface="+mn-ea"/>
                              <a:cs typeface="+mn-cs"/>
                            </a:rPr>
                            <a:t> Earth Reflector Type Index (ERTI)</a:t>
                          </a:r>
                        </a:p>
                      </a:txBody>
                      <a:tcPr marL="5486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algn="ctr" defTabSz="914400" rtl="0" eaLnBrk="1" latinLnBrk="0" hangingPunct="1">
                            <a:spcBef>
                              <a:spcPts val="0"/>
                            </a:spcBef>
                            <a:spcAft>
                              <a:spcPts val="0"/>
                            </a:spcAft>
                          </a:pPr>
                          <a:r>
                            <a:rPr lang="en-US" sz="1200" b="1" kern="1200" dirty="0">
                              <a:solidFill>
                                <a:srgbClr val="ED7D31"/>
                              </a:solidFill>
                              <a:effectLst/>
                              <a:latin typeface="+mn-lt"/>
                              <a:ea typeface="+mn-ea"/>
                              <a:cs typeface="+mn-cs"/>
                            </a:rPr>
                            <a:t>none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algn="ctr" defTabSz="914400" rtl="0" eaLnBrk="1" latinLnBrk="0" hangingPunct="1">
                            <a:spcBef>
                              <a:spcPts val="0"/>
                            </a:spcBef>
                            <a:spcAft>
                              <a:spcPts val="0"/>
                            </a:spcAft>
                          </a:pPr>
                          <a:r>
                            <a:rPr lang="en-US" sz="1200" b="1" kern="1200" dirty="0">
                              <a:solidFill>
                                <a:srgbClr val="ED7D31"/>
                              </a:solidFill>
                              <a:effectLst/>
                              <a:latin typeface="+mn-lt"/>
                              <a:ea typeface="+mn-ea"/>
                              <a:cs typeface="+mn-cs"/>
                            </a:rPr>
                            <a:t>65 to 110 min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algn="ctr" defTabSz="914400" rtl="0" eaLnBrk="1" latinLnBrk="0" hangingPunct="1">
                            <a:spcBef>
                              <a:spcPts val="0"/>
                            </a:spcBef>
                            <a:spcAft>
                              <a:spcPts val="0"/>
                            </a:spcAft>
                          </a:pPr>
                          <a:r>
                            <a:rPr lang="en-US" sz="1200" b="1" kern="1200" dirty="0">
                              <a:solidFill>
                                <a:srgbClr val="ED7D31"/>
                              </a:solidFill>
                              <a:effectLst/>
                              <a:latin typeface="+mn-lt"/>
                              <a:ea typeface="+mn-ea"/>
                              <a:cs typeface="+mn-cs"/>
                            </a:rPr>
                            <a:t>10018.7542 m</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algn="l" defTabSz="914400" rtl="0" eaLnBrk="1" latinLnBrk="0" hangingPunct="1">
                            <a:spcBef>
                              <a:spcPts val="0"/>
                            </a:spcBef>
                            <a:spcAft>
                              <a:spcPts val="0"/>
                            </a:spcAft>
                          </a:pPr>
                          <a:r>
                            <a:rPr lang="en-US" sz="1200" b="1" kern="1200" dirty="0">
                              <a:solidFill>
                                <a:srgbClr val="ED7D31"/>
                              </a:solidFill>
                              <a:effectLst/>
                              <a:latin typeface="+mn-lt"/>
                              <a:ea typeface="+mn-ea"/>
                              <a:cs typeface="+mn-cs"/>
                            </a:rPr>
                            <a:t>Estimates of the </a:t>
                          </a:r>
                          <a:r>
                            <a:rPr lang="en-US" sz="1200" b="1" kern="1200" dirty="0" err="1">
                              <a:solidFill>
                                <a:srgbClr val="ED7D31"/>
                              </a:solidFill>
                              <a:effectLst/>
                              <a:latin typeface="+mn-lt"/>
                              <a:ea typeface="+mn-ea"/>
                              <a:cs typeface="+mn-cs"/>
                            </a:rPr>
                            <a:t>recollision</a:t>
                          </a:r>
                          <a:r>
                            <a:rPr lang="en-US" sz="1200" b="1" kern="1200" dirty="0">
                              <a:solidFill>
                                <a:srgbClr val="ED7D31"/>
                              </a:solidFill>
                              <a:effectLst/>
                              <a:latin typeface="+mn-lt"/>
                              <a:ea typeface="+mn-ea"/>
                              <a:cs typeface="+mn-cs"/>
                            </a:rPr>
                            <a:t> probability p transformed to the interval [0</a:t>
                          </a:r>
                          <a:r>
                            <a:rPr lang="en-US" sz="1200" b="1" kern="1200" baseline="30000" dirty="0">
                              <a:solidFill>
                                <a:srgbClr val="ED7D31"/>
                              </a:solidFill>
                              <a:effectLst/>
                              <a:latin typeface="+mn-lt"/>
                              <a:ea typeface="+mn-ea"/>
                              <a:cs typeface="+mn-cs"/>
                            </a:rPr>
                            <a:t>o</a:t>
                          </a:r>
                          <a:r>
                            <a:rPr lang="en-US" sz="1200" b="1" kern="1200" dirty="0">
                              <a:solidFill>
                                <a:srgbClr val="ED7D31"/>
                              </a:solidFill>
                              <a:effectLst/>
                              <a:latin typeface="+mn-lt"/>
                              <a:ea typeface="+mn-ea"/>
                              <a:cs typeface="+mn-cs"/>
                            </a:rPr>
                            <a:t>,180</a:t>
                          </a:r>
                          <a:r>
                            <a:rPr lang="en-US" sz="1200" b="1" kern="1200" baseline="30000" dirty="0">
                              <a:solidFill>
                                <a:srgbClr val="ED7D31"/>
                              </a:solidFill>
                              <a:effectLst/>
                              <a:latin typeface="+mn-lt"/>
                              <a:ea typeface="+mn-ea"/>
                              <a:cs typeface="+mn-cs"/>
                            </a:rPr>
                            <a:t>o</a:t>
                          </a:r>
                          <a:r>
                            <a:rPr lang="en-US" sz="1200" b="1" kern="1200" dirty="0">
                              <a:solidFill>
                                <a:srgbClr val="ED7D31"/>
                              </a:solidFill>
                              <a:effectLst/>
                              <a:latin typeface="+mn-lt"/>
                              <a:ea typeface="+mn-ea"/>
                              <a:cs typeface="+mn-cs"/>
                            </a:rPr>
                            <a:t>] as </a:t>
                          </a:r>
                          <a14:m>
                            <m:oMath xmlns:m="http://schemas.openxmlformats.org/officeDocument/2006/math">
                              <m:func>
                                <m:funcPr>
                                  <m:ctrlPr>
                                    <a:rPr lang="en-US" sz="1200" b="1" i="1" kern="1200">
                                      <a:solidFill>
                                        <a:srgbClr val="ED7D31"/>
                                      </a:solidFill>
                                      <a:effectLst/>
                                      <a:latin typeface="Cambria Math" panose="02040503050406030204" pitchFamily="18" charset="0"/>
                                      <a:ea typeface="+mn-ea"/>
                                      <a:cs typeface="+mn-cs"/>
                                    </a:rPr>
                                  </m:ctrlPr>
                                </m:funcPr>
                                <m:fName>
                                  <m:r>
                                    <m:rPr>
                                      <m:sty m:val="p"/>
                                    </m:rPr>
                                    <a:rPr lang="en-US" sz="1200" b="1" kern="1200">
                                      <a:solidFill>
                                        <a:srgbClr val="ED7D31"/>
                                      </a:solidFill>
                                      <a:effectLst/>
                                      <a:latin typeface="Cambria Math" panose="02040503050406030204" pitchFamily="18" charset="0"/>
                                      <a:ea typeface="+mn-ea"/>
                                      <a:cs typeface="+mn-cs"/>
                                    </a:rPr>
                                    <m:t>atan</m:t>
                                  </m:r>
                                </m:fName>
                                <m:e>
                                  <m:r>
                                    <a:rPr lang="en-US" sz="1200" b="1" kern="1200">
                                      <a:solidFill>
                                        <a:srgbClr val="ED7D31"/>
                                      </a:solidFill>
                                      <a:effectLst/>
                                      <a:latin typeface="Cambria Math" panose="02040503050406030204" pitchFamily="18" charset="0"/>
                                      <a:ea typeface="+mn-ea"/>
                                      <a:cs typeface="+mn-cs"/>
                                    </a:rPr>
                                    <m:t>(</m:t>
                                  </m:r>
                                  <m:r>
                                    <a:rPr lang="en-US" sz="1200" b="1" kern="1200">
                                      <a:solidFill>
                                        <a:srgbClr val="ED7D31"/>
                                      </a:solidFill>
                                      <a:effectLst/>
                                      <a:latin typeface="Cambria Math" panose="02040503050406030204" pitchFamily="18" charset="0"/>
                                      <a:ea typeface="+mn-ea"/>
                                      <a:cs typeface="+mn-cs"/>
                                    </a:rPr>
                                    <m:t>𝑝</m:t>
                                  </m:r>
                                  <m:r>
                                    <a:rPr lang="en-US" sz="1200" b="1" kern="1200">
                                      <a:solidFill>
                                        <a:srgbClr val="ED7D31"/>
                                      </a:solidFill>
                                      <a:effectLst/>
                                      <a:latin typeface="Cambria Math" panose="02040503050406030204" pitchFamily="18" charset="0"/>
                                      <a:ea typeface="+mn-ea"/>
                                      <a:cs typeface="+mn-cs"/>
                                    </a:rPr>
                                    <m:t>)</m:t>
                                  </m:r>
                                </m:e>
                              </m:func>
                            </m:oMath>
                          </a14:m>
                          <a:r>
                            <a:rPr lang="en-US" sz="1200" b="1" kern="1200" dirty="0">
                              <a:solidFill>
                                <a:srgbClr val="ED7D31"/>
                              </a:solidFill>
                              <a:effectLst/>
                              <a:latin typeface="+mn-lt"/>
                              <a:ea typeface="+mn-ea"/>
                              <a:cs typeface="+mn-cs"/>
                            </a:rPr>
                            <a:t> if  </a:t>
                          </a:r>
                          <a14:m>
                            <m:oMath xmlns:m="http://schemas.openxmlformats.org/officeDocument/2006/math">
                              <m:func>
                                <m:funcPr>
                                  <m:ctrlPr>
                                    <a:rPr lang="en-US" sz="1200" b="1" i="1" kern="1200">
                                      <a:solidFill>
                                        <a:srgbClr val="ED7D31"/>
                                      </a:solidFill>
                                      <a:effectLst/>
                                      <a:latin typeface="Cambria Math" panose="02040503050406030204" pitchFamily="18" charset="0"/>
                                      <a:ea typeface="+mn-ea"/>
                                      <a:cs typeface="+mn-cs"/>
                                    </a:rPr>
                                  </m:ctrlPr>
                                </m:funcPr>
                                <m:fName>
                                  <m:r>
                                    <m:rPr>
                                      <m:sty m:val="p"/>
                                    </m:rPr>
                                    <a:rPr lang="en-US" sz="1200" b="1" kern="1200">
                                      <a:solidFill>
                                        <a:srgbClr val="ED7D31"/>
                                      </a:solidFill>
                                      <a:effectLst/>
                                      <a:latin typeface="Cambria Math" panose="02040503050406030204" pitchFamily="18" charset="0"/>
                                      <a:ea typeface="+mn-ea"/>
                                      <a:cs typeface="+mn-cs"/>
                                    </a:rPr>
                                    <m:t>atan</m:t>
                                  </m:r>
                                </m:fName>
                                <m:e>
                                  <m:r>
                                    <a:rPr lang="en-US" sz="1200" b="1" kern="1200">
                                      <a:solidFill>
                                        <a:srgbClr val="ED7D31"/>
                                      </a:solidFill>
                                      <a:effectLst/>
                                      <a:latin typeface="Cambria Math" panose="02040503050406030204" pitchFamily="18" charset="0"/>
                                      <a:ea typeface="+mn-ea"/>
                                      <a:cs typeface="+mn-cs"/>
                                    </a:rPr>
                                    <m:t>𝑝</m:t>
                                  </m:r>
                                </m:e>
                              </m:func>
                              <m:r>
                                <a:rPr lang="en-US" sz="1200" b="1" kern="1200">
                                  <a:solidFill>
                                    <a:srgbClr val="ED7D31"/>
                                  </a:solidFill>
                                  <a:effectLst/>
                                  <a:latin typeface="Cambria Math" panose="02040503050406030204" pitchFamily="18" charset="0"/>
                                  <a:ea typeface="+mn-ea"/>
                                  <a:cs typeface="+mn-cs"/>
                                </a:rPr>
                                <m:t>≥0</m:t>
                              </m:r>
                            </m:oMath>
                          </a14:m>
                          <a:r>
                            <a:rPr lang="en-US" sz="1200" b="1" kern="1200" dirty="0">
                              <a:solidFill>
                                <a:srgbClr val="ED7D31"/>
                              </a:solidFill>
                              <a:effectLst/>
                              <a:latin typeface="+mn-lt"/>
                              <a:ea typeface="+mn-ea"/>
                              <a:cs typeface="+mn-cs"/>
                            </a:rPr>
                            <a:t> and </a:t>
                          </a:r>
                          <a14:m>
                            <m:oMath xmlns:m="http://schemas.openxmlformats.org/officeDocument/2006/math">
                              <m:func>
                                <m:funcPr>
                                  <m:ctrlPr>
                                    <a:rPr lang="en-US" sz="1200" b="1" i="1" kern="1200">
                                      <a:solidFill>
                                        <a:srgbClr val="ED7D31"/>
                                      </a:solidFill>
                                      <a:effectLst/>
                                      <a:latin typeface="Cambria Math" panose="02040503050406030204" pitchFamily="18" charset="0"/>
                                      <a:ea typeface="+mn-ea"/>
                                      <a:cs typeface="+mn-cs"/>
                                    </a:rPr>
                                  </m:ctrlPr>
                                </m:funcPr>
                                <m:fName>
                                  <m:r>
                                    <m:rPr>
                                      <m:sty m:val="p"/>
                                    </m:rPr>
                                    <a:rPr lang="en-US" sz="1200" b="1" kern="1200">
                                      <a:solidFill>
                                        <a:srgbClr val="ED7D31"/>
                                      </a:solidFill>
                                      <a:effectLst/>
                                      <a:latin typeface="Cambria Math" panose="02040503050406030204" pitchFamily="18" charset="0"/>
                                      <a:ea typeface="+mn-ea"/>
                                      <a:cs typeface="+mn-cs"/>
                                    </a:rPr>
                                    <m:t>atan</m:t>
                                  </m:r>
                                </m:fName>
                                <m:e>
                                  <m:r>
                                    <a:rPr lang="en-US" sz="1200" b="1" kern="1200">
                                      <a:solidFill>
                                        <a:srgbClr val="ED7D31"/>
                                      </a:solidFill>
                                      <a:effectLst/>
                                      <a:latin typeface="Cambria Math" panose="02040503050406030204" pitchFamily="18" charset="0"/>
                                      <a:ea typeface="+mn-ea"/>
                                      <a:cs typeface="+mn-cs"/>
                                    </a:rPr>
                                    <m:t>(</m:t>
                                  </m:r>
                                  <m:r>
                                    <a:rPr lang="en-US" sz="1200" b="1" kern="1200">
                                      <a:solidFill>
                                        <a:srgbClr val="ED7D31"/>
                                      </a:solidFill>
                                      <a:effectLst/>
                                      <a:latin typeface="Cambria Math" panose="02040503050406030204" pitchFamily="18" charset="0"/>
                                      <a:ea typeface="+mn-ea"/>
                                      <a:cs typeface="+mn-cs"/>
                                    </a:rPr>
                                    <m:t>𝑝</m:t>
                                  </m:r>
                                  <m:r>
                                    <a:rPr lang="en-US" sz="1200" b="1" kern="1200">
                                      <a:solidFill>
                                        <a:srgbClr val="ED7D31"/>
                                      </a:solidFill>
                                      <a:effectLst/>
                                      <a:latin typeface="Cambria Math" panose="02040503050406030204" pitchFamily="18" charset="0"/>
                                      <a:ea typeface="+mn-ea"/>
                                      <a:cs typeface="+mn-cs"/>
                                    </a:rPr>
                                    <m:t>)</m:t>
                                  </m:r>
                                </m:e>
                              </m:func>
                              <m:r>
                                <a:rPr lang="en-US" sz="1200" b="1" kern="1200">
                                  <a:solidFill>
                                    <a:srgbClr val="ED7D31"/>
                                  </a:solidFill>
                                  <a:effectLst/>
                                  <a:latin typeface="Cambria Math" panose="02040503050406030204" pitchFamily="18" charset="0"/>
                                  <a:ea typeface="+mn-ea"/>
                                  <a:cs typeface="+mn-cs"/>
                                </a:rPr>
                                <m:t>+180°</m:t>
                              </m:r>
                            </m:oMath>
                          </a14:m>
                          <a:r>
                            <a:rPr lang="en-US" sz="1200" b="1" kern="1200" dirty="0">
                              <a:solidFill>
                                <a:srgbClr val="ED7D31"/>
                              </a:solidFill>
                              <a:effectLst/>
                              <a:latin typeface="+mn-lt"/>
                              <a:ea typeface="+mn-ea"/>
                              <a:cs typeface="+mn-cs"/>
                            </a:rPr>
                            <a:t> otherwise. </a:t>
                          </a:r>
                        </a:p>
                      </a:txBody>
                      <a:tcPr marL="5486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600845171"/>
                      </a:ext>
                    </a:extLst>
                  </a:tr>
                  <a:tr h="287967">
                    <a:tc>
                      <a:txBody>
                        <a:bodyPr/>
                        <a:lstStyle/>
                        <a:p>
                          <a:pPr marL="0" marR="0" algn="l">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Scattering coefficient at 443 nm</a:t>
                          </a:r>
                        </a:p>
                      </a:txBody>
                      <a:tcPr marL="5486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a:solidFill>
                                <a:srgbClr val="ED7D31"/>
                              </a:solidFill>
                              <a:effectLst/>
                              <a:latin typeface="+mn-lt"/>
                              <a:ea typeface="Calibri" panose="020F0502020204030204" pitchFamily="34" charset="0"/>
                              <a:cs typeface="Times New Roman" panose="02020603050405020304" pitchFamily="18" charset="0"/>
                            </a:rPr>
                            <a:t>none</a:t>
                          </a:r>
                          <a:endParaRPr lang="en-US" sz="1200" b="1">
                            <a:solidFill>
                              <a:srgbClr val="ED7D31"/>
                            </a:solidFill>
                            <a:effectLst/>
                            <a:latin typeface="+mn-lt"/>
                            <a:ea typeface="Times New Roman" panose="02020603050405020304" pitchFamily="18" charset="0"/>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65 to 110 min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10018.7542 m</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53340" marR="0" algn="just">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EPIC BRF normalized by DASF, i.e., </a:t>
                          </a:r>
                          <a14:m>
                            <m:oMath xmlns:m="http://schemas.openxmlformats.org/officeDocument/2006/math">
                              <m:sSub>
                                <m:sSubPr>
                                  <m:ctrlPr>
                                    <a:rPr lang="en-US" sz="1200" b="1" i="1">
                                      <a:solidFill>
                                        <a:srgbClr val="ED7D3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200" b="1" i="1">
                                      <a:solidFill>
                                        <a:srgbClr val="ED7D31"/>
                                      </a:solidFill>
                                      <a:effectLst/>
                                      <a:latin typeface="Cambria Math" panose="02040503050406030204" pitchFamily="18" charset="0"/>
                                      <a:ea typeface="Times New Roman" panose="02020603050405020304" pitchFamily="18" charset="0"/>
                                      <a:cs typeface="Times New Roman" panose="02020603050405020304" pitchFamily="18" charset="0"/>
                                    </a:rPr>
                                    <m:t>𝑾</m:t>
                                  </m:r>
                                </m:e>
                                <m:sub>
                                  <m:r>
                                    <a:rPr lang="en-US" sz="1200" b="1" i="1">
                                      <a:solidFill>
                                        <a:srgbClr val="ED7D31"/>
                                      </a:solidFill>
                                      <a:effectLst/>
                                      <a:latin typeface="Cambria Math" panose="02040503050406030204" pitchFamily="18" charset="0"/>
                                      <a:ea typeface="Times New Roman" panose="02020603050405020304" pitchFamily="18" charset="0"/>
                                      <a:cs typeface="Times New Roman" panose="02020603050405020304" pitchFamily="18" charset="0"/>
                                    </a:rPr>
                                    <m:t>𝟒𝟒𝟑</m:t>
                                  </m:r>
                                </m:sub>
                              </m:sSub>
                              <m:r>
                                <a:rPr lang="en-US" sz="1200" b="1" i="1">
                                  <a:solidFill>
                                    <a:srgbClr val="ED7D31"/>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200" b="1" i="1">
                                      <a:solidFill>
                                        <a:srgbClr val="ED7D3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200" b="1" i="1">
                                      <a:solidFill>
                                        <a:srgbClr val="ED7D31"/>
                                      </a:solidFill>
                                      <a:effectLst/>
                                      <a:latin typeface="Cambria Math" panose="02040503050406030204" pitchFamily="18" charset="0"/>
                                      <a:ea typeface="Times New Roman" panose="02020603050405020304" pitchFamily="18" charset="0"/>
                                      <a:cs typeface="Times New Roman" panose="02020603050405020304" pitchFamily="18" charset="0"/>
                                    </a:rPr>
                                    <m:t>𝑩𝑹𝑭</m:t>
                                  </m:r>
                                </m:e>
                                <m:sub>
                                  <m:r>
                                    <a:rPr lang="en-US" sz="1200" b="1" i="1">
                                      <a:solidFill>
                                        <a:srgbClr val="ED7D31"/>
                                      </a:solidFill>
                                      <a:effectLst/>
                                      <a:latin typeface="Cambria Math" panose="02040503050406030204" pitchFamily="18" charset="0"/>
                                      <a:ea typeface="Times New Roman" panose="02020603050405020304" pitchFamily="18" charset="0"/>
                                      <a:cs typeface="Times New Roman" panose="02020603050405020304" pitchFamily="18" charset="0"/>
                                    </a:rPr>
                                    <m:t>𝟒𝟒𝟑</m:t>
                                  </m:r>
                                </m:sub>
                              </m:sSub>
                              <m:r>
                                <a:rPr lang="en-US" sz="1200" b="1" i="1">
                                  <a:solidFill>
                                    <a:srgbClr val="ED7D3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200" b="1" i="1">
                                  <a:solidFill>
                                    <a:srgbClr val="ED7D31"/>
                                  </a:solidFill>
                                  <a:effectLst/>
                                  <a:latin typeface="Cambria Math" panose="02040503050406030204" pitchFamily="18" charset="0"/>
                                  <a:ea typeface="Times New Roman" panose="02020603050405020304" pitchFamily="18" charset="0"/>
                                  <a:cs typeface="Times New Roman" panose="02020603050405020304" pitchFamily="18" charset="0"/>
                                </a:rPr>
                                <m:t>𝑫𝑨𝑺𝑭</m:t>
                              </m:r>
                            </m:oMath>
                          </a14:m>
                          <a:endParaRPr lang="en-US" sz="1200" b="1" dirty="0">
                            <a:solidFill>
                              <a:srgbClr val="ED7D31"/>
                            </a:solidFill>
                            <a:effectLst/>
                            <a:latin typeface="+mn-lt"/>
                            <a:ea typeface="Times New Roman" panose="02020603050405020304" pitchFamily="18" charset="0"/>
                            <a:cs typeface="Times New Roman" panose="02020603050405020304" pitchFamily="18" charset="0"/>
                          </a:endParaRPr>
                        </a:p>
                      </a:txBody>
                      <a:tcPr marL="5486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28027943"/>
                      </a:ext>
                    </a:extLst>
                  </a:tr>
                  <a:tr h="287967">
                    <a:tc>
                      <a:txBody>
                        <a:bodyPr/>
                        <a:lstStyle/>
                        <a:p>
                          <a:pPr marL="0" marR="0" algn="l">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Scattering coefficient at 551 nm</a:t>
                          </a:r>
                        </a:p>
                      </a:txBody>
                      <a:tcPr marL="5486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algn="ctr">
                            <a:spcBef>
                              <a:spcPts val="0"/>
                            </a:spcBef>
                            <a:spcAft>
                              <a:spcPts val="0"/>
                            </a:spcAft>
                          </a:pPr>
                          <a:r>
                            <a:rPr lang="en-US" sz="1200" b="1">
                              <a:solidFill>
                                <a:srgbClr val="ED7D31"/>
                              </a:solidFill>
                              <a:effectLst/>
                              <a:latin typeface="+mn-lt"/>
                              <a:ea typeface="Calibri" panose="020F0502020204030204" pitchFamily="34" charset="0"/>
                              <a:cs typeface="Times New Roman" panose="02020603050405020304" pitchFamily="18" charset="0"/>
                            </a:rPr>
                            <a:t>none</a:t>
                          </a:r>
                          <a:endParaRPr lang="en-US" sz="1200" b="1">
                            <a:solidFill>
                              <a:srgbClr val="ED7D31"/>
                            </a:solidFill>
                            <a:effectLst/>
                            <a:latin typeface="+mn-lt"/>
                            <a:ea typeface="Times New Roman" panose="02020603050405020304" pitchFamily="18" charset="0"/>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algn="ctr">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65 to 110 min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algn="ctr">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10018.7542 m</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53340" marR="0" algn="just">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EPIC BRF normalized by DASF, i.e., </a:t>
                          </a:r>
                          <a14:m>
                            <m:oMath xmlns:m="http://schemas.openxmlformats.org/officeDocument/2006/math">
                              <m:sSub>
                                <m:sSubPr>
                                  <m:ctrlPr>
                                    <a:rPr lang="en-US" sz="1200" b="1" i="1">
                                      <a:solidFill>
                                        <a:srgbClr val="ED7D3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200" b="1" i="1">
                                      <a:solidFill>
                                        <a:srgbClr val="ED7D31"/>
                                      </a:solidFill>
                                      <a:effectLst/>
                                      <a:latin typeface="Cambria Math" panose="02040503050406030204" pitchFamily="18" charset="0"/>
                                      <a:ea typeface="Times New Roman" panose="02020603050405020304" pitchFamily="18" charset="0"/>
                                      <a:cs typeface="Times New Roman" panose="02020603050405020304" pitchFamily="18" charset="0"/>
                                    </a:rPr>
                                    <m:t>𝑾</m:t>
                                  </m:r>
                                </m:e>
                                <m:sub>
                                  <m:r>
                                    <a:rPr lang="en-US" sz="1200" b="1" i="1">
                                      <a:solidFill>
                                        <a:srgbClr val="ED7D31"/>
                                      </a:solidFill>
                                      <a:effectLst/>
                                      <a:latin typeface="Cambria Math" panose="02040503050406030204" pitchFamily="18" charset="0"/>
                                      <a:ea typeface="Times New Roman" panose="02020603050405020304" pitchFamily="18" charset="0"/>
                                      <a:cs typeface="Times New Roman" panose="02020603050405020304" pitchFamily="18" charset="0"/>
                                    </a:rPr>
                                    <m:t>𝟓𝟓𝟏</m:t>
                                  </m:r>
                                </m:sub>
                              </m:sSub>
                              <m:r>
                                <a:rPr lang="en-US" sz="1200" b="1" i="1">
                                  <a:solidFill>
                                    <a:srgbClr val="ED7D31"/>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200" b="1" i="1">
                                      <a:solidFill>
                                        <a:srgbClr val="ED7D3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200" b="1" i="1">
                                      <a:solidFill>
                                        <a:srgbClr val="ED7D31"/>
                                      </a:solidFill>
                                      <a:effectLst/>
                                      <a:latin typeface="Cambria Math" panose="02040503050406030204" pitchFamily="18" charset="0"/>
                                      <a:ea typeface="Times New Roman" panose="02020603050405020304" pitchFamily="18" charset="0"/>
                                      <a:cs typeface="Times New Roman" panose="02020603050405020304" pitchFamily="18" charset="0"/>
                                    </a:rPr>
                                    <m:t>𝑩𝑹𝑭</m:t>
                                  </m:r>
                                </m:e>
                                <m:sub>
                                  <m:r>
                                    <a:rPr lang="en-US" sz="1200" b="1" i="1">
                                      <a:solidFill>
                                        <a:srgbClr val="ED7D31"/>
                                      </a:solidFill>
                                      <a:effectLst/>
                                      <a:latin typeface="Cambria Math" panose="02040503050406030204" pitchFamily="18" charset="0"/>
                                      <a:ea typeface="Times New Roman" panose="02020603050405020304" pitchFamily="18" charset="0"/>
                                      <a:cs typeface="Times New Roman" panose="02020603050405020304" pitchFamily="18" charset="0"/>
                                    </a:rPr>
                                    <m:t>𝟓𝟓𝟏</m:t>
                                  </m:r>
                                </m:sub>
                              </m:sSub>
                              <m:r>
                                <a:rPr lang="en-US" sz="1200" b="1" i="1">
                                  <a:solidFill>
                                    <a:srgbClr val="ED7D3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200" b="1" i="1">
                                  <a:solidFill>
                                    <a:srgbClr val="ED7D31"/>
                                  </a:solidFill>
                                  <a:effectLst/>
                                  <a:latin typeface="Cambria Math" panose="02040503050406030204" pitchFamily="18" charset="0"/>
                                  <a:ea typeface="Times New Roman" panose="02020603050405020304" pitchFamily="18" charset="0"/>
                                  <a:cs typeface="Times New Roman" panose="02020603050405020304" pitchFamily="18" charset="0"/>
                                </a:rPr>
                                <m:t>𝑫𝑨𝑺𝑭</m:t>
                              </m:r>
                            </m:oMath>
                          </a14:m>
                          <a:endParaRPr lang="en-US" sz="1200" b="1" dirty="0">
                            <a:solidFill>
                              <a:srgbClr val="ED7D31"/>
                            </a:solidFill>
                            <a:effectLst/>
                            <a:latin typeface="+mn-lt"/>
                            <a:ea typeface="Times New Roman" panose="02020603050405020304" pitchFamily="18" charset="0"/>
                            <a:cs typeface="Times New Roman" panose="02020603050405020304" pitchFamily="18" charset="0"/>
                          </a:endParaRPr>
                        </a:p>
                      </a:txBody>
                      <a:tcPr marL="5486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49685264"/>
                      </a:ext>
                    </a:extLst>
                  </a:tr>
                  <a:tr h="287967">
                    <a:tc>
                      <a:txBody>
                        <a:bodyPr/>
                        <a:lstStyle/>
                        <a:p>
                          <a:pPr marL="0" marR="0" algn="l">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Scattering coefficient at 680 nm</a:t>
                          </a:r>
                        </a:p>
                      </a:txBody>
                      <a:tcPr marL="5486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a:solidFill>
                                <a:srgbClr val="ED7D31"/>
                              </a:solidFill>
                              <a:effectLst/>
                              <a:latin typeface="+mn-lt"/>
                              <a:ea typeface="Calibri" panose="020F0502020204030204" pitchFamily="34" charset="0"/>
                              <a:cs typeface="Times New Roman" panose="02020603050405020304" pitchFamily="18" charset="0"/>
                            </a:rPr>
                            <a:t>none</a:t>
                          </a:r>
                          <a:endParaRPr lang="en-US" sz="1200" b="1">
                            <a:solidFill>
                              <a:srgbClr val="ED7D31"/>
                            </a:solidFill>
                            <a:effectLst/>
                            <a:latin typeface="+mn-lt"/>
                            <a:ea typeface="Times New Roman" panose="02020603050405020304" pitchFamily="18" charset="0"/>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65 to 110 min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10018.7542 m</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53340" marR="0" algn="just">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EPIC BRF normalized by DASF, i.e., </a:t>
                          </a:r>
                          <a14:m>
                            <m:oMath xmlns:m="http://schemas.openxmlformats.org/officeDocument/2006/math">
                              <m:sSub>
                                <m:sSubPr>
                                  <m:ctrlPr>
                                    <a:rPr lang="en-US" sz="1200" b="1" i="1">
                                      <a:solidFill>
                                        <a:srgbClr val="ED7D3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200" b="1" i="1">
                                      <a:solidFill>
                                        <a:srgbClr val="ED7D31"/>
                                      </a:solidFill>
                                      <a:effectLst/>
                                      <a:latin typeface="Cambria Math" panose="02040503050406030204" pitchFamily="18" charset="0"/>
                                      <a:ea typeface="Times New Roman" panose="02020603050405020304" pitchFamily="18" charset="0"/>
                                      <a:cs typeface="Times New Roman" panose="02020603050405020304" pitchFamily="18" charset="0"/>
                                    </a:rPr>
                                    <m:t>𝑾</m:t>
                                  </m:r>
                                </m:e>
                                <m:sub>
                                  <m:r>
                                    <a:rPr lang="en-US" sz="1200" b="1" i="1">
                                      <a:solidFill>
                                        <a:srgbClr val="ED7D31"/>
                                      </a:solidFill>
                                      <a:effectLst/>
                                      <a:latin typeface="Cambria Math" panose="02040503050406030204" pitchFamily="18" charset="0"/>
                                      <a:ea typeface="Times New Roman" panose="02020603050405020304" pitchFamily="18" charset="0"/>
                                      <a:cs typeface="Times New Roman" panose="02020603050405020304" pitchFamily="18" charset="0"/>
                                    </a:rPr>
                                    <m:t>𝟔𝟖𝟎</m:t>
                                  </m:r>
                                </m:sub>
                              </m:sSub>
                              <m:r>
                                <a:rPr lang="en-US" sz="1200" b="1" i="1">
                                  <a:solidFill>
                                    <a:srgbClr val="ED7D31"/>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200" b="1" i="1">
                                      <a:solidFill>
                                        <a:srgbClr val="ED7D3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200" b="1" i="1">
                                      <a:solidFill>
                                        <a:srgbClr val="ED7D31"/>
                                      </a:solidFill>
                                      <a:effectLst/>
                                      <a:latin typeface="Cambria Math" panose="02040503050406030204" pitchFamily="18" charset="0"/>
                                      <a:ea typeface="Times New Roman" panose="02020603050405020304" pitchFamily="18" charset="0"/>
                                      <a:cs typeface="Times New Roman" panose="02020603050405020304" pitchFamily="18" charset="0"/>
                                    </a:rPr>
                                    <m:t>𝑩𝑹𝑭</m:t>
                                  </m:r>
                                </m:e>
                                <m:sub>
                                  <m:r>
                                    <a:rPr lang="en-US" sz="1200" b="1" i="1">
                                      <a:solidFill>
                                        <a:srgbClr val="ED7D31"/>
                                      </a:solidFill>
                                      <a:effectLst/>
                                      <a:latin typeface="Cambria Math" panose="02040503050406030204" pitchFamily="18" charset="0"/>
                                      <a:ea typeface="Times New Roman" panose="02020603050405020304" pitchFamily="18" charset="0"/>
                                      <a:cs typeface="Times New Roman" panose="02020603050405020304" pitchFamily="18" charset="0"/>
                                    </a:rPr>
                                    <m:t>𝟔𝟖𝟎</m:t>
                                  </m:r>
                                </m:sub>
                              </m:sSub>
                              <m:r>
                                <a:rPr lang="en-US" sz="1200" b="1" i="1">
                                  <a:solidFill>
                                    <a:srgbClr val="ED7D3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200" b="1" i="1">
                                  <a:solidFill>
                                    <a:srgbClr val="ED7D31"/>
                                  </a:solidFill>
                                  <a:effectLst/>
                                  <a:latin typeface="Cambria Math" panose="02040503050406030204" pitchFamily="18" charset="0"/>
                                  <a:ea typeface="Times New Roman" panose="02020603050405020304" pitchFamily="18" charset="0"/>
                                  <a:cs typeface="Times New Roman" panose="02020603050405020304" pitchFamily="18" charset="0"/>
                                </a:rPr>
                                <m:t>𝑫𝑨𝑺𝑭</m:t>
                              </m:r>
                            </m:oMath>
                          </a14:m>
                          <a:endParaRPr lang="en-US" sz="1200" b="1" dirty="0">
                            <a:solidFill>
                              <a:srgbClr val="ED7D31"/>
                            </a:solidFill>
                            <a:effectLst/>
                            <a:latin typeface="+mn-lt"/>
                            <a:ea typeface="Times New Roman" panose="02020603050405020304" pitchFamily="18" charset="0"/>
                            <a:cs typeface="Times New Roman" panose="02020603050405020304" pitchFamily="18" charset="0"/>
                          </a:endParaRPr>
                        </a:p>
                      </a:txBody>
                      <a:tcPr marL="5486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70180198"/>
                      </a:ext>
                    </a:extLst>
                  </a:tr>
                  <a:tr h="287967">
                    <a:tc>
                      <a:txBody>
                        <a:bodyPr/>
                        <a:lstStyle/>
                        <a:p>
                          <a:pPr marL="0" marR="0" algn="l">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Scattering coefficient at 779 nm</a:t>
                          </a:r>
                        </a:p>
                      </a:txBody>
                      <a:tcPr marL="5486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algn="ctr">
                            <a:spcBef>
                              <a:spcPts val="0"/>
                            </a:spcBef>
                            <a:spcAft>
                              <a:spcPts val="0"/>
                            </a:spcAft>
                          </a:pPr>
                          <a:r>
                            <a:rPr lang="en-US" sz="1200" b="1" dirty="0">
                              <a:solidFill>
                                <a:srgbClr val="ED7D31"/>
                              </a:solidFill>
                              <a:effectLst/>
                              <a:latin typeface="+mn-lt"/>
                              <a:ea typeface="Calibri" panose="020F0502020204030204" pitchFamily="34" charset="0"/>
                              <a:cs typeface="Times New Roman" panose="02020603050405020304" pitchFamily="18" charset="0"/>
                            </a:rPr>
                            <a:t>none</a:t>
                          </a:r>
                          <a:endParaRPr lang="en-US" sz="1200" b="1" dirty="0">
                            <a:solidFill>
                              <a:srgbClr val="ED7D31"/>
                            </a:solidFill>
                            <a:effectLst/>
                            <a:latin typeface="+mn-lt"/>
                            <a:ea typeface="Times New Roman" panose="02020603050405020304" pitchFamily="18" charset="0"/>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algn="ctr">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65 to 110 min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algn="ctr">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10018.7542 m</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53340" marR="0" algn="just">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EPIC BRF normalized by DASF, i.e., </a:t>
                          </a:r>
                          <a14:m>
                            <m:oMath xmlns:m="http://schemas.openxmlformats.org/officeDocument/2006/math">
                              <m:sSub>
                                <m:sSubPr>
                                  <m:ctrlPr>
                                    <a:rPr lang="en-US" sz="1200" b="1" i="1">
                                      <a:solidFill>
                                        <a:srgbClr val="ED7D3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200" b="1" i="1" smtClean="0">
                                      <a:solidFill>
                                        <a:srgbClr val="ED7D31"/>
                                      </a:solidFill>
                                      <a:effectLst/>
                                      <a:latin typeface="Cambria Math" panose="02040503050406030204" pitchFamily="18" charset="0"/>
                                      <a:ea typeface="Times New Roman" panose="02020603050405020304" pitchFamily="18" charset="0"/>
                                      <a:cs typeface="Times New Roman" panose="02020603050405020304" pitchFamily="18" charset="0"/>
                                    </a:rPr>
                                    <m:t>𝑾</m:t>
                                  </m:r>
                                </m:e>
                                <m:sub>
                                  <m:r>
                                    <a:rPr lang="en-US" sz="1200" b="1" i="1" smtClean="0">
                                      <a:solidFill>
                                        <a:srgbClr val="ED7D31"/>
                                      </a:solidFill>
                                      <a:effectLst/>
                                      <a:latin typeface="Cambria Math" panose="02040503050406030204" pitchFamily="18" charset="0"/>
                                      <a:ea typeface="Times New Roman" panose="02020603050405020304" pitchFamily="18" charset="0"/>
                                      <a:cs typeface="Times New Roman" panose="02020603050405020304" pitchFamily="18" charset="0"/>
                                    </a:rPr>
                                    <m:t>𝟕𝟕𝟗</m:t>
                                  </m:r>
                                </m:sub>
                              </m:sSub>
                              <m:r>
                                <a:rPr lang="en-US" sz="1200" b="1" i="1" smtClean="0">
                                  <a:solidFill>
                                    <a:srgbClr val="ED7D31"/>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200" b="1" i="1">
                                      <a:solidFill>
                                        <a:srgbClr val="ED7D3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200" b="1" i="1" smtClean="0">
                                      <a:solidFill>
                                        <a:srgbClr val="ED7D31"/>
                                      </a:solidFill>
                                      <a:effectLst/>
                                      <a:latin typeface="Cambria Math" panose="02040503050406030204" pitchFamily="18" charset="0"/>
                                      <a:ea typeface="Times New Roman" panose="02020603050405020304" pitchFamily="18" charset="0"/>
                                      <a:cs typeface="Times New Roman" panose="02020603050405020304" pitchFamily="18" charset="0"/>
                                    </a:rPr>
                                    <m:t>𝑩𝑹𝑭</m:t>
                                  </m:r>
                                </m:e>
                                <m:sub>
                                  <m:r>
                                    <a:rPr lang="en-US" sz="1200" b="1" i="1" smtClean="0">
                                      <a:solidFill>
                                        <a:srgbClr val="ED7D31"/>
                                      </a:solidFill>
                                      <a:effectLst/>
                                      <a:latin typeface="Cambria Math" panose="02040503050406030204" pitchFamily="18" charset="0"/>
                                      <a:ea typeface="Times New Roman" panose="02020603050405020304" pitchFamily="18" charset="0"/>
                                      <a:cs typeface="Times New Roman" panose="02020603050405020304" pitchFamily="18" charset="0"/>
                                    </a:rPr>
                                    <m:t>𝟕𝟕𝟗</m:t>
                                  </m:r>
                                </m:sub>
                              </m:sSub>
                              <m:r>
                                <a:rPr lang="en-US" sz="1200" b="1" i="1" smtClean="0">
                                  <a:solidFill>
                                    <a:srgbClr val="ED7D3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200" b="1" i="1" smtClean="0">
                                  <a:solidFill>
                                    <a:srgbClr val="ED7D31"/>
                                  </a:solidFill>
                                  <a:effectLst/>
                                  <a:latin typeface="Cambria Math" panose="02040503050406030204" pitchFamily="18" charset="0"/>
                                  <a:ea typeface="Times New Roman" panose="02020603050405020304" pitchFamily="18" charset="0"/>
                                  <a:cs typeface="Times New Roman" panose="02020603050405020304" pitchFamily="18" charset="0"/>
                                </a:rPr>
                                <m:t>𝑫𝑨𝑺𝑭</m:t>
                              </m:r>
                            </m:oMath>
                          </a14:m>
                          <a:endParaRPr lang="en-US" sz="1200" b="1" dirty="0">
                            <a:solidFill>
                              <a:srgbClr val="ED7D31"/>
                            </a:solidFill>
                            <a:effectLst/>
                            <a:latin typeface="+mn-lt"/>
                            <a:ea typeface="Times New Roman" panose="02020603050405020304" pitchFamily="18" charset="0"/>
                            <a:cs typeface="Times New Roman" panose="02020603050405020304" pitchFamily="18" charset="0"/>
                          </a:endParaRPr>
                        </a:p>
                      </a:txBody>
                      <a:tcPr marL="5486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22054951"/>
                      </a:ext>
                    </a:extLst>
                  </a:tr>
                  <a:tr h="195867">
                    <a:tc>
                      <a:txBody>
                        <a:bodyPr/>
                        <a:lstStyle/>
                        <a:p>
                          <a:pPr marL="0" marR="0" algn="l">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Aerosol Optical Depth at 443 nm</a:t>
                          </a:r>
                        </a:p>
                      </a:txBody>
                      <a:tcPr marL="54864" marR="0" marT="0" marB="0"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dirty="0">
                              <a:solidFill>
                                <a:srgbClr val="ED7D31"/>
                              </a:solidFill>
                              <a:effectLst/>
                              <a:latin typeface="+mn-lt"/>
                              <a:ea typeface="Calibri" panose="020F0502020204030204" pitchFamily="34" charset="0"/>
                              <a:cs typeface="Times New Roman" panose="02020603050405020304" pitchFamily="18" charset="0"/>
                            </a:rPr>
                            <a:t>none</a:t>
                          </a:r>
                          <a:endParaRPr lang="en-US" sz="1200" b="1" dirty="0">
                            <a:solidFill>
                              <a:srgbClr val="ED7D31"/>
                            </a:solidFill>
                            <a:effectLst/>
                            <a:latin typeface="+mn-lt"/>
                            <a:ea typeface="Times New Roman" panose="02020603050405020304" pitchFamily="18" charset="0"/>
                            <a:cs typeface="Times New Roman" panose="02020603050405020304" pitchFamily="18" charset="0"/>
                          </a:endParaRPr>
                        </a:p>
                      </a:txBody>
                      <a:tcPr marL="0" marR="0" marT="0" marB="0"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65 to 110 min</a:t>
                          </a:r>
                        </a:p>
                      </a:txBody>
                      <a:tcPr marL="0" marR="0" marT="0" marB="0"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10018.7542 m</a:t>
                          </a:r>
                        </a:p>
                      </a:txBody>
                      <a:tcPr marL="0" marR="0" marT="0" marB="0"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3340" marR="0" algn="just">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 copied from the upstream DSCOVR EPIC L2 MAIAC product</a:t>
                          </a:r>
                        </a:p>
                      </a:txBody>
                      <a:tcPr marL="0" marR="0" marT="0" marB="0"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0604408"/>
                      </a:ext>
                    </a:extLst>
                  </a:tr>
                  <a:tr h="195867">
                    <a:tc>
                      <a:txBody>
                        <a:bodyPr/>
                        <a:lstStyle/>
                        <a:p>
                          <a:pPr marL="0" marR="0" algn="l">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Aerosol Optical Depth at 551 nm</a:t>
                          </a:r>
                        </a:p>
                      </a:txBody>
                      <a:tcPr marL="54864" marR="0" marT="0" marB="0"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ctr">
                            <a:spcBef>
                              <a:spcPts val="0"/>
                            </a:spcBef>
                            <a:spcAft>
                              <a:spcPts val="0"/>
                            </a:spcAft>
                          </a:pPr>
                          <a:r>
                            <a:rPr lang="en-US" sz="1200" b="1" dirty="0">
                              <a:solidFill>
                                <a:srgbClr val="ED7D31"/>
                              </a:solidFill>
                              <a:effectLst/>
                              <a:latin typeface="+mn-lt"/>
                              <a:ea typeface="Calibri" panose="020F0502020204030204" pitchFamily="34" charset="0"/>
                              <a:cs typeface="Times New Roman" panose="02020603050405020304" pitchFamily="18" charset="0"/>
                            </a:rPr>
                            <a:t>none</a:t>
                          </a:r>
                          <a:endParaRPr lang="en-US" sz="1200" b="1" dirty="0">
                            <a:solidFill>
                              <a:srgbClr val="ED7D31"/>
                            </a:solidFill>
                            <a:effectLst/>
                            <a:latin typeface="+mn-lt"/>
                            <a:ea typeface="Times New Roman" panose="02020603050405020304" pitchFamily="18" charset="0"/>
                            <a:cs typeface="Times New Roman" panose="02020603050405020304" pitchFamily="18" charset="0"/>
                          </a:endParaRPr>
                        </a:p>
                      </a:txBody>
                      <a:tcPr marL="0" marR="0" marT="0" marB="0"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ctr">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65 to 110 min</a:t>
                          </a:r>
                        </a:p>
                      </a:txBody>
                      <a:tcPr marL="0" marR="0" marT="0" marB="0"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ctr">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10018.7542 m</a:t>
                          </a:r>
                        </a:p>
                      </a:txBody>
                      <a:tcPr marL="0" marR="0" marT="0" marB="0"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53340" marR="0" algn="just">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 copied from the upstream DSCOVR EPIC L2 MAIAC product</a:t>
                          </a:r>
                        </a:p>
                      </a:txBody>
                      <a:tcPr marL="0" marR="0" marT="0" marB="0"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81097234"/>
                      </a:ext>
                    </a:extLst>
                  </a:tr>
                  <a:tr h="195867">
                    <a:tc>
                      <a:txBody>
                        <a:bodyPr/>
                        <a:lstStyle/>
                        <a:p>
                          <a:pPr marL="0" marR="0" algn="l">
                            <a:spcBef>
                              <a:spcPts val="0"/>
                            </a:spcBef>
                            <a:spcAft>
                              <a:spcPts val="0"/>
                            </a:spcAft>
                          </a:pPr>
                          <a:r>
                            <a:rPr lang="en-US" sz="1200" b="1" kern="1200" dirty="0">
                              <a:solidFill>
                                <a:srgbClr val="ED7D31"/>
                              </a:solidFill>
                              <a:effectLst/>
                              <a:latin typeface="+mn-lt"/>
                              <a:ea typeface="+mn-ea"/>
                              <a:cs typeface="Times New Roman" panose="02020603050405020304" pitchFamily="18" charset="0"/>
                            </a:rPr>
                            <a:t>Cloud Mask and Land- Water Mask </a:t>
                          </a:r>
                          <a:endParaRPr lang="en-US" sz="1200" b="1" kern="1200" dirty="0">
                            <a:solidFill>
                              <a:srgbClr val="ED7D31"/>
                            </a:solidFill>
                            <a:effectLst/>
                            <a:latin typeface="+mn-lt"/>
                            <a:ea typeface="Times New Roman" panose="02020603050405020304" pitchFamily="18" charset="0"/>
                            <a:cs typeface="Times New Roman" panose="02020603050405020304" pitchFamily="18" charset="0"/>
                          </a:endParaRPr>
                        </a:p>
                      </a:txBody>
                      <a:tcPr marL="54864" marR="0" marT="0" marB="0"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kern="1200" dirty="0">
                              <a:solidFill>
                                <a:srgbClr val="ED7D31"/>
                              </a:solidFill>
                              <a:effectLst/>
                              <a:latin typeface="+mn-lt"/>
                              <a:ea typeface="Calibri" panose="020F0502020204030204" pitchFamily="34" charset="0"/>
                              <a:cs typeface="Times New Roman" panose="02020603050405020304" pitchFamily="18" charset="0"/>
                            </a:rPr>
                            <a:t>none</a:t>
                          </a:r>
                          <a:endParaRPr lang="en-US" sz="1200" b="1" kern="1200" dirty="0">
                            <a:solidFill>
                              <a:srgbClr val="ED7D31"/>
                            </a:solidFill>
                            <a:effectLst/>
                            <a:latin typeface="+mn-lt"/>
                            <a:ea typeface="Times New Roman" panose="02020603050405020304" pitchFamily="18" charset="0"/>
                            <a:cs typeface="Times New Roman" panose="02020603050405020304" pitchFamily="18" charset="0"/>
                          </a:endParaRPr>
                        </a:p>
                      </a:txBody>
                      <a:tcPr marL="0" marR="0" marT="0" marB="0"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65 to 110 min</a:t>
                          </a:r>
                        </a:p>
                      </a:txBody>
                      <a:tcPr marL="0" marR="0" marT="0" marB="0"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10018.7542 m</a:t>
                          </a:r>
                        </a:p>
                      </a:txBody>
                      <a:tcPr marL="0" marR="0" marT="0" marB="0"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3340" marR="0" algn="just">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 copied from the upstream DSCOVR EPIC L2 MAIAC product</a:t>
                          </a:r>
                        </a:p>
                      </a:txBody>
                      <a:tcPr marL="0" marR="0" marT="0" marB="0"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5014462"/>
                      </a:ext>
                    </a:extLst>
                  </a:tr>
                </a:tbl>
              </a:graphicData>
            </a:graphic>
          </p:graphicFrame>
        </mc:Choice>
        <mc:Fallback xmlns="">
          <p:graphicFrame>
            <p:nvGraphicFramePr>
              <p:cNvPr id="6" name="Table 5">
                <a:extLst>
                  <a:ext uri="{FF2B5EF4-FFF2-40B4-BE49-F238E27FC236}">
                    <a16:creationId xmlns:a16="http://schemas.microsoft.com/office/drawing/2014/main" id="{1C2D1987-B2F4-9746-A15E-4FCE2436BEBB}"/>
                  </a:ext>
                </a:extLst>
              </p:cNvPr>
              <p:cNvGraphicFramePr>
                <a:graphicFrameLocks noGrp="1"/>
              </p:cNvGraphicFramePr>
              <p:nvPr>
                <p:extLst>
                  <p:ext uri="{D42A27DB-BD31-4B8C-83A1-F6EECF244321}">
                    <p14:modId xmlns:p14="http://schemas.microsoft.com/office/powerpoint/2010/main" val="2717612847"/>
                  </p:ext>
                </p:extLst>
              </p:nvPr>
            </p:nvGraphicFramePr>
            <p:xfrm>
              <a:off x="395111" y="892954"/>
              <a:ext cx="11424356" cy="4969720"/>
            </p:xfrm>
            <a:graphic>
              <a:graphicData uri="http://schemas.openxmlformats.org/drawingml/2006/table">
                <a:tbl>
                  <a:tblPr firstRow="1" firstCol="1" bandRow="1">
                    <a:tableStyleId>{5C22544A-7EE6-4342-B048-85BDC9FD1C3A}</a:tableStyleId>
                  </a:tblPr>
                  <a:tblGrid>
                    <a:gridCol w="3668889">
                      <a:extLst>
                        <a:ext uri="{9D8B030D-6E8A-4147-A177-3AD203B41FA5}">
                          <a16:colId xmlns:a16="http://schemas.microsoft.com/office/drawing/2014/main" val="2547442164"/>
                        </a:ext>
                      </a:extLst>
                    </a:gridCol>
                    <a:gridCol w="869244">
                      <a:extLst>
                        <a:ext uri="{9D8B030D-6E8A-4147-A177-3AD203B41FA5}">
                          <a16:colId xmlns:a16="http://schemas.microsoft.com/office/drawing/2014/main" val="1675025914"/>
                        </a:ext>
                      </a:extLst>
                    </a:gridCol>
                    <a:gridCol w="1282879">
                      <a:extLst>
                        <a:ext uri="{9D8B030D-6E8A-4147-A177-3AD203B41FA5}">
                          <a16:colId xmlns:a16="http://schemas.microsoft.com/office/drawing/2014/main" val="1716742624"/>
                        </a:ext>
                      </a:extLst>
                    </a:gridCol>
                    <a:gridCol w="1004142">
                      <a:extLst>
                        <a:ext uri="{9D8B030D-6E8A-4147-A177-3AD203B41FA5}">
                          <a16:colId xmlns:a16="http://schemas.microsoft.com/office/drawing/2014/main" val="4169933433"/>
                        </a:ext>
                      </a:extLst>
                    </a:gridCol>
                    <a:gridCol w="4599202">
                      <a:extLst>
                        <a:ext uri="{9D8B030D-6E8A-4147-A177-3AD203B41FA5}">
                          <a16:colId xmlns:a16="http://schemas.microsoft.com/office/drawing/2014/main" val="626757724"/>
                        </a:ext>
                      </a:extLst>
                    </a:gridCol>
                  </a:tblGrid>
                  <a:tr h="182880">
                    <a:tc rowSpan="2">
                      <a:txBody>
                        <a:bodyPr/>
                        <a:lstStyle/>
                        <a:p>
                          <a:pPr marL="0" marR="0" algn="ctr">
                            <a:spcBef>
                              <a:spcPts val="0"/>
                            </a:spcBef>
                            <a:spcAft>
                              <a:spcPts val="0"/>
                            </a:spcAft>
                          </a:pPr>
                          <a:r>
                            <a:rPr lang="en-US" sz="1200" b="1" dirty="0">
                              <a:solidFill>
                                <a:schemeClr val="tx1"/>
                              </a:solidFill>
                              <a:effectLst/>
                            </a:rPr>
                            <a:t>Parameter name</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849" marR="35849" marT="0" marB="0"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rowSpan="2">
                      <a:txBody>
                        <a:bodyPr/>
                        <a:lstStyle/>
                        <a:p>
                          <a:pPr marL="0" marR="0" algn="ctr">
                            <a:spcBef>
                              <a:spcPts val="0"/>
                            </a:spcBef>
                            <a:spcAft>
                              <a:spcPts val="0"/>
                            </a:spcAft>
                          </a:pPr>
                          <a:r>
                            <a:rPr lang="en-US" sz="1200" b="1" dirty="0">
                              <a:solidFill>
                                <a:schemeClr val="tx1"/>
                              </a:solidFill>
                              <a:effectLst/>
                            </a:rPr>
                            <a:t>Units</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849" marR="35849" marT="0" marB="0"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gridSpan="2">
                      <a:txBody>
                        <a:bodyPr/>
                        <a:lstStyle/>
                        <a:p>
                          <a:pPr marL="0" marR="0" algn="ctr">
                            <a:spcBef>
                              <a:spcPts val="0"/>
                            </a:spcBef>
                            <a:spcAft>
                              <a:spcPts val="0"/>
                            </a:spcAft>
                          </a:pPr>
                          <a:r>
                            <a:rPr lang="en-US" sz="1200" b="1" dirty="0">
                              <a:solidFill>
                                <a:schemeClr val="tx1"/>
                              </a:solidFill>
                              <a:effectLst/>
                            </a:rPr>
                            <a:t>Resolution</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849" marR="35849" marT="0" marB="0"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tc rowSpan="2">
                      <a:txBody>
                        <a:bodyPr/>
                        <a:lstStyle/>
                        <a:p>
                          <a:pPr marL="0" marR="0" algn="ctr">
                            <a:spcBef>
                              <a:spcPts val="0"/>
                            </a:spcBef>
                            <a:spcAft>
                              <a:spcPts val="0"/>
                            </a:spcAft>
                          </a:pPr>
                          <a:r>
                            <a:rPr lang="en-US" sz="1200" b="1" dirty="0">
                              <a:solidFill>
                                <a:schemeClr val="tx1"/>
                              </a:solidFill>
                              <a:effectLst/>
                            </a:rPr>
                            <a:t>Definition </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849" marR="35849" marT="0" marB="0"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AE3F3"/>
                        </a:solidFill>
                      </a:tcPr>
                    </a:tc>
                    <a:extLst>
                      <a:ext uri="{0D108BD9-81ED-4DB2-BD59-A6C34878D82A}">
                        <a16:rowId xmlns:a16="http://schemas.microsoft.com/office/drawing/2014/main" val="2400224150"/>
                      </a:ext>
                    </a:extLst>
                  </a:tr>
                  <a:tr h="182880">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200" b="1" i="1" dirty="0">
                              <a:solidFill>
                                <a:schemeClr val="tx1"/>
                              </a:solidFill>
                              <a:effectLst/>
                            </a:rPr>
                            <a:t>Temporal</a:t>
                          </a:r>
                          <a:endParaRPr lang="en-US" sz="1200" b="1"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849" marR="35849" marT="0" marB="0" anchor="ctr">
                        <a:lnL w="381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spcBef>
                              <a:spcPts val="0"/>
                            </a:spcBef>
                            <a:spcAft>
                              <a:spcPts val="0"/>
                            </a:spcAft>
                          </a:pPr>
                          <a:r>
                            <a:rPr lang="en-US" sz="1200" b="1" i="1" dirty="0">
                              <a:solidFill>
                                <a:schemeClr val="tx1"/>
                              </a:solidFill>
                              <a:effectLst/>
                            </a:rPr>
                            <a:t>Spatial</a:t>
                          </a:r>
                          <a:endParaRPr lang="en-US" sz="1200" b="1"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849" marR="35849" marT="0" marB="0" anchor="ctr">
                        <a:lnL w="12700" cmpd="sng">
                          <a:noFill/>
                        </a:lnL>
                        <a:lnR w="381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vMerge="1">
                      <a:txBody>
                        <a:bodyPr/>
                        <a:lstStyle/>
                        <a:p>
                          <a:pPr marL="0" marR="0" algn="just">
                            <a:spcBef>
                              <a:spcPts val="0"/>
                            </a:spcBef>
                            <a:spcAft>
                              <a:spcPts val="0"/>
                            </a:spcAft>
                          </a:pP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730" marR="63730" marT="0" marB="0"/>
                    </a:tc>
                    <a:extLst>
                      <a:ext uri="{0D108BD9-81ED-4DB2-BD59-A6C34878D82A}">
                        <a16:rowId xmlns:a16="http://schemas.microsoft.com/office/drawing/2014/main" val="2498066077"/>
                      </a:ext>
                    </a:extLst>
                  </a:tr>
                  <a:tr h="365760">
                    <a:tc>
                      <a:txBody>
                        <a:bodyPr/>
                        <a:lstStyle/>
                        <a:p>
                          <a:pPr marL="0" marR="0">
                            <a:spcBef>
                              <a:spcPts val="0"/>
                            </a:spcBef>
                            <a:spcAft>
                              <a:spcPts val="0"/>
                            </a:spcAft>
                          </a:pPr>
                          <a:r>
                            <a:rPr lang="en-US" sz="1200" b="1" dirty="0">
                              <a:solidFill>
                                <a:schemeClr val="tx1"/>
                              </a:solidFill>
                              <a:effectLst/>
                            </a:rPr>
                            <a:t>Normalized Difference Vegetation Index (NDVI) </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dirty="0">
                              <a:solidFill>
                                <a:schemeClr val="tx1"/>
                              </a:solidFill>
                              <a:effectLst/>
                            </a:rPr>
                            <a:t>none</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dirty="0">
                              <a:solidFill>
                                <a:schemeClr val="tx1"/>
                              </a:solidFill>
                              <a:effectLst/>
                            </a:rPr>
                            <a:t>65 - 110 min </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ctr" defTabSz="914400" rtl="0" eaLnBrk="1" latinLnBrk="0" hangingPunct="1">
                            <a:spcBef>
                              <a:spcPts val="0"/>
                            </a:spcBef>
                            <a:spcAft>
                              <a:spcPts val="0"/>
                            </a:spcAft>
                          </a:pPr>
                          <a:r>
                            <a:rPr lang="en-US" sz="1200" b="1" kern="1200" dirty="0">
                              <a:solidFill>
                                <a:schemeClr val="tx1"/>
                              </a:solidFill>
                              <a:effectLst/>
                              <a:latin typeface="+mn-lt"/>
                              <a:ea typeface="+mn-ea"/>
                              <a:cs typeface="+mn-cs"/>
                            </a:rPr>
                            <a:t>10018.7542 m </a:t>
                          </a:r>
                        </a:p>
                      </a:txBody>
                      <a:tcPr marL="51435" marR="0" marT="0" marB="0"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200" b="1" dirty="0">
                              <a:solidFill>
                                <a:schemeClr val="tx1"/>
                              </a:solidFill>
                              <a:effectLst/>
                            </a:rPr>
                            <a:t>difference between Bidirectional Reflectance Factor at 779.5 nm and 680 nm normalized by their sum</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47492388"/>
                      </a:ext>
                    </a:extLst>
                  </a:tr>
                  <a:tr h="365760">
                    <a:tc>
                      <a:txBody>
                        <a:bodyPr/>
                        <a:lstStyle/>
                        <a:p>
                          <a:pPr marL="0" marR="0">
                            <a:spcBef>
                              <a:spcPts val="0"/>
                            </a:spcBef>
                            <a:spcAft>
                              <a:spcPts val="0"/>
                            </a:spcAft>
                          </a:pPr>
                          <a:r>
                            <a:rPr lang="en-US" sz="1200" b="1" dirty="0">
                              <a:solidFill>
                                <a:schemeClr val="tx1"/>
                              </a:solidFill>
                              <a:effectLst/>
                            </a:rPr>
                            <a:t>Fraction vegetation absorbed Photosynthetically Active Radiation (FPAR)</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algn="ctr">
                            <a:spcBef>
                              <a:spcPts val="0"/>
                            </a:spcBef>
                            <a:spcAft>
                              <a:spcPts val="0"/>
                            </a:spcAft>
                          </a:pPr>
                          <a:r>
                            <a:rPr lang="en-US" sz="1200" b="1" dirty="0">
                              <a:solidFill>
                                <a:schemeClr val="tx1"/>
                              </a:solidFill>
                              <a:effectLst/>
                            </a:rPr>
                            <a:t>fraction</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algn="ctr">
                            <a:spcBef>
                              <a:spcPts val="0"/>
                            </a:spcBef>
                            <a:spcAft>
                              <a:spcPts val="0"/>
                            </a:spcAft>
                          </a:pPr>
                          <a:r>
                            <a:rPr lang="en-US" sz="1200" b="1" dirty="0">
                              <a:solidFill>
                                <a:schemeClr val="tx1"/>
                              </a:solidFill>
                              <a:effectLst/>
                            </a:rPr>
                            <a:t>65 - 110 min </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algn="ctr">
                            <a:spcBef>
                              <a:spcPts val="0"/>
                            </a:spcBef>
                            <a:spcAft>
                              <a:spcPts val="0"/>
                            </a:spcAft>
                          </a:pPr>
                          <a:r>
                            <a:rPr lang="en-US" sz="1200" b="1" kern="1200" dirty="0">
                              <a:solidFill>
                                <a:schemeClr val="tx1"/>
                              </a:solidFill>
                              <a:effectLst/>
                              <a:latin typeface="+mn-lt"/>
                              <a:ea typeface="+mn-ea"/>
                              <a:cs typeface="+mn-cs"/>
                            </a:rPr>
                            <a:t>10018.7542 m</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a:spcBef>
                              <a:spcPts val="0"/>
                            </a:spcBef>
                            <a:spcAft>
                              <a:spcPts val="0"/>
                            </a:spcAft>
                          </a:pPr>
                          <a:r>
                            <a:rPr lang="en-US" sz="1200" b="1" dirty="0">
                              <a:solidFill>
                                <a:schemeClr val="tx1"/>
                              </a:solidFill>
                              <a:effectLst/>
                            </a:rPr>
                            <a:t>fraction of photosynthetically active radiation (400 – 700nm) absorbed by vegetation </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276619703"/>
                      </a:ext>
                    </a:extLst>
                  </a:tr>
                  <a:tr h="374968">
                    <a:tc>
                      <a:txBody>
                        <a:bodyPr/>
                        <a:lstStyle/>
                        <a:p>
                          <a:pPr marL="0" marR="0">
                            <a:spcBef>
                              <a:spcPts val="0"/>
                            </a:spcBef>
                            <a:spcAft>
                              <a:spcPts val="0"/>
                            </a:spcAft>
                          </a:pPr>
                          <a:r>
                            <a:rPr lang="en-US" sz="1200" b="1" dirty="0">
                              <a:solidFill>
                                <a:schemeClr val="tx1"/>
                              </a:solidFill>
                              <a:effectLst/>
                            </a:rPr>
                            <a:t>Leaf Area Index (LAI)</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3"/>
                          <a:stretch>
                            <a:fillRect l="-420290" t="-313793" r="-788406" b="-975862"/>
                          </a:stretch>
                        </a:blipFill>
                      </a:tcPr>
                    </a:tc>
                    <a:tc>
                      <a:txBody>
                        <a:bodyPr/>
                        <a:lstStyle/>
                        <a:p>
                          <a:pPr marL="0" marR="0" algn="ctr">
                            <a:spcBef>
                              <a:spcPts val="0"/>
                            </a:spcBef>
                            <a:spcAft>
                              <a:spcPts val="0"/>
                            </a:spcAft>
                          </a:pPr>
                          <a:r>
                            <a:rPr lang="en-US" sz="1200" b="1" dirty="0">
                              <a:solidFill>
                                <a:schemeClr val="tx1"/>
                              </a:solidFill>
                              <a:effectLst/>
                            </a:rPr>
                            <a:t>65 - 110 min </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kern="1200" dirty="0">
                              <a:solidFill>
                                <a:schemeClr val="tx1"/>
                              </a:solidFill>
                              <a:effectLst/>
                              <a:latin typeface="+mn-lt"/>
                              <a:ea typeface="+mn-ea"/>
                              <a:cs typeface="+mn-cs"/>
                            </a:rPr>
                            <a:t>10018.7542 m</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200" b="1" dirty="0">
                              <a:solidFill>
                                <a:schemeClr val="tx1"/>
                              </a:solidFill>
                              <a:effectLst/>
                            </a:rPr>
                            <a:t>total hemi-surface leaf area per unit ground area</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6302286"/>
                      </a:ext>
                    </a:extLst>
                  </a:tr>
                  <a:tr h="369258">
                    <a:tc>
                      <a:txBody>
                        <a:bodyPr/>
                        <a:lstStyle/>
                        <a:p>
                          <a:pPr marL="0" marR="0">
                            <a:spcBef>
                              <a:spcPts val="0"/>
                            </a:spcBef>
                            <a:spcAft>
                              <a:spcPts val="0"/>
                            </a:spcAft>
                          </a:pPr>
                          <a:r>
                            <a:rPr lang="en-US" sz="1200" b="1" dirty="0">
                              <a:solidFill>
                                <a:schemeClr val="tx1"/>
                              </a:solidFill>
                              <a:effectLst/>
                            </a:rPr>
                            <a:t>Sunlit Leaf Area Index(SLAI) </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3"/>
                          <a:stretch>
                            <a:fillRect l="-420290" t="-413793" r="-788406" b="-875862"/>
                          </a:stretch>
                        </a:blipFill>
                      </a:tcPr>
                    </a:tc>
                    <a:tc>
                      <a:txBody>
                        <a:bodyPr/>
                        <a:lstStyle/>
                        <a:p>
                          <a:pPr marL="0" marR="0" algn="ctr">
                            <a:spcBef>
                              <a:spcPts val="0"/>
                            </a:spcBef>
                            <a:spcAft>
                              <a:spcPts val="0"/>
                            </a:spcAft>
                          </a:pPr>
                          <a:r>
                            <a:rPr lang="en-US" sz="1200" b="1" dirty="0">
                              <a:solidFill>
                                <a:schemeClr val="tx1"/>
                              </a:solidFill>
                              <a:effectLst/>
                            </a:rPr>
                            <a:t>65 - 110 min </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algn="ctr">
                            <a:spcBef>
                              <a:spcPts val="0"/>
                            </a:spcBef>
                            <a:spcAft>
                              <a:spcPts val="0"/>
                            </a:spcAft>
                          </a:pPr>
                          <a:r>
                            <a:rPr lang="en-US" sz="1200" b="1" kern="1200" dirty="0">
                              <a:solidFill>
                                <a:schemeClr val="tx1"/>
                              </a:solidFill>
                              <a:effectLst/>
                              <a:latin typeface="+mn-lt"/>
                              <a:ea typeface="+mn-ea"/>
                              <a:cs typeface="+mn-cs"/>
                            </a:rPr>
                            <a:t>10018.7542 m</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a:spcBef>
                              <a:spcPts val="0"/>
                            </a:spcBef>
                            <a:spcAft>
                              <a:spcPts val="0"/>
                            </a:spcAft>
                          </a:pPr>
                          <a:r>
                            <a:rPr lang="en-US" sz="1200" b="1" dirty="0">
                              <a:solidFill>
                                <a:schemeClr val="tx1"/>
                              </a:solidFill>
                              <a:effectLst/>
                            </a:rPr>
                            <a:t>sunlit green leaf area per unit ground area</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94204170"/>
                      </a:ext>
                    </a:extLst>
                  </a:tr>
                  <a:tr h="369258">
                    <a:tc>
                      <a:txBody>
                        <a:bodyPr/>
                        <a:lstStyle/>
                        <a:p>
                          <a:pPr marL="0" marR="0">
                            <a:spcBef>
                              <a:spcPts val="0"/>
                            </a:spcBef>
                            <a:spcAft>
                              <a:spcPts val="0"/>
                            </a:spcAft>
                          </a:pPr>
                          <a:r>
                            <a:rPr lang="en-US" sz="1200" b="1" dirty="0">
                              <a:solidFill>
                                <a:schemeClr val="tx1"/>
                              </a:solidFill>
                              <a:effectLst/>
                            </a:rPr>
                            <a:t>Precision  of Leaf Area Index (</a:t>
                          </a:r>
                          <a:r>
                            <a:rPr lang="en-US" sz="1200" b="1" dirty="0" err="1">
                              <a:solidFill>
                                <a:schemeClr val="tx1"/>
                              </a:solidFill>
                              <a:effectLst/>
                            </a:rPr>
                            <a:t>Dlai</a:t>
                          </a:r>
                          <a:r>
                            <a:rPr lang="en-US" sz="1200" b="1" dirty="0">
                              <a:solidFill>
                                <a:schemeClr val="tx1"/>
                              </a:solidFill>
                              <a:effectLst/>
                            </a:rPr>
                            <a:t>)</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3"/>
                          <a:stretch>
                            <a:fillRect l="-420290" t="-513793" r="-788406" b="-775862"/>
                          </a:stretch>
                        </a:blipFill>
                      </a:tcPr>
                    </a:tc>
                    <a:tc>
                      <a:txBody>
                        <a:bodyPr/>
                        <a:lstStyle/>
                        <a:p>
                          <a:pPr marL="0" marR="0" algn="ctr">
                            <a:spcBef>
                              <a:spcPts val="0"/>
                            </a:spcBef>
                            <a:spcAft>
                              <a:spcPts val="0"/>
                            </a:spcAft>
                          </a:pPr>
                          <a:r>
                            <a:rPr lang="en-US" sz="1200" b="1" dirty="0">
                              <a:solidFill>
                                <a:schemeClr val="tx1"/>
                              </a:solidFill>
                              <a:effectLst/>
                            </a:rPr>
                            <a:t>65 - 110 min </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kern="1200" dirty="0">
                              <a:solidFill>
                                <a:schemeClr val="tx1"/>
                              </a:solidFill>
                              <a:effectLst/>
                              <a:latin typeface="+mn-lt"/>
                              <a:ea typeface="+mn-ea"/>
                              <a:cs typeface="+mn-cs"/>
                            </a:rPr>
                            <a:t>10018.7542 m</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200" b="1" dirty="0">
                              <a:solidFill>
                                <a:schemeClr val="tx1"/>
                              </a:solidFill>
                              <a:effectLst/>
                            </a:rPr>
                            <a:t>retrieval dispersion of LAI</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81249786"/>
                      </a:ext>
                    </a:extLst>
                  </a:tr>
                  <a:tr h="365760">
                    <a:tc>
                      <a:txBody>
                        <a:bodyPr/>
                        <a:lstStyle/>
                        <a:p>
                          <a:pPr marL="0" marR="0">
                            <a:spcBef>
                              <a:spcPts val="0"/>
                            </a:spcBef>
                            <a:spcAft>
                              <a:spcPts val="0"/>
                            </a:spcAft>
                          </a:pPr>
                          <a:r>
                            <a:rPr lang="en-US" sz="1200" b="1" dirty="0">
                              <a:solidFill>
                                <a:schemeClr val="tx1"/>
                              </a:solidFill>
                              <a:effectLst/>
                            </a:rPr>
                            <a:t>Directional Area Scattering Factor (DASF)</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algn="ctr">
                            <a:spcBef>
                              <a:spcPts val="0"/>
                            </a:spcBef>
                            <a:spcAft>
                              <a:spcPts val="0"/>
                            </a:spcAft>
                          </a:pPr>
                          <a:r>
                            <a:rPr lang="en-US" sz="1200" b="1" dirty="0">
                              <a:solidFill>
                                <a:schemeClr val="tx1"/>
                              </a:solidFill>
                              <a:effectLst/>
                            </a:rPr>
                            <a:t>none</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algn="ctr">
                            <a:spcBef>
                              <a:spcPts val="0"/>
                            </a:spcBef>
                            <a:spcAft>
                              <a:spcPts val="0"/>
                            </a:spcAft>
                          </a:pPr>
                          <a:r>
                            <a:rPr lang="en-US" sz="1200" b="1" dirty="0">
                              <a:solidFill>
                                <a:schemeClr val="tx1"/>
                              </a:solidFill>
                              <a:effectLst/>
                            </a:rPr>
                            <a:t>65 - 110 min </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algn="ctr">
                            <a:spcBef>
                              <a:spcPts val="0"/>
                            </a:spcBef>
                            <a:spcAft>
                              <a:spcPts val="0"/>
                            </a:spcAft>
                          </a:pPr>
                          <a:r>
                            <a:rPr lang="en-US" sz="1200" b="1" kern="1200" dirty="0">
                              <a:solidFill>
                                <a:schemeClr val="tx1"/>
                              </a:solidFill>
                              <a:effectLst/>
                              <a:latin typeface="+mn-lt"/>
                              <a:ea typeface="+mn-ea"/>
                              <a:cs typeface="+mn-cs"/>
                            </a:rPr>
                            <a:t>10018.7542 m</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a:spcBef>
                              <a:spcPts val="0"/>
                            </a:spcBef>
                            <a:spcAft>
                              <a:spcPts val="0"/>
                            </a:spcAft>
                          </a:pPr>
                          <a:r>
                            <a:rPr lang="en-US" sz="1200" b="1" dirty="0">
                              <a:solidFill>
                                <a:schemeClr val="tx1"/>
                              </a:solidFill>
                              <a:effectLst/>
                            </a:rPr>
                            <a:t>estimate of Canopy Bidirectional Reflectance Factor as if the foliage does not absorb radiation</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897755389"/>
                      </a:ext>
                    </a:extLst>
                  </a:tr>
                  <a:tr h="287967">
                    <a:tc>
                      <a:txBody>
                        <a:bodyPr/>
                        <a:lstStyle/>
                        <a:p>
                          <a:pPr marL="0" marR="0">
                            <a:spcBef>
                              <a:spcPts val="0"/>
                            </a:spcBef>
                            <a:spcAft>
                              <a:spcPts val="0"/>
                            </a:spcAft>
                          </a:pPr>
                          <a:r>
                            <a:rPr lang="en-US" sz="1200" b="1" dirty="0">
                              <a:solidFill>
                                <a:schemeClr val="tx1"/>
                              </a:solidFill>
                              <a:effectLst/>
                            </a:rPr>
                            <a:t>Quality Assessment  variable (QA_VESDR)</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dirty="0">
                              <a:solidFill>
                                <a:schemeClr val="tx1"/>
                              </a:solidFill>
                              <a:effectLst/>
                            </a:rPr>
                            <a:t>none</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dirty="0">
                              <a:solidFill>
                                <a:schemeClr val="tx1"/>
                              </a:solidFill>
                              <a:effectLst/>
                            </a:rPr>
                            <a:t>65 - 110 min </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kern="1200" dirty="0">
                              <a:solidFill>
                                <a:schemeClr val="tx1"/>
                              </a:solidFill>
                              <a:effectLst/>
                              <a:latin typeface="+mn-lt"/>
                              <a:ea typeface="+mn-ea"/>
                              <a:cs typeface="+mn-cs"/>
                            </a:rPr>
                            <a:t>10018.7542 m</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200" b="1" dirty="0">
                              <a:solidFill>
                                <a:schemeClr val="tx1"/>
                              </a:solidFill>
                              <a:effectLst/>
                            </a:rPr>
                            <a:t>Overall quality of the VESDR parameters and upstream MAIAC BRF data</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47019762"/>
                      </a:ext>
                    </a:extLst>
                  </a:tr>
                  <a:tr h="365760">
                    <a:tc>
                      <a:txBody>
                        <a:bodyPr/>
                        <a:lstStyle/>
                        <a:p>
                          <a:pPr marL="0" marR="0" algn="l">
                            <a:spcBef>
                              <a:spcPts val="0"/>
                            </a:spcBef>
                            <a:spcAft>
                              <a:spcPts val="0"/>
                            </a:spcAft>
                          </a:pPr>
                          <a:r>
                            <a:rPr lang="en-US" sz="1200" b="1" kern="1200" dirty="0">
                              <a:solidFill>
                                <a:srgbClr val="ED7D31"/>
                              </a:solidFill>
                              <a:effectLst/>
                              <a:latin typeface="+mn-lt"/>
                              <a:ea typeface="+mn-ea"/>
                              <a:cs typeface="+mn-cs"/>
                            </a:rPr>
                            <a:t> Earth Reflector Type Index (ERTI)</a:t>
                          </a:r>
                        </a:p>
                      </a:txBody>
                      <a:tcPr marL="5486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algn="ctr" defTabSz="914400" rtl="0" eaLnBrk="1" latinLnBrk="0" hangingPunct="1">
                            <a:spcBef>
                              <a:spcPts val="0"/>
                            </a:spcBef>
                            <a:spcAft>
                              <a:spcPts val="0"/>
                            </a:spcAft>
                          </a:pPr>
                          <a:r>
                            <a:rPr lang="en-US" sz="1200" b="1" kern="1200" dirty="0">
                              <a:solidFill>
                                <a:srgbClr val="ED7D31"/>
                              </a:solidFill>
                              <a:effectLst/>
                              <a:latin typeface="+mn-lt"/>
                              <a:ea typeface="+mn-ea"/>
                              <a:cs typeface="+mn-cs"/>
                            </a:rPr>
                            <a:t>none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algn="ctr" defTabSz="914400" rtl="0" eaLnBrk="1" latinLnBrk="0" hangingPunct="1">
                            <a:spcBef>
                              <a:spcPts val="0"/>
                            </a:spcBef>
                            <a:spcAft>
                              <a:spcPts val="0"/>
                            </a:spcAft>
                          </a:pPr>
                          <a:r>
                            <a:rPr lang="en-US" sz="1200" b="1" kern="1200" dirty="0">
                              <a:solidFill>
                                <a:srgbClr val="ED7D31"/>
                              </a:solidFill>
                              <a:effectLst/>
                              <a:latin typeface="+mn-lt"/>
                              <a:ea typeface="+mn-ea"/>
                              <a:cs typeface="+mn-cs"/>
                            </a:rPr>
                            <a:t>65 to 110 min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algn="ctr" defTabSz="914400" rtl="0" eaLnBrk="1" latinLnBrk="0" hangingPunct="1">
                            <a:spcBef>
                              <a:spcPts val="0"/>
                            </a:spcBef>
                            <a:spcAft>
                              <a:spcPts val="0"/>
                            </a:spcAft>
                          </a:pPr>
                          <a:r>
                            <a:rPr lang="en-US" sz="1200" b="1" kern="1200" dirty="0">
                              <a:solidFill>
                                <a:srgbClr val="ED7D31"/>
                              </a:solidFill>
                              <a:effectLst/>
                              <a:latin typeface="+mn-lt"/>
                              <a:ea typeface="+mn-ea"/>
                              <a:cs typeface="+mn-cs"/>
                            </a:rPr>
                            <a:t>10018.7542 m</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a:p>
                      </a:txBody>
                      <a:tcPr marL="5486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3"/>
                          <a:stretch>
                            <a:fillRect l="-148895" t="-793103" r="-552" b="-496552"/>
                          </a:stretch>
                        </a:blipFill>
                      </a:tcPr>
                    </a:tc>
                    <a:extLst>
                      <a:ext uri="{0D108BD9-81ED-4DB2-BD59-A6C34878D82A}">
                        <a16:rowId xmlns:a16="http://schemas.microsoft.com/office/drawing/2014/main" val="1600845171"/>
                      </a:ext>
                    </a:extLst>
                  </a:tr>
                  <a:tr h="287967">
                    <a:tc>
                      <a:txBody>
                        <a:bodyPr/>
                        <a:lstStyle/>
                        <a:p>
                          <a:pPr marL="0" marR="0" algn="l">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Scattering coefficient at 443 nm</a:t>
                          </a:r>
                        </a:p>
                      </a:txBody>
                      <a:tcPr marL="5486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a:solidFill>
                                <a:srgbClr val="ED7D31"/>
                              </a:solidFill>
                              <a:effectLst/>
                              <a:latin typeface="+mn-lt"/>
                              <a:ea typeface="Calibri" panose="020F0502020204030204" pitchFamily="34" charset="0"/>
                              <a:cs typeface="Times New Roman" panose="02020603050405020304" pitchFamily="18" charset="0"/>
                            </a:rPr>
                            <a:t>none</a:t>
                          </a:r>
                          <a:endParaRPr lang="en-US" sz="1200" b="1">
                            <a:solidFill>
                              <a:srgbClr val="ED7D31"/>
                            </a:solidFill>
                            <a:effectLst/>
                            <a:latin typeface="+mn-lt"/>
                            <a:ea typeface="Times New Roman" panose="02020603050405020304" pitchFamily="18" charset="0"/>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65 to 110 min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10018.7542 m</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marL="5486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3"/>
                          <a:stretch>
                            <a:fillRect l="-148895" t="-1126087" r="-552" b="-526087"/>
                          </a:stretch>
                        </a:blipFill>
                      </a:tcPr>
                    </a:tc>
                    <a:extLst>
                      <a:ext uri="{0D108BD9-81ED-4DB2-BD59-A6C34878D82A}">
                        <a16:rowId xmlns:a16="http://schemas.microsoft.com/office/drawing/2014/main" val="2428027943"/>
                      </a:ext>
                    </a:extLst>
                  </a:tr>
                  <a:tr h="287967">
                    <a:tc>
                      <a:txBody>
                        <a:bodyPr/>
                        <a:lstStyle/>
                        <a:p>
                          <a:pPr marL="0" marR="0" algn="l">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Scattering coefficient at 551 nm</a:t>
                          </a:r>
                        </a:p>
                      </a:txBody>
                      <a:tcPr marL="5486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algn="ctr">
                            <a:spcBef>
                              <a:spcPts val="0"/>
                            </a:spcBef>
                            <a:spcAft>
                              <a:spcPts val="0"/>
                            </a:spcAft>
                          </a:pPr>
                          <a:r>
                            <a:rPr lang="en-US" sz="1200" b="1">
                              <a:solidFill>
                                <a:srgbClr val="ED7D31"/>
                              </a:solidFill>
                              <a:effectLst/>
                              <a:latin typeface="+mn-lt"/>
                              <a:ea typeface="Calibri" panose="020F0502020204030204" pitchFamily="34" charset="0"/>
                              <a:cs typeface="Times New Roman" panose="02020603050405020304" pitchFamily="18" charset="0"/>
                            </a:rPr>
                            <a:t>none</a:t>
                          </a:r>
                          <a:endParaRPr lang="en-US" sz="1200" b="1">
                            <a:solidFill>
                              <a:srgbClr val="ED7D31"/>
                            </a:solidFill>
                            <a:effectLst/>
                            <a:latin typeface="+mn-lt"/>
                            <a:ea typeface="Times New Roman" panose="02020603050405020304" pitchFamily="18" charset="0"/>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algn="ctr">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65 to 110 min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algn="ctr">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10018.7542 m</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a:p>
                      </a:txBody>
                      <a:tcPr marL="5486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3"/>
                          <a:stretch>
                            <a:fillRect l="-148895" t="-1281818" r="-552" b="-450000"/>
                          </a:stretch>
                        </a:blipFill>
                      </a:tcPr>
                    </a:tc>
                    <a:extLst>
                      <a:ext uri="{0D108BD9-81ED-4DB2-BD59-A6C34878D82A}">
                        <a16:rowId xmlns:a16="http://schemas.microsoft.com/office/drawing/2014/main" val="449685264"/>
                      </a:ext>
                    </a:extLst>
                  </a:tr>
                  <a:tr h="287967">
                    <a:tc>
                      <a:txBody>
                        <a:bodyPr/>
                        <a:lstStyle/>
                        <a:p>
                          <a:pPr marL="0" marR="0" algn="l">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Scattering coefficient at 680 nm</a:t>
                          </a:r>
                        </a:p>
                      </a:txBody>
                      <a:tcPr marL="5486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a:solidFill>
                                <a:srgbClr val="ED7D31"/>
                              </a:solidFill>
                              <a:effectLst/>
                              <a:latin typeface="+mn-lt"/>
                              <a:ea typeface="Calibri" panose="020F0502020204030204" pitchFamily="34" charset="0"/>
                              <a:cs typeface="Times New Roman" panose="02020603050405020304" pitchFamily="18" charset="0"/>
                            </a:rPr>
                            <a:t>none</a:t>
                          </a:r>
                          <a:endParaRPr lang="en-US" sz="1200" b="1">
                            <a:solidFill>
                              <a:srgbClr val="ED7D31"/>
                            </a:solidFill>
                            <a:effectLst/>
                            <a:latin typeface="+mn-lt"/>
                            <a:ea typeface="Times New Roman" panose="02020603050405020304" pitchFamily="18" charset="0"/>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65 to 110 min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10018.7542 m</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marL="5486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3"/>
                          <a:stretch>
                            <a:fillRect l="-148895" t="-1321739" r="-552" b="-330435"/>
                          </a:stretch>
                        </a:blipFill>
                      </a:tcPr>
                    </a:tc>
                    <a:extLst>
                      <a:ext uri="{0D108BD9-81ED-4DB2-BD59-A6C34878D82A}">
                        <a16:rowId xmlns:a16="http://schemas.microsoft.com/office/drawing/2014/main" val="3770180198"/>
                      </a:ext>
                    </a:extLst>
                  </a:tr>
                  <a:tr h="287967">
                    <a:tc>
                      <a:txBody>
                        <a:bodyPr/>
                        <a:lstStyle/>
                        <a:p>
                          <a:pPr marL="0" marR="0" algn="l">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Scattering coefficient at 779 nm</a:t>
                          </a:r>
                        </a:p>
                      </a:txBody>
                      <a:tcPr marL="5486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algn="ctr">
                            <a:spcBef>
                              <a:spcPts val="0"/>
                            </a:spcBef>
                            <a:spcAft>
                              <a:spcPts val="0"/>
                            </a:spcAft>
                          </a:pPr>
                          <a:r>
                            <a:rPr lang="en-US" sz="1200" b="1" dirty="0">
                              <a:solidFill>
                                <a:srgbClr val="ED7D31"/>
                              </a:solidFill>
                              <a:effectLst/>
                              <a:latin typeface="+mn-lt"/>
                              <a:ea typeface="Calibri" panose="020F0502020204030204" pitchFamily="34" charset="0"/>
                              <a:cs typeface="Times New Roman" panose="02020603050405020304" pitchFamily="18" charset="0"/>
                            </a:rPr>
                            <a:t>none</a:t>
                          </a:r>
                          <a:endParaRPr lang="en-US" sz="1200" b="1" dirty="0">
                            <a:solidFill>
                              <a:srgbClr val="ED7D31"/>
                            </a:solidFill>
                            <a:effectLst/>
                            <a:latin typeface="+mn-lt"/>
                            <a:ea typeface="Times New Roman" panose="02020603050405020304" pitchFamily="18" charset="0"/>
                            <a:cs typeface="Times New Roman" panose="02020603050405020304" pitchFamily="18"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algn="ctr">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65 to 110 min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algn="ctr">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10018.7542 m</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a:p>
                      </a:txBody>
                      <a:tcPr marL="54864"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3"/>
                          <a:stretch>
                            <a:fillRect l="-148895" t="-1421739" r="-552" b="-230435"/>
                          </a:stretch>
                        </a:blipFill>
                      </a:tcPr>
                    </a:tc>
                    <a:extLst>
                      <a:ext uri="{0D108BD9-81ED-4DB2-BD59-A6C34878D82A}">
                        <a16:rowId xmlns:a16="http://schemas.microsoft.com/office/drawing/2014/main" val="2822054951"/>
                      </a:ext>
                    </a:extLst>
                  </a:tr>
                  <a:tr h="195867">
                    <a:tc>
                      <a:txBody>
                        <a:bodyPr/>
                        <a:lstStyle/>
                        <a:p>
                          <a:pPr marL="0" marR="0" algn="l">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Aerosol Optical Depth at 443 nm</a:t>
                          </a:r>
                        </a:p>
                      </a:txBody>
                      <a:tcPr marL="54864" marR="0" marT="0" marB="0"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dirty="0">
                              <a:solidFill>
                                <a:srgbClr val="ED7D31"/>
                              </a:solidFill>
                              <a:effectLst/>
                              <a:latin typeface="+mn-lt"/>
                              <a:ea typeface="Calibri" panose="020F0502020204030204" pitchFamily="34" charset="0"/>
                              <a:cs typeface="Times New Roman" panose="02020603050405020304" pitchFamily="18" charset="0"/>
                            </a:rPr>
                            <a:t>none</a:t>
                          </a:r>
                          <a:endParaRPr lang="en-US" sz="1200" b="1" dirty="0">
                            <a:solidFill>
                              <a:srgbClr val="ED7D31"/>
                            </a:solidFill>
                            <a:effectLst/>
                            <a:latin typeface="+mn-lt"/>
                            <a:ea typeface="Times New Roman" panose="02020603050405020304" pitchFamily="18" charset="0"/>
                            <a:cs typeface="Times New Roman" panose="02020603050405020304" pitchFamily="18" charset="0"/>
                          </a:endParaRPr>
                        </a:p>
                      </a:txBody>
                      <a:tcPr marL="0" marR="0" marT="0" marB="0"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65 to 110 min</a:t>
                          </a:r>
                        </a:p>
                      </a:txBody>
                      <a:tcPr marL="0" marR="0" marT="0" marB="0"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10018.7542 m</a:t>
                          </a:r>
                        </a:p>
                      </a:txBody>
                      <a:tcPr marL="0" marR="0" marT="0" marB="0"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3340" marR="0" algn="just">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 copied from the upstream DSCOVR EPIC L2 MAIAC product</a:t>
                          </a:r>
                        </a:p>
                      </a:txBody>
                      <a:tcPr marL="0" marR="0" marT="0" marB="0"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0604408"/>
                      </a:ext>
                    </a:extLst>
                  </a:tr>
                  <a:tr h="195867">
                    <a:tc>
                      <a:txBody>
                        <a:bodyPr/>
                        <a:lstStyle/>
                        <a:p>
                          <a:pPr marL="0" marR="0" algn="l">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Aerosol Optical Depth at 551 nm</a:t>
                          </a:r>
                        </a:p>
                      </a:txBody>
                      <a:tcPr marL="54864" marR="0" marT="0" marB="0"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ctr">
                            <a:spcBef>
                              <a:spcPts val="0"/>
                            </a:spcBef>
                            <a:spcAft>
                              <a:spcPts val="0"/>
                            </a:spcAft>
                          </a:pPr>
                          <a:r>
                            <a:rPr lang="en-US" sz="1200" b="1" dirty="0">
                              <a:solidFill>
                                <a:srgbClr val="ED7D31"/>
                              </a:solidFill>
                              <a:effectLst/>
                              <a:latin typeface="+mn-lt"/>
                              <a:ea typeface="Calibri" panose="020F0502020204030204" pitchFamily="34" charset="0"/>
                              <a:cs typeface="Times New Roman" panose="02020603050405020304" pitchFamily="18" charset="0"/>
                            </a:rPr>
                            <a:t>none</a:t>
                          </a:r>
                          <a:endParaRPr lang="en-US" sz="1200" b="1" dirty="0">
                            <a:solidFill>
                              <a:srgbClr val="ED7D31"/>
                            </a:solidFill>
                            <a:effectLst/>
                            <a:latin typeface="+mn-lt"/>
                            <a:ea typeface="Times New Roman" panose="02020603050405020304" pitchFamily="18" charset="0"/>
                            <a:cs typeface="Times New Roman" panose="02020603050405020304" pitchFamily="18" charset="0"/>
                          </a:endParaRPr>
                        </a:p>
                      </a:txBody>
                      <a:tcPr marL="0" marR="0" marT="0" marB="0"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ctr">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65 to 110 min</a:t>
                          </a:r>
                        </a:p>
                      </a:txBody>
                      <a:tcPr marL="0" marR="0" marT="0" marB="0"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ctr">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10018.7542 m</a:t>
                          </a:r>
                        </a:p>
                      </a:txBody>
                      <a:tcPr marL="0" marR="0" marT="0" marB="0"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53340" marR="0" algn="just">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 copied from the upstream DSCOVR EPIC L2 MAIAC product</a:t>
                          </a:r>
                        </a:p>
                      </a:txBody>
                      <a:tcPr marL="0" marR="0" marT="0" marB="0"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81097234"/>
                      </a:ext>
                    </a:extLst>
                  </a:tr>
                  <a:tr h="195867">
                    <a:tc>
                      <a:txBody>
                        <a:bodyPr/>
                        <a:lstStyle/>
                        <a:p>
                          <a:pPr marL="0" marR="0" algn="l">
                            <a:spcBef>
                              <a:spcPts val="0"/>
                            </a:spcBef>
                            <a:spcAft>
                              <a:spcPts val="0"/>
                            </a:spcAft>
                          </a:pPr>
                          <a:r>
                            <a:rPr lang="en-US" sz="1200" b="1" kern="1200" dirty="0">
                              <a:solidFill>
                                <a:srgbClr val="ED7D31"/>
                              </a:solidFill>
                              <a:effectLst/>
                              <a:latin typeface="+mn-lt"/>
                              <a:ea typeface="+mn-ea"/>
                              <a:cs typeface="Times New Roman" panose="02020603050405020304" pitchFamily="18" charset="0"/>
                            </a:rPr>
                            <a:t>Cloud Mask and Land- Water Mask </a:t>
                          </a:r>
                          <a:endParaRPr lang="en-US" sz="1200" b="1" kern="1200" dirty="0">
                            <a:solidFill>
                              <a:srgbClr val="ED7D31"/>
                            </a:solidFill>
                            <a:effectLst/>
                            <a:latin typeface="+mn-lt"/>
                            <a:ea typeface="Times New Roman" panose="02020603050405020304" pitchFamily="18" charset="0"/>
                            <a:cs typeface="Times New Roman" panose="02020603050405020304" pitchFamily="18" charset="0"/>
                          </a:endParaRPr>
                        </a:p>
                      </a:txBody>
                      <a:tcPr marL="54864" marR="0" marT="0" marB="0"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kern="1200" dirty="0">
                              <a:solidFill>
                                <a:srgbClr val="ED7D31"/>
                              </a:solidFill>
                              <a:effectLst/>
                              <a:latin typeface="+mn-lt"/>
                              <a:ea typeface="Calibri" panose="020F0502020204030204" pitchFamily="34" charset="0"/>
                              <a:cs typeface="Times New Roman" panose="02020603050405020304" pitchFamily="18" charset="0"/>
                            </a:rPr>
                            <a:t>none</a:t>
                          </a:r>
                          <a:endParaRPr lang="en-US" sz="1200" b="1" kern="1200" dirty="0">
                            <a:solidFill>
                              <a:srgbClr val="ED7D31"/>
                            </a:solidFill>
                            <a:effectLst/>
                            <a:latin typeface="+mn-lt"/>
                            <a:ea typeface="Times New Roman" panose="02020603050405020304" pitchFamily="18" charset="0"/>
                            <a:cs typeface="Times New Roman" panose="02020603050405020304" pitchFamily="18" charset="0"/>
                          </a:endParaRPr>
                        </a:p>
                      </a:txBody>
                      <a:tcPr marL="0" marR="0" marT="0" marB="0"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65 to 110 min</a:t>
                          </a:r>
                        </a:p>
                      </a:txBody>
                      <a:tcPr marL="0" marR="0" marT="0" marB="0"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10018.7542 m</a:t>
                          </a:r>
                        </a:p>
                      </a:txBody>
                      <a:tcPr marL="0" marR="0" marT="0" marB="0"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53340" marR="0" algn="just">
                            <a:spcBef>
                              <a:spcPts val="0"/>
                            </a:spcBef>
                            <a:spcAft>
                              <a:spcPts val="0"/>
                            </a:spcAft>
                          </a:pPr>
                          <a:r>
                            <a:rPr lang="en-US" sz="1200" b="1" dirty="0">
                              <a:solidFill>
                                <a:srgbClr val="ED7D31"/>
                              </a:solidFill>
                              <a:effectLst/>
                              <a:latin typeface="+mn-lt"/>
                              <a:ea typeface="Times New Roman" panose="02020603050405020304" pitchFamily="18" charset="0"/>
                              <a:cs typeface="Times New Roman" panose="02020603050405020304" pitchFamily="18" charset="0"/>
                            </a:rPr>
                            <a:t> copied from the upstream DSCOVR EPIC L2 MAIAC product</a:t>
                          </a:r>
                        </a:p>
                      </a:txBody>
                      <a:tcPr marL="0" marR="0" marT="0" marB="0"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5014462"/>
                      </a:ext>
                    </a:extLst>
                  </a:tr>
                </a:tbl>
              </a:graphicData>
            </a:graphic>
          </p:graphicFrame>
        </mc:Fallback>
      </mc:AlternateContent>
      <p:sp>
        <p:nvSpPr>
          <p:cNvPr id="3" name="TextBox 2">
            <a:extLst>
              <a:ext uri="{FF2B5EF4-FFF2-40B4-BE49-F238E27FC236}">
                <a16:creationId xmlns:a16="http://schemas.microsoft.com/office/drawing/2014/main" id="{13DFF720-C9A4-424C-AFF3-B2938DB17391}"/>
              </a:ext>
            </a:extLst>
          </p:cNvPr>
          <p:cNvSpPr txBox="1"/>
          <p:nvPr/>
        </p:nvSpPr>
        <p:spPr>
          <a:xfrm rot="16200000">
            <a:off x="-771054" y="4566020"/>
            <a:ext cx="2013257" cy="276999"/>
          </a:xfrm>
          <a:prstGeom prst="rect">
            <a:avLst/>
          </a:prstGeom>
          <a:noFill/>
        </p:spPr>
        <p:txBody>
          <a:bodyPr wrap="square" lIns="0" tIns="0" rIns="0" bIns="0" rtlCol="0">
            <a:spAutoFit/>
          </a:bodyPr>
          <a:lstStyle/>
          <a:p>
            <a:r>
              <a:rPr lang="en-US" b="1" dirty="0">
                <a:solidFill>
                  <a:srgbClr val="ED7D31"/>
                </a:solidFill>
              </a:rPr>
              <a:t>Added in version 2 </a:t>
            </a:r>
          </a:p>
        </p:txBody>
      </p:sp>
      <p:sp>
        <p:nvSpPr>
          <p:cNvPr id="4" name="Rectangle 3">
            <a:extLst>
              <a:ext uri="{FF2B5EF4-FFF2-40B4-BE49-F238E27FC236}">
                <a16:creationId xmlns:a16="http://schemas.microsoft.com/office/drawing/2014/main" id="{E47CC6E9-FA99-734D-9BAA-C6040C7435EF}"/>
              </a:ext>
            </a:extLst>
          </p:cNvPr>
          <p:cNvSpPr/>
          <p:nvPr/>
        </p:nvSpPr>
        <p:spPr>
          <a:xfrm>
            <a:off x="253971" y="5978732"/>
            <a:ext cx="11684058" cy="646331"/>
          </a:xfrm>
          <a:prstGeom prst="rect">
            <a:avLst/>
          </a:prstGeom>
        </p:spPr>
        <p:txBody>
          <a:bodyPr wrap="square">
            <a:spAutoFit/>
          </a:bodyPr>
          <a:lstStyle/>
          <a:p>
            <a:pPr algn="just"/>
            <a:r>
              <a:rPr lang="en-US" b="1" i="1" dirty="0">
                <a:latin typeface="Cambria" panose="02040503050406030204" pitchFamily="18" charset="0"/>
                <a:ea typeface="Calibri" panose="020F0502020204030204" pitchFamily="34" charset="0"/>
                <a:cs typeface="Times New Roman" panose="02020603050405020304" pitchFamily="18" charset="0"/>
              </a:rPr>
              <a:t>The VESDR h5 file also includes Solar Zenith Angle (SZA), Solar Azimuthal Angle (SAA), View Zenith (VZA) and Azimuthal (VAA) angles at the same temporal and spatial resolutions. Granule size is below 37MB.</a:t>
            </a:r>
          </a:p>
        </p:txBody>
      </p:sp>
    </p:spTree>
    <p:extLst>
      <p:ext uri="{BB962C8B-B14F-4D97-AF65-F5344CB8AC3E}">
        <p14:creationId xmlns:p14="http://schemas.microsoft.com/office/powerpoint/2010/main" val="12498458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20">
            <a:extLst>
              <a:ext uri="{FF2B5EF4-FFF2-40B4-BE49-F238E27FC236}">
                <a16:creationId xmlns:a16="http://schemas.microsoft.com/office/drawing/2014/main" id="{717AD1FB-907D-214F-8CD5-D7045F696708}"/>
              </a:ext>
            </a:extLst>
          </p:cNvPr>
          <p:cNvSpPr>
            <a:spLocks noGrp="1"/>
          </p:cNvSpPr>
          <p:nvPr>
            <p:ph type="sldNum" sz="quarter" idx="12"/>
          </p:nvPr>
        </p:nvSpPr>
        <p:spPr>
          <a:xfrm>
            <a:off x="9448800" y="6442501"/>
            <a:ext cx="2743200" cy="365125"/>
          </a:xfrm>
        </p:spPr>
        <p:txBody>
          <a:bodyPr/>
          <a:lstStyle/>
          <a:p>
            <a:fld id="{B630AC94-6C18-204F-A50B-E24C39DAB5A9}" type="slidenum">
              <a:rPr lang="en-US" smtClean="0"/>
              <a:t>4</a:t>
            </a:fld>
            <a:endParaRPr lang="en-US" dirty="0"/>
          </a:p>
        </p:txBody>
      </p:sp>
      <p:sp>
        <p:nvSpPr>
          <p:cNvPr id="12" name="TextBox 11">
            <a:extLst>
              <a:ext uri="{FF2B5EF4-FFF2-40B4-BE49-F238E27FC236}">
                <a16:creationId xmlns:a16="http://schemas.microsoft.com/office/drawing/2014/main" id="{E75907CE-29D7-584E-B094-E014FD9C6F5C}"/>
              </a:ext>
            </a:extLst>
          </p:cNvPr>
          <p:cNvSpPr txBox="1"/>
          <p:nvPr/>
        </p:nvSpPr>
        <p:spPr>
          <a:xfrm>
            <a:off x="987159" y="2228993"/>
            <a:ext cx="1303866" cy="276999"/>
          </a:xfrm>
          <a:prstGeom prst="rect">
            <a:avLst/>
          </a:prstGeom>
          <a:noFill/>
        </p:spPr>
        <p:txBody>
          <a:bodyPr wrap="square" lIns="0" tIns="0" rIns="0" bIns="0" rtlCol="0">
            <a:spAutoFit/>
          </a:bodyPr>
          <a:lstStyle/>
          <a:p>
            <a:r>
              <a:rPr lang="en-US" b="1" dirty="0">
                <a:solidFill>
                  <a:schemeClr val="bg1"/>
                </a:solidFill>
              </a:rPr>
              <a:t>August-2016</a:t>
            </a:r>
          </a:p>
        </p:txBody>
      </p:sp>
      <p:grpSp>
        <p:nvGrpSpPr>
          <p:cNvPr id="4" name="Group 3">
            <a:extLst>
              <a:ext uri="{FF2B5EF4-FFF2-40B4-BE49-F238E27FC236}">
                <a16:creationId xmlns:a16="http://schemas.microsoft.com/office/drawing/2014/main" id="{EEB3F2B2-8B8E-A54F-827E-EDD05366962E}"/>
              </a:ext>
            </a:extLst>
          </p:cNvPr>
          <p:cNvGrpSpPr/>
          <p:nvPr/>
        </p:nvGrpSpPr>
        <p:grpSpPr>
          <a:xfrm>
            <a:off x="3612113" y="442666"/>
            <a:ext cx="4935749" cy="4956677"/>
            <a:chOff x="3612113" y="2009069"/>
            <a:chExt cx="4935749" cy="4956677"/>
          </a:xfrm>
        </p:grpSpPr>
        <p:pic>
          <p:nvPicPr>
            <p:cNvPr id="9" name="Picture 8">
              <a:extLst>
                <a:ext uri="{FF2B5EF4-FFF2-40B4-BE49-F238E27FC236}">
                  <a16:creationId xmlns:a16="http://schemas.microsoft.com/office/drawing/2014/main" id="{FF06133C-0DA6-F541-8831-9E637728EADE}"/>
                </a:ext>
              </a:extLst>
            </p:cNvPr>
            <p:cNvPicPr>
              <a:picLocks noChangeAspect="1"/>
            </p:cNvPicPr>
            <p:nvPr/>
          </p:nvPicPr>
          <p:blipFill>
            <a:blip r:embed="rId3"/>
            <a:stretch>
              <a:fillRect/>
            </a:stretch>
          </p:blipFill>
          <p:spPr>
            <a:xfrm>
              <a:off x="3612113" y="2009069"/>
              <a:ext cx="2528823" cy="4956677"/>
            </a:xfrm>
            <a:prstGeom prst="rect">
              <a:avLst/>
            </a:prstGeom>
          </p:spPr>
        </p:pic>
        <p:pic>
          <p:nvPicPr>
            <p:cNvPr id="13" name="Picture 12">
              <a:extLst>
                <a:ext uri="{FF2B5EF4-FFF2-40B4-BE49-F238E27FC236}">
                  <a16:creationId xmlns:a16="http://schemas.microsoft.com/office/drawing/2014/main" id="{EC6EDBAB-EF48-9F42-A7E4-26B117EE0D13}"/>
                </a:ext>
              </a:extLst>
            </p:cNvPr>
            <p:cNvPicPr>
              <a:picLocks noChangeAspect="1"/>
            </p:cNvPicPr>
            <p:nvPr/>
          </p:nvPicPr>
          <p:blipFill>
            <a:blip r:embed="rId4"/>
            <a:stretch>
              <a:fillRect/>
            </a:stretch>
          </p:blipFill>
          <p:spPr>
            <a:xfrm>
              <a:off x="5981877" y="2064489"/>
              <a:ext cx="2565985" cy="4845835"/>
            </a:xfrm>
            <a:prstGeom prst="rect">
              <a:avLst/>
            </a:prstGeom>
          </p:spPr>
        </p:pic>
      </p:grpSp>
      <p:sp>
        <p:nvSpPr>
          <p:cNvPr id="16" name="TextBox 15">
            <a:extLst>
              <a:ext uri="{FF2B5EF4-FFF2-40B4-BE49-F238E27FC236}">
                <a16:creationId xmlns:a16="http://schemas.microsoft.com/office/drawing/2014/main" id="{FA1C8227-8C1C-7745-AF18-97FB9756C19C}"/>
              </a:ext>
            </a:extLst>
          </p:cNvPr>
          <p:cNvSpPr txBox="1"/>
          <p:nvPr/>
        </p:nvSpPr>
        <p:spPr>
          <a:xfrm>
            <a:off x="1824179" y="1281720"/>
            <a:ext cx="1905339" cy="1969770"/>
          </a:xfrm>
          <a:prstGeom prst="rect">
            <a:avLst/>
          </a:prstGeom>
          <a:noFill/>
        </p:spPr>
        <p:txBody>
          <a:bodyPr wrap="square" lIns="0" tIns="0" rIns="0" bIns="0" rtlCol="0">
            <a:spAutoFit/>
          </a:bodyPr>
          <a:lstStyle/>
          <a:p>
            <a:pPr algn="just"/>
            <a:r>
              <a:rPr lang="en-US" sz="1600" b="1" dirty="0"/>
              <a:t>Normalized Difference Vegetation Index (NDVI): difference bet-ween Bidirectional Re-</a:t>
            </a:r>
            <a:r>
              <a:rPr lang="en-US" sz="1600" b="1" dirty="0" err="1"/>
              <a:t>flectance</a:t>
            </a:r>
            <a:r>
              <a:rPr lang="en-US" sz="1600" b="1" dirty="0"/>
              <a:t> Factor (BRF) at 779.5 nm and 680 nm normalized by their sum </a:t>
            </a:r>
            <a:endParaRPr lang="en-US" sz="1600" b="1" dirty="0">
              <a:solidFill>
                <a:srgbClr val="0000FF"/>
              </a:solidFill>
              <a:latin typeface="Comic Sans MS" panose="030F0902030302020204" pitchFamily="66" charset="0"/>
            </a:endParaRPr>
          </a:p>
        </p:txBody>
      </p:sp>
      <p:sp>
        <p:nvSpPr>
          <p:cNvPr id="20" name="TextBox 19">
            <a:extLst>
              <a:ext uri="{FF2B5EF4-FFF2-40B4-BE49-F238E27FC236}">
                <a16:creationId xmlns:a16="http://schemas.microsoft.com/office/drawing/2014/main" id="{05DC1EC2-2A42-8740-8C08-A328671E477E}"/>
              </a:ext>
            </a:extLst>
          </p:cNvPr>
          <p:cNvSpPr txBox="1"/>
          <p:nvPr/>
        </p:nvSpPr>
        <p:spPr>
          <a:xfrm>
            <a:off x="144470" y="4337193"/>
            <a:ext cx="1497309" cy="1477328"/>
          </a:xfrm>
          <a:prstGeom prst="rect">
            <a:avLst/>
          </a:prstGeom>
          <a:noFill/>
        </p:spPr>
        <p:txBody>
          <a:bodyPr wrap="square" lIns="0" tIns="0" rIns="0" bIns="0" rtlCol="0">
            <a:spAutoFit/>
          </a:bodyPr>
          <a:lstStyle/>
          <a:p>
            <a:pPr algn="just"/>
            <a:r>
              <a:rPr lang="en-US" sz="1600" b="1" dirty="0"/>
              <a:t>Sunlit Leaf Area Index (SLAI): leaf area illuminated by the direct solar beam per unit ground area </a:t>
            </a:r>
            <a:endParaRPr lang="en-US" sz="1600" b="1" dirty="0">
              <a:solidFill>
                <a:srgbClr val="0000FF"/>
              </a:solidFill>
              <a:latin typeface="Comic Sans MS" panose="030F0902030302020204" pitchFamily="66" charset="0"/>
            </a:endParaRPr>
          </a:p>
        </p:txBody>
      </p:sp>
      <p:sp>
        <p:nvSpPr>
          <p:cNvPr id="2" name="Title 1">
            <a:extLst>
              <a:ext uri="{FF2B5EF4-FFF2-40B4-BE49-F238E27FC236}">
                <a16:creationId xmlns:a16="http://schemas.microsoft.com/office/drawing/2014/main" id="{CB16FFA1-2ADC-F440-8B00-AA81EA488AA9}"/>
              </a:ext>
            </a:extLst>
          </p:cNvPr>
          <p:cNvSpPr>
            <a:spLocks noGrp="1"/>
          </p:cNvSpPr>
          <p:nvPr>
            <p:ph type="title"/>
          </p:nvPr>
        </p:nvSpPr>
        <p:spPr>
          <a:xfrm>
            <a:off x="13393" y="2281"/>
            <a:ext cx="12192000" cy="370055"/>
          </a:xfrm>
          <a:solidFill>
            <a:srgbClr val="008E00"/>
          </a:solidFill>
        </p:spPr>
        <p:txBody>
          <a:bodyPr lIns="0" tIns="0" rIns="0" bIns="0">
            <a:normAutofit fontScale="90000"/>
          </a:bodyPr>
          <a:lstStyle/>
          <a:p>
            <a:pPr algn="ctr"/>
            <a:r>
              <a:rPr lang="en-US" sz="2800" b="1" cap="all" spc="-26" dirty="0">
                <a:solidFill>
                  <a:schemeClr val="bg1"/>
                </a:solidFill>
                <a:latin typeface="+mn-lt"/>
                <a:ea typeface="Gungsuh" panose="02030600000101010101" pitchFamily="18" charset="-127"/>
              </a:rPr>
              <a:t>Version 2 VESDR: 10 km NDVI, FPAR, SLAI, DASF</a:t>
            </a:r>
            <a:endParaRPr lang="en-US" altLang="en-US" sz="2800" b="1" cap="all" spc="-26" dirty="0">
              <a:solidFill>
                <a:schemeClr val="bg1"/>
              </a:solidFill>
              <a:latin typeface="+mn-lt"/>
              <a:ea typeface="Gungsuh" panose="02030600000101010101" pitchFamily="18" charset="-127"/>
            </a:endParaRPr>
          </a:p>
        </p:txBody>
      </p:sp>
      <p:sp>
        <p:nvSpPr>
          <p:cNvPr id="26" name="TextBox 25">
            <a:extLst>
              <a:ext uri="{FF2B5EF4-FFF2-40B4-BE49-F238E27FC236}">
                <a16:creationId xmlns:a16="http://schemas.microsoft.com/office/drawing/2014/main" id="{CB117407-707E-6348-810F-493D845D63C0}"/>
              </a:ext>
            </a:extLst>
          </p:cNvPr>
          <p:cNvSpPr txBox="1"/>
          <p:nvPr/>
        </p:nvSpPr>
        <p:spPr>
          <a:xfrm>
            <a:off x="3887378" y="4965173"/>
            <a:ext cx="4444030" cy="1723549"/>
          </a:xfrm>
          <a:prstGeom prst="rect">
            <a:avLst/>
          </a:prstGeom>
          <a:noFill/>
        </p:spPr>
        <p:txBody>
          <a:bodyPr wrap="square" lIns="0" tIns="0" rIns="0" bIns="0" rtlCol="0">
            <a:spAutoFit/>
          </a:bodyPr>
          <a:lstStyle/>
          <a:p>
            <a:pPr algn="just"/>
            <a:r>
              <a:rPr lang="en-US" sz="1600" b="1" dirty="0">
                <a:solidFill>
                  <a:srgbClr val="0000FF"/>
                </a:solidFill>
                <a:latin typeface="Comic Sans MS" panose="030F0902030302020204" pitchFamily="66" charset="0"/>
              </a:rPr>
              <a:t>LAI, SLAI and FPAR are key state parameters in most ecosystem productivity models and carbon/nitrogen cycle. DASF provides information critical to accounting for structural contributions to measurements of leaf biochemistry from remote sensing.  </a:t>
            </a:r>
          </a:p>
        </p:txBody>
      </p:sp>
      <p:sp>
        <p:nvSpPr>
          <p:cNvPr id="32" name="TextBox 31">
            <a:extLst>
              <a:ext uri="{FF2B5EF4-FFF2-40B4-BE49-F238E27FC236}">
                <a16:creationId xmlns:a16="http://schemas.microsoft.com/office/drawing/2014/main" id="{21C3F82B-D27B-594B-AF74-3FEB78E9214E}"/>
              </a:ext>
            </a:extLst>
          </p:cNvPr>
          <p:cNvSpPr txBox="1"/>
          <p:nvPr/>
        </p:nvSpPr>
        <p:spPr>
          <a:xfrm>
            <a:off x="4025541" y="4352708"/>
            <a:ext cx="1764831" cy="430887"/>
          </a:xfrm>
          <a:prstGeom prst="rect">
            <a:avLst/>
          </a:prstGeom>
          <a:noFill/>
        </p:spPr>
        <p:txBody>
          <a:bodyPr wrap="square" lIns="0" tIns="0" rIns="0" bIns="0" rtlCol="0">
            <a:spAutoFit/>
          </a:bodyPr>
          <a:lstStyle/>
          <a:p>
            <a:r>
              <a:rPr lang="en-US" sz="1400" b="1" dirty="0">
                <a:solidFill>
                  <a:schemeClr val="bg1"/>
                </a:solidFill>
              </a:rPr>
              <a:t>MAIAC Surface  Reflectance</a:t>
            </a:r>
          </a:p>
        </p:txBody>
      </p:sp>
      <p:sp>
        <p:nvSpPr>
          <p:cNvPr id="34" name="TextBox 33">
            <a:extLst>
              <a:ext uri="{FF2B5EF4-FFF2-40B4-BE49-F238E27FC236}">
                <a16:creationId xmlns:a16="http://schemas.microsoft.com/office/drawing/2014/main" id="{38691A9E-DE8D-7B4E-920D-35FF6EFEF175}"/>
              </a:ext>
            </a:extLst>
          </p:cNvPr>
          <p:cNvSpPr txBox="1"/>
          <p:nvPr/>
        </p:nvSpPr>
        <p:spPr>
          <a:xfrm>
            <a:off x="6332441" y="849791"/>
            <a:ext cx="1129583" cy="169277"/>
          </a:xfrm>
          <a:prstGeom prst="rect">
            <a:avLst/>
          </a:prstGeom>
          <a:noFill/>
        </p:spPr>
        <p:txBody>
          <a:bodyPr wrap="square" lIns="0" tIns="0" rIns="0" bIns="0" rtlCol="0">
            <a:spAutoFit/>
          </a:bodyPr>
          <a:lstStyle/>
          <a:p>
            <a:r>
              <a:rPr lang="en-US" sz="1100" b="1" dirty="0">
                <a:solidFill>
                  <a:schemeClr val="bg1"/>
                </a:solidFill>
              </a:rPr>
              <a:t>23 August, 2016</a:t>
            </a:r>
          </a:p>
        </p:txBody>
      </p:sp>
      <p:pic>
        <p:nvPicPr>
          <p:cNvPr id="7" name="Picture 6">
            <a:extLst>
              <a:ext uri="{FF2B5EF4-FFF2-40B4-BE49-F238E27FC236}">
                <a16:creationId xmlns:a16="http://schemas.microsoft.com/office/drawing/2014/main" id="{BA1AF6EF-FC21-694B-A6C8-BB128B93C2A8}"/>
              </a:ext>
            </a:extLst>
          </p:cNvPr>
          <p:cNvPicPr>
            <a:picLocks noChangeAspect="1"/>
          </p:cNvPicPr>
          <p:nvPr/>
        </p:nvPicPr>
        <p:blipFill rotWithShape="1">
          <a:blip r:embed="rId5"/>
          <a:srcRect l="23193" t="3108" r="18179" b="10643"/>
          <a:stretch/>
        </p:blipFill>
        <p:spPr>
          <a:xfrm>
            <a:off x="4393" y="563077"/>
            <a:ext cx="1749971" cy="3094523"/>
          </a:xfrm>
          <a:prstGeom prst="rect">
            <a:avLst/>
          </a:prstGeom>
        </p:spPr>
      </p:pic>
      <p:pic>
        <p:nvPicPr>
          <p:cNvPr id="10" name="Picture 9">
            <a:extLst>
              <a:ext uri="{FF2B5EF4-FFF2-40B4-BE49-F238E27FC236}">
                <a16:creationId xmlns:a16="http://schemas.microsoft.com/office/drawing/2014/main" id="{38FAB0B6-8DC1-E044-B900-CD8164B5E062}"/>
              </a:ext>
            </a:extLst>
          </p:cNvPr>
          <p:cNvPicPr>
            <a:picLocks noChangeAspect="1"/>
          </p:cNvPicPr>
          <p:nvPr/>
        </p:nvPicPr>
        <p:blipFill rotWithShape="1">
          <a:blip r:embed="rId6"/>
          <a:srcRect l="24384" t="3977" r="17874" b="10877"/>
          <a:stretch/>
        </p:blipFill>
        <p:spPr>
          <a:xfrm>
            <a:off x="10475028" y="598263"/>
            <a:ext cx="1719154" cy="3047284"/>
          </a:xfrm>
          <a:prstGeom prst="rect">
            <a:avLst/>
          </a:prstGeom>
        </p:spPr>
      </p:pic>
      <p:pic>
        <p:nvPicPr>
          <p:cNvPr id="14" name="Picture 13">
            <a:extLst>
              <a:ext uri="{FF2B5EF4-FFF2-40B4-BE49-F238E27FC236}">
                <a16:creationId xmlns:a16="http://schemas.microsoft.com/office/drawing/2014/main" id="{FE9B5096-FA02-4F49-918C-B7C4EE6049AC}"/>
              </a:ext>
            </a:extLst>
          </p:cNvPr>
          <p:cNvPicPr>
            <a:picLocks noChangeAspect="1"/>
          </p:cNvPicPr>
          <p:nvPr/>
        </p:nvPicPr>
        <p:blipFill rotWithShape="1">
          <a:blip r:embed="rId7"/>
          <a:srcRect l="22786" t="3860" r="18564" b="10761"/>
          <a:stretch/>
        </p:blipFill>
        <p:spPr>
          <a:xfrm>
            <a:off x="8578505" y="3724683"/>
            <a:ext cx="1761798" cy="3082943"/>
          </a:xfrm>
          <a:prstGeom prst="rect">
            <a:avLst/>
          </a:prstGeom>
        </p:spPr>
      </p:pic>
      <p:pic>
        <p:nvPicPr>
          <p:cNvPr id="24" name="Picture 23">
            <a:extLst>
              <a:ext uri="{FF2B5EF4-FFF2-40B4-BE49-F238E27FC236}">
                <a16:creationId xmlns:a16="http://schemas.microsoft.com/office/drawing/2014/main" id="{94B64FDB-1191-A847-B814-B1F4A1F8F6A2}"/>
              </a:ext>
            </a:extLst>
          </p:cNvPr>
          <p:cNvPicPr>
            <a:picLocks noChangeAspect="1"/>
          </p:cNvPicPr>
          <p:nvPr/>
        </p:nvPicPr>
        <p:blipFill rotWithShape="1">
          <a:blip r:embed="rId8"/>
          <a:srcRect l="23776" t="3508" r="17874" b="10526"/>
          <a:stretch/>
        </p:blipFill>
        <p:spPr>
          <a:xfrm>
            <a:off x="1901862" y="3716630"/>
            <a:ext cx="1749971" cy="3099048"/>
          </a:xfrm>
          <a:prstGeom prst="rect">
            <a:avLst/>
          </a:prstGeom>
        </p:spPr>
      </p:pic>
      <p:sp>
        <p:nvSpPr>
          <p:cNvPr id="5" name="TextBox 4">
            <a:extLst>
              <a:ext uri="{FF2B5EF4-FFF2-40B4-BE49-F238E27FC236}">
                <a16:creationId xmlns:a16="http://schemas.microsoft.com/office/drawing/2014/main" id="{D0E96E93-E375-7B4C-AA7A-087C4CADA44A}"/>
              </a:ext>
            </a:extLst>
          </p:cNvPr>
          <p:cNvSpPr txBox="1"/>
          <p:nvPr/>
        </p:nvSpPr>
        <p:spPr>
          <a:xfrm>
            <a:off x="76955" y="3047085"/>
            <a:ext cx="621404" cy="276999"/>
          </a:xfrm>
          <a:prstGeom prst="rect">
            <a:avLst/>
          </a:prstGeom>
          <a:noFill/>
        </p:spPr>
        <p:txBody>
          <a:bodyPr wrap="square" lIns="0" tIns="0" rIns="0" bIns="0" rtlCol="0">
            <a:spAutoFit/>
          </a:bodyPr>
          <a:lstStyle/>
          <a:p>
            <a:r>
              <a:rPr lang="en-US" b="1" dirty="0">
                <a:solidFill>
                  <a:schemeClr val="bg1"/>
                </a:solidFill>
              </a:rPr>
              <a:t>NDVI</a:t>
            </a:r>
          </a:p>
        </p:txBody>
      </p:sp>
      <p:sp>
        <p:nvSpPr>
          <p:cNvPr id="28" name="TextBox 27">
            <a:extLst>
              <a:ext uri="{FF2B5EF4-FFF2-40B4-BE49-F238E27FC236}">
                <a16:creationId xmlns:a16="http://schemas.microsoft.com/office/drawing/2014/main" id="{B8D6C823-9580-B849-84CF-C9D30CD50B86}"/>
              </a:ext>
            </a:extLst>
          </p:cNvPr>
          <p:cNvSpPr txBox="1"/>
          <p:nvPr/>
        </p:nvSpPr>
        <p:spPr>
          <a:xfrm>
            <a:off x="1948420" y="6137369"/>
            <a:ext cx="621404" cy="276999"/>
          </a:xfrm>
          <a:prstGeom prst="rect">
            <a:avLst/>
          </a:prstGeom>
          <a:noFill/>
        </p:spPr>
        <p:txBody>
          <a:bodyPr wrap="square" lIns="0" tIns="0" rIns="0" bIns="0" rtlCol="0">
            <a:spAutoFit/>
          </a:bodyPr>
          <a:lstStyle/>
          <a:p>
            <a:r>
              <a:rPr lang="en-US" b="1" dirty="0">
                <a:solidFill>
                  <a:schemeClr val="bg1"/>
                </a:solidFill>
              </a:rPr>
              <a:t>SLAI</a:t>
            </a:r>
          </a:p>
        </p:txBody>
      </p:sp>
      <p:sp>
        <p:nvSpPr>
          <p:cNvPr id="19" name="TextBox 18">
            <a:extLst>
              <a:ext uri="{FF2B5EF4-FFF2-40B4-BE49-F238E27FC236}">
                <a16:creationId xmlns:a16="http://schemas.microsoft.com/office/drawing/2014/main" id="{66C42B80-5A4D-104E-B858-3530F1EE934C}"/>
              </a:ext>
            </a:extLst>
          </p:cNvPr>
          <p:cNvSpPr txBox="1"/>
          <p:nvPr/>
        </p:nvSpPr>
        <p:spPr>
          <a:xfrm>
            <a:off x="10475028" y="4729881"/>
            <a:ext cx="1563460" cy="1477328"/>
          </a:xfrm>
          <a:prstGeom prst="rect">
            <a:avLst/>
          </a:prstGeom>
          <a:noFill/>
        </p:spPr>
        <p:txBody>
          <a:bodyPr wrap="square" lIns="0" tIns="0" rIns="0" bIns="0" rtlCol="0">
            <a:spAutoFit/>
          </a:bodyPr>
          <a:lstStyle/>
          <a:p>
            <a:pPr algn="just"/>
            <a:r>
              <a:rPr lang="en-US" sz="1600" b="1" dirty="0"/>
              <a:t>Directional Area Scattering Factor (DASF): canopy BRF if the foliage does not absorb radiation  </a:t>
            </a:r>
            <a:endParaRPr lang="en-US" sz="1600" b="1" dirty="0">
              <a:solidFill>
                <a:srgbClr val="0000FF"/>
              </a:solidFill>
              <a:latin typeface="Comic Sans MS" panose="030F0902030302020204" pitchFamily="66" charset="0"/>
            </a:endParaRPr>
          </a:p>
        </p:txBody>
      </p:sp>
      <p:sp>
        <p:nvSpPr>
          <p:cNvPr id="30" name="TextBox 29">
            <a:extLst>
              <a:ext uri="{FF2B5EF4-FFF2-40B4-BE49-F238E27FC236}">
                <a16:creationId xmlns:a16="http://schemas.microsoft.com/office/drawing/2014/main" id="{D6F94E24-215C-BF46-8A71-FD361E2D1F97}"/>
              </a:ext>
            </a:extLst>
          </p:cNvPr>
          <p:cNvSpPr txBox="1"/>
          <p:nvPr/>
        </p:nvSpPr>
        <p:spPr>
          <a:xfrm>
            <a:off x="8620821" y="6167311"/>
            <a:ext cx="621404" cy="276999"/>
          </a:xfrm>
          <a:prstGeom prst="rect">
            <a:avLst/>
          </a:prstGeom>
          <a:noFill/>
        </p:spPr>
        <p:txBody>
          <a:bodyPr wrap="square" lIns="0" tIns="0" rIns="0" bIns="0" rtlCol="0">
            <a:spAutoFit/>
          </a:bodyPr>
          <a:lstStyle/>
          <a:p>
            <a:r>
              <a:rPr lang="en-US" b="1" dirty="0">
                <a:solidFill>
                  <a:schemeClr val="bg1"/>
                </a:solidFill>
              </a:rPr>
              <a:t>DASF</a:t>
            </a:r>
          </a:p>
        </p:txBody>
      </p:sp>
      <p:sp>
        <p:nvSpPr>
          <p:cNvPr id="18" name="TextBox 17">
            <a:extLst>
              <a:ext uri="{FF2B5EF4-FFF2-40B4-BE49-F238E27FC236}">
                <a16:creationId xmlns:a16="http://schemas.microsoft.com/office/drawing/2014/main" id="{30ADC5D4-2774-9D41-A0E5-D541C9A0B790}"/>
              </a:ext>
            </a:extLst>
          </p:cNvPr>
          <p:cNvSpPr txBox="1"/>
          <p:nvPr/>
        </p:nvSpPr>
        <p:spPr>
          <a:xfrm>
            <a:off x="8510700" y="1604852"/>
            <a:ext cx="1897409" cy="1231106"/>
          </a:xfrm>
          <a:prstGeom prst="rect">
            <a:avLst/>
          </a:prstGeom>
          <a:noFill/>
        </p:spPr>
        <p:txBody>
          <a:bodyPr wrap="square" lIns="0" tIns="0" rIns="0" bIns="0" rtlCol="0">
            <a:spAutoFit/>
          </a:bodyPr>
          <a:lstStyle/>
          <a:p>
            <a:pPr algn="just"/>
            <a:r>
              <a:rPr lang="en-US" sz="1600" b="1" dirty="0"/>
              <a:t>Fraction of </a:t>
            </a:r>
            <a:r>
              <a:rPr lang="en-US" sz="1600" b="1" dirty="0" err="1"/>
              <a:t>Photosy-nthetically</a:t>
            </a:r>
            <a:r>
              <a:rPr lang="en-US" sz="1600" b="1" dirty="0"/>
              <a:t> Active Ra-</a:t>
            </a:r>
            <a:r>
              <a:rPr lang="en-US" sz="1600" b="1" dirty="0" err="1"/>
              <a:t>diation</a:t>
            </a:r>
            <a:r>
              <a:rPr lang="en-US" sz="1600" b="1" dirty="0"/>
              <a:t> (400 – 700nm, FPAR) absorbed by vegetation</a:t>
            </a:r>
            <a:endParaRPr lang="en-US" sz="1600" b="1" dirty="0">
              <a:solidFill>
                <a:srgbClr val="0000FF"/>
              </a:solidFill>
              <a:latin typeface="Comic Sans MS" panose="030F0902030302020204" pitchFamily="66" charset="0"/>
            </a:endParaRPr>
          </a:p>
        </p:txBody>
      </p:sp>
      <p:sp>
        <p:nvSpPr>
          <p:cNvPr id="29" name="TextBox 28">
            <a:extLst>
              <a:ext uri="{FF2B5EF4-FFF2-40B4-BE49-F238E27FC236}">
                <a16:creationId xmlns:a16="http://schemas.microsoft.com/office/drawing/2014/main" id="{5AEAD08F-9F41-7342-AFEC-84F2F0002B48}"/>
              </a:ext>
            </a:extLst>
          </p:cNvPr>
          <p:cNvSpPr txBox="1"/>
          <p:nvPr/>
        </p:nvSpPr>
        <p:spPr>
          <a:xfrm>
            <a:off x="10509698" y="3062722"/>
            <a:ext cx="621404" cy="276999"/>
          </a:xfrm>
          <a:prstGeom prst="rect">
            <a:avLst/>
          </a:prstGeom>
          <a:noFill/>
        </p:spPr>
        <p:txBody>
          <a:bodyPr wrap="square" lIns="0" tIns="0" rIns="0" bIns="0" rtlCol="0">
            <a:spAutoFit/>
          </a:bodyPr>
          <a:lstStyle/>
          <a:p>
            <a:r>
              <a:rPr lang="en-US" b="1" dirty="0">
                <a:solidFill>
                  <a:schemeClr val="bg1"/>
                </a:solidFill>
              </a:rPr>
              <a:t>FPAR</a:t>
            </a:r>
          </a:p>
        </p:txBody>
      </p:sp>
      <p:sp>
        <p:nvSpPr>
          <p:cNvPr id="31" name="TextBox 30">
            <a:extLst>
              <a:ext uri="{FF2B5EF4-FFF2-40B4-BE49-F238E27FC236}">
                <a16:creationId xmlns:a16="http://schemas.microsoft.com/office/drawing/2014/main" id="{D3308F35-F3F7-3A40-8DFA-2840BAD7815B}"/>
              </a:ext>
            </a:extLst>
          </p:cNvPr>
          <p:cNvSpPr txBox="1"/>
          <p:nvPr/>
        </p:nvSpPr>
        <p:spPr>
          <a:xfrm>
            <a:off x="6365821" y="4385043"/>
            <a:ext cx="1432360" cy="430887"/>
          </a:xfrm>
          <a:prstGeom prst="rect">
            <a:avLst/>
          </a:prstGeom>
          <a:noFill/>
        </p:spPr>
        <p:txBody>
          <a:bodyPr wrap="square" lIns="0" tIns="0" rIns="0" bIns="0" rtlCol="0">
            <a:spAutoFit/>
          </a:bodyPr>
          <a:lstStyle/>
          <a:p>
            <a:r>
              <a:rPr lang="en-US" sz="1400" b="1" dirty="0">
                <a:solidFill>
                  <a:schemeClr val="bg1"/>
                </a:solidFill>
              </a:rPr>
              <a:t>MAIAC TOA Reflectance</a:t>
            </a:r>
          </a:p>
        </p:txBody>
      </p:sp>
    </p:spTree>
    <p:extLst>
      <p:ext uri="{BB962C8B-B14F-4D97-AF65-F5344CB8AC3E}">
        <p14:creationId xmlns:p14="http://schemas.microsoft.com/office/powerpoint/2010/main" val="30578484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20">
            <a:extLst>
              <a:ext uri="{FF2B5EF4-FFF2-40B4-BE49-F238E27FC236}">
                <a16:creationId xmlns:a16="http://schemas.microsoft.com/office/drawing/2014/main" id="{717AD1FB-907D-214F-8CD5-D7045F696708}"/>
              </a:ext>
            </a:extLst>
          </p:cNvPr>
          <p:cNvSpPr>
            <a:spLocks noGrp="1"/>
          </p:cNvSpPr>
          <p:nvPr>
            <p:ph type="sldNum" sz="quarter" idx="12"/>
          </p:nvPr>
        </p:nvSpPr>
        <p:spPr>
          <a:xfrm>
            <a:off x="11906306" y="6492875"/>
            <a:ext cx="285693" cy="365125"/>
          </a:xfrm>
        </p:spPr>
        <p:txBody>
          <a:bodyPr/>
          <a:lstStyle/>
          <a:p>
            <a:fld id="{B630AC94-6C18-204F-A50B-E24C39DAB5A9}" type="slidenum">
              <a:rPr lang="en-US" smtClean="0"/>
              <a:t>5</a:t>
            </a:fld>
            <a:endParaRPr lang="en-US" dirty="0"/>
          </a:p>
        </p:txBody>
      </p:sp>
      <p:pic>
        <p:nvPicPr>
          <p:cNvPr id="7" name="Picture 6">
            <a:extLst>
              <a:ext uri="{FF2B5EF4-FFF2-40B4-BE49-F238E27FC236}">
                <a16:creationId xmlns:a16="http://schemas.microsoft.com/office/drawing/2014/main" id="{D52AABB7-AE6E-B142-B920-02A525BC2D43}"/>
              </a:ext>
            </a:extLst>
          </p:cNvPr>
          <p:cNvPicPr>
            <a:picLocks noChangeAspect="1"/>
          </p:cNvPicPr>
          <p:nvPr/>
        </p:nvPicPr>
        <p:blipFill>
          <a:blip r:embed="rId3"/>
          <a:stretch>
            <a:fillRect/>
          </a:stretch>
        </p:blipFill>
        <p:spPr>
          <a:xfrm>
            <a:off x="-107699" y="1997567"/>
            <a:ext cx="6322639" cy="2827006"/>
          </a:xfrm>
          <a:prstGeom prst="rect">
            <a:avLst/>
          </a:prstGeom>
        </p:spPr>
      </p:pic>
      <p:sp>
        <p:nvSpPr>
          <p:cNvPr id="8" name="TextBox 7">
            <a:extLst>
              <a:ext uri="{FF2B5EF4-FFF2-40B4-BE49-F238E27FC236}">
                <a16:creationId xmlns:a16="http://schemas.microsoft.com/office/drawing/2014/main" id="{A701EFB9-4EC6-1E42-B4DD-BE8F890A8886}"/>
              </a:ext>
            </a:extLst>
          </p:cNvPr>
          <p:cNvSpPr txBox="1"/>
          <p:nvPr/>
        </p:nvSpPr>
        <p:spPr>
          <a:xfrm>
            <a:off x="262013" y="5124994"/>
            <a:ext cx="5583214" cy="1508105"/>
          </a:xfrm>
          <a:prstGeom prst="rect">
            <a:avLst/>
          </a:prstGeom>
          <a:noFill/>
        </p:spPr>
        <p:txBody>
          <a:bodyPr wrap="square" lIns="0" rIns="0" rtlCol="0">
            <a:spAutoFit/>
          </a:bodyPr>
          <a:lstStyle/>
          <a:p>
            <a:pPr algn="ctr"/>
            <a:r>
              <a:rPr lang="en-US" sz="2400" b="1" dirty="0">
                <a:solidFill>
                  <a:srgbClr val="0000FF"/>
                </a:solidFill>
                <a:latin typeface="Comic Sans MS" panose="030F0902030302020204" pitchFamily="66" charset="0"/>
              </a:rPr>
              <a:t>Available from the NASA Langley Atmospheric Science Data Center (</a:t>
            </a:r>
            <a:r>
              <a:rPr lang="en-US" sz="2000" b="1" dirty="0">
                <a:solidFill>
                  <a:srgbClr val="0000FF"/>
                </a:solidFill>
                <a:latin typeface="Comic Sans MS" panose="030F0902030302020204" pitchFamily="66" charset="0"/>
              </a:rPr>
              <a:t>https://</a:t>
            </a:r>
            <a:r>
              <a:rPr lang="en-US" sz="2000" b="1" dirty="0" err="1">
                <a:solidFill>
                  <a:srgbClr val="0000FF"/>
                </a:solidFill>
                <a:latin typeface="Comic Sans MS" panose="030F0902030302020204" pitchFamily="66" charset="0"/>
              </a:rPr>
              <a:t>asdc.larc.nasa.gov</a:t>
            </a:r>
            <a:r>
              <a:rPr lang="en-US" sz="2000" b="1" dirty="0">
                <a:solidFill>
                  <a:srgbClr val="0000FF"/>
                </a:solidFill>
                <a:latin typeface="Comic Sans MS" panose="030F0902030302020204" pitchFamily="66" charset="0"/>
              </a:rPr>
              <a:t>/project/DSCOVR/DSCOVR_EPIC_L2_VESDR_02)</a:t>
            </a:r>
          </a:p>
        </p:txBody>
      </p:sp>
      <p:sp>
        <p:nvSpPr>
          <p:cNvPr id="2" name="Title 1">
            <a:extLst>
              <a:ext uri="{FF2B5EF4-FFF2-40B4-BE49-F238E27FC236}">
                <a16:creationId xmlns:a16="http://schemas.microsoft.com/office/drawing/2014/main" id="{CB16FFA1-2ADC-F440-8B00-AA81EA488AA9}"/>
              </a:ext>
            </a:extLst>
          </p:cNvPr>
          <p:cNvSpPr>
            <a:spLocks noGrp="1"/>
          </p:cNvSpPr>
          <p:nvPr>
            <p:ph type="title"/>
          </p:nvPr>
        </p:nvSpPr>
        <p:spPr>
          <a:xfrm>
            <a:off x="0" y="0"/>
            <a:ext cx="12192000" cy="420587"/>
          </a:xfrm>
          <a:solidFill>
            <a:srgbClr val="008E00"/>
          </a:solidFill>
        </p:spPr>
        <p:txBody>
          <a:bodyPr lIns="0" tIns="0" rIns="0" bIns="0">
            <a:normAutofit/>
          </a:bodyPr>
          <a:lstStyle/>
          <a:p>
            <a:pPr algn="ctr"/>
            <a:r>
              <a:rPr lang="en-US" sz="2800" b="1" cap="all" spc="-26" dirty="0">
                <a:solidFill>
                  <a:schemeClr val="bg1"/>
                </a:solidFill>
                <a:latin typeface="+mn-lt"/>
                <a:ea typeface="Gungsuh" panose="02030600000101010101" pitchFamily="18" charset="-127"/>
              </a:rPr>
              <a:t>Version 2 Ancillary science data </a:t>
            </a:r>
            <a:r>
              <a:rPr lang="en-US" sz="2800" b="1" cap="all" spc="-26" dirty="0" err="1">
                <a:solidFill>
                  <a:schemeClr val="bg1"/>
                </a:solidFill>
                <a:latin typeface="+mn-lt"/>
                <a:ea typeface="Gungsuh" panose="02030600000101010101" pitchFamily="18" charset="-127"/>
              </a:rPr>
              <a:t>productS</a:t>
            </a:r>
            <a:r>
              <a:rPr lang="en-US" sz="2800" b="1" cap="all" spc="-26" dirty="0">
                <a:solidFill>
                  <a:schemeClr val="bg1"/>
                </a:solidFill>
                <a:latin typeface="+mn-lt"/>
                <a:ea typeface="Gungsuh" panose="02030600000101010101" pitchFamily="18" charset="-127"/>
              </a:rPr>
              <a:t>: 10 km Land Cover Map</a:t>
            </a:r>
            <a:endParaRPr lang="en-US" altLang="en-US" sz="2800" b="1" cap="all" spc="-26" dirty="0">
              <a:solidFill>
                <a:schemeClr val="bg1"/>
              </a:solidFill>
              <a:latin typeface="+mn-lt"/>
              <a:ea typeface="Gungsuh" panose="02030600000101010101" pitchFamily="18" charset="-127"/>
            </a:endParaRPr>
          </a:p>
        </p:txBody>
      </p:sp>
      <p:sp>
        <p:nvSpPr>
          <p:cNvPr id="10" name="TextBox 9">
            <a:extLst>
              <a:ext uri="{FF2B5EF4-FFF2-40B4-BE49-F238E27FC236}">
                <a16:creationId xmlns:a16="http://schemas.microsoft.com/office/drawing/2014/main" id="{F0B4907D-A0C6-9241-93D3-7C8355F3C0FA}"/>
              </a:ext>
            </a:extLst>
          </p:cNvPr>
          <p:cNvSpPr txBox="1"/>
          <p:nvPr/>
        </p:nvSpPr>
        <p:spPr>
          <a:xfrm>
            <a:off x="198213" y="435643"/>
            <a:ext cx="11731724" cy="430887"/>
          </a:xfrm>
          <a:prstGeom prst="rect">
            <a:avLst/>
          </a:prstGeom>
          <a:noFill/>
        </p:spPr>
        <p:txBody>
          <a:bodyPr wrap="square" lIns="0" rIns="0" rtlCol="0">
            <a:spAutoFit/>
          </a:bodyPr>
          <a:lstStyle/>
          <a:p>
            <a:r>
              <a:rPr lang="en-US" sz="2200" b="1" i="1" u="sng" dirty="0">
                <a:solidFill>
                  <a:srgbClr val="0000FF"/>
                </a:solidFill>
              </a:rPr>
              <a:t>We also provide ancillary science data products (derived from 500 m MODIS land cover product)  </a:t>
            </a:r>
            <a:endParaRPr lang="en-US" sz="2200" i="1" u="sng" dirty="0">
              <a:solidFill>
                <a:srgbClr val="0000FF"/>
              </a:solidFill>
            </a:endParaRPr>
          </a:p>
        </p:txBody>
      </p:sp>
      <p:graphicFrame>
        <p:nvGraphicFramePr>
          <p:cNvPr id="11" name="Table 10">
            <a:extLst>
              <a:ext uri="{FF2B5EF4-FFF2-40B4-BE49-F238E27FC236}">
                <a16:creationId xmlns:a16="http://schemas.microsoft.com/office/drawing/2014/main" id="{35C0071E-F2EF-294D-8941-A56CF5F92677}"/>
              </a:ext>
            </a:extLst>
          </p:cNvPr>
          <p:cNvGraphicFramePr>
            <a:graphicFrameLocks noGrp="1"/>
          </p:cNvGraphicFramePr>
          <p:nvPr>
            <p:extLst>
              <p:ext uri="{D42A27DB-BD31-4B8C-83A1-F6EECF244321}">
                <p14:modId xmlns:p14="http://schemas.microsoft.com/office/powerpoint/2010/main" val="3947357853"/>
              </p:ext>
            </p:extLst>
          </p:nvPr>
        </p:nvGraphicFramePr>
        <p:xfrm>
          <a:off x="50451" y="785060"/>
          <a:ext cx="12027248" cy="738072"/>
        </p:xfrm>
        <a:graphic>
          <a:graphicData uri="http://schemas.openxmlformats.org/drawingml/2006/table">
            <a:tbl>
              <a:tblPr firstRow="1" firstCol="1" bandRow="1">
                <a:tableStyleId>{5C22544A-7EE6-4342-B048-85BDC9FD1C3A}</a:tableStyleId>
              </a:tblPr>
              <a:tblGrid>
                <a:gridCol w="4065319">
                  <a:extLst>
                    <a:ext uri="{9D8B030D-6E8A-4147-A177-3AD203B41FA5}">
                      <a16:colId xmlns:a16="http://schemas.microsoft.com/office/drawing/2014/main" val="2882881712"/>
                    </a:ext>
                  </a:extLst>
                </a:gridCol>
                <a:gridCol w="884442">
                  <a:extLst>
                    <a:ext uri="{9D8B030D-6E8A-4147-A177-3AD203B41FA5}">
                      <a16:colId xmlns:a16="http://schemas.microsoft.com/office/drawing/2014/main" val="2519498290"/>
                    </a:ext>
                  </a:extLst>
                </a:gridCol>
                <a:gridCol w="1083939">
                  <a:extLst>
                    <a:ext uri="{9D8B030D-6E8A-4147-A177-3AD203B41FA5}">
                      <a16:colId xmlns:a16="http://schemas.microsoft.com/office/drawing/2014/main" val="3198988034"/>
                    </a:ext>
                  </a:extLst>
                </a:gridCol>
                <a:gridCol w="1084379">
                  <a:extLst>
                    <a:ext uri="{9D8B030D-6E8A-4147-A177-3AD203B41FA5}">
                      <a16:colId xmlns:a16="http://schemas.microsoft.com/office/drawing/2014/main" val="664673541"/>
                    </a:ext>
                  </a:extLst>
                </a:gridCol>
                <a:gridCol w="4909169">
                  <a:extLst>
                    <a:ext uri="{9D8B030D-6E8A-4147-A177-3AD203B41FA5}">
                      <a16:colId xmlns:a16="http://schemas.microsoft.com/office/drawing/2014/main" val="4246675694"/>
                    </a:ext>
                  </a:extLst>
                </a:gridCol>
              </a:tblGrid>
              <a:tr h="184518">
                <a:tc rowSpan="2">
                  <a:txBody>
                    <a:bodyPr/>
                    <a:lstStyle/>
                    <a:p>
                      <a:pPr marL="0" marR="0" algn="ctr">
                        <a:spcBef>
                          <a:spcPts val="0"/>
                        </a:spcBef>
                        <a:spcAft>
                          <a:spcPts val="0"/>
                        </a:spcAft>
                      </a:pPr>
                      <a:r>
                        <a:rPr lang="en-US" sz="1200" b="1" dirty="0">
                          <a:solidFill>
                            <a:schemeClr val="tx1"/>
                          </a:solidFill>
                          <a:effectLst/>
                        </a:rPr>
                        <a:t>Parameter name</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76" marR="38576" marT="0" marB="0" anchor="ctr">
                    <a:lnL w="12700" cmpd="sng">
                      <a:noFill/>
                    </a:lnL>
                    <a:lnR w="12700" cmpd="sng">
                      <a:noFill/>
                    </a:lnR>
                    <a:lnT w="28575"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1">
                        <a:lumMod val="20000"/>
                        <a:lumOff val="80000"/>
                      </a:schemeClr>
                    </a:solidFill>
                  </a:tcPr>
                </a:tc>
                <a:tc rowSpan="2">
                  <a:txBody>
                    <a:bodyPr/>
                    <a:lstStyle/>
                    <a:p>
                      <a:pPr marL="0" marR="0" algn="ctr">
                        <a:spcBef>
                          <a:spcPts val="0"/>
                        </a:spcBef>
                        <a:spcAft>
                          <a:spcPts val="0"/>
                        </a:spcAft>
                      </a:pPr>
                      <a:r>
                        <a:rPr lang="en-US" sz="1200" b="1" dirty="0">
                          <a:solidFill>
                            <a:schemeClr val="tx1"/>
                          </a:solidFill>
                          <a:effectLst/>
                        </a:rPr>
                        <a:t>Units</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76" marR="38576" marT="0" marB="0" anchor="ctr">
                    <a:lnL w="12700" cmpd="sng">
                      <a:noFill/>
                    </a:lnL>
                    <a:lnR w="12700" cmpd="sng">
                      <a:noFill/>
                    </a:lnR>
                    <a:lnT w="28575"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1">
                        <a:lumMod val="20000"/>
                        <a:lumOff val="80000"/>
                      </a:schemeClr>
                    </a:solidFill>
                  </a:tcPr>
                </a:tc>
                <a:tc gridSpan="2">
                  <a:txBody>
                    <a:bodyPr/>
                    <a:lstStyle/>
                    <a:p>
                      <a:pPr marL="0" marR="0" algn="ctr">
                        <a:spcBef>
                          <a:spcPts val="0"/>
                        </a:spcBef>
                        <a:spcAft>
                          <a:spcPts val="0"/>
                        </a:spcAft>
                      </a:pPr>
                      <a:r>
                        <a:rPr lang="en-US" sz="1200" b="1" dirty="0">
                          <a:solidFill>
                            <a:schemeClr val="tx1"/>
                          </a:solidFill>
                          <a:effectLst/>
                        </a:rPr>
                        <a:t>Resolution</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76" marR="38576" marT="0" marB="0"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tc rowSpan="2">
                  <a:txBody>
                    <a:bodyPr/>
                    <a:lstStyle/>
                    <a:p>
                      <a:pPr marL="0" marR="0" algn="ctr">
                        <a:spcBef>
                          <a:spcPts val="0"/>
                        </a:spcBef>
                        <a:spcAft>
                          <a:spcPts val="0"/>
                        </a:spcAft>
                      </a:pPr>
                      <a:r>
                        <a:rPr lang="en-US" sz="1200" b="1" dirty="0">
                          <a:solidFill>
                            <a:schemeClr val="tx1"/>
                          </a:solidFill>
                          <a:effectLst/>
                        </a:rPr>
                        <a:t>Comments</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76" marR="38576" marT="0" marB="0" anchor="ctr">
                    <a:lnL w="12700" cmpd="sng">
                      <a:noFill/>
                    </a:lnL>
                    <a:lnR w="12700" cmpd="sng">
                      <a:noFill/>
                    </a:lnR>
                    <a:lnT w="28575"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669577913"/>
                  </a:ext>
                </a:extLst>
              </a:tr>
              <a:tr h="184518">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200" b="1" i="1" dirty="0">
                          <a:solidFill>
                            <a:schemeClr val="tx1"/>
                          </a:solidFill>
                          <a:effectLst/>
                        </a:rPr>
                        <a:t>Temporal</a:t>
                      </a:r>
                      <a:endParaRPr lang="en-US" sz="1200" b="1"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76" marR="38576" marT="0" marB="0">
                    <a:lnL w="381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spcBef>
                          <a:spcPts val="0"/>
                        </a:spcBef>
                        <a:spcAft>
                          <a:spcPts val="0"/>
                        </a:spcAft>
                      </a:pPr>
                      <a:r>
                        <a:rPr lang="en-US" sz="1200" b="1" i="1" dirty="0">
                          <a:solidFill>
                            <a:schemeClr val="tx1"/>
                          </a:solidFill>
                          <a:effectLst/>
                        </a:rPr>
                        <a:t>Spatial</a:t>
                      </a:r>
                      <a:endParaRPr lang="en-US" sz="1200" b="1"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76" marR="38576" marT="0" marB="0">
                    <a:lnL w="12700" cmpd="sng">
                      <a:noFill/>
                    </a:lnL>
                    <a:lnR w="381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vMerge="1">
                  <a:txBody>
                    <a:bodyPr/>
                    <a:lstStyle/>
                    <a:p>
                      <a:endParaRPr lang="en-US"/>
                    </a:p>
                  </a:txBody>
                  <a:tcPr/>
                </a:tc>
                <a:extLst>
                  <a:ext uri="{0D108BD9-81ED-4DB2-BD59-A6C34878D82A}">
                    <a16:rowId xmlns:a16="http://schemas.microsoft.com/office/drawing/2014/main" val="3869783046"/>
                  </a:ext>
                </a:extLst>
              </a:tr>
              <a:tr h="184518">
                <a:tc>
                  <a:txBody>
                    <a:bodyPr/>
                    <a:lstStyle/>
                    <a:p>
                      <a:pPr marL="0" marR="0">
                        <a:spcBef>
                          <a:spcPts val="0"/>
                        </a:spcBef>
                        <a:spcAft>
                          <a:spcPts val="0"/>
                        </a:spcAft>
                      </a:pPr>
                      <a:r>
                        <a:rPr lang="en-US" sz="1200" b="1" dirty="0">
                          <a:solidFill>
                            <a:schemeClr val="tx1"/>
                          </a:solidFill>
                          <a:effectLst/>
                        </a:rPr>
                        <a:t>Land Cover Type</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76" marR="38576"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dirty="0">
                          <a:solidFill>
                            <a:schemeClr val="tx1"/>
                          </a:solidFill>
                          <a:effectLst/>
                        </a:rPr>
                        <a:t>none</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76" marR="38576"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dirty="0">
                          <a:solidFill>
                            <a:schemeClr val="tx1"/>
                          </a:solidFill>
                          <a:effectLst/>
                        </a:rPr>
                        <a:t>static</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76" marR="3857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dirty="0">
                          <a:solidFill>
                            <a:schemeClr val="tx1"/>
                          </a:solidFill>
                          <a:effectLst/>
                        </a:rPr>
                        <a:t>10 km</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76" marR="3857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200" b="1" dirty="0">
                          <a:solidFill>
                            <a:schemeClr val="tx1"/>
                          </a:solidFill>
                          <a:effectLst/>
                        </a:rPr>
                        <a:t>10 km SIN Land Cover type</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76" marR="38576"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0908704"/>
                  </a:ext>
                </a:extLst>
              </a:tr>
              <a:tr h="184518">
                <a:tc>
                  <a:txBody>
                    <a:bodyPr/>
                    <a:lstStyle/>
                    <a:p>
                      <a:pPr marL="0" marR="0">
                        <a:spcBef>
                          <a:spcPts val="0"/>
                        </a:spcBef>
                        <a:spcAft>
                          <a:spcPts val="0"/>
                        </a:spcAft>
                      </a:pPr>
                      <a:r>
                        <a:rPr lang="en-US" sz="1200" b="1" dirty="0">
                          <a:solidFill>
                            <a:schemeClr val="tx1"/>
                          </a:solidFill>
                          <a:effectLst/>
                        </a:rPr>
                        <a:t>Land Cover Type Distribution</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76" marR="38576" marT="0" marB="0"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algn="ctr">
                        <a:spcBef>
                          <a:spcPts val="0"/>
                        </a:spcBef>
                        <a:spcAft>
                          <a:spcPts val="0"/>
                        </a:spcAft>
                      </a:pPr>
                      <a:r>
                        <a:rPr lang="en-US" sz="1200" b="1" dirty="0">
                          <a:solidFill>
                            <a:schemeClr val="tx1"/>
                          </a:solidFill>
                          <a:effectLst/>
                        </a:rPr>
                        <a:t>none</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76" marR="38576" marT="0" marB="0"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algn="ctr">
                        <a:spcBef>
                          <a:spcPts val="0"/>
                        </a:spcBef>
                        <a:spcAft>
                          <a:spcPts val="0"/>
                        </a:spcAft>
                      </a:pPr>
                      <a:r>
                        <a:rPr lang="en-US" sz="1200" b="1" dirty="0">
                          <a:solidFill>
                            <a:schemeClr val="tx1"/>
                          </a:solidFill>
                          <a:effectLst/>
                        </a:rPr>
                        <a:t>static</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76" marR="38576" marT="0" marB="0"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algn="ctr">
                        <a:spcBef>
                          <a:spcPts val="0"/>
                        </a:spcBef>
                        <a:spcAft>
                          <a:spcPts val="0"/>
                        </a:spcAft>
                      </a:pPr>
                      <a:r>
                        <a:rPr lang="en-US" sz="1200" b="1" dirty="0">
                          <a:solidFill>
                            <a:schemeClr val="tx1"/>
                          </a:solidFill>
                          <a:effectLst/>
                        </a:rPr>
                        <a:t>10 km</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76" marR="38576" marT="0" marB="0"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a:spcBef>
                          <a:spcPts val="0"/>
                        </a:spcBef>
                        <a:spcAft>
                          <a:spcPts val="0"/>
                        </a:spcAft>
                      </a:pPr>
                      <a:r>
                        <a:rPr lang="en-US" sz="1200" b="1" dirty="0">
                          <a:solidFill>
                            <a:schemeClr val="tx1"/>
                          </a:solidFill>
                          <a:effectLst/>
                        </a:rPr>
                        <a:t>Distribution of land cover types within 10 km EPIC pixel </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76" marR="38576" marT="0" marB="0"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83819944"/>
                  </a:ext>
                </a:extLst>
              </a:tr>
            </a:tbl>
          </a:graphicData>
        </a:graphic>
      </p:graphicFrame>
      <p:grpSp>
        <p:nvGrpSpPr>
          <p:cNvPr id="14" name="Group 13">
            <a:extLst>
              <a:ext uri="{FF2B5EF4-FFF2-40B4-BE49-F238E27FC236}">
                <a16:creationId xmlns:a16="http://schemas.microsoft.com/office/drawing/2014/main" id="{C238CC91-DC5F-6243-A460-71603FBE01D9}"/>
              </a:ext>
            </a:extLst>
          </p:cNvPr>
          <p:cNvGrpSpPr/>
          <p:nvPr/>
        </p:nvGrpSpPr>
        <p:grpSpPr>
          <a:xfrm>
            <a:off x="6292708" y="1600200"/>
            <a:ext cx="1497330" cy="2590800"/>
            <a:chOff x="6151557" y="1600200"/>
            <a:chExt cx="1497330" cy="2590800"/>
          </a:xfrm>
        </p:grpSpPr>
        <p:pic>
          <p:nvPicPr>
            <p:cNvPr id="4" name="Picture 3" descr="Graphical user interface, application&#10;&#10;Description automatically generated">
              <a:extLst>
                <a:ext uri="{FF2B5EF4-FFF2-40B4-BE49-F238E27FC236}">
                  <a16:creationId xmlns:a16="http://schemas.microsoft.com/office/drawing/2014/main" id="{312AFC94-D36A-8541-A10D-70FC335CB588}"/>
                </a:ext>
              </a:extLst>
            </p:cNvPr>
            <p:cNvPicPr>
              <a:picLocks noChangeAspect="1"/>
            </p:cNvPicPr>
            <p:nvPr/>
          </p:nvPicPr>
          <p:blipFill rotWithShape="1">
            <a:blip r:embed="rId4"/>
            <a:srcRect l="33994" t="8210" r="30027" b="11080"/>
            <a:stretch/>
          </p:blipFill>
          <p:spPr>
            <a:xfrm>
              <a:off x="6158261" y="1600200"/>
              <a:ext cx="1490626" cy="2590800"/>
            </a:xfrm>
            <a:prstGeom prst="rect">
              <a:avLst/>
            </a:prstGeom>
          </p:spPr>
        </p:pic>
        <p:sp>
          <p:nvSpPr>
            <p:cNvPr id="13" name="TextBox 12">
              <a:extLst>
                <a:ext uri="{FF2B5EF4-FFF2-40B4-BE49-F238E27FC236}">
                  <a16:creationId xmlns:a16="http://schemas.microsoft.com/office/drawing/2014/main" id="{7A4D5850-C334-A74A-B4B2-FF9E93AED1EF}"/>
                </a:ext>
              </a:extLst>
            </p:cNvPr>
            <p:cNvSpPr txBox="1"/>
            <p:nvPr/>
          </p:nvSpPr>
          <p:spPr>
            <a:xfrm>
              <a:off x="6151557" y="3585549"/>
              <a:ext cx="913349" cy="369332"/>
            </a:xfrm>
            <a:prstGeom prst="rect">
              <a:avLst/>
            </a:prstGeom>
            <a:noFill/>
          </p:spPr>
          <p:txBody>
            <a:bodyPr wrap="square" lIns="0" tIns="0" rIns="0" bIns="0" rtlCol="0">
              <a:spAutoFit/>
            </a:bodyPr>
            <a:lstStyle/>
            <a:p>
              <a:r>
                <a:rPr lang="en-US" sz="1200" b="1" dirty="0">
                  <a:latin typeface="Cambria" panose="02040503050406030204" pitchFamily="18" charset="0"/>
                </a:rPr>
                <a:t>Grasses Cereal Crops</a:t>
              </a:r>
            </a:p>
          </p:txBody>
        </p:sp>
      </p:grpSp>
      <p:grpSp>
        <p:nvGrpSpPr>
          <p:cNvPr id="18" name="Group 17">
            <a:extLst>
              <a:ext uri="{FF2B5EF4-FFF2-40B4-BE49-F238E27FC236}">
                <a16:creationId xmlns:a16="http://schemas.microsoft.com/office/drawing/2014/main" id="{8B2C7226-1D9E-AF45-89F6-15B3449C71E0}"/>
              </a:ext>
            </a:extLst>
          </p:cNvPr>
          <p:cNvGrpSpPr/>
          <p:nvPr/>
        </p:nvGrpSpPr>
        <p:grpSpPr>
          <a:xfrm>
            <a:off x="7619352" y="1600201"/>
            <a:ext cx="1482224" cy="2590800"/>
            <a:chOff x="7489703" y="1600201"/>
            <a:chExt cx="1482224" cy="2590800"/>
          </a:xfrm>
        </p:grpSpPr>
        <p:pic>
          <p:nvPicPr>
            <p:cNvPr id="17" name="Picture 16" descr="Graphical user interface, application&#10;&#10;Description automatically generated">
              <a:extLst>
                <a:ext uri="{FF2B5EF4-FFF2-40B4-BE49-F238E27FC236}">
                  <a16:creationId xmlns:a16="http://schemas.microsoft.com/office/drawing/2014/main" id="{6FFF002C-36F9-1C4D-8043-9221DACD8EAD}"/>
                </a:ext>
              </a:extLst>
            </p:cNvPr>
            <p:cNvPicPr>
              <a:picLocks noChangeAspect="1"/>
            </p:cNvPicPr>
            <p:nvPr/>
          </p:nvPicPr>
          <p:blipFill rotWithShape="1">
            <a:blip r:embed="rId5"/>
            <a:srcRect l="33952" t="8210" r="30248" b="11027"/>
            <a:stretch/>
          </p:blipFill>
          <p:spPr>
            <a:xfrm>
              <a:off x="7489703" y="1600201"/>
              <a:ext cx="1482224" cy="2590800"/>
            </a:xfrm>
            <a:prstGeom prst="rect">
              <a:avLst/>
            </a:prstGeom>
          </p:spPr>
        </p:pic>
        <p:sp>
          <p:nvSpPr>
            <p:cNvPr id="15" name="TextBox 14">
              <a:extLst>
                <a:ext uri="{FF2B5EF4-FFF2-40B4-BE49-F238E27FC236}">
                  <a16:creationId xmlns:a16="http://schemas.microsoft.com/office/drawing/2014/main" id="{AD562196-2B62-0A47-84DC-82AEC998C68B}"/>
                </a:ext>
              </a:extLst>
            </p:cNvPr>
            <p:cNvSpPr txBox="1"/>
            <p:nvPr/>
          </p:nvSpPr>
          <p:spPr>
            <a:xfrm>
              <a:off x="7500887" y="3582520"/>
              <a:ext cx="913349" cy="184666"/>
            </a:xfrm>
            <a:prstGeom prst="rect">
              <a:avLst/>
            </a:prstGeom>
            <a:noFill/>
          </p:spPr>
          <p:txBody>
            <a:bodyPr wrap="square" lIns="0" tIns="0" rIns="0" bIns="0" rtlCol="0">
              <a:spAutoFit/>
            </a:bodyPr>
            <a:lstStyle/>
            <a:p>
              <a:r>
                <a:rPr lang="en-US" sz="1200" b="1" dirty="0">
                  <a:latin typeface="Cambria" panose="02040503050406030204" pitchFamily="18" charset="0"/>
                </a:rPr>
                <a:t>Shrubs</a:t>
              </a:r>
            </a:p>
          </p:txBody>
        </p:sp>
      </p:grpSp>
      <p:grpSp>
        <p:nvGrpSpPr>
          <p:cNvPr id="23" name="Group 22">
            <a:extLst>
              <a:ext uri="{FF2B5EF4-FFF2-40B4-BE49-F238E27FC236}">
                <a16:creationId xmlns:a16="http://schemas.microsoft.com/office/drawing/2014/main" id="{9BB61441-3141-3D4B-B9F5-9DD23CB4A00F}"/>
              </a:ext>
            </a:extLst>
          </p:cNvPr>
          <p:cNvGrpSpPr/>
          <p:nvPr/>
        </p:nvGrpSpPr>
        <p:grpSpPr>
          <a:xfrm>
            <a:off x="8936690" y="1600200"/>
            <a:ext cx="1468384" cy="2590800"/>
            <a:chOff x="8812792" y="1600200"/>
            <a:chExt cx="1468384" cy="2590800"/>
          </a:xfrm>
        </p:grpSpPr>
        <p:pic>
          <p:nvPicPr>
            <p:cNvPr id="20" name="Picture 19" descr="Graphical user interface, application&#10;&#10;Description automatically generated">
              <a:extLst>
                <a:ext uri="{FF2B5EF4-FFF2-40B4-BE49-F238E27FC236}">
                  <a16:creationId xmlns:a16="http://schemas.microsoft.com/office/drawing/2014/main" id="{06E862C6-F545-A740-8418-AD7DEFC0AFF8}"/>
                </a:ext>
              </a:extLst>
            </p:cNvPr>
            <p:cNvPicPr>
              <a:picLocks noChangeAspect="1"/>
            </p:cNvPicPr>
            <p:nvPr/>
          </p:nvPicPr>
          <p:blipFill rotWithShape="1">
            <a:blip r:embed="rId6"/>
            <a:srcRect l="34258" t="8210" r="30314" b="11111"/>
            <a:stretch/>
          </p:blipFill>
          <p:spPr>
            <a:xfrm>
              <a:off x="8812792" y="1600200"/>
              <a:ext cx="1468384" cy="2590800"/>
            </a:xfrm>
            <a:prstGeom prst="rect">
              <a:avLst/>
            </a:prstGeom>
          </p:spPr>
        </p:pic>
        <p:sp>
          <p:nvSpPr>
            <p:cNvPr id="22" name="TextBox 21">
              <a:extLst>
                <a:ext uri="{FF2B5EF4-FFF2-40B4-BE49-F238E27FC236}">
                  <a16:creationId xmlns:a16="http://schemas.microsoft.com/office/drawing/2014/main" id="{805EA347-7FBD-2643-8EF3-7DFA2EFAAA5E}"/>
                </a:ext>
              </a:extLst>
            </p:cNvPr>
            <p:cNvSpPr txBox="1"/>
            <p:nvPr/>
          </p:nvSpPr>
          <p:spPr>
            <a:xfrm>
              <a:off x="8843732" y="3576769"/>
              <a:ext cx="1151407" cy="184666"/>
            </a:xfrm>
            <a:prstGeom prst="rect">
              <a:avLst/>
            </a:prstGeom>
            <a:noFill/>
          </p:spPr>
          <p:txBody>
            <a:bodyPr wrap="square" lIns="0" tIns="0" rIns="0" bIns="0" rtlCol="0">
              <a:spAutoFit/>
            </a:bodyPr>
            <a:lstStyle/>
            <a:p>
              <a:r>
                <a:rPr lang="en-US" sz="1200" b="1" dirty="0">
                  <a:latin typeface="Cambria" panose="02040503050406030204" pitchFamily="18" charset="0"/>
                </a:rPr>
                <a:t>Broadleaf Crops</a:t>
              </a:r>
            </a:p>
          </p:txBody>
        </p:sp>
      </p:grpSp>
      <p:grpSp>
        <p:nvGrpSpPr>
          <p:cNvPr id="29" name="Group 28">
            <a:extLst>
              <a:ext uri="{FF2B5EF4-FFF2-40B4-BE49-F238E27FC236}">
                <a16:creationId xmlns:a16="http://schemas.microsoft.com/office/drawing/2014/main" id="{5AAB90DB-6B04-BC41-BA4A-AC994A627BEC}"/>
              </a:ext>
            </a:extLst>
          </p:cNvPr>
          <p:cNvGrpSpPr/>
          <p:nvPr/>
        </p:nvGrpSpPr>
        <p:grpSpPr>
          <a:xfrm>
            <a:off x="10243690" y="1600200"/>
            <a:ext cx="1501775" cy="2590800"/>
            <a:chOff x="10102539" y="1600200"/>
            <a:chExt cx="1501775" cy="2590800"/>
          </a:xfrm>
        </p:grpSpPr>
        <p:pic>
          <p:nvPicPr>
            <p:cNvPr id="25" name="Picture 24" descr="Map&#10;&#10;Description automatically generated">
              <a:extLst>
                <a:ext uri="{FF2B5EF4-FFF2-40B4-BE49-F238E27FC236}">
                  <a16:creationId xmlns:a16="http://schemas.microsoft.com/office/drawing/2014/main" id="{C2DC482A-1F92-D04A-ABDA-682C105180EC}"/>
                </a:ext>
              </a:extLst>
            </p:cNvPr>
            <p:cNvPicPr>
              <a:picLocks noChangeAspect="1"/>
            </p:cNvPicPr>
            <p:nvPr/>
          </p:nvPicPr>
          <p:blipFill rotWithShape="1">
            <a:blip r:embed="rId7"/>
            <a:srcRect l="34258" t="8210" r="29583" b="11279"/>
            <a:stretch/>
          </p:blipFill>
          <p:spPr>
            <a:xfrm>
              <a:off x="10102539" y="1600200"/>
              <a:ext cx="1501775" cy="2590800"/>
            </a:xfrm>
            <a:prstGeom prst="rect">
              <a:avLst/>
            </a:prstGeom>
          </p:spPr>
        </p:pic>
        <p:sp>
          <p:nvSpPr>
            <p:cNvPr id="26" name="TextBox 25">
              <a:extLst>
                <a:ext uri="{FF2B5EF4-FFF2-40B4-BE49-F238E27FC236}">
                  <a16:creationId xmlns:a16="http://schemas.microsoft.com/office/drawing/2014/main" id="{A7B13BDD-9051-F944-9EC9-010CAC2E2870}"/>
                </a:ext>
              </a:extLst>
            </p:cNvPr>
            <p:cNvSpPr txBox="1"/>
            <p:nvPr/>
          </p:nvSpPr>
          <p:spPr>
            <a:xfrm>
              <a:off x="10143153" y="3585549"/>
              <a:ext cx="913349" cy="184666"/>
            </a:xfrm>
            <a:prstGeom prst="rect">
              <a:avLst/>
            </a:prstGeom>
            <a:noFill/>
          </p:spPr>
          <p:txBody>
            <a:bodyPr wrap="square" lIns="0" tIns="0" rIns="0" bIns="0" rtlCol="0">
              <a:spAutoFit/>
            </a:bodyPr>
            <a:lstStyle/>
            <a:p>
              <a:r>
                <a:rPr lang="en-US" sz="1200" b="1" dirty="0">
                  <a:latin typeface="Cambria" panose="02040503050406030204" pitchFamily="18" charset="0"/>
                </a:rPr>
                <a:t>Savannas</a:t>
              </a:r>
            </a:p>
          </p:txBody>
        </p:sp>
      </p:grpSp>
      <p:grpSp>
        <p:nvGrpSpPr>
          <p:cNvPr id="39" name="Group 38">
            <a:extLst>
              <a:ext uri="{FF2B5EF4-FFF2-40B4-BE49-F238E27FC236}">
                <a16:creationId xmlns:a16="http://schemas.microsoft.com/office/drawing/2014/main" id="{FE391B1B-7066-3A4D-8A3D-A0DBC2C5DF23}"/>
              </a:ext>
            </a:extLst>
          </p:cNvPr>
          <p:cNvGrpSpPr/>
          <p:nvPr/>
        </p:nvGrpSpPr>
        <p:grpSpPr>
          <a:xfrm>
            <a:off x="6292708" y="4224093"/>
            <a:ext cx="1463534" cy="2595807"/>
            <a:chOff x="6151557" y="4224093"/>
            <a:chExt cx="1463534" cy="2595807"/>
          </a:xfrm>
        </p:grpSpPr>
        <p:pic>
          <p:nvPicPr>
            <p:cNvPr id="28" name="Picture 27" descr="A picture containing application&#10;&#10;Description automatically generated">
              <a:extLst>
                <a:ext uri="{FF2B5EF4-FFF2-40B4-BE49-F238E27FC236}">
                  <a16:creationId xmlns:a16="http://schemas.microsoft.com/office/drawing/2014/main" id="{89D35C30-A297-9F40-A5DE-EDCC463D1A0E}"/>
                </a:ext>
              </a:extLst>
            </p:cNvPr>
            <p:cNvPicPr>
              <a:picLocks noChangeAspect="1"/>
            </p:cNvPicPr>
            <p:nvPr/>
          </p:nvPicPr>
          <p:blipFill rotWithShape="1">
            <a:blip r:embed="rId8"/>
            <a:srcRect l="34258" t="8210" r="30647" b="11195"/>
            <a:stretch/>
          </p:blipFill>
          <p:spPr>
            <a:xfrm>
              <a:off x="6156202" y="4224093"/>
              <a:ext cx="1458889" cy="2595807"/>
            </a:xfrm>
            <a:prstGeom prst="rect">
              <a:avLst/>
            </a:prstGeom>
          </p:spPr>
        </p:pic>
        <p:sp>
          <p:nvSpPr>
            <p:cNvPr id="30" name="TextBox 29">
              <a:extLst>
                <a:ext uri="{FF2B5EF4-FFF2-40B4-BE49-F238E27FC236}">
                  <a16:creationId xmlns:a16="http://schemas.microsoft.com/office/drawing/2014/main" id="{9A41DDBC-7BBE-4E4F-92CB-0D183C5838BD}"/>
                </a:ext>
              </a:extLst>
            </p:cNvPr>
            <p:cNvSpPr txBox="1"/>
            <p:nvPr/>
          </p:nvSpPr>
          <p:spPr>
            <a:xfrm>
              <a:off x="6151557" y="6188001"/>
              <a:ext cx="1232127" cy="369332"/>
            </a:xfrm>
            <a:prstGeom prst="rect">
              <a:avLst/>
            </a:prstGeom>
            <a:noFill/>
          </p:spPr>
          <p:txBody>
            <a:bodyPr wrap="square" lIns="0" tIns="0" rIns="0" bIns="0" rtlCol="0">
              <a:spAutoFit/>
            </a:bodyPr>
            <a:lstStyle/>
            <a:p>
              <a:r>
                <a:rPr lang="en-US" sz="1200" b="1" dirty="0">
                  <a:latin typeface="Cambria" panose="02040503050406030204" pitchFamily="18" charset="0"/>
                </a:rPr>
                <a:t>Evergreen Broadleaf Forests</a:t>
              </a:r>
            </a:p>
          </p:txBody>
        </p:sp>
      </p:grpSp>
      <p:grpSp>
        <p:nvGrpSpPr>
          <p:cNvPr id="34" name="Group 33">
            <a:extLst>
              <a:ext uri="{FF2B5EF4-FFF2-40B4-BE49-F238E27FC236}">
                <a16:creationId xmlns:a16="http://schemas.microsoft.com/office/drawing/2014/main" id="{5906BAF7-08C7-8043-8977-4CDDABDEABF8}"/>
              </a:ext>
            </a:extLst>
          </p:cNvPr>
          <p:cNvGrpSpPr/>
          <p:nvPr/>
        </p:nvGrpSpPr>
        <p:grpSpPr>
          <a:xfrm>
            <a:off x="7625115" y="4224093"/>
            <a:ext cx="1486186" cy="2595807"/>
            <a:chOff x="7483964" y="4224093"/>
            <a:chExt cx="1486186" cy="2595807"/>
          </a:xfrm>
        </p:grpSpPr>
        <p:pic>
          <p:nvPicPr>
            <p:cNvPr id="32" name="Picture 31" descr="A picture containing application&#10;&#10;Description automatically generated">
              <a:extLst>
                <a:ext uri="{FF2B5EF4-FFF2-40B4-BE49-F238E27FC236}">
                  <a16:creationId xmlns:a16="http://schemas.microsoft.com/office/drawing/2014/main" id="{8E80B9C2-4C46-3043-A993-E4DB2DBEC741}"/>
                </a:ext>
              </a:extLst>
            </p:cNvPr>
            <p:cNvPicPr>
              <a:picLocks noChangeAspect="1"/>
            </p:cNvPicPr>
            <p:nvPr/>
          </p:nvPicPr>
          <p:blipFill rotWithShape="1">
            <a:blip r:embed="rId9"/>
            <a:srcRect l="34100" t="8210" r="30124" b="11141"/>
            <a:stretch/>
          </p:blipFill>
          <p:spPr>
            <a:xfrm>
              <a:off x="7483964" y="4224093"/>
              <a:ext cx="1486186" cy="2595807"/>
            </a:xfrm>
            <a:prstGeom prst="rect">
              <a:avLst/>
            </a:prstGeom>
          </p:spPr>
        </p:pic>
        <p:sp>
          <p:nvSpPr>
            <p:cNvPr id="33" name="TextBox 32">
              <a:extLst>
                <a:ext uri="{FF2B5EF4-FFF2-40B4-BE49-F238E27FC236}">
                  <a16:creationId xmlns:a16="http://schemas.microsoft.com/office/drawing/2014/main" id="{10CE0927-B718-5945-846A-1CDA1BD4A69C}"/>
                </a:ext>
              </a:extLst>
            </p:cNvPr>
            <p:cNvSpPr txBox="1"/>
            <p:nvPr/>
          </p:nvSpPr>
          <p:spPr>
            <a:xfrm>
              <a:off x="7499441" y="6188001"/>
              <a:ext cx="1232127" cy="369332"/>
            </a:xfrm>
            <a:prstGeom prst="rect">
              <a:avLst/>
            </a:prstGeom>
            <a:noFill/>
          </p:spPr>
          <p:txBody>
            <a:bodyPr wrap="square" lIns="0" tIns="0" rIns="0" bIns="0" rtlCol="0">
              <a:spAutoFit/>
            </a:bodyPr>
            <a:lstStyle/>
            <a:p>
              <a:r>
                <a:rPr lang="en-US" sz="1200" b="1" dirty="0">
                  <a:latin typeface="Cambria" panose="02040503050406030204" pitchFamily="18" charset="0"/>
                </a:rPr>
                <a:t>Deciduous Broadleaf Forests</a:t>
              </a:r>
            </a:p>
          </p:txBody>
        </p:sp>
      </p:grpSp>
      <p:grpSp>
        <p:nvGrpSpPr>
          <p:cNvPr id="38" name="Group 37">
            <a:extLst>
              <a:ext uri="{FF2B5EF4-FFF2-40B4-BE49-F238E27FC236}">
                <a16:creationId xmlns:a16="http://schemas.microsoft.com/office/drawing/2014/main" id="{709F7F15-53E7-2A45-AEB9-64CAE1A03BE2}"/>
              </a:ext>
            </a:extLst>
          </p:cNvPr>
          <p:cNvGrpSpPr/>
          <p:nvPr/>
        </p:nvGrpSpPr>
        <p:grpSpPr>
          <a:xfrm>
            <a:off x="8949893" y="4229100"/>
            <a:ext cx="1501775" cy="2590800"/>
            <a:chOff x="8808742" y="4229100"/>
            <a:chExt cx="1501775" cy="2590800"/>
          </a:xfrm>
        </p:grpSpPr>
        <p:pic>
          <p:nvPicPr>
            <p:cNvPr id="36" name="Picture 35" descr="A picture containing application&#10;&#10;Description automatically generated">
              <a:extLst>
                <a:ext uri="{FF2B5EF4-FFF2-40B4-BE49-F238E27FC236}">
                  <a16:creationId xmlns:a16="http://schemas.microsoft.com/office/drawing/2014/main" id="{A09722AA-73BD-4340-9527-8238091D7CFD}"/>
                </a:ext>
              </a:extLst>
            </p:cNvPr>
            <p:cNvPicPr>
              <a:picLocks noChangeAspect="1"/>
            </p:cNvPicPr>
            <p:nvPr/>
          </p:nvPicPr>
          <p:blipFill rotWithShape="1">
            <a:blip r:embed="rId10"/>
            <a:srcRect l="33892" t="8210" r="29847" b="11052"/>
            <a:stretch/>
          </p:blipFill>
          <p:spPr>
            <a:xfrm>
              <a:off x="8808742" y="4229100"/>
              <a:ext cx="1501775" cy="2590800"/>
            </a:xfrm>
            <a:prstGeom prst="rect">
              <a:avLst/>
            </a:prstGeom>
          </p:spPr>
        </p:pic>
        <p:sp>
          <p:nvSpPr>
            <p:cNvPr id="37" name="TextBox 36">
              <a:extLst>
                <a:ext uri="{FF2B5EF4-FFF2-40B4-BE49-F238E27FC236}">
                  <a16:creationId xmlns:a16="http://schemas.microsoft.com/office/drawing/2014/main" id="{C21520FC-E1D0-C94D-AAA3-CE6C8AFAE05E}"/>
                </a:ext>
              </a:extLst>
            </p:cNvPr>
            <p:cNvSpPr txBox="1"/>
            <p:nvPr/>
          </p:nvSpPr>
          <p:spPr>
            <a:xfrm>
              <a:off x="8826479" y="6176996"/>
              <a:ext cx="1316674" cy="369332"/>
            </a:xfrm>
            <a:prstGeom prst="rect">
              <a:avLst/>
            </a:prstGeom>
            <a:noFill/>
          </p:spPr>
          <p:txBody>
            <a:bodyPr wrap="square" lIns="0" tIns="0" rIns="0" bIns="0" rtlCol="0">
              <a:spAutoFit/>
            </a:bodyPr>
            <a:lstStyle/>
            <a:p>
              <a:r>
                <a:rPr lang="en-US" sz="1200" b="1" dirty="0">
                  <a:latin typeface="Cambria" panose="02040503050406030204" pitchFamily="18" charset="0"/>
                </a:rPr>
                <a:t>Evergreen Needleleaf Forests</a:t>
              </a:r>
            </a:p>
          </p:txBody>
        </p:sp>
      </p:grpSp>
      <p:sp>
        <p:nvSpPr>
          <p:cNvPr id="40" name="TextBox 39">
            <a:extLst>
              <a:ext uri="{FF2B5EF4-FFF2-40B4-BE49-F238E27FC236}">
                <a16:creationId xmlns:a16="http://schemas.microsoft.com/office/drawing/2014/main" id="{B3805F2B-BF85-7440-B8A0-45F3A5ED1193}"/>
              </a:ext>
            </a:extLst>
          </p:cNvPr>
          <p:cNvSpPr txBox="1"/>
          <p:nvPr/>
        </p:nvSpPr>
        <p:spPr>
          <a:xfrm>
            <a:off x="10391299" y="4897887"/>
            <a:ext cx="1612708" cy="984885"/>
          </a:xfrm>
          <a:prstGeom prst="rect">
            <a:avLst/>
          </a:prstGeom>
          <a:noFill/>
        </p:spPr>
        <p:txBody>
          <a:bodyPr wrap="square" lIns="0" tIns="0" rIns="0" bIns="0" rtlCol="0">
            <a:spAutoFit/>
          </a:bodyPr>
          <a:lstStyle/>
          <a:p>
            <a:pPr algn="ctr"/>
            <a:r>
              <a:rPr lang="en-US" sz="1600" b="1" i="1" dirty="0">
                <a:latin typeface="Cambria" panose="02040503050406030204" pitchFamily="18" charset="0"/>
              </a:rPr>
              <a:t>Percentage of land cover types within 10 km EPIC pixel </a:t>
            </a:r>
          </a:p>
        </p:txBody>
      </p:sp>
      <p:sp>
        <p:nvSpPr>
          <p:cNvPr id="41" name="TextBox 40">
            <a:extLst>
              <a:ext uri="{FF2B5EF4-FFF2-40B4-BE49-F238E27FC236}">
                <a16:creationId xmlns:a16="http://schemas.microsoft.com/office/drawing/2014/main" id="{2F1C5653-69AC-0741-BEE2-1CF2769252C8}"/>
              </a:ext>
            </a:extLst>
          </p:cNvPr>
          <p:cNvSpPr txBox="1"/>
          <p:nvPr/>
        </p:nvSpPr>
        <p:spPr>
          <a:xfrm>
            <a:off x="153423" y="1696044"/>
            <a:ext cx="5314304" cy="246221"/>
          </a:xfrm>
          <a:prstGeom prst="rect">
            <a:avLst/>
          </a:prstGeom>
          <a:noFill/>
        </p:spPr>
        <p:txBody>
          <a:bodyPr wrap="square" lIns="0" tIns="0" rIns="0" bIns="0" rtlCol="0">
            <a:spAutoFit/>
          </a:bodyPr>
          <a:lstStyle/>
          <a:p>
            <a:pPr algn="ctr"/>
            <a:r>
              <a:rPr lang="en-US" sz="1600" b="1" i="1" dirty="0">
                <a:latin typeface="Cambria" panose="02040503050406030204" pitchFamily="18" charset="0"/>
              </a:rPr>
              <a:t>Land cover map</a:t>
            </a:r>
          </a:p>
        </p:txBody>
      </p:sp>
    </p:spTree>
    <p:extLst>
      <p:ext uri="{BB962C8B-B14F-4D97-AF65-F5344CB8AC3E}">
        <p14:creationId xmlns:p14="http://schemas.microsoft.com/office/powerpoint/2010/main" val="28480505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6FFA1-2ADC-F440-8B00-AA81EA488AA9}"/>
              </a:ext>
            </a:extLst>
          </p:cNvPr>
          <p:cNvSpPr>
            <a:spLocks noGrp="1"/>
          </p:cNvSpPr>
          <p:nvPr>
            <p:ph type="title"/>
          </p:nvPr>
        </p:nvSpPr>
        <p:spPr>
          <a:xfrm>
            <a:off x="0" y="0"/>
            <a:ext cx="12192000" cy="420587"/>
          </a:xfrm>
          <a:solidFill>
            <a:srgbClr val="008E00"/>
          </a:solidFill>
        </p:spPr>
        <p:txBody>
          <a:bodyPr lIns="0" tIns="0" rIns="0" bIns="0">
            <a:normAutofit/>
          </a:bodyPr>
          <a:lstStyle/>
          <a:p>
            <a:pPr algn="ctr"/>
            <a:r>
              <a:rPr lang="en-US" sz="2800" b="1" cap="all" spc="-26" dirty="0">
                <a:solidFill>
                  <a:schemeClr val="bg1"/>
                </a:solidFill>
                <a:latin typeface="+mn-lt"/>
                <a:ea typeface="Gungsuh" panose="02030600000101010101" pitchFamily="18" charset="-127"/>
              </a:rPr>
              <a:t>Version 2 Ancillary science data </a:t>
            </a:r>
            <a:r>
              <a:rPr lang="en-US" sz="2800" b="1" cap="all" spc="-26" dirty="0" err="1">
                <a:solidFill>
                  <a:schemeClr val="bg1"/>
                </a:solidFill>
                <a:latin typeface="+mn-lt"/>
                <a:ea typeface="Gungsuh" panose="02030600000101010101" pitchFamily="18" charset="-127"/>
              </a:rPr>
              <a:t>productS</a:t>
            </a:r>
            <a:r>
              <a:rPr lang="en-US" sz="2800" b="1" cap="all" spc="-26" dirty="0">
                <a:solidFill>
                  <a:schemeClr val="bg1"/>
                </a:solidFill>
                <a:latin typeface="+mn-lt"/>
                <a:ea typeface="Gungsuh" panose="02030600000101010101" pitchFamily="18" charset="-127"/>
              </a:rPr>
              <a:t>: 10 km Land Cover Map</a:t>
            </a:r>
            <a:endParaRPr lang="en-US" altLang="en-US" sz="2800" b="1" cap="all" spc="-26" dirty="0">
              <a:solidFill>
                <a:schemeClr val="bg1"/>
              </a:solidFill>
              <a:latin typeface="+mn-lt"/>
              <a:ea typeface="Gungsuh" panose="02030600000101010101" pitchFamily="18" charset="-127"/>
            </a:endParaRPr>
          </a:p>
        </p:txBody>
      </p:sp>
      <p:graphicFrame>
        <p:nvGraphicFramePr>
          <p:cNvPr id="11" name="Table 10">
            <a:extLst>
              <a:ext uri="{FF2B5EF4-FFF2-40B4-BE49-F238E27FC236}">
                <a16:creationId xmlns:a16="http://schemas.microsoft.com/office/drawing/2014/main" id="{35C0071E-F2EF-294D-8941-A56CF5F92677}"/>
              </a:ext>
            </a:extLst>
          </p:cNvPr>
          <p:cNvGraphicFramePr>
            <a:graphicFrameLocks noGrp="1"/>
          </p:cNvGraphicFramePr>
          <p:nvPr>
            <p:extLst>
              <p:ext uri="{D42A27DB-BD31-4B8C-83A1-F6EECF244321}">
                <p14:modId xmlns:p14="http://schemas.microsoft.com/office/powerpoint/2010/main" val="2074905599"/>
              </p:ext>
            </p:extLst>
          </p:nvPr>
        </p:nvGraphicFramePr>
        <p:xfrm>
          <a:off x="0" y="420587"/>
          <a:ext cx="12192000" cy="738072"/>
        </p:xfrm>
        <a:graphic>
          <a:graphicData uri="http://schemas.openxmlformats.org/drawingml/2006/table">
            <a:tbl>
              <a:tblPr firstRow="1" firstCol="1" bandRow="1">
                <a:tableStyleId>{5C22544A-7EE6-4342-B048-85BDC9FD1C3A}</a:tableStyleId>
              </a:tblPr>
              <a:tblGrid>
                <a:gridCol w="4121007">
                  <a:extLst>
                    <a:ext uri="{9D8B030D-6E8A-4147-A177-3AD203B41FA5}">
                      <a16:colId xmlns:a16="http://schemas.microsoft.com/office/drawing/2014/main" val="2882881712"/>
                    </a:ext>
                  </a:extLst>
                </a:gridCol>
                <a:gridCol w="896558">
                  <a:extLst>
                    <a:ext uri="{9D8B030D-6E8A-4147-A177-3AD203B41FA5}">
                      <a16:colId xmlns:a16="http://schemas.microsoft.com/office/drawing/2014/main" val="2519498290"/>
                    </a:ext>
                  </a:extLst>
                </a:gridCol>
                <a:gridCol w="1098787">
                  <a:extLst>
                    <a:ext uri="{9D8B030D-6E8A-4147-A177-3AD203B41FA5}">
                      <a16:colId xmlns:a16="http://schemas.microsoft.com/office/drawing/2014/main" val="3198988034"/>
                    </a:ext>
                  </a:extLst>
                </a:gridCol>
                <a:gridCol w="1099233">
                  <a:extLst>
                    <a:ext uri="{9D8B030D-6E8A-4147-A177-3AD203B41FA5}">
                      <a16:colId xmlns:a16="http://schemas.microsoft.com/office/drawing/2014/main" val="664673541"/>
                    </a:ext>
                  </a:extLst>
                </a:gridCol>
                <a:gridCol w="4976415">
                  <a:extLst>
                    <a:ext uri="{9D8B030D-6E8A-4147-A177-3AD203B41FA5}">
                      <a16:colId xmlns:a16="http://schemas.microsoft.com/office/drawing/2014/main" val="4246675694"/>
                    </a:ext>
                  </a:extLst>
                </a:gridCol>
              </a:tblGrid>
              <a:tr h="184518">
                <a:tc rowSpan="2">
                  <a:txBody>
                    <a:bodyPr/>
                    <a:lstStyle/>
                    <a:p>
                      <a:pPr marL="0" marR="0" algn="ctr">
                        <a:spcBef>
                          <a:spcPts val="0"/>
                        </a:spcBef>
                        <a:spcAft>
                          <a:spcPts val="0"/>
                        </a:spcAft>
                      </a:pPr>
                      <a:r>
                        <a:rPr lang="en-US" sz="1200" b="1" dirty="0">
                          <a:solidFill>
                            <a:schemeClr val="tx1"/>
                          </a:solidFill>
                          <a:effectLst/>
                        </a:rPr>
                        <a:t>Parameter name</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76" marR="38576" marT="0" marB="0" anchor="ctr">
                    <a:lnL w="12700" cmpd="sng">
                      <a:noFill/>
                    </a:lnL>
                    <a:lnR w="12700" cmpd="sng">
                      <a:noFill/>
                    </a:lnR>
                    <a:lnT w="28575"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1">
                        <a:lumMod val="20000"/>
                        <a:lumOff val="80000"/>
                      </a:schemeClr>
                    </a:solidFill>
                  </a:tcPr>
                </a:tc>
                <a:tc rowSpan="2">
                  <a:txBody>
                    <a:bodyPr/>
                    <a:lstStyle/>
                    <a:p>
                      <a:pPr marL="0" marR="0" algn="ctr">
                        <a:spcBef>
                          <a:spcPts val="0"/>
                        </a:spcBef>
                        <a:spcAft>
                          <a:spcPts val="0"/>
                        </a:spcAft>
                      </a:pPr>
                      <a:r>
                        <a:rPr lang="en-US" sz="1200" b="1" dirty="0">
                          <a:solidFill>
                            <a:schemeClr val="tx1"/>
                          </a:solidFill>
                          <a:effectLst/>
                        </a:rPr>
                        <a:t>Units</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76" marR="38576" marT="0" marB="0" anchor="ctr">
                    <a:lnL w="12700" cmpd="sng">
                      <a:noFill/>
                    </a:lnL>
                    <a:lnR w="12700" cmpd="sng">
                      <a:noFill/>
                    </a:lnR>
                    <a:lnT w="28575"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1">
                        <a:lumMod val="20000"/>
                        <a:lumOff val="80000"/>
                      </a:schemeClr>
                    </a:solidFill>
                  </a:tcPr>
                </a:tc>
                <a:tc gridSpan="2">
                  <a:txBody>
                    <a:bodyPr/>
                    <a:lstStyle/>
                    <a:p>
                      <a:pPr marL="0" marR="0" algn="ctr">
                        <a:spcBef>
                          <a:spcPts val="0"/>
                        </a:spcBef>
                        <a:spcAft>
                          <a:spcPts val="0"/>
                        </a:spcAft>
                      </a:pPr>
                      <a:r>
                        <a:rPr lang="en-US" sz="1200" b="1" dirty="0">
                          <a:solidFill>
                            <a:schemeClr val="tx1"/>
                          </a:solidFill>
                          <a:effectLst/>
                        </a:rPr>
                        <a:t>Resolution</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76" marR="38576" marT="0" marB="0"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tc rowSpan="2">
                  <a:txBody>
                    <a:bodyPr/>
                    <a:lstStyle/>
                    <a:p>
                      <a:pPr marL="0" marR="0" algn="ctr">
                        <a:spcBef>
                          <a:spcPts val="0"/>
                        </a:spcBef>
                        <a:spcAft>
                          <a:spcPts val="0"/>
                        </a:spcAft>
                      </a:pPr>
                      <a:r>
                        <a:rPr lang="en-US" sz="1200" b="1" dirty="0">
                          <a:solidFill>
                            <a:schemeClr val="tx1"/>
                          </a:solidFill>
                          <a:effectLst/>
                        </a:rPr>
                        <a:t>Comments</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76" marR="38576" marT="0" marB="0" anchor="ctr">
                    <a:lnL w="12700" cmpd="sng">
                      <a:noFill/>
                    </a:lnL>
                    <a:lnR w="12700" cmpd="sng">
                      <a:noFill/>
                    </a:lnR>
                    <a:lnT w="28575"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669577913"/>
                  </a:ext>
                </a:extLst>
              </a:tr>
              <a:tr h="184518">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200" b="1" i="1" dirty="0">
                          <a:solidFill>
                            <a:schemeClr val="tx1"/>
                          </a:solidFill>
                          <a:effectLst/>
                        </a:rPr>
                        <a:t>Temporal</a:t>
                      </a:r>
                      <a:endParaRPr lang="en-US" sz="1200" b="1"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76" marR="38576" marT="0" marB="0">
                    <a:lnL w="381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spcBef>
                          <a:spcPts val="0"/>
                        </a:spcBef>
                        <a:spcAft>
                          <a:spcPts val="0"/>
                        </a:spcAft>
                      </a:pPr>
                      <a:r>
                        <a:rPr lang="en-US" sz="1200" b="1" i="1" dirty="0">
                          <a:solidFill>
                            <a:schemeClr val="tx1"/>
                          </a:solidFill>
                          <a:effectLst/>
                        </a:rPr>
                        <a:t>Spatial</a:t>
                      </a:r>
                      <a:endParaRPr lang="en-US" sz="1200" b="1"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76" marR="38576" marT="0" marB="0">
                    <a:lnL w="12700" cmpd="sng">
                      <a:noFill/>
                    </a:lnL>
                    <a:lnR w="381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vMerge="1">
                  <a:txBody>
                    <a:bodyPr/>
                    <a:lstStyle/>
                    <a:p>
                      <a:endParaRPr lang="en-US"/>
                    </a:p>
                  </a:txBody>
                  <a:tcPr/>
                </a:tc>
                <a:extLst>
                  <a:ext uri="{0D108BD9-81ED-4DB2-BD59-A6C34878D82A}">
                    <a16:rowId xmlns:a16="http://schemas.microsoft.com/office/drawing/2014/main" val="3869783046"/>
                  </a:ext>
                </a:extLst>
              </a:tr>
              <a:tr h="184518">
                <a:tc>
                  <a:txBody>
                    <a:bodyPr/>
                    <a:lstStyle/>
                    <a:p>
                      <a:pPr marL="0" marR="0">
                        <a:spcBef>
                          <a:spcPts val="0"/>
                        </a:spcBef>
                        <a:spcAft>
                          <a:spcPts val="0"/>
                        </a:spcAft>
                      </a:pPr>
                      <a:r>
                        <a:rPr lang="en-US" sz="1200" b="1" dirty="0">
                          <a:solidFill>
                            <a:schemeClr val="tx1"/>
                          </a:solidFill>
                          <a:effectLst/>
                        </a:rPr>
                        <a:t>Land Cover Type</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76" marR="38576"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dirty="0">
                          <a:solidFill>
                            <a:schemeClr val="tx1"/>
                          </a:solidFill>
                          <a:effectLst/>
                        </a:rPr>
                        <a:t>none</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76" marR="38576"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dirty="0">
                          <a:solidFill>
                            <a:schemeClr val="tx1"/>
                          </a:solidFill>
                          <a:effectLst/>
                        </a:rPr>
                        <a:t>static</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76" marR="3857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dirty="0">
                          <a:solidFill>
                            <a:schemeClr val="tx1"/>
                          </a:solidFill>
                          <a:effectLst/>
                        </a:rPr>
                        <a:t>10 km</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76" marR="38576"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200" b="1" dirty="0">
                          <a:solidFill>
                            <a:schemeClr val="tx1"/>
                          </a:solidFill>
                          <a:effectLst/>
                        </a:rPr>
                        <a:t>10 km SIN Land Cover type</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76" marR="38576"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0908704"/>
                  </a:ext>
                </a:extLst>
              </a:tr>
              <a:tr h="184518">
                <a:tc>
                  <a:txBody>
                    <a:bodyPr/>
                    <a:lstStyle/>
                    <a:p>
                      <a:pPr marL="0" marR="0">
                        <a:spcBef>
                          <a:spcPts val="0"/>
                        </a:spcBef>
                        <a:spcAft>
                          <a:spcPts val="0"/>
                        </a:spcAft>
                      </a:pPr>
                      <a:r>
                        <a:rPr lang="en-US" sz="1200" b="1" dirty="0">
                          <a:solidFill>
                            <a:schemeClr val="tx1"/>
                          </a:solidFill>
                          <a:effectLst/>
                        </a:rPr>
                        <a:t>Land Cover Type Distribution</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76" marR="38576" marT="0" marB="0"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algn="ctr">
                        <a:spcBef>
                          <a:spcPts val="0"/>
                        </a:spcBef>
                        <a:spcAft>
                          <a:spcPts val="0"/>
                        </a:spcAft>
                      </a:pPr>
                      <a:r>
                        <a:rPr lang="en-US" sz="1200" b="1" dirty="0">
                          <a:solidFill>
                            <a:schemeClr val="tx1"/>
                          </a:solidFill>
                          <a:effectLst/>
                        </a:rPr>
                        <a:t>none</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76" marR="38576" marT="0" marB="0"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algn="ctr">
                        <a:spcBef>
                          <a:spcPts val="0"/>
                        </a:spcBef>
                        <a:spcAft>
                          <a:spcPts val="0"/>
                        </a:spcAft>
                      </a:pPr>
                      <a:r>
                        <a:rPr lang="en-US" sz="1200" b="1" dirty="0">
                          <a:solidFill>
                            <a:schemeClr val="tx1"/>
                          </a:solidFill>
                          <a:effectLst/>
                        </a:rPr>
                        <a:t>static</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76" marR="38576" marT="0" marB="0"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algn="ctr">
                        <a:spcBef>
                          <a:spcPts val="0"/>
                        </a:spcBef>
                        <a:spcAft>
                          <a:spcPts val="0"/>
                        </a:spcAft>
                      </a:pPr>
                      <a:r>
                        <a:rPr lang="en-US" sz="1200" b="1" dirty="0">
                          <a:solidFill>
                            <a:schemeClr val="tx1"/>
                          </a:solidFill>
                          <a:effectLst/>
                        </a:rPr>
                        <a:t>10 km</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76" marR="38576" marT="0" marB="0"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a:spcBef>
                          <a:spcPts val="0"/>
                        </a:spcBef>
                        <a:spcAft>
                          <a:spcPts val="0"/>
                        </a:spcAft>
                      </a:pPr>
                      <a:r>
                        <a:rPr lang="en-US" sz="1200" b="1" dirty="0">
                          <a:solidFill>
                            <a:schemeClr val="tx1"/>
                          </a:solidFill>
                          <a:effectLst/>
                        </a:rPr>
                        <a:t>Distribution of land cover types within 10 km EPIC pixel </a:t>
                      </a:r>
                      <a:endPar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576" marR="38576" marT="0" marB="0"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83819944"/>
                  </a:ext>
                </a:extLst>
              </a:tr>
            </a:tbl>
          </a:graphicData>
        </a:graphic>
      </p:graphicFrame>
      <p:sp>
        <p:nvSpPr>
          <p:cNvPr id="3" name="TextBox 2">
            <a:extLst>
              <a:ext uri="{FF2B5EF4-FFF2-40B4-BE49-F238E27FC236}">
                <a16:creationId xmlns:a16="http://schemas.microsoft.com/office/drawing/2014/main" id="{7F3EB5B6-E7B0-0533-DD44-B7D0ADE4DBA7}"/>
              </a:ext>
            </a:extLst>
          </p:cNvPr>
          <p:cNvSpPr txBox="1"/>
          <p:nvPr/>
        </p:nvSpPr>
        <p:spPr>
          <a:xfrm>
            <a:off x="10990" y="1812577"/>
            <a:ext cx="12181010" cy="1184940"/>
          </a:xfrm>
          <a:prstGeom prst="rect">
            <a:avLst/>
          </a:prstGeom>
          <a:noFill/>
        </p:spPr>
        <p:txBody>
          <a:bodyPr wrap="square" lIns="0" tIns="0" rIns="0" bIns="0" rtlCol="0">
            <a:spAutoFit/>
          </a:bodyPr>
          <a:lstStyle/>
          <a:p>
            <a:pPr marL="342900" indent="-342900">
              <a:spcAft>
                <a:spcPts val="300"/>
              </a:spcAft>
              <a:buFont typeface="Wingdings" pitchFamily="2" charset="2"/>
              <a:buChar char="Ø"/>
            </a:pPr>
            <a:r>
              <a:rPr lang="en-US" b="1" dirty="0"/>
              <a:t>Version 2 Ancillary Science Data Products were derived from 500m MODIS land cover type 3 product (MCDLCHKM), which was generated from 2008, 2009, and 2010 land cover products (MCD12Q1, v051)</a:t>
            </a:r>
          </a:p>
          <a:p>
            <a:pPr marL="342900" indent="-342900">
              <a:spcAft>
                <a:spcPts val="300"/>
              </a:spcAft>
              <a:buFont typeface="Wingdings" pitchFamily="2" charset="2"/>
              <a:buChar char="Ø"/>
            </a:pPr>
            <a:r>
              <a:rPr lang="en-US" b="1" dirty="0"/>
              <a:t>This is a static land cover map</a:t>
            </a:r>
          </a:p>
          <a:p>
            <a:pPr marL="342900" indent="-342900">
              <a:spcAft>
                <a:spcPts val="300"/>
              </a:spcAft>
              <a:buFont typeface="Wingdings" pitchFamily="2" charset="2"/>
              <a:buChar char="Ø"/>
            </a:pPr>
            <a:r>
              <a:rPr lang="en-US" b="1" dirty="0"/>
              <a:t>The map is important input used by the VESDR retrieval algorithm</a:t>
            </a:r>
          </a:p>
        </p:txBody>
      </p:sp>
      <p:sp>
        <p:nvSpPr>
          <p:cNvPr id="4" name="TextBox 3">
            <a:extLst>
              <a:ext uri="{FF2B5EF4-FFF2-40B4-BE49-F238E27FC236}">
                <a16:creationId xmlns:a16="http://schemas.microsoft.com/office/drawing/2014/main" id="{61BFACA4-86E2-94F2-17EF-B883B80AB6DE}"/>
              </a:ext>
            </a:extLst>
          </p:cNvPr>
          <p:cNvSpPr txBox="1"/>
          <p:nvPr/>
        </p:nvSpPr>
        <p:spPr>
          <a:xfrm>
            <a:off x="86456" y="1160258"/>
            <a:ext cx="12019085" cy="615553"/>
          </a:xfrm>
          <a:prstGeom prst="rect">
            <a:avLst/>
          </a:prstGeom>
          <a:noFill/>
        </p:spPr>
        <p:txBody>
          <a:bodyPr wrap="square" lIns="0" tIns="0" rIns="0" bIns="0" rtlCol="0">
            <a:spAutoFit/>
          </a:bodyPr>
          <a:lstStyle/>
          <a:p>
            <a:pPr>
              <a:spcAft>
                <a:spcPts val="300"/>
              </a:spcAft>
            </a:pPr>
            <a:r>
              <a:rPr lang="en-US" sz="2200" b="1" u="sng" dirty="0"/>
              <a:t>Senior Review: </a:t>
            </a:r>
            <a:r>
              <a:rPr lang="en-US" dirty="0">
                <a:solidFill>
                  <a:srgbClr val="000000"/>
                </a:solidFill>
                <a:latin typeface="Times New Roman" panose="02020603050405020304" pitchFamily="18" charset="0"/>
              </a:rPr>
              <a:t>“</a:t>
            </a:r>
            <a:r>
              <a:rPr lang="en-US" sz="1800" b="0" i="1" u="none" strike="noStrike" dirty="0">
                <a:solidFill>
                  <a:schemeClr val="tx2"/>
                </a:solidFill>
                <a:effectLst/>
                <a:latin typeface="Times New Roman" panose="02020603050405020304" pitchFamily="18" charset="0"/>
              </a:rPr>
              <a:t>Figure 3.2.9b shows various land types observed by EPIC.  What is the time period of this figure?  Are there any plans to examine trends in land cover type using EPIC data?  If so, over what time periods and time intervals</a:t>
            </a:r>
            <a:r>
              <a:rPr lang="en-US" sz="1800" b="0" i="0" u="none" strike="noStrike" dirty="0">
                <a:solidFill>
                  <a:srgbClr val="000000"/>
                </a:solidFill>
                <a:effectLst/>
                <a:latin typeface="Times New Roman" panose="02020603050405020304" pitchFamily="18" charset="0"/>
              </a:rPr>
              <a:t>”</a:t>
            </a:r>
            <a:endParaRPr lang="en-US" sz="2200" b="1" dirty="0"/>
          </a:p>
        </p:txBody>
      </p:sp>
      <p:sp>
        <p:nvSpPr>
          <p:cNvPr id="5" name="TextBox 4">
            <a:extLst>
              <a:ext uri="{FF2B5EF4-FFF2-40B4-BE49-F238E27FC236}">
                <a16:creationId xmlns:a16="http://schemas.microsoft.com/office/drawing/2014/main" id="{9FC4DEB8-D355-319F-26A0-0BD50E702F3F}"/>
              </a:ext>
            </a:extLst>
          </p:cNvPr>
          <p:cNvSpPr txBox="1"/>
          <p:nvPr/>
        </p:nvSpPr>
        <p:spPr>
          <a:xfrm>
            <a:off x="-1" y="6147110"/>
            <a:ext cx="12030075" cy="738664"/>
          </a:xfrm>
          <a:prstGeom prst="rect">
            <a:avLst/>
          </a:prstGeom>
          <a:noFill/>
        </p:spPr>
        <p:txBody>
          <a:bodyPr wrap="square" lIns="0" tIns="0" rIns="0" bIns="0" rtlCol="0">
            <a:spAutoFit/>
          </a:bodyPr>
          <a:lstStyle/>
          <a:p>
            <a:pPr algn="ctr"/>
            <a:r>
              <a:rPr lang="en-US" sz="2400" b="1" dirty="0">
                <a:solidFill>
                  <a:srgbClr val="0000FF"/>
                </a:solidFill>
                <a:latin typeface="Comic Sans MS"/>
              </a:rPr>
              <a:t>We plan to replace this static land cover map with a dynamic 1-year temporal resolution map starting in 2015   </a:t>
            </a:r>
          </a:p>
        </p:txBody>
      </p:sp>
      <p:pic>
        <p:nvPicPr>
          <p:cNvPr id="13" name="Picture 12" descr="A map of the world&#10;&#10;Description automatically generated">
            <a:extLst>
              <a:ext uri="{FF2B5EF4-FFF2-40B4-BE49-F238E27FC236}">
                <a16:creationId xmlns:a16="http://schemas.microsoft.com/office/drawing/2014/main" id="{04405299-57A8-8B07-1ED4-897B17493B11}"/>
              </a:ext>
            </a:extLst>
          </p:cNvPr>
          <p:cNvPicPr>
            <a:picLocks noChangeAspect="1"/>
          </p:cNvPicPr>
          <p:nvPr/>
        </p:nvPicPr>
        <p:blipFill rotWithShape="1">
          <a:blip r:embed="rId3"/>
          <a:srcRect l="24318" t="5001" r="2593" b="11519"/>
          <a:stretch/>
        </p:blipFill>
        <p:spPr>
          <a:xfrm>
            <a:off x="4391184" y="3227008"/>
            <a:ext cx="1797875" cy="2502415"/>
          </a:xfrm>
          <a:prstGeom prst="rect">
            <a:avLst/>
          </a:prstGeom>
        </p:spPr>
      </p:pic>
      <p:pic>
        <p:nvPicPr>
          <p:cNvPr id="15" name="Picture 14">
            <a:extLst>
              <a:ext uri="{FF2B5EF4-FFF2-40B4-BE49-F238E27FC236}">
                <a16:creationId xmlns:a16="http://schemas.microsoft.com/office/drawing/2014/main" id="{A3CDD24A-6F3D-EC38-67A1-C6FD1B7C4635}"/>
              </a:ext>
            </a:extLst>
          </p:cNvPr>
          <p:cNvPicPr>
            <a:picLocks noChangeAspect="1"/>
          </p:cNvPicPr>
          <p:nvPr/>
        </p:nvPicPr>
        <p:blipFill rotWithShape="1">
          <a:blip r:embed="rId4"/>
          <a:srcRect l="23492" t="4360" r="23544" b="11518"/>
          <a:stretch/>
        </p:blipFill>
        <p:spPr>
          <a:xfrm>
            <a:off x="6204301" y="3196312"/>
            <a:ext cx="1582247" cy="2522468"/>
          </a:xfrm>
          <a:prstGeom prst="rect">
            <a:avLst/>
          </a:prstGeom>
        </p:spPr>
      </p:pic>
      <p:grpSp>
        <p:nvGrpSpPr>
          <p:cNvPr id="83" name="Group 82">
            <a:extLst>
              <a:ext uri="{FF2B5EF4-FFF2-40B4-BE49-F238E27FC236}">
                <a16:creationId xmlns:a16="http://schemas.microsoft.com/office/drawing/2014/main" id="{3183FF1C-AAF3-D696-E9F4-E2BA41A23D15}"/>
              </a:ext>
            </a:extLst>
          </p:cNvPr>
          <p:cNvGrpSpPr/>
          <p:nvPr/>
        </p:nvGrpSpPr>
        <p:grpSpPr>
          <a:xfrm>
            <a:off x="7801790" y="2959070"/>
            <a:ext cx="4405452" cy="3192824"/>
            <a:chOff x="7801790" y="3087086"/>
            <a:chExt cx="4405452" cy="3192824"/>
          </a:xfrm>
        </p:grpSpPr>
        <p:pic>
          <p:nvPicPr>
            <p:cNvPr id="19" name="Picture 18">
              <a:extLst>
                <a:ext uri="{FF2B5EF4-FFF2-40B4-BE49-F238E27FC236}">
                  <a16:creationId xmlns:a16="http://schemas.microsoft.com/office/drawing/2014/main" id="{8A52C1A9-0955-6A1F-DA96-0695368EEFDB}"/>
                </a:ext>
              </a:extLst>
            </p:cNvPr>
            <p:cNvPicPr>
              <a:picLocks noChangeAspect="1"/>
            </p:cNvPicPr>
            <p:nvPr/>
          </p:nvPicPr>
          <p:blipFill>
            <a:blip r:embed="rId5"/>
            <a:stretch>
              <a:fillRect/>
            </a:stretch>
          </p:blipFill>
          <p:spPr>
            <a:xfrm>
              <a:off x="7801790" y="3087086"/>
              <a:ext cx="4405452" cy="3192824"/>
            </a:xfrm>
            <a:prstGeom prst="rect">
              <a:avLst/>
            </a:prstGeom>
          </p:spPr>
        </p:pic>
        <p:cxnSp>
          <p:nvCxnSpPr>
            <p:cNvPr id="21" name="Straight Arrow Connector 20">
              <a:extLst>
                <a:ext uri="{FF2B5EF4-FFF2-40B4-BE49-F238E27FC236}">
                  <a16:creationId xmlns:a16="http://schemas.microsoft.com/office/drawing/2014/main" id="{FE023E2B-E0FE-E58C-DC31-39BFFABFA545}"/>
                </a:ext>
              </a:extLst>
            </p:cNvPr>
            <p:cNvCxnSpPr>
              <a:cxnSpLocks/>
            </p:cNvCxnSpPr>
            <p:nvPr/>
          </p:nvCxnSpPr>
          <p:spPr>
            <a:xfrm flipV="1">
              <a:off x="8317523" y="4206105"/>
              <a:ext cx="483577" cy="153865"/>
            </a:xfrm>
            <a:prstGeom prst="straightConnector1">
              <a:avLst/>
            </a:prstGeom>
            <a:ln w="31750">
              <a:solidFill>
                <a:srgbClr val="008E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433E9EF-507A-C042-9909-22CB226A1F66}"/>
                </a:ext>
              </a:extLst>
            </p:cNvPr>
            <p:cNvSpPr txBox="1"/>
            <p:nvPr/>
          </p:nvSpPr>
          <p:spPr>
            <a:xfrm>
              <a:off x="8318765" y="4084089"/>
              <a:ext cx="404965" cy="184666"/>
            </a:xfrm>
            <a:prstGeom prst="rect">
              <a:avLst/>
            </a:prstGeom>
            <a:noFill/>
          </p:spPr>
          <p:txBody>
            <a:bodyPr wrap="square" lIns="0" tIns="0" rIns="0" bIns="0" rtlCol="0">
              <a:spAutoFit/>
            </a:bodyPr>
            <a:lstStyle/>
            <a:p>
              <a:r>
                <a:rPr lang="en-US" sz="1200" b="1" dirty="0">
                  <a:solidFill>
                    <a:srgbClr val="008E00"/>
                  </a:solidFill>
                </a:rPr>
                <a:t>+6%</a:t>
              </a:r>
            </a:p>
          </p:txBody>
        </p:sp>
        <p:cxnSp>
          <p:nvCxnSpPr>
            <p:cNvPr id="25" name="Straight Arrow Connector 24">
              <a:extLst>
                <a:ext uri="{FF2B5EF4-FFF2-40B4-BE49-F238E27FC236}">
                  <a16:creationId xmlns:a16="http://schemas.microsoft.com/office/drawing/2014/main" id="{367C173A-C7B2-B9C5-7FD8-97C2F3C469E4}"/>
                </a:ext>
              </a:extLst>
            </p:cNvPr>
            <p:cNvCxnSpPr>
              <a:cxnSpLocks/>
            </p:cNvCxnSpPr>
            <p:nvPr/>
          </p:nvCxnSpPr>
          <p:spPr>
            <a:xfrm>
              <a:off x="8807441" y="5347672"/>
              <a:ext cx="446066" cy="112099"/>
            </a:xfrm>
            <a:prstGeom prst="straightConnector1">
              <a:avLst/>
            </a:prstGeom>
            <a:ln w="317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87DAA51-04B6-6413-CF71-5AC76B9DF009}"/>
                </a:ext>
              </a:extLst>
            </p:cNvPr>
            <p:cNvSpPr txBox="1"/>
            <p:nvPr/>
          </p:nvSpPr>
          <p:spPr>
            <a:xfrm>
              <a:off x="8769537" y="5095078"/>
              <a:ext cx="495121" cy="184666"/>
            </a:xfrm>
            <a:prstGeom prst="rect">
              <a:avLst/>
            </a:prstGeom>
            <a:noFill/>
          </p:spPr>
          <p:txBody>
            <a:bodyPr wrap="square" lIns="0" tIns="0" rIns="0" bIns="0" rtlCol="0">
              <a:spAutoFit/>
            </a:bodyPr>
            <a:lstStyle/>
            <a:p>
              <a:r>
                <a:rPr lang="en-US" sz="1200" b="1" dirty="0">
                  <a:solidFill>
                    <a:schemeClr val="accent4">
                      <a:lumMod val="75000"/>
                    </a:schemeClr>
                  </a:solidFill>
                </a:rPr>
                <a:t>-4.5%</a:t>
              </a:r>
            </a:p>
          </p:txBody>
        </p:sp>
        <p:cxnSp>
          <p:nvCxnSpPr>
            <p:cNvPr id="29" name="Straight Arrow Connector 28">
              <a:extLst>
                <a:ext uri="{FF2B5EF4-FFF2-40B4-BE49-F238E27FC236}">
                  <a16:creationId xmlns:a16="http://schemas.microsoft.com/office/drawing/2014/main" id="{84011CF6-6EB5-090D-9CF8-C2CCB6B07923}"/>
                </a:ext>
              </a:extLst>
            </p:cNvPr>
            <p:cNvCxnSpPr>
              <a:cxnSpLocks/>
            </p:cNvCxnSpPr>
            <p:nvPr/>
          </p:nvCxnSpPr>
          <p:spPr>
            <a:xfrm flipV="1">
              <a:off x="9264658" y="5517255"/>
              <a:ext cx="458558" cy="78787"/>
            </a:xfrm>
            <a:prstGeom prst="straightConnector1">
              <a:avLst/>
            </a:prstGeom>
            <a:ln w="31750">
              <a:solidFill>
                <a:srgbClr val="008E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961F657-A8CD-3795-0DC9-2C53D263BE33}"/>
                </a:ext>
              </a:extLst>
            </p:cNvPr>
            <p:cNvSpPr txBox="1"/>
            <p:nvPr/>
          </p:nvSpPr>
          <p:spPr>
            <a:xfrm>
              <a:off x="9234821" y="5288106"/>
              <a:ext cx="629742" cy="184666"/>
            </a:xfrm>
            <a:prstGeom prst="rect">
              <a:avLst/>
            </a:prstGeom>
            <a:noFill/>
          </p:spPr>
          <p:txBody>
            <a:bodyPr wrap="square" lIns="0" tIns="0" rIns="0" bIns="0" rtlCol="0">
              <a:spAutoFit/>
            </a:bodyPr>
            <a:lstStyle/>
            <a:p>
              <a:r>
                <a:rPr lang="en-US" sz="1200" b="1" dirty="0">
                  <a:solidFill>
                    <a:srgbClr val="008E00"/>
                  </a:solidFill>
                </a:rPr>
                <a:t>+30%</a:t>
              </a:r>
            </a:p>
          </p:txBody>
        </p:sp>
        <p:cxnSp>
          <p:nvCxnSpPr>
            <p:cNvPr id="33" name="Straight Arrow Connector 32">
              <a:extLst>
                <a:ext uri="{FF2B5EF4-FFF2-40B4-BE49-F238E27FC236}">
                  <a16:creationId xmlns:a16="http://schemas.microsoft.com/office/drawing/2014/main" id="{2F128870-73F6-D6F8-84BF-D99F7CA62DE9}"/>
                </a:ext>
              </a:extLst>
            </p:cNvPr>
            <p:cNvCxnSpPr>
              <a:cxnSpLocks/>
            </p:cNvCxnSpPr>
            <p:nvPr/>
          </p:nvCxnSpPr>
          <p:spPr>
            <a:xfrm>
              <a:off x="9753332" y="4071001"/>
              <a:ext cx="446066" cy="112099"/>
            </a:xfrm>
            <a:prstGeom prst="straightConnector1">
              <a:avLst/>
            </a:prstGeom>
            <a:ln w="317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CC46CC85-EBC4-EA08-3610-350679A5578B}"/>
                </a:ext>
              </a:extLst>
            </p:cNvPr>
            <p:cNvSpPr txBox="1"/>
            <p:nvPr/>
          </p:nvSpPr>
          <p:spPr>
            <a:xfrm>
              <a:off x="9689645" y="3773274"/>
              <a:ext cx="629742" cy="184666"/>
            </a:xfrm>
            <a:prstGeom prst="rect">
              <a:avLst/>
            </a:prstGeom>
            <a:noFill/>
          </p:spPr>
          <p:txBody>
            <a:bodyPr wrap="square" lIns="0" tIns="0" rIns="0" bIns="0" rtlCol="0">
              <a:spAutoFit/>
            </a:bodyPr>
            <a:lstStyle/>
            <a:p>
              <a:r>
                <a:rPr lang="en-US" sz="1200" b="1" dirty="0">
                  <a:solidFill>
                    <a:schemeClr val="accent4">
                      <a:lumMod val="75000"/>
                    </a:schemeClr>
                  </a:solidFill>
                </a:rPr>
                <a:t>-1.7%</a:t>
              </a:r>
            </a:p>
          </p:txBody>
        </p:sp>
        <p:cxnSp>
          <p:nvCxnSpPr>
            <p:cNvPr id="35" name="Straight Arrow Connector 34">
              <a:extLst>
                <a:ext uri="{FF2B5EF4-FFF2-40B4-BE49-F238E27FC236}">
                  <a16:creationId xmlns:a16="http://schemas.microsoft.com/office/drawing/2014/main" id="{4F6A77C5-929F-E45C-72C8-13DD077ABA7B}"/>
                </a:ext>
              </a:extLst>
            </p:cNvPr>
            <p:cNvCxnSpPr>
              <a:cxnSpLocks/>
            </p:cNvCxnSpPr>
            <p:nvPr/>
          </p:nvCxnSpPr>
          <p:spPr>
            <a:xfrm>
              <a:off x="10246474" y="3637134"/>
              <a:ext cx="430389" cy="136140"/>
            </a:xfrm>
            <a:prstGeom prst="straightConnector1">
              <a:avLst/>
            </a:prstGeom>
            <a:ln w="317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038C1231-5CC0-375D-0511-6AA7B438EFF5}"/>
                </a:ext>
              </a:extLst>
            </p:cNvPr>
            <p:cNvSpPr txBox="1"/>
            <p:nvPr/>
          </p:nvSpPr>
          <p:spPr>
            <a:xfrm>
              <a:off x="10261197" y="3438451"/>
              <a:ext cx="629742" cy="184666"/>
            </a:xfrm>
            <a:prstGeom prst="rect">
              <a:avLst/>
            </a:prstGeom>
            <a:noFill/>
          </p:spPr>
          <p:txBody>
            <a:bodyPr wrap="square" lIns="0" tIns="0" rIns="0" bIns="0" rtlCol="0">
              <a:spAutoFit/>
            </a:bodyPr>
            <a:lstStyle/>
            <a:p>
              <a:r>
                <a:rPr lang="en-US" sz="1200" b="1" dirty="0">
                  <a:solidFill>
                    <a:schemeClr val="accent4">
                      <a:lumMod val="75000"/>
                    </a:schemeClr>
                  </a:solidFill>
                </a:rPr>
                <a:t>-1.9%</a:t>
              </a:r>
            </a:p>
          </p:txBody>
        </p:sp>
        <p:cxnSp>
          <p:nvCxnSpPr>
            <p:cNvPr id="41" name="Straight Arrow Connector 40">
              <a:extLst>
                <a:ext uri="{FF2B5EF4-FFF2-40B4-BE49-F238E27FC236}">
                  <a16:creationId xmlns:a16="http://schemas.microsoft.com/office/drawing/2014/main" id="{AB9B5EEE-A1CF-AE75-6DB0-3AC3D48C11D6}"/>
                </a:ext>
              </a:extLst>
            </p:cNvPr>
            <p:cNvCxnSpPr>
              <a:cxnSpLocks/>
            </p:cNvCxnSpPr>
            <p:nvPr/>
          </p:nvCxnSpPr>
          <p:spPr>
            <a:xfrm>
              <a:off x="10742196" y="5593475"/>
              <a:ext cx="446066" cy="112099"/>
            </a:xfrm>
            <a:prstGeom prst="straightConnector1">
              <a:avLst/>
            </a:prstGeom>
            <a:ln w="317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AA1D4472-B7F3-E394-0E8A-E268BC5A76CF}"/>
                </a:ext>
              </a:extLst>
            </p:cNvPr>
            <p:cNvSpPr txBox="1"/>
            <p:nvPr/>
          </p:nvSpPr>
          <p:spPr>
            <a:xfrm>
              <a:off x="10753516" y="5357605"/>
              <a:ext cx="495121" cy="215444"/>
            </a:xfrm>
            <a:prstGeom prst="rect">
              <a:avLst/>
            </a:prstGeom>
            <a:noFill/>
          </p:spPr>
          <p:txBody>
            <a:bodyPr wrap="square" lIns="0" tIns="0" rIns="0" bIns="0" rtlCol="0">
              <a:spAutoFit/>
            </a:bodyPr>
            <a:lstStyle/>
            <a:p>
              <a:r>
                <a:rPr lang="en-US" sz="1400" b="1" dirty="0">
                  <a:solidFill>
                    <a:schemeClr val="accent4">
                      <a:lumMod val="75000"/>
                    </a:schemeClr>
                  </a:solidFill>
                </a:rPr>
                <a:t>-</a:t>
              </a:r>
              <a:r>
                <a:rPr lang="en-US" sz="1200" b="1" dirty="0">
                  <a:solidFill>
                    <a:schemeClr val="accent4">
                      <a:lumMod val="75000"/>
                    </a:schemeClr>
                  </a:solidFill>
                </a:rPr>
                <a:t>20%</a:t>
              </a:r>
            </a:p>
          </p:txBody>
        </p:sp>
      </p:grpSp>
      <p:grpSp>
        <p:nvGrpSpPr>
          <p:cNvPr id="69" name="Group 68">
            <a:extLst>
              <a:ext uri="{FF2B5EF4-FFF2-40B4-BE49-F238E27FC236}">
                <a16:creationId xmlns:a16="http://schemas.microsoft.com/office/drawing/2014/main" id="{2EE7A222-3F41-EA0E-E673-2189F7A8D6B0}"/>
              </a:ext>
            </a:extLst>
          </p:cNvPr>
          <p:cNvGrpSpPr/>
          <p:nvPr/>
        </p:nvGrpSpPr>
        <p:grpSpPr>
          <a:xfrm>
            <a:off x="-38237" y="3005229"/>
            <a:ext cx="4385783" cy="3128734"/>
            <a:chOff x="-38237" y="3133245"/>
            <a:chExt cx="4385783" cy="3128734"/>
          </a:xfrm>
        </p:grpSpPr>
        <p:pic>
          <p:nvPicPr>
            <p:cNvPr id="18" name="Picture 17">
              <a:extLst>
                <a:ext uri="{FF2B5EF4-FFF2-40B4-BE49-F238E27FC236}">
                  <a16:creationId xmlns:a16="http://schemas.microsoft.com/office/drawing/2014/main" id="{45F8C75A-66A3-18A0-7C12-E6A7C077D552}"/>
                </a:ext>
              </a:extLst>
            </p:cNvPr>
            <p:cNvPicPr>
              <a:picLocks noChangeAspect="1"/>
            </p:cNvPicPr>
            <p:nvPr/>
          </p:nvPicPr>
          <p:blipFill>
            <a:blip r:embed="rId6"/>
            <a:stretch>
              <a:fillRect/>
            </a:stretch>
          </p:blipFill>
          <p:spPr>
            <a:xfrm>
              <a:off x="-38237" y="3133245"/>
              <a:ext cx="4317021" cy="3128734"/>
            </a:xfrm>
            <a:prstGeom prst="rect">
              <a:avLst/>
            </a:prstGeom>
          </p:spPr>
        </p:pic>
        <p:cxnSp>
          <p:nvCxnSpPr>
            <p:cNvPr id="49" name="Straight Arrow Connector 48">
              <a:extLst>
                <a:ext uri="{FF2B5EF4-FFF2-40B4-BE49-F238E27FC236}">
                  <a16:creationId xmlns:a16="http://schemas.microsoft.com/office/drawing/2014/main" id="{89D5B3EC-677D-9593-5433-2901501A0959}"/>
                </a:ext>
              </a:extLst>
            </p:cNvPr>
            <p:cNvCxnSpPr>
              <a:cxnSpLocks/>
            </p:cNvCxnSpPr>
            <p:nvPr/>
          </p:nvCxnSpPr>
          <p:spPr>
            <a:xfrm>
              <a:off x="465008" y="3607316"/>
              <a:ext cx="446066" cy="112099"/>
            </a:xfrm>
            <a:prstGeom prst="straightConnector1">
              <a:avLst/>
            </a:prstGeom>
            <a:ln w="317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86CFFCAB-91DE-DD7E-6BF4-124B7C370BCF}"/>
                </a:ext>
              </a:extLst>
            </p:cNvPr>
            <p:cNvSpPr txBox="1"/>
            <p:nvPr/>
          </p:nvSpPr>
          <p:spPr>
            <a:xfrm>
              <a:off x="546409" y="3425600"/>
              <a:ext cx="495121" cy="184666"/>
            </a:xfrm>
            <a:prstGeom prst="rect">
              <a:avLst/>
            </a:prstGeom>
            <a:noFill/>
          </p:spPr>
          <p:txBody>
            <a:bodyPr wrap="square" lIns="0" tIns="0" rIns="0" bIns="0" rtlCol="0">
              <a:spAutoFit/>
            </a:bodyPr>
            <a:lstStyle/>
            <a:p>
              <a:r>
                <a:rPr lang="en-US" sz="1200" b="1" dirty="0">
                  <a:solidFill>
                    <a:schemeClr val="accent4">
                      <a:lumMod val="75000"/>
                    </a:schemeClr>
                  </a:solidFill>
                </a:rPr>
                <a:t>-1.4%</a:t>
              </a:r>
            </a:p>
          </p:txBody>
        </p:sp>
        <p:sp>
          <p:nvSpPr>
            <p:cNvPr id="52" name="TextBox 51">
              <a:extLst>
                <a:ext uri="{FF2B5EF4-FFF2-40B4-BE49-F238E27FC236}">
                  <a16:creationId xmlns:a16="http://schemas.microsoft.com/office/drawing/2014/main" id="{6DFA2AA6-22DB-5931-6601-AD6BEEC4B1B9}"/>
                </a:ext>
              </a:extLst>
            </p:cNvPr>
            <p:cNvSpPr txBox="1"/>
            <p:nvPr/>
          </p:nvSpPr>
          <p:spPr>
            <a:xfrm>
              <a:off x="988025" y="4385299"/>
              <a:ext cx="355698" cy="184666"/>
            </a:xfrm>
            <a:prstGeom prst="rect">
              <a:avLst/>
            </a:prstGeom>
            <a:noFill/>
          </p:spPr>
          <p:txBody>
            <a:bodyPr wrap="square" lIns="0" tIns="0" rIns="0" bIns="0" rtlCol="0">
              <a:spAutoFit/>
            </a:bodyPr>
            <a:lstStyle/>
            <a:p>
              <a:r>
                <a:rPr lang="en-US" sz="1200" b="1" dirty="0">
                  <a:solidFill>
                    <a:schemeClr val="tx1">
                      <a:lumMod val="50000"/>
                      <a:lumOff val="50000"/>
                    </a:schemeClr>
                  </a:solidFill>
                </a:rPr>
                <a:t>~0%</a:t>
              </a:r>
            </a:p>
          </p:txBody>
        </p:sp>
        <p:cxnSp>
          <p:nvCxnSpPr>
            <p:cNvPr id="55" name="Straight Arrow Connector 54">
              <a:extLst>
                <a:ext uri="{FF2B5EF4-FFF2-40B4-BE49-F238E27FC236}">
                  <a16:creationId xmlns:a16="http://schemas.microsoft.com/office/drawing/2014/main" id="{8A606CDA-C167-1B9A-7AF2-AA007820C2C5}"/>
                </a:ext>
              </a:extLst>
            </p:cNvPr>
            <p:cNvCxnSpPr>
              <a:cxnSpLocks/>
            </p:cNvCxnSpPr>
            <p:nvPr/>
          </p:nvCxnSpPr>
          <p:spPr>
            <a:xfrm flipV="1">
              <a:off x="1423581" y="5573049"/>
              <a:ext cx="442457" cy="71571"/>
            </a:xfrm>
            <a:prstGeom prst="straightConnector1">
              <a:avLst/>
            </a:prstGeom>
            <a:ln w="31750">
              <a:solidFill>
                <a:srgbClr val="008E00"/>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FE7671D1-E2B6-1599-A360-28CF5ED77B3F}"/>
                </a:ext>
              </a:extLst>
            </p:cNvPr>
            <p:cNvSpPr txBox="1"/>
            <p:nvPr/>
          </p:nvSpPr>
          <p:spPr>
            <a:xfrm>
              <a:off x="1442326" y="5385459"/>
              <a:ext cx="404965" cy="184666"/>
            </a:xfrm>
            <a:prstGeom prst="rect">
              <a:avLst/>
            </a:prstGeom>
            <a:noFill/>
          </p:spPr>
          <p:txBody>
            <a:bodyPr wrap="square" lIns="0" tIns="0" rIns="0" bIns="0" rtlCol="0">
              <a:spAutoFit/>
            </a:bodyPr>
            <a:lstStyle/>
            <a:p>
              <a:r>
                <a:rPr lang="en-US" sz="1200" b="1" dirty="0">
                  <a:solidFill>
                    <a:srgbClr val="008E00"/>
                  </a:solidFill>
                </a:rPr>
                <a:t>+1.2%</a:t>
              </a:r>
            </a:p>
          </p:txBody>
        </p:sp>
        <p:sp>
          <p:nvSpPr>
            <p:cNvPr id="58" name="TextBox 57">
              <a:extLst>
                <a:ext uri="{FF2B5EF4-FFF2-40B4-BE49-F238E27FC236}">
                  <a16:creationId xmlns:a16="http://schemas.microsoft.com/office/drawing/2014/main" id="{9D972415-BA8E-193F-6E45-E428AC2A2C40}"/>
                </a:ext>
              </a:extLst>
            </p:cNvPr>
            <p:cNvSpPr txBox="1"/>
            <p:nvPr/>
          </p:nvSpPr>
          <p:spPr>
            <a:xfrm>
              <a:off x="2021349" y="4080191"/>
              <a:ext cx="355698" cy="184666"/>
            </a:xfrm>
            <a:prstGeom prst="rect">
              <a:avLst/>
            </a:prstGeom>
            <a:noFill/>
          </p:spPr>
          <p:txBody>
            <a:bodyPr wrap="square" lIns="0" tIns="0" rIns="0" bIns="0" rtlCol="0">
              <a:spAutoFit/>
            </a:bodyPr>
            <a:lstStyle/>
            <a:p>
              <a:r>
                <a:rPr lang="en-US" sz="1200" b="1" dirty="0">
                  <a:solidFill>
                    <a:schemeClr val="tx1">
                      <a:lumMod val="50000"/>
                      <a:lumOff val="50000"/>
                    </a:schemeClr>
                  </a:solidFill>
                </a:rPr>
                <a:t>~0%</a:t>
              </a:r>
            </a:p>
          </p:txBody>
        </p:sp>
        <p:cxnSp>
          <p:nvCxnSpPr>
            <p:cNvPr id="59" name="Straight Arrow Connector 58">
              <a:extLst>
                <a:ext uri="{FF2B5EF4-FFF2-40B4-BE49-F238E27FC236}">
                  <a16:creationId xmlns:a16="http://schemas.microsoft.com/office/drawing/2014/main" id="{96DCB90F-1ADE-86CF-D806-A25E03CA68EA}"/>
                </a:ext>
              </a:extLst>
            </p:cNvPr>
            <p:cNvCxnSpPr>
              <a:cxnSpLocks/>
            </p:cNvCxnSpPr>
            <p:nvPr/>
          </p:nvCxnSpPr>
          <p:spPr>
            <a:xfrm flipV="1">
              <a:off x="2377047" y="5291030"/>
              <a:ext cx="442457" cy="71571"/>
            </a:xfrm>
            <a:prstGeom prst="straightConnector1">
              <a:avLst/>
            </a:prstGeom>
            <a:ln w="31750">
              <a:solidFill>
                <a:srgbClr val="008E00"/>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AE87A874-E31D-4742-99A2-883B274832E1}"/>
                </a:ext>
              </a:extLst>
            </p:cNvPr>
            <p:cNvSpPr txBox="1"/>
            <p:nvPr/>
          </p:nvSpPr>
          <p:spPr>
            <a:xfrm>
              <a:off x="2395792" y="5103440"/>
              <a:ext cx="404965" cy="184666"/>
            </a:xfrm>
            <a:prstGeom prst="rect">
              <a:avLst/>
            </a:prstGeom>
            <a:noFill/>
          </p:spPr>
          <p:txBody>
            <a:bodyPr wrap="square" lIns="0" tIns="0" rIns="0" bIns="0" rtlCol="0">
              <a:spAutoFit/>
            </a:bodyPr>
            <a:lstStyle/>
            <a:p>
              <a:r>
                <a:rPr lang="en-US" sz="1200" b="1" dirty="0">
                  <a:solidFill>
                    <a:srgbClr val="008E00"/>
                  </a:solidFill>
                </a:rPr>
                <a:t>+1.2%</a:t>
              </a:r>
            </a:p>
          </p:txBody>
        </p:sp>
        <p:cxnSp>
          <p:nvCxnSpPr>
            <p:cNvPr id="61" name="Straight Arrow Connector 60">
              <a:extLst>
                <a:ext uri="{FF2B5EF4-FFF2-40B4-BE49-F238E27FC236}">
                  <a16:creationId xmlns:a16="http://schemas.microsoft.com/office/drawing/2014/main" id="{C61F887F-1585-ABE1-81BA-2A625CE04EA8}"/>
                </a:ext>
              </a:extLst>
            </p:cNvPr>
            <p:cNvCxnSpPr>
              <a:cxnSpLocks/>
            </p:cNvCxnSpPr>
            <p:nvPr/>
          </p:nvCxnSpPr>
          <p:spPr>
            <a:xfrm flipV="1">
              <a:off x="2874851" y="5465433"/>
              <a:ext cx="428906" cy="91215"/>
            </a:xfrm>
            <a:prstGeom prst="straightConnector1">
              <a:avLst/>
            </a:prstGeom>
            <a:ln w="31750">
              <a:solidFill>
                <a:srgbClr val="008E00"/>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43B62EA2-12B1-2503-D4E2-7588F6CAC101}"/>
                </a:ext>
              </a:extLst>
            </p:cNvPr>
            <p:cNvSpPr txBox="1"/>
            <p:nvPr/>
          </p:nvSpPr>
          <p:spPr>
            <a:xfrm>
              <a:off x="2932323" y="5288106"/>
              <a:ext cx="404965" cy="184666"/>
            </a:xfrm>
            <a:prstGeom prst="rect">
              <a:avLst/>
            </a:prstGeom>
            <a:noFill/>
          </p:spPr>
          <p:txBody>
            <a:bodyPr wrap="square" lIns="0" tIns="0" rIns="0" bIns="0" rtlCol="0">
              <a:spAutoFit/>
            </a:bodyPr>
            <a:lstStyle/>
            <a:p>
              <a:r>
                <a:rPr lang="en-US" sz="1200" b="1" dirty="0">
                  <a:solidFill>
                    <a:srgbClr val="008E00"/>
                  </a:solidFill>
                </a:rPr>
                <a:t>+6%</a:t>
              </a:r>
            </a:p>
          </p:txBody>
        </p:sp>
        <p:cxnSp>
          <p:nvCxnSpPr>
            <p:cNvPr id="65" name="Straight Arrow Connector 64">
              <a:extLst>
                <a:ext uri="{FF2B5EF4-FFF2-40B4-BE49-F238E27FC236}">
                  <a16:creationId xmlns:a16="http://schemas.microsoft.com/office/drawing/2014/main" id="{EAE134C0-CE6C-BCEB-9226-8222CC9E617B}"/>
                </a:ext>
              </a:extLst>
            </p:cNvPr>
            <p:cNvCxnSpPr>
              <a:cxnSpLocks/>
            </p:cNvCxnSpPr>
            <p:nvPr/>
          </p:nvCxnSpPr>
          <p:spPr>
            <a:xfrm flipV="1">
              <a:off x="3348507" y="5465433"/>
              <a:ext cx="428906" cy="91215"/>
            </a:xfrm>
            <a:prstGeom prst="straightConnector1">
              <a:avLst/>
            </a:prstGeom>
            <a:ln w="31750">
              <a:solidFill>
                <a:srgbClr val="008E00"/>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B9D21E1C-D1E7-B8BE-90D9-8A7B2352D096}"/>
                </a:ext>
              </a:extLst>
            </p:cNvPr>
            <p:cNvSpPr txBox="1"/>
            <p:nvPr/>
          </p:nvSpPr>
          <p:spPr>
            <a:xfrm>
              <a:off x="3405979" y="5288106"/>
              <a:ext cx="404965" cy="184666"/>
            </a:xfrm>
            <a:prstGeom prst="rect">
              <a:avLst/>
            </a:prstGeom>
            <a:noFill/>
          </p:spPr>
          <p:txBody>
            <a:bodyPr wrap="square" lIns="0" tIns="0" rIns="0" bIns="0" rtlCol="0">
              <a:spAutoFit/>
            </a:bodyPr>
            <a:lstStyle/>
            <a:p>
              <a:r>
                <a:rPr lang="en-US" sz="1200" b="1" dirty="0">
                  <a:solidFill>
                    <a:srgbClr val="008E00"/>
                  </a:solidFill>
                </a:rPr>
                <a:t>+6%</a:t>
              </a:r>
            </a:p>
          </p:txBody>
        </p:sp>
        <p:cxnSp>
          <p:nvCxnSpPr>
            <p:cNvPr id="67" name="Straight Arrow Connector 66">
              <a:extLst>
                <a:ext uri="{FF2B5EF4-FFF2-40B4-BE49-F238E27FC236}">
                  <a16:creationId xmlns:a16="http://schemas.microsoft.com/office/drawing/2014/main" id="{96CFCEA1-D6DE-C2A7-D996-4AC46A6691AF}"/>
                </a:ext>
              </a:extLst>
            </p:cNvPr>
            <p:cNvCxnSpPr>
              <a:cxnSpLocks/>
            </p:cNvCxnSpPr>
            <p:nvPr/>
          </p:nvCxnSpPr>
          <p:spPr>
            <a:xfrm>
              <a:off x="3821208" y="5606638"/>
              <a:ext cx="446066" cy="112099"/>
            </a:xfrm>
            <a:prstGeom prst="straightConnector1">
              <a:avLst/>
            </a:prstGeom>
            <a:ln w="317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70A48D3D-7CA6-CF2F-816A-2A468D5E1AB7}"/>
                </a:ext>
              </a:extLst>
            </p:cNvPr>
            <p:cNvSpPr txBox="1"/>
            <p:nvPr/>
          </p:nvSpPr>
          <p:spPr>
            <a:xfrm>
              <a:off x="3852425" y="5424922"/>
              <a:ext cx="495121" cy="184666"/>
            </a:xfrm>
            <a:prstGeom prst="rect">
              <a:avLst/>
            </a:prstGeom>
            <a:noFill/>
          </p:spPr>
          <p:txBody>
            <a:bodyPr wrap="square" lIns="0" tIns="0" rIns="0" bIns="0" rtlCol="0">
              <a:spAutoFit/>
            </a:bodyPr>
            <a:lstStyle/>
            <a:p>
              <a:r>
                <a:rPr lang="en-US" sz="1200" b="1" dirty="0">
                  <a:solidFill>
                    <a:schemeClr val="accent4">
                      <a:lumMod val="75000"/>
                    </a:schemeClr>
                  </a:solidFill>
                </a:rPr>
                <a:t>-27%</a:t>
              </a:r>
            </a:p>
          </p:txBody>
        </p:sp>
      </p:grpSp>
    </p:spTree>
    <p:extLst>
      <p:ext uri="{BB962C8B-B14F-4D97-AF65-F5344CB8AC3E}">
        <p14:creationId xmlns:p14="http://schemas.microsoft.com/office/powerpoint/2010/main" val="23879614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FC4DEB8-D355-319F-26A0-0BD50E702F3F}"/>
              </a:ext>
            </a:extLst>
          </p:cNvPr>
          <p:cNvSpPr txBox="1"/>
          <p:nvPr/>
        </p:nvSpPr>
        <p:spPr>
          <a:xfrm>
            <a:off x="67344" y="5182137"/>
            <a:ext cx="4236531" cy="1107996"/>
          </a:xfrm>
          <a:prstGeom prst="rect">
            <a:avLst/>
          </a:prstGeom>
          <a:noFill/>
        </p:spPr>
        <p:txBody>
          <a:bodyPr wrap="square" lIns="0" tIns="0" rIns="0" bIns="0" rtlCol="0">
            <a:spAutoFit/>
          </a:bodyPr>
          <a:lstStyle/>
          <a:p>
            <a:pPr algn="ctr"/>
            <a:r>
              <a:rPr lang="en-US" sz="2400" b="1" dirty="0">
                <a:solidFill>
                  <a:srgbClr val="0000FF"/>
                </a:solidFill>
                <a:latin typeface="Comic Sans MS"/>
              </a:rPr>
              <a:t>The VESDR LAI parameters follows regularities expected from physics   </a:t>
            </a:r>
          </a:p>
        </p:txBody>
      </p:sp>
      <p:pic>
        <p:nvPicPr>
          <p:cNvPr id="9" name="Picture 8">
            <a:extLst>
              <a:ext uri="{FF2B5EF4-FFF2-40B4-BE49-F238E27FC236}">
                <a16:creationId xmlns:a16="http://schemas.microsoft.com/office/drawing/2014/main" id="{9AA5F40B-824F-1050-23C5-CA12D33617A7}"/>
              </a:ext>
            </a:extLst>
          </p:cNvPr>
          <p:cNvPicPr>
            <a:picLocks noChangeAspect="1"/>
          </p:cNvPicPr>
          <p:nvPr/>
        </p:nvPicPr>
        <p:blipFill rotWithShape="1">
          <a:blip r:embed="rId3"/>
          <a:srcRect l="20645" t="8405" r="19916" b="10985"/>
          <a:stretch/>
        </p:blipFill>
        <p:spPr>
          <a:xfrm>
            <a:off x="2390034" y="2692131"/>
            <a:ext cx="2160022" cy="2277580"/>
          </a:xfrm>
          <a:prstGeom prst="rect">
            <a:avLst/>
          </a:prstGeom>
        </p:spPr>
      </p:pic>
      <p:grpSp>
        <p:nvGrpSpPr>
          <p:cNvPr id="38" name="Group 37">
            <a:extLst>
              <a:ext uri="{FF2B5EF4-FFF2-40B4-BE49-F238E27FC236}">
                <a16:creationId xmlns:a16="http://schemas.microsoft.com/office/drawing/2014/main" id="{6DC6A411-1CE9-492E-D849-6C05F031C6B8}"/>
              </a:ext>
            </a:extLst>
          </p:cNvPr>
          <p:cNvGrpSpPr/>
          <p:nvPr/>
        </p:nvGrpSpPr>
        <p:grpSpPr>
          <a:xfrm>
            <a:off x="10638090" y="2126502"/>
            <a:ext cx="1597265" cy="1656676"/>
            <a:chOff x="8877373" y="857486"/>
            <a:chExt cx="2130700" cy="1794797"/>
          </a:xfrm>
        </p:grpSpPr>
        <p:pic>
          <p:nvPicPr>
            <p:cNvPr id="32" name="Picture 31" descr="A graph of a meteorite&#10;&#10;Description automatically generated with medium confidence">
              <a:extLst>
                <a:ext uri="{FF2B5EF4-FFF2-40B4-BE49-F238E27FC236}">
                  <a16:creationId xmlns:a16="http://schemas.microsoft.com/office/drawing/2014/main" id="{5B262520-303A-2C37-47F9-80F98E56E11A}"/>
                </a:ext>
              </a:extLst>
            </p:cNvPr>
            <p:cNvPicPr>
              <a:picLocks noChangeAspect="1"/>
            </p:cNvPicPr>
            <p:nvPr/>
          </p:nvPicPr>
          <p:blipFill rotWithShape="1">
            <a:blip r:embed="rId4"/>
            <a:srcRect l="4292"/>
            <a:stretch/>
          </p:blipFill>
          <p:spPr>
            <a:xfrm>
              <a:off x="8877373" y="857486"/>
              <a:ext cx="2130700" cy="1794797"/>
            </a:xfrm>
            <a:prstGeom prst="rect">
              <a:avLst/>
            </a:prstGeom>
          </p:spPr>
        </p:pic>
        <p:sp>
          <p:nvSpPr>
            <p:cNvPr id="37" name="TextBox 36">
              <a:extLst>
                <a:ext uri="{FF2B5EF4-FFF2-40B4-BE49-F238E27FC236}">
                  <a16:creationId xmlns:a16="http://schemas.microsoft.com/office/drawing/2014/main" id="{E691EFE4-C8D2-BC94-40E9-ED0D5ED2BA16}"/>
                </a:ext>
              </a:extLst>
            </p:cNvPr>
            <p:cNvSpPr txBox="1"/>
            <p:nvPr/>
          </p:nvSpPr>
          <p:spPr>
            <a:xfrm>
              <a:off x="9351204" y="1877232"/>
              <a:ext cx="1183791" cy="400124"/>
            </a:xfrm>
            <a:prstGeom prst="rect">
              <a:avLst/>
            </a:prstGeom>
            <a:noFill/>
          </p:spPr>
          <p:txBody>
            <a:bodyPr wrap="square" lIns="0" tIns="0" rIns="0" bIns="0" rtlCol="0">
              <a:spAutoFit/>
            </a:bodyPr>
            <a:lstStyle/>
            <a:p>
              <a:r>
                <a:rPr lang="en-US" sz="1200" b="1" dirty="0"/>
                <a:t>Retrieval Index: 99%</a:t>
              </a:r>
            </a:p>
          </p:txBody>
        </p:sp>
      </p:grpSp>
      <p:grpSp>
        <p:nvGrpSpPr>
          <p:cNvPr id="40" name="Group 39">
            <a:extLst>
              <a:ext uri="{FF2B5EF4-FFF2-40B4-BE49-F238E27FC236}">
                <a16:creationId xmlns:a16="http://schemas.microsoft.com/office/drawing/2014/main" id="{29EDEEC9-54C0-FAF8-8445-913E408407B4}"/>
              </a:ext>
            </a:extLst>
          </p:cNvPr>
          <p:cNvGrpSpPr/>
          <p:nvPr/>
        </p:nvGrpSpPr>
        <p:grpSpPr>
          <a:xfrm>
            <a:off x="5074939" y="404817"/>
            <a:ext cx="3948247" cy="3245237"/>
            <a:chOff x="4306825" y="583034"/>
            <a:chExt cx="2852928" cy="2385113"/>
          </a:xfrm>
        </p:grpSpPr>
        <p:pic>
          <p:nvPicPr>
            <p:cNvPr id="24" name="Picture 23" descr="A graph of a wave&#10;&#10;Description automatically generated with medium confidence">
              <a:extLst>
                <a:ext uri="{FF2B5EF4-FFF2-40B4-BE49-F238E27FC236}">
                  <a16:creationId xmlns:a16="http://schemas.microsoft.com/office/drawing/2014/main" id="{D48B2A92-B965-A688-6DCF-48A953519C55}"/>
                </a:ext>
              </a:extLst>
            </p:cNvPr>
            <p:cNvPicPr>
              <a:picLocks noChangeAspect="1"/>
            </p:cNvPicPr>
            <p:nvPr/>
          </p:nvPicPr>
          <p:blipFill rotWithShape="1">
            <a:blip r:embed="rId5"/>
            <a:srcRect l="5115" t="1605"/>
            <a:stretch/>
          </p:blipFill>
          <p:spPr>
            <a:xfrm>
              <a:off x="4306825" y="583034"/>
              <a:ext cx="2852928" cy="2385113"/>
            </a:xfrm>
            <a:prstGeom prst="rect">
              <a:avLst/>
            </a:prstGeom>
          </p:spPr>
        </p:pic>
        <p:sp>
          <p:nvSpPr>
            <p:cNvPr id="39" name="TextBox 38">
              <a:extLst>
                <a:ext uri="{FF2B5EF4-FFF2-40B4-BE49-F238E27FC236}">
                  <a16:creationId xmlns:a16="http://schemas.microsoft.com/office/drawing/2014/main" id="{88DB4A02-3BD3-B21E-A402-344ECD169F68}"/>
                </a:ext>
              </a:extLst>
            </p:cNvPr>
            <p:cNvSpPr txBox="1"/>
            <p:nvPr/>
          </p:nvSpPr>
          <p:spPr>
            <a:xfrm>
              <a:off x="5208956" y="2305956"/>
              <a:ext cx="1517980" cy="215444"/>
            </a:xfrm>
            <a:prstGeom prst="rect">
              <a:avLst/>
            </a:prstGeom>
            <a:noFill/>
          </p:spPr>
          <p:txBody>
            <a:bodyPr wrap="square" lIns="0" tIns="0" rIns="0" bIns="0" rtlCol="0">
              <a:spAutoFit/>
            </a:bodyPr>
            <a:lstStyle/>
            <a:p>
              <a:r>
                <a:rPr lang="en-US" sz="1400" b="1" dirty="0"/>
                <a:t>Retrieval Index: 96%</a:t>
              </a:r>
            </a:p>
          </p:txBody>
        </p:sp>
      </p:grpSp>
      <p:grpSp>
        <p:nvGrpSpPr>
          <p:cNvPr id="53" name="Group 52">
            <a:extLst>
              <a:ext uri="{FF2B5EF4-FFF2-40B4-BE49-F238E27FC236}">
                <a16:creationId xmlns:a16="http://schemas.microsoft.com/office/drawing/2014/main" id="{C848EE9E-A21F-389C-588B-E30AE2A42B60}"/>
              </a:ext>
            </a:extLst>
          </p:cNvPr>
          <p:cNvGrpSpPr/>
          <p:nvPr/>
        </p:nvGrpSpPr>
        <p:grpSpPr>
          <a:xfrm>
            <a:off x="9771798" y="4021810"/>
            <a:ext cx="1896960" cy="1818257"/>
            <a:chOff x="8886518" y="2826637"/>
            <a:chExt cx="2276857" cy="1917912"/>
          </a:xfrm>
        </p:grpSpPr>
        <p:pic>
          <p:nvPicPr>
            <p:cNvPr id="44" name="Picture 43" descr="A graph of a graph&#10;&#10;Description automatically generated with medium confidence">
              <a:extLst>
                <a:ext uri="{FF2B5EF4-FFF2-40B4-BE49-F238E27FC236}">
                  <a16:creationId xmlns:a16="http://schemas.microsoft.com/office/drawing/2014/main" id="{12B77D07-0B7A-ED5D-5791-E66F22A7136C}"/>
                </a:ext>
              </a:extLst>
            </p:cNvPr>
            <p:cNvPicPr>
              <a:picLocks noChangeAspect="1"/>
            </p:cNvPicPr>
            <p:nvPr/>
          </p:nvPicPr>
          <p:blipFill rotWithShape="1">
            <a:blip r:embed="rId6"/>
            <a:srcRect l="4292"/>
            <a:stretch/>
          </p:blipFill>
          <p:spPr>
            <a:xfrm>
              <a:off x="8886518" y="2826637"/>
              <a:ext cx="2276857" cy="1917912"/>
            </a:xfrm>
            <a:prstGeom prst="rect">
              <a:avLst/>
            </a:prstGeom>
          </p:spPr>
        </p:pic>
        <p:sp>
          <p:nvSpPr>
            <p:cNvPr id="45" name="TextBox 44">
              <a:extLst>
                <a:ext uri="{FF2B5EF4-FFF2-40B4-BE49-F238E27FC236}">
                  <a16:creationId xmlns:a16="http://schemas.microsoft.com/office/drawing/2014/main" id="{F2F03C5E-184E-6973-32F4-F24787D100B9}"/>
                </a:ext>
              </a:extLst>
            </p:cNvPr>
            <p:cNvSpPr txBox="1"/>
            <p:nvPr/>
          </p:nvSpPr>
          <p:spPr>
            <a:xfrm>
              <a:off x="9498403" y="4110264"/>
              <a:ext cx="1069882" cy="389574"/>
            </a:xfrm>
            <a:prstGeom prst="rect">
              <a:avLst/>
            </a:prstGeom>
            <a:noFill/>
          </p:spPr>
          <p:txBody>
            <a:bodyPr wrap="square" lIns="0" tIns="0" rIns="0" bIns="0" rtlCol="0">
              <a:spAutoFit/>
            </a:bodyPr>
            <a:lstStyle/>
            <a:p>
              <a:r>
                <a:rPr lang="en-US" sz="1200" b="1" dirty="0"/>
                <a:t>Retrieval Index: 69%</a:t>
              </a:r>
            </a:p>
          </p:txBody>
        </p:sp>
      </p:grpSp>
      <p:grpSp>
        <p:nvGrpSpPr>
          <p:cNvPr id="57" name="Group 56">
            <a:extLst>
              <a:ext uri="{FF2B5EF4-FFF2-40B4-BE49-F238E27FC236}">
                <a16:creationId xmlns:a16="http://schemas.microsoft.com/office/drawing/2014/main" id="{F6A27CCF-17B5-5497-95E2-96C5FD9B1593}"/>
              </a:ext>
            </a:extLst>
          </p:cNvPr>
          <p:cNvGrpSpPr/>
          <p:nvPr/>
        </p:nvGrpSpPr>
        <p:grpSpPr>
          <a:xfrm>
            <a:off x="8982517" y="2167502"/>
            <a:ext cx="1691160" cy="1615676"/>
            <a:chOff x="6763674" y="2941823"/>
            <a:chExt cx="2397191" cy="2036802"/>
          </a:xfrm>
        </p:grpSpPr>
        <p:pic>
          <p:nvPicPr>
            <p:cNvPr id="51" name="Picture 50" descr="A graph with numbers and a line&#10;&#10;Description automatically generated with medium confidence">
              <a:extLst>
                <a:ext uri="{FF2B5EF4-FFF2-40B4-BE49-F238E27FC236}">
                  <a16:creationId xmlns:a16="http://schemas.microsoft.com/office/drawing/2014/main" id="{7C2CCAB5-06F6-52DF-D718-693961F75B6F}"/>
                </a:ext>
              </a:extLst>
            </p:cNvPr>
            <p:cNvPicPr>
              <a:picLocks noChangeAspect="1"/>
            </p:cNvPicPr>
            <p:nvPr/>
          </p:nvPicPr>
          <p:blipFill rotWithShape="1">
            <a:blip r:embed="rId7"/>
            <a:srcRect l="5115"/>
            <a:stretch/>
          </p:blipFill>
          <p:spPr>
            <a:xfrm>
              <a:off x="6763674" y="2941823"/>
              <a:ext cx="2397191" cy="2036802"/>
            </a:xfrm>
            <a:prstGeom prst="rect">
              <a:avLst/>
            </a:prstGeom>
          </p:spPr>
        </p:pic>
        <p:sp>
          <p:nvSpPr>
            <p:cNvPr id="54" name="TextBox 53">
              <a:extLst>
                <a:ext uri="{FF2B5EF4-FFF2-40B4-BE49-F238E27FC236}">
                  <a16:creationId xmlns:a16="http://schemas.microsoft.com/office/drawing/2014/main" id="{CD5AE9F8-04E5-BE2E-3B3B-48CE2FE29EF9}"/>
                </a:ext>
              </a:extLst>
            </p:cNvPr>
            <p:cNvSpPr txBox="1"/>
            <p:nvPr/>
          </p:nvSpPr>
          <p:spPr>
            <a:xfrm>
              <a:off x="7646668" y="4111262"/>
              <a:ext cx="1163978" cy="538788"/>
            </a:xfrm>
            <a:prstGeom prst="rect">
              <a:avLst/>
            </a:prstGeom>
            <a:noFill/>
          </p:spPr>
          <p:txBody>
            <a:bodyPr wrap="square" lIns="0" tIns="0" rIns="0" bIns="0" rtlCol="0">
              <a:spAutoFit/>
            </a:bodyPr>
            <a:lstStyle/>
            <a:p>
              <a:r>
                <a:rPr lang="en-US" sz="1200" b="1" dirty="0"/>
                <a:t>Retrieval Index: 100%</a:t>
              </a:r>
            </a:p>
          </p:txBody>
        </p:sp>
      </p:grpSp>
      <p:grpSp>
        <p:nvGrpSpPr>
          <p:cNvPr id="71" name="Group 70">
            <a:extLst>
              <a:ext uri="{FF2B5EF4-FFF2-40B4-BE49-F238E27FC236}">
                <a16:creationId xmlns:a16="http://schemas.microsoft.com/office/drawing/2014/main" id="{FCCB338C-37C7-9123-F349-26EF2E12DFE6}"/>
              </a:ext>
            </a:extLst>
          </p:cNvPr>
          <p:cNvGrpSpPr/>
          <p:nvPr/>
        </p:nvGrpSpPr>
        <p:grpSpPr>
          <a:xfrm>
            <a:off x="8994188" y="475860"/>
            <a:ext cx="1597265" cy="1674159"/>
            <a:chOff x="10196715" y="2778841"/>
            <a:chExt cx="2952346" cy="2508495"/>
          </a:xfrm>
        </p:grpSpPr>
        <p:pic>
          <p:nvPicPr>
            <p:cNvPr id="70" name="Picture 69" descr="A graph of a chart&#10;&#10;Description automatically generated with medium confidence">
              <a:extLst>
                <a:ext uri="{FF2B5EF4-FFF2-40B4-BE49-F238E27FC236}">
                  <a16:creationId xmlns:a16="http://schemas.microsoft.com/office/drawing/2014/main" id="{D1C76DE4-0A20-2C0B-0A5E-A6159438098D}"/>
                </a:ext>
              </a:extLst>
            </p:cNvPr>
            <p:cNvPicPr>
              <a:picLocks noChangeAspect="1"/>
            </p:cNvPicPr>
            <p:nvPr/>
          </p:nvPicPr>
          <p:blipFill rotWithShape="1">
            <a:blip r:embed="rId8"/>
            <a:srcRect l="5115"/>
            <a:stretch/>
          </p:blipFill>
          <p:spPr>
            <a:xfrm>
              <a:off x="10196715" y="2778841"/>
              <a:ext cx="2952346" cy="2508495"/>
            </a:xfrm>
            <a:prstGeom prst="rect">
              <a:avLst/>
            </a:prstGeom>
          </p:spPr>
        </p:pic>
        <p:sp>
          <p:nvSpPr>
            <p:cNvPr id="63" name="TextBox 62">
              <a:extLst>
                <a:ext uri="{FF2B5EF4-FFF2-40B4-BE49-F238E27FC236}">
                  <a16:creationId xmlns:a16="http://schemas.microsoft.com/office/drawing/2014/main" id="{11B74D00-F73B-69A8-94BD-2489320A9C49}"/>
                </a:ext>
              </a:extLst>
            </p:cNvPr>
            <p:cNvSpPr txBox="1"/>
            <p:nvPr/>
          </p:nvSpPr>
          <p:spPr>
            <a:xfrm>
              <a:off x="11023608" y="4296652"/>
              <a:ext cx="1517980" cy="553393"/>
            </a:xfrm>
            <a:prstGeom prst="rect">
              <a:avLst/>
            </a:prstGeom>
            <a:noFill/>
          </p:spPr>
          <p:txBody>
            <a:bodyPr wrap="square" lIns="0" tIns="0" rIns="0" bIns="0" rtlCol="0">
              <a:spAutoFit/>
            </a:bodyPr>
            <a:lstStyle/>
            <a:p>
              <a:r>
                <a:rPr lang="en-US" sz="1200" b="1" dirty="0"/>
                <a:t>Retrieval Index:85%</a:t>
              </a:r>
            </a:p>
          </p:txBody>
        </p:sp>
      </p:grpSp>
      <p:pic>
        <p:nvPicPr>
          <p:cNvPr id="3" name="Picture 2">
            <a:extLst>
              <a:ext uri="{FF2B5EF4-FFF2-40B4-BE49-F238E27FC236}">
                <a16:creationId xmlns:a16="http://schemas.microsoft.com/office/drawing/2014/main" id="{3AB02F19-5CC7-81CB-4437-9AA8ADC233F5}"/>
              </a:ext>
            </a:extLst>
          </p:cNvPr>
          <p:cNvPicPr>
            <a:picLocks noChangeAspect="1"/>
          </p:cNvPicPr>
          <p:nvPr/>
        </p:nvPicPr>
        <p:blipFill>
          <a:blip r:embed="rId9"/>
          <a:stretch>
            <a:fillRect/>
          </a:stretch>
        </p:blipFill>
        <p:spPr>
          <a:xfrm>
            <a:off x="4572858" y="3593030"/>
            <a:ext cx="4526298" cy="3282228"/>
          </a:xfrm>
          <a:prstGeom prst="rect">
            <a:avLst/>
          </a:prstGeom>
        </p:spPr>
      </p:pic>
      <p:pic>
        <p:nvPicPr>
          <p:cNvPr id="11" name="Picture 10" descr="A map of africa with different colors&#10;&#10;Description automatically generated">
            <a:extLst>
              <a:ext uri="{FF2B5EF4-FFF2-40B4-BE49-F238E27FC236}">
                <a16:creationId xmlns:a16="http://schemas.microsoft.com/office/drawing/2014/main" id="{C44276F6-B639-D0C8-4E2A-886C98A5D958}"/>
              </a:ext>
            </a:extLst>
          </p:cNvPr>
          <p:cNvPicPr>
            <a:picLocks noChangeAspect="1"/>
          </p:cNvPicPr>
          <p:nvPr/>
        </p:nvPicPr>
        <p:blipFill rotWithShape="1">
          <a:blip r:embed="rId10"/>
          <a:srcRect l="22172" t="8124" b="12486"/>
          <a:stretch/>
        </p:blipFill>
        <p:spPr>
          <a:xfrm>
            <a:off x="2302781" y="421573"/>
            <a:ext cx="2754837" cy="2265513"/>
          </a:xfrm>
          <a:prstGeom prst="rect">
            <a:avLst/>
          </a:prstGeom>
        </p:spPr>
      </p:pic>
      <p:pic>
        <p:nvPicPr>
          <p:cNvPr id="6" name="Picture 5" descr="A map of africa with different colors&#10;&#10;Description automatically generated">
            <a:extLst>
              <a:ext uri="{FF2B5EF4-FFF2-40B4-BE49-F238E27FC236}">
                <a16:creationId xmlns:a16="http://schemas.microsoft.com/office/drawing/2014/main" id="{85623BE8-52E8-E841-0DDD-F765E65B4274}"/>
              </a:ext>
            </a:extLst>
          </p:cNvPr>
          <p:cNvPicPr>
            <a:picLocks noChangeAspect="1"/>
          </p:cNvPicPr>
          <p:nvPr/>
        </p:nvPicPr>
        <p:blipFill rotWithShape="1">
          <a:blip r:embed="rId11"/>
          <a:srcRect l="22005" t="9590" r="8051" b="7763"/>
          <a:stretch/>
        </p:blipFill>
        <p:spPr>
          <a:xfrm>
            <a:off x="-7472" y="2718875"/>
            <a:ext cx="2330010" cy="2336980"/>
          </a:xfrm>
          <a:prstGeom prst="rect">
            <a:avLst/>
          </a:prstGeom>
        </p:spPr>
      </p:pic>
      <p:sp>
        <p:nvSpPr>
          <p:cNvPr id="13" name="TextBox 12">
            <a:extLst>
              <a:ext uri="{FF2B5EF4-FFF2-40B4-BE49-F238E27FC236}">
                <a16:creationId xmlns:a16="http://schemas.microsoft.com/office/drawing/2014/main" id="{7B058348-7458-E956-EF2D-4C6CD8057AB3}"/>
              </a:ext>
            </a:extLst>
          </p:cNvPr>
          <p:cNvSpPr txBox="1"/>
          <p:nvPr/>
        </p:nvSpPr>
        <p:spPr>
          <a:xfrm>
            <a:off x="131387" y="4136143"/>
            <a:ext cx="660200" cy="375052"/>
          </a:xfrm>
          <a:prstGeom prst="rect">
            <a:avLst/>
          </a:prstGeom>
          <a:noFill/>
        </p:spPr>
        <p:txBody>
          <a:bodyPr wrap="square" lIns="0" tIns="0" rIns="0" bIns="0" rtlCol="0">
            <a:spAutoFit/>
          </a:bodyPr>
          <a:lstStyle/>
          <a:p>
            <a:r>
              <a:rPr lang="en-US" sz="2400" b="1" dirty="0">
                <a:solidFill>
                  <a:schemeClr val="bg1"/>
                </a:solidFill>
              </a:rPr>
              <a:t>SZA</a:t>
            </a:r>
          </a:p>
        </p:txBody>
      </p:sp>
      <p:pic>
        <p:nvPicPr>
          <p:cNvPr id="15" name="Picture 14">
            <a:extLst>
              <a:ext uri="{FF2B5EF4-FFF2-40B4-BE49-F238E27FC236}">
                <a16:creationId xmlns:a16="http://schemas.microsoft.com/office/drawing/2014/main" id="{49A59920-4AF4-B3A9-FBF7-0E0420A65444}"/>
              </a:ext>
            </a:extLst>
          </p:cNvPr>
          <p:cNvPicPr>
            <a:picLocks noChangeAspect="1"/>
          </p:cNvPicPr>
          <p:nvPr/>
        </p:nvPicPr>
        <p:blipFill>
          <a:blip r:embed="rId12"/>
          <a:stretch>
            <a:fillRect/>
          </a:stretch>
        </p:blipFill>
        <p:spPr>
          <a:xfrm>
            <a:off x="2461397" y="4021810"/>
            <a:ext cx="827673" cy="803566"/>
          </a:xfrm>
          <a:prstGeom prst="rect">
            <a:avLst/>
          </a:prstGeom>
        </p:spPr>
      </p:pic>
      <p:sp>
        <p:nvSpPr>
          <p:cNvPr id="2" name="Title 1">
            <a:extLst>
              <a:ext uri="{FF2B5EF4-FFF2-40B4-BE49-F238E27FC236}">
                <a16:creationId xmlns:a16="http://schemas.microsoft.com/office/drawing/2014/main" id="{CB16FFA1-2ADC-F440-8B00-AA81EA488AA9}"/>
              </a:ext>
            </a:extLst>
          </p:cNvPr>
          <p:cNvSpPr>
            <a:spLocks noGrp="1"/>
          </p:cNvSpPr>
          <p:nvPr>
            <p:ph type="title"/>
          </p:nvPr>
        </p:nvSpPr>
        <p:spPr>
          <a:xfrm>
            <a:off x="0" y="0"/>
            <a:ext cx="12192000" cy="420587"/>
          </a:xfrm>
          <a:solidFill>
            <a:srgbClr val="008E00"/>
          </a:solidFill>
        </p:spPr>
        <p:txBody>
          <a:bodyPr lIns="0" tIns="0" rIns="0" bIns="0">
            <a:normAutofit/>
          </a:bodyPr>
          <a:lstStyle/>
          <a:p>
            <a:pPr algn="ctr"/>
            <a:r>
              <a:rPr lang="en-US" sz="2800" b="1" cap="all" spc="-26" dirty="0">
                <a:solidFill>
                  <a:schemeClr val="bg1"/>
                </a:solidFill>
                <a:latin typeface="+mn-lt"/>
                <a:ea typeface="Gungsuh" panose="02030600000101010101" pitchFamily="18" charset="-127"/>
              </a:rPr>
              <a:t>Test of physics: DSCOVR_EPIC_L2_VESDR_02_20230715082405_03.h5 </a:t>
            </a:r>
            <a:endParaRPr lang="en-US" altLang="en-US" sz="2800" b="1" cap="all" spc="-26" dirty="0">
              <a:solidFill>
                <a:schemeClr val="bg1"/>
              </a:solidFill>
              <a:latin typeface="+mn-lt"/>
              <a:ea typeface="Gungsuh" panose="02030600000101010101" pitchFamily="18" charset="-127"/>
            </a:endParaRPr>
          </a:p>
        </p:txBody>
      </p:sp>
      <p:pic>
        <p:nvPicPr>
          <p:cNvPr id="16" name="Picture 15" descr="A planet earth with clouds and water&#10;&#10;Description automatically generated">
            <a:extLst>
              <a:ext uri="{FF2B5EF4-FFF2-40B4-BE49-F238E27FC236}">
                <a16:creationId xmlns:a16="http://schemas.microsoft.com/office/drawing/2014/main" id="{C66BA37B-2A41-BB26-C8E0-DFF0589DD5CF}"/>
              </a:ext>
            </a:extLst>
          </p:cNvPr>
          <p:cNvPicPr>
            <a:picLocks noChangeAspect="1"/>
          </p:cNvPicPr>
          <p:nvPr/>
        </p:nvPicPr>
        <p:blipFill rotWithShape="1">
          <a:blip r:embed="rId13"/>
          <a:srcRect l="2659" t="6281" r="5136" b="4133"/>
          <a:stretch/>
        </p:blipFill>
        <p:spPr>
          <a:xfrm>
            <a:off x="-7458" y="415540"/>
            <a:ext cx="2274566" cy="2277580"/>
          </a:xfrm>
          <a:prstGeom prst="rect">
            <a:avLst/>
          </a:prstGeom>
        </p:spPr>
      </p:pic>
      <p:grpSp>
        <p:nvGrpSpPr>
          <p:cNvPr id="23" name="Group 22">
            <a:extLst>
              <a:ext uri="{FF2B5EF4-FFF2-40B4-BE49-F238E27FC236}">
                <a16:creationId xmlns:a16="http://schemas.microsoft.com/office/drawing/2014/main" id="{535FB042-F1D1-B75C-9D87-76200B02073F}"/>
              </a:ext>
            </a:extLst>
          </p:cNvPr>
          <p:cNvGrpSpPr/>
          <p:nvPr/>
        </p:nvGrpSpPr>
        <p:grpSpPr>
          <a:xfrm>
            <a:off x="10500840" y="493343"/>
            <a:ext cx="1691160" cy="1656676"/>
            <a:chOff x="10413766" y="801144"/>
            <a:chExt cx="1614679" cy="1371931"/>
          </a:xfrm>
        </p:grpSpPr>
        <p:pic>
          <p:nvPicPr>
            <p:cNvPr id="47" name="Picture 46" descr="A graph with a number of numbers&#10;&#10;Description automatically generated with medium confidence">
              <a:extLst>
                <a:ext uri="{FF2B5EF4-FFF2-40B4-BE49-F238E27FC236}">
                  <a16:creationId xmlns:a16="http://schemas.microsoft.com/office/drawing/2014/main" id="{1530EDAE-B237-8137-3C95-318ECCE5F827}"/>
                </a:ext>
              </a:extLst>
            </p:cNvPr>
            <p:cNvPicPr>
              <a:picLocks noChangeAspect="1"/>
            </p:cNvPicPr>
            <p:nvPr/>
          </p:nvPicPr>
          <p:blipFill rotWithShape="1">
            <a:blip r:embed="rId14"/>
            <a:srcRect l="5115"/>
            <a:stretch/>
          </p:blipFill>
          <p:spPr>
            <a:xfrm>
              <a:off x="10413766" y="801144"/>
              <a:ext cx="1614679" cy="1371931"/>
            </a:xfrm>
            <a:prstGeom prst="rect">
              <a:avLst/>
            </a:prstGeom>
          </p:spPr>
        </p:pic>
        <p:sp>
          <p:nvSpPr>
            <p:cNvPr id="22" name="TextBox 21">
              <a:extLst>
                <a:ext uri="{FF2B5EF4-FFF2-40B4-BE49-F238E27FC236}">
                  <a16:creationId xmlns:a16="http://schemas.microsoft.com/office/drawing/2014/main" id="{3442BBEE-3F42-19E6-6928-37C56A6F50D4}"/>
                </a:ext>
              </a:extLst>
            </p:cNvPr>
            <p:cNvSpPr txBox="1"/>
            <p:nvPr/>
          </p:nvSpPr>
          <p:spPr>
            <a:xfrm>
              <a:off x="11133274" y="1643498"/>
              <a:ext cx="791186" cy="307122"/>
            </a:xfrm>
            <a:prstGeom prst="rect">
              <a:avLst/>
            </a:prstGeom>
            <a:noFill/>
          </p:spPr>
          <p:txBody>
            <a:bodyPr wrap="square" lIns="0" tIns="0" rIns="0" bIns="0" rtlCol="0">
              <a:spAutoFit/>
            </a:bodyPr>
            <a:lstStyle/>
            <a:p>
              <a:r>
                <a:rPr lang="en-US" sz="1200" b="1" dirty="0"/>
                <a:t>Retrieval Index: 99%</a:t>
              </a:r>
            </a:p>
          </p:txBody>
        </p:sp>
      </p:grpSp>
    </p:spTree>
    <p:extLst>
      <p:ext uri="{BB962C8B-B14F-4D97-AF65-F5344CB8AC3E}">
        <p14:creationId xmlns:p14="http://schemas.microsoft.com/office/powerpoint/2010/main" val="8049791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20">
            <a:extLst>
              <a:ext uri="{FF2B5EF4-FFF2-40B4-BE49-F238E27FC236}">
                <a16:creationId xmlns:a16="http://schemas.microsoft.com/office/drawing/2014/main" id="{717AD1FB-907D-214F-8CD5-D7045F696708}"/>
              </a:ext>
            </a:extLst>
          </p:cNvPr>
          <p:cNvSpPr>
            <a:spLocks noGrp="1"/>
          </p:cNvSpPr>
          <p:nvPr>
            <p:ph type="sldNum" sz="quarter" idx="12"/>
          </p:nvPr>
        </p:nvSpPr>
        <p:spPr>
          <a:xfrm>
            <a:off x="9493687" y="6491050"/>
            <a:ext cx="2743200" cy="365125"/>
          </a:xfrm>
        </p:spPr>
        <p:txBody>
          <a:bodyPr/>
          <a:lstStyle/>
          <a:p>
            <a:fld id="{B630AC94-6C18-204F-A50B-E24C39DAB5A9}" type="slidenum">
              <a:rPr lang="en-US" smtClean="0"/>
              <a:t>8</a:t>
            </a:fld>
            <a:endParaRPr lang="en-US" dirty="0"/>
          </a:p>
        </p:txBody>
      </p:sp>
      <p:grpSp>
        <p:nvGrpSpPr>
          <p:cNvPr id="6" name="Group 5">
            <a:extLst>
              <a:ext uri="{FF2B5EF4-FFF2-40B4-BE49-F238E27FC236}">
                <a16:creationId xmlns:a16="http://schemas.microsoft.com/office/drawing/2014/main" id="{2E4D8CDB-2C31-25C6-AD27-067C98213100}"/>
              </a:ext>
            </a:extLst>
          </p:cNvPr>
          <p:cNvGrpSpPr/>
          <p:nvPr/>
        </p:nvGrpSpPr>
        <p:grpSpPr>
          <a:xfrm>
            <a:off x="6972300" y="457242"/>
            <a:ext cx="3954780" cy="3042911"/>
            <a:chOff x="5334000" y="914400"/>
            <a:chExt cx="3251200" cy="2438400"/>
          </a:xfrm>
        </p:grpSpPr>
        <p:pic>
          <p:nvPicPr>
            <p:cNvPr id="8" name="Picture 7" descr="400_DSC00144.jpg">
              <a:extLst>
                <a:ext uri="{FF2B5EF4-FFF2-40B4-BE49-F238E27FC236}">
                  <a16:creationId xmlns:a16="http://schemas.microsoft.com/office/drawing/2014/main" id="{E111F97A-B639-4735-FE67-6AA8DB4397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914400"/>
              <a:ext cx="3251200" cy="2438400"/>
            </a:xfrm>
            <a:prstGeom prst="rect">
              <a:avLst/>
            </a:prstGeom>
          </p:spPr>
        </p:pic>
        <p:sp>
          <p:nvSpPr>
            <p:cNvPr id="9" name="TextBox 8">
              <a:extLst>
                <a:ext uri="{FF2B5EF4-FFF2-40B4-BE49-F238E27FC236}">
                  <a16:creationId xmlns:a16="http://schemas.microsoft.com/office/drawing/2014/main" id="{F792AE21-5F6C-7F71-1714-1882D8035644}"/>
                </a:ext>
              </a:extLst>
            </p:cNvPr>
            <p:cNvSpPr txBox="1"/>
            <p:nvPr/>
          </p:nvSpPr>
          <p:spPr>
            <a:xfrm>
              <a:off x="5334000" y="3178536"/>
              <a:ext cx="3200400" cy="163979"/>
            </a:xfrm>
            <a:prstGeom prst="rect">
              <a:avLst/>
            </a:prstGeom>
            <a:noFill/>
          </p:spPr>
          <p:txBody>
            <a:bodyPr wrap="square" lIns="0" tIns="0" rIns="0" bIns="0" rtlCol="0">
              <a:spAutoFit/>
            </a:bodyPr>
            <a:lstStyle/>
            <a:p>
              <a:pPr algn="ctr"/>
              <a:r>
                <a:rPr lang="en-US" sz="1200" b="1" dirty="0">
                  <a:solidFill>
                    <a:schemeClr val="bg1"/>
                  </a:solidFill>
                </a:rPr>
                <a:t>Photo by Mat Disney, NERC CTCD, UK, 2005</a:t>
              </a:r>
            </a:p>
          </p:txBody>
        </p:sp>
      </p:grpSp>
      <p:grpSp>
        <p:nvGrpSpPr>
          <p:cNvPr id="14" name="Group 13">
            <a:extLst>
              <a:ext uri="{FF2B5EF4-FFF2-40B4-BE49-F238E27FC236}">
                <a16:creationId xmlns:a16="http://schemas.microsoft.com/office/drawing/2014/main" id="{76EBB4BB-98F4-47FB-2CB6-9D0F25B66215}"/>
              </a:ext>
            </a:extLst>
          </p:cNvPr>
          <p:cNvGrpSpPr/>
          <p:nvPr/>
        </p:nvGrpSpPr>
        <p:grpSpPr>
          <a:xfrm>
            <a:off x="511692" y="288809"/>
            <a:ext cx="5584308" cy="3794313"/>
            <a:chOff x="511692" y="288809"/>
            <a:chExt cx="5584308" cy="3794313"/>
          </a:xfrm>
        </p:grpSpPr>
        <p:pic>
          <p:nvPicPr>
            <p:cNvPr id="12" name="Picture 11">
              <a:extLst>
                <a:ext uri="{FF2B5EF4-FFF2-40B4-BE49-F238E27FC236}">
                  <a16:creationId xmlns:a16="http://schemas.microsoft.com/office/drawing/2014/main" id="{0162E0A3-87C8-8613-ABE6-E4228699ED11}"/>
                </a:ext>
              </a:extLst>
            </p:cNvPr>
            <p:cNvPicPr>
              <a:picLocks noChangeAspect="1"/>
            </p:cNvPicPr>
            <p:nvPr/>
          </p:nvPicPr>
          <p:blipFill>
            <a:blip r:embed="rId4"/>
            <a:stretch>
              <a:fillRect/>
            </a:stretch>
          </p:blipFill>
          <p:spPr>
            <a:xfrm>
              <a:off x="511692" y="288809"/>
              <a:ext cx="5584308" cy="3794313"/>
            </a:xfrm>
            <a:prstGeom prst="rect">
              <a:avLst/>
            </a:prstGeom>
          </p:spPr>
        </p:pic>
        <p:sp>
          <p:nvSpPr>
            <p:cNvPr id="16" name="TextBox 15">
              <a:extLst>
                <a:ext uri="{FF2B5EF4-FFF2-40B4-BE49-F238E27FC236}">
                  <a16:creationId xmlns:a16="http://schemas.microsoft.com/office/drawing/2014/main" id="{B820943A-7502-6B71-B8AB-3EBB2F043218}"/>
                </a:ext>
              </a:extLst>
            </p:cNvPr>
            <p:cNvSpPr txBox="1"/>
            <p:nvPr/>
          </p:nvSpPr>
          <p:spPr>
            <a:xfrm>
              <a:off x="2417612" y="964622"/>
              <a:ext cx="1524210" cy="492443"/>
            </a:xfrm>
            <a:prstGeom prst="rect">
              <a:avLst/>
            </a:prstGeom>
            <a:noFill/>
          </p:spPr>
          <p:txBody>
            <a:bodyPr wrap="square" lIns="0" tIns="0" rIns="0" bIns="0">
              <a:spAutoFit/>
            </a:bodyPr>
            <a:lstStyle/>
            <a:p>
              <a:pPr algn="ctr"/>
              <a:r>
                <a:rPr lang="en-US" sz="1600" dirty="0"/>
                <a:t>100% sunlit leaves </a:t>
              </a:r>
            </a:p>
            <a:p>
              <a:pPr algn="ctr"/>
              <a:r>
                <a:rPr lang="en-US" sz="1600" dirty="0"/>
                <a:t>(SLAI)</a:t>
              </a:r>
            </a:p>
          </p:txBody>
        </p:sp>
        <p:sp>
          <p:nvSpPr>
            <p:cNvPr id="22" name="TextBox 21">
              <a:extLst>
                <a:ext uri="{FF2B5EF4-FFF2-40B4-BE49-F238E27FC236}">
                  <a16:creationId xmlns:a16="http://schemas.microsoft.com/office/drawing/2014/main" id="{FBE6C1AC-3B2C-E0E7-8D28-035D3336DCA5}"/>
                </a:ext>
              </a:extLst>
            </p:cNvPr>
            <p:cNvSpPr txBox="1"/>
            <p:nvPr/>
          </p:nvSpPr>
          <p:spPr>
            <a:xfrm>
              <a:off x="4159882" y="2093513"/>
              <a:ext cx="1871894" cy="246221"/>
            </a:xfrm>
            <a:prstGeom prst="rect">
              <a:avLst/>
            </a:prstGeom>
            <a:noFill/>
          </p:spPr>
          <p:txBody>
            <a:bodyPr wrap="square" lIns="0" tIns="0" rIns="0" bIns="0">
              <a:spAutoFit/>
            </a:bodyPr>
            <a:lstStyle/>
            <a:p>
              <a:r>
                <a:rPr lang="en-US" sz="1600" dirty="0"/>
                <a:t>100% shaded leaves</a:t>
              </a:r>
            </a:p>
          </p:txBody>
        </p:sp>
      </p:grpSp>
      <p:sp>
        <p:nvSpPr>
          <p:cNvPr id="23" name="TextBox 22">
            <a:extLst>
              <a:ext uri="{FF2B5EF4-FFF2-40B4-BE49-F238E27FC236}">
                <a16:creationId xmlns:a16="http://schemas.microsoft.com/office/drawing/2014/main" id="{3CCDE194-7044-8E93-AF63-DB4460D46755}"/>
              </a:ext>
            </a:extLst>
          </p:cNvPr>
          <p:cNvSpPr txBox="1"/>
          <p:nvPr/>
        </p:nvSpPr>
        <p:spPr>
          <a:xfrm>
            <a:off x="94325" y="4401816"/>
            <a:ext cx="11890846" cy="1603003"/>
          </a:xfrm>
          <a:prstGeom prst="rect">
            <a:avLst/>
          </a:prstGeom>
          <a:noFill/>
        </p:spPr>
        <p:txBody>
          <a:bodyPr wrap="square" lIns="0" tIns="0" rIns="0" bIns="0" rtlCol="0">
            <a:spAutoFit/>
          </a:bodyPr>
          <a:lstStyle/>
          <a:p>
            <a:pPr marL="342900" indent="-342900">
              <a:lnSpc>
                <a:spcPts val="2500"/>
              </a:lnSpc>
              <a:buFont typeface="Wingdings" pitchFamily="2" charset="2"/>
              <a:buChar char="Ø"/>
            </a:pPr>
            <a:r>
              <a:rPr lang="en-US" sz="2200" b="1" dirty="0"/>
              <a:t>cross-shading between finite dimensional leaves leads to a peak in reflectance in the retro-illumination direction</a:t>
            </a:r>
          </a:p>
          <a:p>
            <a:pPr marL="342900" indent="-342900">
              <a:lnSpc>
                <a:spcPts val="2500"/>
              </a:lnSpc>
              <a:buFont typeface="Wingdings" pitchFamily="2" charset="2"/>
              <a:buChar char="Ø"/>
            </a:pPr>
            <a:r>
              <a:rPr lang="en-US" sz="2200" b="1" dirty="0"/>
              <a:t>the hotspot region represents the most information-rich directions in BRF</a:t>
            </a:r>
          </a:p>
          <a:p>
            <a:pPr marL="342900" indent="-342900">
              <a:lnSpc>
                <a:spcPts val="2500"/>
              </a:lnSpc>
              <a:buFont typeface="Wingdings" pitchFamily="2" charset="2"/>
              <a:buChar char="Ø"/>
            </a:pPr>
            <a:r>
              <a:rPr lang="en-US" sz="2200" b="1" dirty="0"/>
              <a:t>BRFs that include the hot spot region are critical to monitor phenological changes in dense vegetation such as equatorial forests </a:t>
            </a:r>
          </a:p>
        </p:txBody>
      </p:sp>
      <p:sp>
        <p:nvSpPr>
          <p:cNvPr id="5" name="Title 4">
            <a:extLst>
              <a:ext uri="{FF2B5EF4-FFF2-40B4-BE49-F238E27FC236}">
                <a16:creationId xmlns:a16="http://schemas.microsoft.com/office/drawing/2014/main" id="{5389FBD4-197C-4756-ACB9-1BFC1A8F06F4}"/>
              </a:ext>
            </a:extLst>
          </p:cNvPr>
          <p:cNvSpPr>
            <a:spLocks noGrp="1"/>
          </p:cNvSpPr>
          <p:nvPr>
            <p:ph type="title"/>
          </p:nvPr>
        </p:nvSpPr>
        <p:spPr>
          <a:xfrm>
            <a:off x="1" y="-11062"/>
            <a:ext cx="12192000" cy="369620"/>
          </a:xfrm>
          <a:solidFill>
            <a:srgbClr val="008E00"/>
          </a:solidFill>
        </p:spPr>
        <p:txBody>
          <a:bodyPr>
            <a:noAutofit/>
          </a:bodyPr>
          <a:lstStyle/>
          <a:p>
            <a:pPr algn="ctr"/>
            <a:r>
              <a:rPr lang="en-US" sz="2800" b="1" cap="all" spc="-26" dirty="0">
                <a:solidFill>
                  <a:schemeClr val="bg1"/>
                </a:solidFill>
                <a:latin typeface="+mn-lt"/>
                <a:ea typeface="Gungsuh" panose="02030600000101010101" pitchFamily="18" charset="-127"/>
              </a:rPr>
              <a:t>CANOPY HOT SPOT EFFECT</a:t>
            </a:r>
            <a:endParaRPr lang="en-US" sz="2800" dirty="0"/>
          </a:p>
        </p:txBody>
      </p:sp>
      <p:cxnSp>
        <p:nvCxnSpPr>
          <p:cNvPr id="10" name="Straight Arrow Connector 9">
            <a:extLst>
              <a:ext uri="{FF2B5EF4-FFF2-40B4-BE49-F238E27FC236}">
                <a16:creationId xmlns:a16="http://schemas.microsoft.com/office/drawing/2014/main" id="{56780F0E-A495-338F-5D10-F0618AC81081}"/>
              </a:ext>
            </a:extLst>
          </p:cNvPr>
          <p:cNvCxnSpPr>
            <a:cxnSpLocks/>
          </p:cNvCxnSpPr>
          <p:nvPr/>
        </p:nvCxnSpPr>
        <p:spPr>
          <a:xfrm flipH="1" flipV="1">
            <a:off x="4056017" y="1271836"/>
            <a:ext cx="4939937" cy="72757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E415B77-916C-2858-4C56-8BBCF96AD95F}"/>
              </a:ext>
            </a:extLst>
          </p:cNvPr>
          <p:cNvCxnSpPr>
            <a:cxnSpLocks/>
          </p:cNvCxnSpPr>
          <p:nvPr/>
        </p:nvCxnSpPr>
        <p:spPr>
          <a:xfrm flipH="1" flipV="1">
            <a:off x="4874328" y="1913970"/>
            <a:ext cx="2935822" cy="656484"/>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00341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20">
            <a:extLst>
              <a:ext uri="{FF2B5EF4-FFF2-40B4-BE49-F238E27FC236}">
                <a16:creationId xmlns:a16="http://schemas.microsoft.com/office/drawing/2014/main" id="{717AD1FB-907D-214F-8CD5-D7045F696708}"/>
              </a:ext>
            </a:extLst>
          </p:cNvPr>
          <p:cNvSpPr>
            <a:spLocks noGrp="1"/>
          </p:cNvSpPr>
          <p:nvPr>
            <p:ph type="sldNum" sz="quarter" idx="12"/>
          </p:nvPr>
        </p:nvSpPr>
        <p:spPr>
          <a:xfrm>
            <a:off x="9493687" y="6491050"/>
            <a:ext cx="2743200" cy="365125"/>
          </a:xfrm>
        </p:spPr>
        <p:txBody>
          <a:bodyPr/>
          <a:lstStyle/>
          <a:p>
            <a:fld id="{B630AC94-6C18-204F-A50B-E24C39DAB5A9}" type="slidenum">
              <a:rPr lang="en-US" smtClean="0"/>
              <a:t>9</a:t>
            </a:fld>
            <a:endParaRPr lang="en-US" dirty="0"/>
          </a:p>
        </p:txBody>
      </p:sp>
      <p:sp>
        <p:nvSpPr>
          <p:cNvPr id="5" name="Title 4">
            <a:extLst>
              <a:ext uri="{FF2B5EF4-FFF2-40B4-BE49-F238E27FC236}">
                <a16:creationId xmlns:a16="http://schemas.microsoft.com/office/drawing/2014/main" id="{5389FBD4-197C-4756-ACB9-1BFC1A8F06F4}"/>
              </a:ext>
            </a:extLst>
          </p:cNvPr>
          <p:cNvSpPr>
            <a:spLocks noGrp="1"/>
          </p:cNvSpPr>
          <p:nvPr>
            <p:ph type="title"/>
          </p:nvPr>
        </p:nvSpPr>
        <p:spPr>
          <a:xfrm>
            <a:off x="1" y="-449"/>
            <a:ext cx="12192000" cy="369620"/>
          </a:xfrm>
          <a:solidFill>
            <a:srgbClr val="008E00"/>
          </a:solidFill>
        </p:spPr>
        <p:txBody>
          <a:bodyPr>
            <a:noAutofit/>
          </a:bodyPr>
          <a:lstStyle/>
          <a:p>
            <a:pPr algn="ctr"/>
            <a:r>
              <a:rPr lang="en-US" sz="2800" b="1" cap="all" spc="-26" dirty="0">
                <a:solidFill>
                  <a:schemeClr val="bg1"/>
                </a:solidFill>
                <a:latin typeface="+mn-lt"/>
                <a:ea typeface="Gungsuh" panose="02030600000101010101" pitchFamily="18" charset="-127"/>
              </a:rPr>
              <a:t>Monitoring of dense vegetation</a:t>
            </a:r>
            <a:endParaRPr lang="en-US" sz="2800" dirty="0"/>
          </a:p>
        </p:txBody>
      </p:sp>
      <p:grpSp>
        <p:nvGrpSpPr>
          <p:cNvPr id="2" name="Group 1">
            <a:extLst>
              <a:ext uri="{FF2B5EF4-FFF2-40B4-BE49-F238E27FC236}">
                <a16:creationId xmlns:a16="http://schemas.microsoft.com/office/drawing/2014/main" id="{C6312BE3-7A88-926A-93DA-B3F50A2C4073}"/>
              </a:ext>
            </a:extLst>
          </p:cNvPr>
          <p:cNvGrpSpPr/>
          <p:nvPr/>
        </p:nvGrpSpPr>
        <p:grpSpPr>
          <a:xfrm>
            <a:off x="199611" y="707329"/>
            <a:ext cx="2849408" cy="2764605"/>
            <a:chOff x="4589855" y="616115"/>
            <a:chExt cx="2849408" cy="2764605"/>
          </a:xfrm>
        </p:grpSpPr>
        <p:pic>
          <p:nvPicPr>
            <p:cNvPr id="38" name="Picture 37">
              <a:extLst>
                <a:ext uri="{FF2B5EF4-FFF2-40B4-BE49-F238E27FC236}">
                  <a16:creationId xmlns:a16="http://schemas.microsoft.com/office/drawing/2014/main" id="{969A8FA6-B062-568F-9D2F-8A7A68FCD610}"/>
                </a:ext>
              </a:extLst>
            </p:cNvPr>
            <p:cNvPicPr>
              <a:picLocks noChangeAspect="1"/>
            </p:cNvPicPr>
            <p:nvPr/>
          </p:nvPicPr>
          <p:blipFill>
            <a:blip r:embed="rId3"/>
            <a:stretch>
              <a:fillRect/>
            </a:stretch>
          </p:blipFill>
          <p:spPr>
            <a:xfrm>
              <a:off x="4589855" y="616115"/>
              <a:ext cx="2849408" cy="2764605"/>
            </a:xfrm>
            <a:prstGeom prst="rect">
              <a:avLst/>
            </a:prstGeom>
          </p:spPr>
        </p:pic>
        <p:cxnSp>
          <p:nvCxnSpPr>
            <p:cNvPr id="29" name="Straight Arrow Connector 28">
              <a:extLst>
                <a:ext uri="{FF2B5EF4-FFF2-40B4-BE49-F238E27FC236}">
                  <a16:creationId xmlns:a16="http://schemas.microsoft.com/office/drawing/2014/main" id="{4DAA8425-1BCE-7926-9418-B1CD0ACE6516}"/>
                </a:ext>
              </a:extLst>
            </p:cNvPr>
            <p:cNvCxnSpPr>
              <a:cxnSpLocks/>
            </p:cNvCxnSpPr>
            <p:nvPr/>
          </p:nvCxnSpPr>
          <p:spPr>
            <a:xfrm>
              <a:off x="4915523" y="1738661"/>
              <a:ext cx="810118" cy="216376"/>
            </a:xfrm>
            <a:prstGeom prst="straightConnector1">
              <a:avLst/>
            </a:prstGeom>
            <a:ln w="28575">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069574D-7E2B-A595-0137-8AF5D98BB30C}"/>
                </a:ext>
              </a:extLst>
            </p:cNvPr>
            <p:cNvSpPr txBox="1"/>
            <p:nvPr/>
          </p:nvSpPr>
          <p:spPr>
            <a:xfrm rot="891630">
              <a:off x="4859358" y="1681323"/>
              <a:ext cx="1007418" cy="138499"/>
            </a:xfrm>
            <a:prstGeom prst="rect">
              <a:avLst/>
            </a:prstGeom>
            <a:noFill/>
          </p:spPr>
          <p:txBody>
            <a:bodyPr wrap="square" lIns="0" tIns="0" rIns="0" bIns="0" rtlCol="0">
              <a:spAutoFit/>
            </a:bodyPr>
            <a:lstStyle/>
            <a:p>
              <a:r>
                <a:rPr lang="en-US" sz="900" b="1" dirty="0">
                  <a:solidFill>
                    <a:schemeClr val="bg1">
                      <a:lumMod val="65000"/>
                    </a:schemeClr>
                  </a:solidFill>
                </a:rPr>
                <a:t>Across-track MODIS</a:t>
              </a:r>
            </a:p>
          </p:txBody>
        </p:sp>
        <p:sp>
          <p:nvSpPr>
            <p:cNvPr id="33" name="TextBox 32">
              <a:extLst>
                <a:ext uri="{FF2B5EF4-FFF2-40B4-BE49-F238E27FC236}">
                  <a16:creationId xmlns:a16="http://schemas.microsoft.com/office/drawing/2014/main" id="{5D315E04-7D79-1A34-F546-7A8B3653EA2A}"/>
                </a:ext>
              </a:extLst>
            </p:cNvPr>
            <p:cNvSpPr txBox="1"/>
            <p:nvPr/>
          </p:nvSpPr>
          <p:spPr>
            <a:xfrm rot="17171779">
              <a:off x="5300890" y="1159106"/>
              <a:ext cx="948951" cy="138499"/>
            </a:xfrm>
            <a:prstGeom prst="rect">
              <a:avLst/>
            </a:prstGeom>
            <a:noFill/>
          </p:spPr>
          <p:txBody>
            <a:bodyPr wrap="square" lIns="0" tIns="0" rIns="0" bIns="0" rtlCol="0">
              <a:spAutoFit/>
            </a:bodyPr>
            <a:lstStyle/>
            <a:p>
              <a:r>
                <a:rPr lang="en-US" sz="900" b="1" dirty="0">
                  <a:solidFill>
                    <a:srgbClr val="0000FF"/>
                  </a:solidFill>
                </a:rPr>
                <a:t>Along-track MISR</a:t>
              </a:r>
            </a:p>
          </p:txBody>
        </p:sp>
        <p:cxnSp>
          <p:nvCxnSpPr>
            <p:cNvPr id="35" name="Straight Arrow Connector 34">
              <a:extLst>
                <a:ext uri="{FF2B5EF4-FFF2-40B4-BE49-F238E27FC236}">
                  <a16:creationId xmlns:a16="http://schemas.microsoft.com/office/drawing/2014/main" id="{3D1F13AC-15B9-499D-832D-188CC89871DE}"/>
                </a:ext>
              </a:extLst>
            </p:cNvPr>
            <p:cNvCxnSpPr>
              <a:cxnSpLocks/>
            </p:cNvCxnSpPr>
            <p:nvPr/>
          </p:nvCxnSpPr>
          <p:spPr>
            <a:xfrm flipH="1">
              <a:off x="5738997" y="893114"/>
              <a:ext cx="220508" cy="814375"/>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D68CDD8D-13CC-5434-E7CF-EC401C234C5A}"/>
              </a:ext>
            </a:extLst>
          </p:cNvPr>
          <p:cNvSpPr txBox="1"/>
          <p:nvPr/>
        </p:nvSpPr>
        <p:spPr>
          <a:xfrm>
            <a:off x="98758" y="433945"/>
            <a:ext cx="2767071" cy="276999"/>
          </a:xfrm>
          <a:prstGeom prst="rect">
            <a:avLst/>
          </a:prstGeom>
          <a:noFill/>
        </p:spPr>
        <p:txBody>
          <a:bodyPr wrap="square" lIns="0" tIns="0" rIns="0" bIns="0" rtlCol="0">
            <a:spAutoFit/>
          </a:bodyPr>
          <a:lstStyle/>
          <a:p>
            <a:r>
              <a:rPr lang="en-US" b="1" dirty="0"/>
              <a:t>Amazon: 8S, 62W; 10:30 LST</a:t>
            </a:r>
          </a:p>
        </p:txBody>
      </p:sp>
      <p:sp>
        <p:nvSpPr>
          <p:cNvPr id="23" name="TextBox 22">
            <a:extLst>
              <a:ext uri="{FF2B5EF4-FFF2-40B4-BE49-F238E27FC236}">
                <a16:creationId xmlns:a16="http://schemas.microsoft.com/office/drawing/2014/main" id="{3CCDE194-7044-8E93-AF63-DB4460D46755}"/>
              </a:ext>
            </a:extLst>
          </p:cNvPr>
          <p:cNvSpPr txBox="1"/>
          <p:nvPr/>
        </p:nvSpPr>
        <p:spPr>
          <a:xfrm>
            <a:off x="167044" y="3823082"/>
            <a:ext cx="11857913" cy="1828642"/>
          </a:xfrm>
          <a:prstGeom prst="rect">
            <a:avLst/>
          </a:prstGeom>
          <a:noFill/>
        </p:spPr>
        <p:txBody>
          <a:bodyPr wrap="square" lIns="0" tIns="0" rIns="0" bIns="0" rtlCol="0">
            <a:spAutoFit/>
          </a:bodyPr>
          <a:lstStyle/>
          <a:p>
            <a:pPr>
              <a:lnSpc>
                <a:spcPts val="2200"/>
              </a:lnSpc>
              <a:spcAft>
                <a:spcPts val="300"/>
              </a:spcAft>
            </a:pPr>
            <a:r>
              <a:rPr lang="en-US" sz="2200" b="1" dirty="0">
                <a:effectLst/>
                <a:latin typeface="Cambria" panose="02040503050406030204" pitchFamily="18" charset="0"/>
                <a:ea typeface="Calibri" panose="020F0502020204030204" pitchFamily="34" charset="0"/>
                <a:cs typeface="Times New Roman" panose="02020603050405020304" pitchFamily="18" charset="0"/>
              </a:rPr>
              <a:t>Monitoring of dense vegetation such as equatorial forests represents the most complicated case in optical remote sensing</a:t>
            </a:r>
            <a:endParaRPr lang="en-US" sz="2200" dirty="0">
              <a:effectLst/>
              <a:latin typeface="Cambria" panose="02040503050406030204" pitchFamily="18" charset="0"/>
              <a:ea typeface="Calibri" panose="020F0502020204030204" pitchFamily="34" charset="0"/>
              <a:cs typeface="Times New Roman" panose="02020603050405020304" pitchFamily="18" charset="0"/>
            </a:endParaRPr>
          </a:p>
          <a:p>
            <a:pPr marL="285750" indent="-285750">
              <a:lnSpc>
                <a:spcPts val="2200"/>
              </a:lnSpc>
              <a:spcAft>
                <a:spcPts val="300"/>
              </a:spcAft>
              <a:buFont typeface="Courier New" panose="02070309020205020404" pitchFamily="49" charset="0"/>
              <a:buChar char="o"/>
            </a:pPr>
            <a:r>
              <a:rPr lang="en-US" sz="1800" dirty="0"/>
              <a:t>the satellite data are strongly influenced by changing sun-sensor geometry </a:t>
            </a:r>
          </a:p>
          <a:p>
            <a:pPr marL="285750" indent="-285750">
              <a:lnSpc>
                <a:spcPts val="2200"/>
              </a:lnSpc>
              <a:spcAft>
                <a:spcPts val="300"/>
              </a:spcAft>
              <a:buFont typeface="Courier New" panose="02070309020205020404" pitchFamily="49" charset="0"/>
              <a:buChar char="o"/>
            </a:pPr>
            <a:r>
              <a:rPr lang="en-US" sz="1800" dirty="0"/>
              <a:t>Reflection of solar radiation saturates and becomes weakly sensitive to vegetation changes</a:t>
            </a:r>
            <a:endParaRPr lang="en-US" dirty="0"/>
          </a:p>
          <a:p>
            <a:pPr marL="285750" indent="-285750">
              <a:lnSpc>
                <a:spcPts val="2200"/>
              </a:lnSpc>
              <a:spcAft>
                <a:spcPts val="300"/>
              </a:spcAft>
              <a:buFont typeface="Courier New" panose="02070309020205020404" pitchFamily="49" charset="0"/>
              <a:buChar char="o"/>
            </a:pPr>
            <a:r>
              <a:rPr lang="en-US" dirty="0"/>
              <a:t> difficult to discriminate between vegetation changes and sun-sensor geometry effects </a:t>
            </a:r>
          </a:p>
          <a:p>
            <a:pPr>
              <a:lnSpc>
                <a:spcPts val="2200"/>
              </a:lnSpc>
              <a:spcAft>
                <a:spcPts val="300"/>
              </a:spcAft>
            </a:pPr>
            <a:endParaRPr lang="en-US" b="1" dirty="0">
              <a:latin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AE721B5-3502-6BCE-CE3C-AA4B3C394990}"/>
              </a:ext>
            </a:extLst>
          </p:cNvPr>
          <p:cNvSpPr txBox="1"/>
          <p:nvPr/>
        </p:nvSpPr>
        <p:spPr>
          <a:xfrm>
            <a:off x="167044" y="5807771"/>
            <a:ext cx="11857912" cy="570990"/>
          </a:xfrm>
          <a:prstGeom prst="rect">
            <a:avLst/>
          </a:prstGeom>
          <a:noFill/>
        </p:spPr>
        <p:txBody>
          <a:bodyPr wrap="square" lIns="0" tIns="0" rIns="0" bIns="0" rtlCol="0">
            <a:spAutoFit/>
          </a:bodyPr>
          <a:lstStyle/>
          <a:p>
            <a:pPr>
              <a:lnSpc>
                <a:spcPts val="2200"/>
              </a:lnSpc>
              <a:spcAft>
                <a:spcPts val="300"/>
              </a:spcAft>
            </a:pPr>
            <a:r>
              <a:rPr lang="en-US" sz="2400" b="1" dirty="0">
                <a:solidFill>
                  <a:srgbClr val="0000FF"/>
                </a:solidFill>
                <a:latin typeface="Comic Sans MS" panose="030F0902030302020204" pitchFamily="66" charset="0"/>
              </a:rPr>
              <a:t>The availability of hot spot data will enhance our ability to unambiguously detect and characterize changes in forests</a:t>
            </a:r>
          </a:p>
        </p:txBody>
      </p:sp>
      <p:grpSp>
        <p:nvGrpSpPr>
          <p:cNvPr id="49" name="Group 48">
            <a:extLst>
              <a:ext uri="{FF2B5EF4-FFF2-40B4-BE49-F238E27FC236}">
                <a16:creationId xmlns:a16="http://schemas.microsoft.com/office/drawing/2014/main" id="{5718E52D-816E-566F-CD48-A100A5DEDA20}"/>
              </a:ext>
            </a:extLst>
          </p:cNvPr>
          <p:cNvGrpSpPr/>
          <p:nvPr/>
        </p:nvGrpSpPr>
        <p:grpSpPr>
          <a:xfrm>
            <a:off x="3226014" y="653865"/>
            <a:ext cx="8867228" cy="2818069"/>
            <a:chOff x="3226014" y="653865"/>
            <a:chExt cx="8867228" cy="2818069"/>
          </a:xfrm>
        </p:grpSpPr>
        <p:pic>
          <p:nvPicPr>
            <p:cNvPr id="20" name="Picture 19">
              <a:extLst>
                <a:ext uri="{FF2B5EF4-FFF2-40B4-BE49-F238E27FC236}">
                  <a16:creationId xmlns:a16="http://schemas.microsoft.com/office/drawing/2014/main" id="{6368C90D-89ED-0701-6F42-CE6FEC783F6B}"/>
                </a:ext>
              </a:extLst>
            </p:cNvPr>
            <p:cNvPicPr>
              <a:picLocks noChangeAspect="1"/>
            </p:cNvPicPr>
            <p:nvPr/>
          </p:nvPicPr>
          <p:blipFill>
            <a:blip r:embed="rId4"/>
            <a:stretch>
              <a:fillRect/>
            </a:stretch>
          </p:blipFill>
          <p:spPr>
            <a:xfrm>
              <a:off x="3226014" y="653865"/>
              <a:ext cx="4278385" cy="2818069"/>
            </a:xfrm>
            <a:prstGeom prst="rect">
              <a:avLst/>
            </a:prstGeom>
          </p:spPr>
        </p:pic>
        <p:pic>
          <p:nvPicPr>
            <p:cNvPr id="3" name="Picture 2">
              <a:extLst>
                <a:ext uri="{FF2B5EF4-FFF2-40B4-BE49-F238E27FC236}">
                  <a16:creationId xmlns:a16="http://schemas.microsoft.com/office/drawing/2014/main" id="{DA6B8209-E3E7-16C8-31C2-E5E7751461AC}"/>
                </a:ext>
              </a:extLst>
            </p:cNvPr>
            <p:cNvPicPr>
              <a:picLocks noChangeAspect="1"/>
            </p:cNvPicPr>
            <p:nvPr/>
          </p:nvPicPr>
          <p:blipFill>
            <a:blip r:embed="rId5"/>
            <a:stretch>
              <a:fillRect/>
            </a:stretch>
          </p:blipFill>
          <p:spPr>
            <a:xfrm>
              <a:off x="7717112" y="653865"/>
              <a:ext cx="4376130" cy="2651760"/>
            </a:xfrm>
            <a:prstGeom prst="rect">
              <a:avLst/>
            </a:prstGeom>
          </p:spPr>
        </p:pic>
        <p:pic>
          <p:nvPicPr>
            <p:cNvPr id="22" name="Picture 21">
              <a:extLst>
                <a:ext uri="{FF2B5EF4-FFF2-40B4-BE49-F238E27FC236}">
                  <a16:creationId xmlns:a16="http://schemas.microsoft.com/office/drawing/2014/main" id="{A88B3514-441A-CA4D-734F-E3C009A84FD5}"/>
                </a:ext>
              </a:extLst>
            </p:cNvPr>
            <p:cNvPicPr>
              <a:picLocks noChangeAspect="1"/>
            </p:cNvPicPr>
            <p:nvPr/>
          </p:nvPicPr>
          <p:blipFill>
            <a:blip r:embed="rId6"/>
            <a:stretch>
              <a:fillRect/>
            </a:stretch>
          </p:blipFill>
          <p:spPr>
            <a:xfrm>
              <a:off x="9774010" y="1829875"/>
              <a:ext cx="1502148" cy="891021"/>
            </a:xfrm>
            <a:prstGeom prst="rect">
              <a:avLst/>
            </a:prstGeom>
          </p:spPr>
        </p:pic>
        <p:pic>
          <p:nvPicPr>
            <p:cNvPr id="25" name="Picture 24">
              <a:extLst>
                <a:ext uri="{FF2B5EF4-FFF2-40B4-BE49-F238E27FC236}">
                  <a16:creationId xmlns:a16="http://schemas.microsoft.com/office/drawing/2014/main" id="{8686418B-4C17-1586-AC99-ECB62E45229D}"/>
                </a:ext>
              </a:extLst>
            </p:cNvPr>
            <p:cNvPicPr>
              <a:picLocks noChangeAspect="1"/>
            </p:cNvPicPr>
            <p:nvPr/>
          </p:nvPicPr>
          <p:blipFill>
            <a:blip r:embed="rId7"/>
            <a:stretch>
              <a:fillRect/>
            </a:stretch>
          </p:blipFill>
          <p:spPr>
            <a:xfrm>
              <a:off x="4924894" y="2094488"/>
              <a:ext cx="1288275" cy="764159"/>
            </a:xfrm>
            <a:prstGeom prst="rect">
              <a:avLst/>
            </a:prstGeom>
          </p:spPr>
        </p:pic>
        <p:cxnSp>
          <p:nvCxnSpPr>
            <p:cNvPr id="27" name="Straight Connector 26">
              <a:extLst>
                <a:ext uri="{FF2B5EF4-FFF2-40B4-BE49-F238E27FC236}">
                  <a16:creationId xmlns:a16="http://schemas.microsoft.com/office/drawing/2014/main" id="{D43C2BC2-1616-2C26-26E3-075CFAB1E877}"/>
                </a:ext>
              </a:extLst>
            </p:cNvPr>
            <p:cNvCxnSpPr>
              <a:cxnSpLocks/>
            </p:cNvCxnSpPr>
            <p:nvPr/>
          </p:nvCxnSpPr>
          <p:spPr>
            <a:xfrm>
              <a:off x="5518088" y="1947070"/>
              <a:ext cx="0" cy="911577"/>
            </a:xfrm>
            <a:prstGeom prst="line">
              <a:avLst/>
            </a:prstGeom>
            <a:ln w="12700">
              <a:solidFill>
                <a:srgbClr val="FF0000"/>
              </a:solidFill>
              <a:prstDash val="sysDash"/>
              <a:head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524B039-BBEC-CF2E-5A66-BDEA65C64AF2}"/>
                </a:ext>
              </a:extLst>
            </p:cNvPr>
            <p:cNvCxnSpPr>
              <a:cxnSpLocks/>
            </p:cNvCxnSpPr>
            <p:nvPr/>
          </p:nvCxnSpPr>
          <p:spPr>
            <a:xfrm>
              <a:off x="10432513" y="1483499"/>
              <a:ext cx="0" cy="1307827"/>
            </a:xfrm>
            <a:prstGeom prst="line">
              <a:avLst/>
            </a:prstGeom>
            <a:ln w="12700">
              <a:solidFill>
                <a:srgbClr val="FF0000"/>
              </a:solidFill>
              <a:prstDash val="sysDash"/>
              <a:head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186752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15953</TotalTime>
  <Words>1991</Words>
  <Application>Microsoft Office PowerPoint</Application>
  <PresentationFormat>Widescreen</PresentationFormat>
  <Paragraphs>267</Paragraphs>
  <Slides>15</Slides>
  <Notes>15</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15</vt:i4>
      </vt:variant>
    </vt:vector>
  </HeadingPairs>
  <TitlesOfParts>
    <vt:vector size="30" baseType="lpstr">
      <vt:lpstr>宋体</vt:lpstr>
      <vt:lpstr>Arial</vt:lpstr>
      <vt:lpstr>Calibri</vt:lpstr>
      <vt:lpstr>Calibri Light</vt:lpstr>
      <vt:lpstr>Cambria</vt:lpstr>
      <vt:lpstr>Cambria Math</vt:lpstr>
      <vt:lpstr>Comic Sans MS</vt:lpstr>
      <vt:lpstr>Courier New</vt:lpstr>
      <vt:lpstr>等线</vt:lpstr>
      <vt:lpstr>Gungsuh</vt:lpstr>
      <vt:lpstr>Helvetica</vt:lpstr>
      <vt:lpstr>Times</vt:lpstr>
      <vt:lpstr>Times New Roman</vt:lpstr>
      <vt:lpstr>Wingdings</vt:lpstr>
      <vt:lpstr>Office Theme</vt:lpstr>
      <vt:lpstr>PowerPoint Presentation</vt:lpstr>
      <vt:lpstr>VEGETATION EARTH SYSTEM DATA RECORD (VESDR): VERSION 2</vt:lpstr>
      <vt:lpstr>VERSION 2 VESDR:  PRODUCT DESCRIPTION</vt:lpstr>
      <vt:lpstr>Version 2 VESDR: 10 km NDVI, FPAR, SLAI, DASF</vt:lpstr>
      <vt:lpstr>Version 2 Ancillary science data productS: 10 km Land Cover Map</vt:lpstr>
      <vt:lpstr>Version 2 Ancillary science data productS: 10 km Land Cover Map</vt:lpstr>
      <vt:lpstr>Test of physics: DSCOVR_EPIC_L2_VESDR_02_20230715082405_03.h5 </vt:lpstr>
      <vt:lpstr>CANOPY HOT SPOT EFFECT</vt:lpstr>
      <vt:lpstr>Monitoring of dense vegetation</vt:lpstr>
      <vt:lpstr>Monitoring of dense vegetation</vt:lpstr>
      <vt:lpstr>PowerPoint Presentation</vt:lpstr>
      <vt:lpstr>DRYING TRENDS IN CONGOLESE RAINFORESTS  </vt:lpstr>
      <vt:lpstr>IMPACT OF DRYING TRENDS ON STRUCTURE AND LEAF OPTICS IN CONGO FORESTS</vt:lpstr>
      <vt:lpstr>ANALYSES OF NDVI, EVI AND LAI CORROBORATE DASF-BASED RESULTS   </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Knjazihhin, Juri</dc:creator>
  <cp:lastModifiedBy>Knjazihhin, Juri</cp:lastModifiedBy>
  <cp:revision>422</cp:revision>
  <cp:lastPrinted>2022-10-05T15:45:40Z</cp:lastPrinted>
  <dcterms:created xsi:type="dcterms:W3CDTF">2018-07-20T21:41:59Z</dcterms:created>
  <dcterms:modified xsi:type="dcterms:W3CDTF">2023-10-17T04:14:43Z</dcterms:modified>
</cp:coreProperties>
</file>