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20" r:id="rId2"/>
    <p:sldId id="331" r:id="rId3"/>
    <p:sldId id="332" r:id="rId4"/>
    <p:sldId id="317" r:id="rId5"/>
    <p:sldId id="321" r:id="rId6"/>
    <p:sldId id="322" r:id="rId7"/>
    <p:sldId id="276" r:id="rId8"/>
    <p:sldId id="323" r:id="rId9"/>
    <p:sldId id="327" r:id="rId10"/>
    <p:sldId id="328" r:id="rId11"/>
    <p:sldId id="329" r:id="rId12"/>
    <p:sldId id="330" r:id="rId13"/>
    <p:sldId id="295" r:id="rId14"/>
    <p:sldId id="296" r:id="rId15"/>
    <p:sldId id="2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FFE7"/>
    <a:srgbClr val="FF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C71E2-1140-654D-81FB-4F48C350B342}" v="446" dt="2023-10-17T00:05:00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30"/>
    <p:restoredTop sz="94620"/>
  </p:normalViewPr>
  <p:slideViewPr>
    <p:cSldViewPr snapToGrid="0" snapToObjects="1">
      <p:cViewPr varScale="1">
        <p:scale>
          <a:sx n="80" d="100"/>
          <a:sy n="80" d="100"/>
        </p:scale>
        <p:origin x="224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89583-9AFD-FC43-9A59-15093EF948B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271A2-36AF-FD4D-ABA8-EF200697A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9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5F52-27AB-9C40-87CA-A26AF63AF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630B2D-BF7F-8246-9C40-0C0FC4B25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EC384-1326-DB4D-8732-13E11AA41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9586B-78E9-5B40-B588-FD5409C29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05A96-4AD0-B94B-862A-95037B6B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2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8511-66D2-3643-B1AD-326D9C0B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63704-1A36-2043-B8BF-B9C331DAC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014E0-31BB-E142-A2F4-4E28CC50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EDD85-A64F-DC4D-B9AD-BE4D7519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EC90F-0D19-CF42-BF0D-79B93C82E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8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5105C-DBA3-994E-AB43-ABED664B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047A0-2934-D543-836D-036BBFE65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A0561-1411-B842-84A6-0C5B0327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3673A-2D4E-484F-8E30-AB73E74B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7EDF5-A08B-0644-8805-C4958C809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4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ECC9-ABEB-DA43-A994-7C16124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B1E03-1658-ED4C-92EE-E1E789B1B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6E3CD-9183-5141-A6A2-5C06DEF6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B96AF-682F-5E4B-A9FF-1B66DCD9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E63D-05CC-634C-9AD6-35CAA762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4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5A4C-B405-F849-A2BC-BDEE860C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C1635-10AB-1747-BC97-6D2346832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A3522-1E4B-4A43-A3AF-47A89C96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CC874-532B-2448-BF46-49477B94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81B47-5836-8E4B-93C0-34CAA2D56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5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6F74-BC68-9442-B212-813249FB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22E00-E559-4842-B7CD-68DC93794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E0F1B-56C2-7947-8D2C-BD69529E4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13BC3-23EB-CF4A-8B66-EADE35173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78992-2BF4-B844-9352-8E04077DD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8272F-8951-A14D-B2D3-386D149E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2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5635-75A4-CA43-A3D0-10632262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756D-DED6-3C40-AE7D-D5265009F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568C4-2D2A-474A-8705-744FAD80A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E0262-9AE0-3B42-BD49-0405275DA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F365CD-9780-0E49-9286-49B34FE70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1D1066-8E3E-B54B-8C2B-791A314A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EF512-A96A-6C40-B3B0-EE084743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63FB0-FBEC-164C-A5F0-0B5EE56A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1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7237-EB12-1140-AB1A-46E3A9F81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565B3-11FC-094C-86F1-41014A0C1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E72B1-C88C-9D40-B9C9-09E50ED8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1B747-EFB1-0143-8432-19262016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5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BF1AD-501E-3642-87E4-6E2968A3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5DAD85-D9E2-B842-8C35-56F6F8B5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AD4E7-197F-754B-B0D1-3B96D302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6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1414-82A1-5F48-AE7E-BDE0239E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9BA70-7F68-D34F-AEA4-35FD1C70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4090E-6851-5047-8E43-9F85319B8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FC061-0486-274D-8413-ABD92347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7E4DE-E82D-BB4F-9996-FDC8B1AC0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CAB9A-1817-3D4A-B714-AB0FEA10C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3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15CF-0471-EC44-8BD6-5DBE93F1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4711B-5C05-E643-8098-F3D8911B8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920BD-910D-D14E-99AB-50664A676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0C8FE-CD77-4348-8877-ADBCE250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C4518-068B-F24C-97F8-7F8A37F7C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5EBBB-30C4-E846-B248-FFF63956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3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5664F1-19FC-864D-865E-489D9AF6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4993C-4C40-4E40-A3FB-4CCFE2394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E8C6A-7C20-4848-9D08-E7540D939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2033A-ADE1-3D41-8AA6-1C8A5AF556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5318E-9319-AE4C-8CDE-FA1606917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40BC4-A652-7144-8DB6-60C30F710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CBBE-D29C-F549-9609-2F61BAF9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0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7CA06B-93D2-F839-5E64-1B22A9C2DC5D}"/>
              </a:ext>
            </a:extLst>
          </p:cNvPr>
          <p:cNvSpPr txBox="1"/>
          <p:nvPr/>
        </p:nvSpPr>
        <p:spPr>
          <a:xfrm>
            <a:off x="264243" y="441288"/>
            <a:ext cx="6168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Absorbing Aerosols above Clouds from DSCOVR-EPIC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7356C-75D0-E3A6-9664-B967E90483EB}"/>
              </a:ext>
            </a:extLst>
          </p:cNvPr>
          <p:cNvSpPr/>
          <p:nvPr/>
        </p:nvSpPr>
        <p:spPr>
          <a:xfrm>
            <a:off x="264243" y="1929957"/>
            <a:ext cx="639064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Hiren T Jethva</a:t>
            </a:r>
            <a:r>
              <a:rPr lang="en-US" sz="2000" baseline="30000" dirty="0"/>
              <a:t>1,2</a:t>
            </a:r>
            <a:r>
              <a:rPr lang="en-US" sz="2000" dirty="0"/>
              <a:t>, Omar Torres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Changwoo</a:t>
            </a:r>
            <a:r>
              <a:rPr lang="en-US" sz="2000" dirty="0"/>
              <a:t> Ahn</a:t>
            </a:r>
            <a:r>
              <a:rPr lang="en-US" sz="2000" baseline="30000" dirty="0"/>
              <a:t>3</a:t>
            </a:r>
            <a:r>
              <a:rPr lang="en-US" sz="2000" dirty="0"/>
              <a:t> </a:t>
            </a:r>
          </a:p>
          <a:p>
            <a:endParaRPr lang="en-US" b="1" dirty="0"/>
          </a:p>
          <a:p>
            <a:r>
              <a:rPr lang="en-US" sz="1600" i="1" dirty="0"/>
              <a:t>1) Morgan State Univ. GESTAR-II </a:t>
            </a:r>
          </a:p>
          <a:p>
            <a:r>
              <a:rPr lang="en-US" sz="1600" i="1" dirty="0"/>
              <a:t>2) NASA Goddard Space Flight Center</a:t>
            </a:r>
          </a:p>
          <a:p>
            <a:r>
              <a:rPr lang="en-US" sz="1600" i="1" dirty="0"/>
              <a:t>3) Science Systems &amp; Applications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F0C0A74-9900-F64D-224B-708ABE9703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141" y="3519566"/>
            <a:ext cx="1645920" cy="754629"/>
          </a:xfrm>
          <a:prstGeom prst="rect">
            <a:avLst/>
          </a:prstGeom>
        </p:spPr>
      </p:pic>
      <p:pic>
        <p:nvPicPr>
          <p:cNvPr id="1030" name="Picture 6" descr="SSAI - ESIP">
            <a:extLst>
              <a:ext uri="{FF2B5EF4-FFF2-40B4-BE49-F238E27FC236}">
                <a16:creationId xmlns:a16="http://schemas.microsoft.com/office/drawing/2014/main" id="{056F383E-697A-7380-758A-D6E63D37D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04" y="363519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291C97-2E69-CB50-9BAE-585816DD1C66}"/>
              </a:ext>
            </a:extLst>
          </p:cNvPr>
          <p:cNvSpPr/>
          <p:nvPr/>
        </p:nvSpPr>
        <p:spPr>
          <a:xfrm>
            <a:off x="388141" y="6074217"/>
            <a:ext cx="1851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+mj-lt"/>
              </a:rPr>
              <a:t>2023 EPIC STM</a:t>
            </a:r>
          </a:p>
          <a:p>
            <a:r>
              <a:rPr lang="en-US" sz="1400" b="1" i="1" dirty="0">
                <a:latin typeface="+mj-lt"/>
              </a:rPr>
              <a:t>Oct 17, 2023</a:t>
            </a:r>
            <a:endParaRPr lang="en-US" sz="1400" i="1" dirty="0">
              <a:latin typeface="+mj-lt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7EB4D13-DE75-A3A7-7751-A5B0D24C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90" y="6079967"/>
            <a:ext cx="914400" cy="5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9FAEC5C-86CE-CFE1-C7ED-952374BC9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r="9226"/>
          <a:stretch/>
        </p:blipFill>
        <p:spPr bwMode="auto">
          <a:xfrm>
            <a:off x="67056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2758D0-A88F-FBDD-7F7E-DB536852AC23}"/>
              </a:ext>
            </a:extLst>
          </p:cNvPr>
          <p:cNvSpPr txBox="1"/>
          <p:nvPr/>
        </p:nvSpPr>
        <p:spPr>
          <a:xfrm>
            <a:off x="7938791" y="6179067"/>
            <a:ext cx="3020018" cy="375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20231014165817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A8B099-153C-6952-6124-9D2C13809A92}"/>
              </a:ext>
            </a:extLst>
          </p:cNvPr>
          <p:cNvCxnSpPr>
            <a:cxnSpLocks/>
          </p:cNvCxnSpPr>
          <p:nvPr/>
        </p:nvCxnSpPr>
        <p:spPr>
          <a:xfrm flipH="1">
            <a:off x="8406063" y="831148"/>
            <a:ext cx="1315453" cy="125432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C2936D-3AF1-1DED-8ED0-A05E11BCFF30}"/>
              </a:ext>
            </a:extLst>
          </p:cNvPr>
          <p:cNvSpPr txBox="1"/>
          <p:nvPr/>
        </p:nvSpPr>
        <p:spPr>
          <a:xfrm>
            <a:off x="8406063" y="496722"/>
            <a:ext cx="3020018" cy="375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Solar eclipse</a:t>
            </a:r>
          </a:p>
        </p:txBody>
      </p:sp>
    </p:spTree>
    <p:extLst>
      <p:ext uri="{BB962C8B-B14F-4D97-AF65-F5344CB8AC3E}">
        <p14:creationId xmlns:p14="http://schemas.microsoft.com/office/powerpoint/2010/main" val="257519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F614-D3FD-3FC3-6BE1-7D893610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0" y="85616"/>
            <a:ext cx="11396869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Near-hourly Evolution of Cloud Fraction and Above-cloud AOD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A3D4D-594C-B647-5177-0EB3111BE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5266" y="1642011"/>
            <a:ext cx="1005840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7034C-6FB7-F473-877C-68381E8C2950}"/>
              </a:ext>
            </a:extLst>
          </p:cNvPr>
          <p:cNvSpPr txBox="1"/>
          <p:nvPr/>
        </p:nvSpPr>
        <p:spPr>
          <a:xfrm>
            <a:off x="844358" y="1180346"/>
            <a:ext cx="1062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Tropical Atlantic Ocean—</a:t>
            </a:r>
            <a:r>
              <a:rPr lang="en-US" sz="2400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regional hotspot of above-cloud smoke aerosols</a:t>
            </a:r>
          </a:p>
        </p:txBody>
      </p:sp>
    </p:spTree>
    <p:extLst>
      <p:ext uri="{BB962C8B-B14F-4D97-AF65-F5344CB8AC3E}">
        <p14:creationId xmlns:p14="http://schemas.microsoft.com/office/powerpoint/2010/main" val="618662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F614-D3FD-3FC3-6BE1-7D893610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0" y="85616"/>
            <a:ext cx="11396869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Near-hourly Evolution of Cloud Fraction and Above-cloud AOD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A3D4D-594C-B647-5177-0EB3111BE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5266" y="1642011"/>
            <a:ext cx="1005840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7034C-6FB7-F473-877C-68381E8C2950}"/>
              </a:ext>
            </a:extLst>
          </p:cNvPr>
          <p:cNvSpPr txBox="1"/>
          <p:nvPr/>
        </p:nvSpPr>
        <p:spPr>
          <a:xfrm>
            <a:off x="844358" y="1180346"/>
            <a:ext cx="1062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Tropical Atlantic Ocean—</a:t>
            </a:r>
            <a:r>
              <a:rPr lang="en-US" sz="2400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regional hotspot of above-cloud smoke aerosols</a:t>
            </a:r>
          </a:p>
        </p:txBody>
      </p:sp>
    </p:spTree>
    <p:extLst>
      <p:ext uri="{BB962C8B-B14F-4D97-AF65-F5344CB8AC3E}">
        <p14:creationId xmlns:p14="http://schemas.microsoft.com/office/powerpoint/2010/main" val="2600652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43D8-1B71-045A-AAA5-3FB4FD15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111" y="273632"/>
            <a:ext cx="10493773" cy="576646"/>
          </a:xfrm>
        </p:spPr>
        <p:txBody>
          <a:bodyPr anchor="b">
            <a:noAutofit/>
          </a:bodyPr>
          <a:lstStyle/>
          <a:p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 Radiative Effects of Abs. Aerosols over Clouds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62AC3-EDCE-7318-D41F-D1D2750538EA}"/>
              </a:ext>
            </a:extLst>
          </p:cNvPr>
          <p:cNvSpPr txBox="1"/>
          <p:nvPr/>
        </p:nvSpPr>
        <p:spPr>
          <a:xfrm>
            <a:off x="224561" y="1115417"/>
            <a:ext cx="11422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</a:rPr>
              <a:t>EPICAERUV L2 product delivers 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1) A</a:t>
            </a:r>
            <a:r>
              <a:rPr lang="en-US" sz="2400" b="1" i="1" dirty="0">
                <a:solidFill>
                  <a:srgbClr val="FF0000"/>
                </a:solidFill>
                <a:effectLst/>
              </a:rPr>
              <a:t>erosol-corrected cloud </a:t>
            </a:r>
            <a:r>
              <a:rPr lang="en-US" sz="2400" b="1" i="1" dirty="0">
                <a:solidFill>
                  <a:srgbClr val="FF0000"/>
                </a:solidFill>
              </a:rPr>
              <a:t>optical depth (COD)      </a:t>
            </a:r>
            <a:r>
              <a:rPr lang="en-US" sz="2400" b="1" i="1" dirty="0">
                <a:solidFill>
                  <a:srgbClr val="0070C0"/>
                </a:solidFill>
              </a:rPr>
              <a:t>2) Apparent Cloud Optical Depth</a:t>
            </a:r>
            <a:endParaRPr lang="en-US" sz="24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451722-C591-B40B-3323-58A0EC38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27678"/>
            <a:ext cx="5486400" cy="3227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3E015C-3BF3-6FF0-79A0-E9A94FD85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13" y="2627692"/>
            <a:ext cx="5486400" cy="32272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6C2D0B-32EF-B4D8-5442-B4D674649FE5}"/>
              </a:ext>
            </a:extLst>
          </p:cNvPr>
          <p:cNvSpPr txBox="1"/>
          <p:nvPr/>
        </p:nvSpPr>
        <p:spPr>
          <a:xfrm>
            <a:off x="3376002" y="2211553"/>
            <a:ext cx="596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OMI-CERES Synergy for TOA Flux vs. COD Relations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B3915B-D041-EB49-CDE5-B313D6F21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025" y="6026519"/>
            <a:ext cx="9436100" cy="4572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7611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85EDCF-4241-B28D-F438-2FA3D7E34248}"/>
              </a:ext>
            </a:extLst>
          </p:cNvPr>
          <p:cNvSpPr txBox="1"/>
          <p:nvPr/>
        </p:nvSpPr>
        <p:spPr>
          <a:xfrm>
            <a:off x="855783" y="171370"/>
            <a:ext cx="10480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 Radiative Effects of ACA: Monthly Time-series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8A098-ABAF-7C6A-1866-6CDC40F4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987"/>
          <a:stretch/>
        </p:blipFill>
        <p:spPr>
          <a:xfrm>
            <a:off x="152400" y="1048534"/>
            <a:ext cx="11887200" cy="2670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D7A9F-8D53-0E84-A48E-F282F8BD1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95" b="21105"/>
          <a:stretch/>
        </p:blipFill>
        <p:spPr>
          <a:xfrm>
            <a:off x="152400" y="3917094"/>
            <a:ext cx="11887200" cy="2809702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203FCE3-B027-FFB5-4039-5AE2A413D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5" t="41731" r="70414" b="52936"/>
          <a:stretch/>
        </p:blipFill>
        <p:spPr>
          <a:xfrm>
            <a:off x="9642776" y="1048533"/>
            <a:ext cx="2286000" cy="844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758350-34E5-9E3C-3F68-C5125B6DE702}"/>
              </a:ext>
            </a:extLst>
          </p:cNvPr>
          <p:cNvSpPr txBox="1"/>
          <p:nvPr/>
        </p:nvSpPr>
        <p:spPr>
          <a:xfrm>
            <a:off x="1453796" y="1401880"/>
            <a:ext cx="594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20-30 W/m2 during peak biomass burning season (Aug-Sep)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968BC-CB67-460E-C8C9-B53E72514EDA}"/>
              </a:ext>
            </a:extLst>
          </p:cNvPr>
          <p:cNvSpPr txBox="1"/>
          <p:nvPr/>
        </p:nvSpPr>
        <p:spPr>
          <a:xfrm>
            <a:off x="5342021" y="3719461"/>
            <a:ext cx="608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30-40 W/m</a:t>
            </a:r>
            <a:r>
              <a:rPr lang="en-US" b="1" i="1" baseline="30000" dirty="0"/>
              <a:t>2</a:t>
            </a:r>
            <a:r>
              <a:rPr lang="en-US" b="1" i="1" dirty="0"/>
              <a:t> during peak biomass burning season (Mar-Apr)</a:t>
            </a:r>
          </a:p>
        </p:txBody>
      </p:sp>
    </p:spTree>
    <p:extLst>
      <p:ext uri="{BB962C8B-B14F-4D97-AF65-F5344CB8AC3E}">
        <p14:creationId xmlns:p14="http://schemas.microsoft.com/office/powerpoint/2010/main" val="2946068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68A098-ABAF-7C6A-1866-6CDC40F4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" t="19819" r="-1737" b="60181"/>
          <a:stretch/>
        </p:blipFill>
        <p:spPr>
          <a:xfrm>
            <a:off x="152400" y="1107398"/>
            <a:ext cx="11887200" cy="2809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D7A9F-8D53-0E84-A48E-F282F8BD1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000" b="40000"/>
          <a:stretch/>
        </p:blipFill>
        <p:spPr>
          <a:xfrm>
            <a:off x="152400" y="3917094"/>
            <a:ext cx="11887200" cy="2809702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203FCE3-B027-FFB5-4039-5AE2A413D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5" t="41731" r="70414" b="52936"/>
          <a:stretch/>
        </p:blipFill>
        <p:spPr>
          <a:xfrm>
            <a:off x="9642776" y="1048533"/>
            <a:ext cx="2286000" cy="844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9F7D6-111E-D935-D1BE-78BB49DE94E4}"/>
              </a:ext>
            </a:extLst>
          </p:cNvPr>
          <p:cNvSpPr txBox="1"/>
          <p:nvPr/>
        </p:nvSpPr>
        <p:spPr>
          <a:xfrm>
            <a:off x="1469036" y="1510569"/>
            <a:ext cx="595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10-20 W/m</a:t>
            </a:r>
            <a:r>
              <a:rPr lang="en-US" b="1" i="1" baseline="30000" dirty="0"/>
              <a:t>2</a:t>
            </a:r>
            <a:r>
              <a:rPr lang="en-US" b="1" i="1" dirty="0"/>
              <a:t> during summertime dust transport season (JJA)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56983-A9B4-B940-4A24-A56925CDBC08}"/>
              </a:ext>
            </a:extLst>
          </p:cNvPr>
          <p:cNvSpPr txBox="1"/>
          <p:nvPr/>
        </p:nvSpPr>
        <p:spPr>
          <a:xfrm>
            <a:off x="3452702" y="4332952"/>
            <a:ext cx="788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&lt;10 W/m</a:t>
            </a:r>
            <a:r>
              <a:rPr lang="en-US" b="1" i="1" baseline="30000" dirty="0"/>
              <a:t>2</a:t>
            </a:r>
            <a:r>
              <a:rPr lang="en-US" b="1" i="1" dirty="0"/>
              <a:t> during dust transport/Indian summer monsoon season (Jul-Aug)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F12F0-8DAA-51AC-37CC-49DCB1E4B3DD}"/>
              </a:ext>
            </a:extLst>
          </p:cNvPr>
          <p:cNvSpPr txBox="1"/>
          <p:nvPr/>
        </p:nvSpPr>
        <p:spPr>
          <a:xfrm>
            <a:off x="855783" y="171370"/>
            <a:ext cx="10480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 Radiative Effects of ACA: Monthly Time-series</a:t>
            </a:r>
          </a:p>
        </p:txBody>
      </p:sp>
    </p:spTree>
    <p:extLst>
      <p:ext uri="{BB962C8B-B14F-4D97-AF65-F5344CB8AC3E}">
        <p14:creationId xmlns:p14="http://schemas.microsoft.com/office/powerpoint/2010/main" val="423501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29F0F2-16CA-B04A-AB48-01ADE7686317}"/>
              </a:ext>
            </a:extLst>
          </p:cNvPr>
          <p:cNvSpPr txBox="1"/>
          <p:nvPr/>
        </p:nvSpPr>
        <p:spPr>
          <a:xfrm>
            <a:off x="4426312" y="394172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Final Remarks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ACD65-7317-B742-A4DF-9F2CEC36F1DB}"/>
              </a:ext>
            </a:extLst>
          </p:cNvPr>
          <p:cNvSpPr txBox="1"/>
          <p:nvPr/>
        </p:nvSpPr>
        <p:spPr>
          <a:xfrm>
            <a:off x="678970" y="1071105"/>
            <a:ext cx="108340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EPIC near-UV aerosol product has been enhanced with added capabilities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O2-B band derived aerosol centroid height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Smoke and miner dust aerosol types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 derived AH in the near-UV AOD/SSA inversion</a:t>
            </a:r>
          </a:p>
          <a:p>
            <a:pPr lvl="1"/>
            <a:endParaRPr lang="en-US" sz="2000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Aerosol direct radiative effects over clouds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requires cloud optical depth </a:t>
            </a:r>
            <a:r>
              <a:rPr lang="en-US" sz="2000" i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en-US" sz="20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US" sz="2000" i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without</a:t>
            </a:r>
            <a:r>
              <a:rPr lang="en-US" sz="20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aerosol correction.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eliminates the need of assuming SW broadband aerosol optical-microphysical properties, thereby reducing uncertainties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934A8-B3BB-CD35-3DEB-979083FF7ED4}"/>
              </a:ext>
            </a:extLst>
          </p:cNvPr>
          <p:cNvSpPr txBox="1"/>
          <p:nvPr/>
        </p:nvSpPr>
        <p:spPr>
          <a:xfrm>
            <a:off x="4972163" y="4498523"/>
            <a:ext cx="224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93DFF-E850-9332-A281-7E28050DF2A5}"/>
              </a:ext>
            </a:extLst>
          </p:cNvPr>
          <p:cNvSpPr txBox="1"/>
          <p:nvPr/>
        </p:nvSpPr>
        <p:spPr>
          <a:xfrm>
            <a:off x="678968" y="5102601"/>
            <a:ext cx="10834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Synergy of </a:t>
            </a:r>
            <a:r>
              <a:rPr lang="en-US" sz="20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EPIC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US" sz="20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CALIOP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(2016-2022) for retrieving above-cloud aerosol SSA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leveraging our recently completed Aura ST project of synergizing CALIOP-OMI-MODIS</a:t>
            </a:r>
          </a:p>
          <a:p>
            <a:pPr lvl="2"/>
            <a:endParaRPr lang="en-US" sz="200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Optimize ACAOD algorithm for extreme wildfire smoke events/transport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sz="200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50D9CA-7F9B-A2FB-43DE-858F917FE07B}"/>
              </a:ext>
            </a:extLst>
          </p:cNvPr>
          <p:cNvCxnSpPr>
            <a:cxnSpLocks/>
          </p:cNvCxnSpPr>
          <p:nvPr/>
        </p:nvCxnSpPr>
        <p:spPr>
          <a:xfrm>
            <a:off x="962526" y="4450397"/>
            <a:ext cx="102829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09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7CA06B-93D2-F839-5E64-1B22A9C2DC5D}"/>
              </a:ext>
            </a:extLst>
          </p:cNvPr>
          <p:cNvSpPr txBox="1"/>
          <p:nvPr/>
        </p:nvSpPr>
        <p:spPr>
          <a:xfrm>
            <a:off x="264243" y="441288"/>
            <a:ext cx="6168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Absorbing Aerosols above Clouds from DSCOVR-EPIC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7356C-75D0-E3A6-9664-B967E90483EB}"/>
              </a:ext>
            </a:extLst>
          </p:cNvPr>
          <p:cNvSpPr/>
          <p:nvPr/>
        </p:nvSpPr>
        <p:spPr>
          <a:xfrm>
            <a:off x="264243" y="1929957"/>
            <a:ext cx="639064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Hiren T Jethva</a:t>
            </a:r>
            <a:r>
              <a:rPr lang="en-US" sz="2000" baseline="30000" dirty="0"/>
              <a:t>1,2</a:t>
            </a:r>
            <a:r>
              <a:rPr lang="en-US" sz="2000" dirty="0"/>
              <a:t>, Omar Torres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Changwoo</a:t>
            </a:r>
            <a:r>
              <a:rPr lang="en-US" sz="2000" dirty="0"/>
              <a:t> Ahn</a:t>
            </a:r>
            <a:r>
              <a:rPr lang="en-US" sz="2000" baseline="30000" dirty="0"/>
              <a:t>3</a:t>
            </a:r>
            <a:r>
              <a:rPr lang="en-US" sz="2000" dirty="0"/>
              <a:t> </a:t>
            </a:r>
          </a:p>
          <a:p>
            <a:endParaRPr lang="en-US" b="1" dirty="0"/>
          </a:p>
          <a:p>
            <a:r>
              <a:rPr lang="en-US" sz="1600" i="1" dirty="0"/>
              <a:t>1) Morgan State Univ. GESTAR-II </a:t>
            </a:r>
          </a:p>
          <a:p>
            <a:r>
              <a:rPr lang="en-US" sz="1600" i="1" dirty="0"/>
              <a:t>2) NASA Goddard Space Flight Center</a:t>
            </a:r>
          </a:p>
          <a:p>
            <a:r>
              <a:rPr lang="en-US" sz="1600" i="1" dirty="0"/>
              <a:t>3) Science Systems &amp; Applications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F0C0A74-9900-F64D-224B-708ABE9703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141" y="3519566"/>
            <a:ext cx="1645920" cy="754629"/>
          </a:xfrm>
          <a:prstGeom prst="rect">
            <a:avLst/>
          </a:prstGeom>
        </p:spPr>
      </p:pic>
      <p:pic>
        <p:nvPicPr>
          <p:cNvPr id="1030" name="Picture 6" descr="SSAI - ESIP">
            <a:extLst>
              <a:ext uri="{FF2B5EF4-FFF2-40B4-BE49-F238E27FC236}">
                <a16:creationId xmlns:a16="http://schemas.microsoft.com/office/drawing/2014/main" id="{056F383E-697A-7380-758A-D6E63D37D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04" y="363519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291C97-2E69-CB50-9BAE-585816DD1C66}"/>
              </a:ext>
            </a:extLst>
          </p:cNvPr>
          <p:cNvSpPr/>
          <p:nvPr/>
        </p:nvSpPr>
        <p:spPr>
          <a:xfrm>
            <a:off x="388141" y="6074217"/>
            <a:ext cx="1851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+mj-lt"/>
              </a:rPr>
              <a:t>2023 EPIC STM</a:t>
            </a:r>
          </a:p>
          <a:p>
            <a:r>
              <a:rPr lang="en-US" sz="1400" b="1" i="1" dirty="0">
                <a:latin typeface="+mj-lt"/>
              </a:rPr>
              <a:t>Oct 17, 2023</a:t>
            </a:r>
            <a:endParaRPr lang="en-US" sz="1400" i="1" dirty="0">
              <a:latin typeface="+mj-lt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7EB4D13-DE75-A3A7-7751-A5B0D24C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90" y="6079967"/>
            <a:ext cx="914400" cy="5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6EC5CC9-F335-D861-CC17-1E5BE98D3AA0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r="9321"/>
          <a:stretch/>
        </p:blipFill>
        <p:spPr bwMode="auto">
          <a:xfrm>
            <a:off x="6705600" y="2983"/>
            <a:ext cx="5486400" cy="685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704E74-7F45-2ACC-86B1-654D05EE675F}"/>
              </a:ext>
            </a:extLst>
          </p:cNvPr>
          <p:cNvSpPr txBox="1"/>
          <p:nvPr/>
        </p:nvSpPr>
        <p:spPr>
          <a:xfrm>
            <a:off x="7938791" y="6179067"/>
            <a:ext cx="3020018" cy="375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20230901091052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31C73F-1ED4-6F9B-C48C-AC1603EE201D}"/>
              </a:ext>
            </a:extLst>
          </p:cNvPr>
          <p:cNvCxnSpPr>
            <a:cxnSpLocks/>
          </p:cNvCxnSpPr>
          <p:nvPr/>
        </p:nvCxnSpPr>
        <p:spPr>
          <a:xfrm>
            <a:off x="7385081" y="1070470"/>
            <a:ext cx="0" cy="207868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FF331D-CAB5-03FD-E3E0-EDC94D2265D9}"/>
              </a:ext>
            </a:extLst>
          </p:cNvPr>
          <p:cNvSpPr txBox="1"/>
          <p:nvPr/>
        </p:nvSpPr>
        <p:spPr>
          <a:xfrm>
            <a:off x="6880137" y="32923"/>
            <a:ext cx="3020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Cloud darkening produced by smoke absorption above clouds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03EAAC-BB85-6A08-8D0F-A1F70FA7E617}"/>
              </a:ext>
            </a:extLst>
          </p:cNvPr>
          <p:cNvSpPr/>
          <p:nvPr/>
        </p:nvSpPr>
        <p:spPr>
          <a:xfrm>
            <a:off x="6880137" y="3345729"/>
            <a:ext cx="1172994" cy="13194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6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7CA06B-93D2-F839-5E64-1B22A9C2DC5D}"/>
              </a:ext>
            </a:extLst>
          </p:cNvPr>
          <p:cNvSpPr txBox="1"/>
          <p:nvPr/>
        </p:nvSpPr>
        <p:spPr>
          <a:xfrm>
            <a:off x="264243" y="441288"/>
            <a:ext cx="6168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Absorbing Aerosols above Clouds from DSCOVR-EPIC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7356C-75D0-E3A6-9664-B967E90483EB}"/>
              </a:ext>
            </a:extLst>
          </p:cNvPr>
          <p:cNvSpPr/>
          <p:nvPr/>
        </p:nvSpPr>
        <p:spPr>
          <a:xfrm>
            <a:off x="264243" y="1929957"/>
            <a:ext cx="639064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Hiren T Jethva</a:t>
            </a:r>
            <a:r>
              <a:rPr lang="en-US" sz="2000" baseline="30000" dirty="0"/>
              <a:t>1,2</a:t>
            </a:r>
            <a:r>
              <a:rPr lang="en-US" sz="2000" dirty="0"/>
              <a:t>, Omar Torres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Changwoo</a:t>
            </a:r>
            <a:r>
              <a:rPr lang="en-US" sz="2000" dirty="0"/>
              <a:t> Ahn</a:t>
            </a:r>
            <a:r>
              <a:rPr lang="en-US" sz="2000" baseline="30000" dirty="0"/>
              <a:t>3</a:t>
            </a:r>
            <a:r>
              <a:rPr lang="en-US" sz="2000" dirty="0"/>
              <a:t> </a:t>
            </a:r>
          </a:p>
          <a:p>
            <a:endParaRPr lang="en-US" b="1" dirty="0"/>
          </a:p>
          <a:p>
            <a:r>
              <a:rPr lang="en-US" sz="1600" i="1" dirty="0"/>
              <a:t>1) Morgan State Univ. GESTAR-II </a:t>
            </a:r>
          </a:p>
          <a:p>
            <a:r>
              <a:rPr lang="en-US" sz="1600" i="1" dirty="0"/>
              <a:t>2) NASA Goddard Space Flight Center</a:t>
            </a:r>
          </a:p>
          <a:p>
            <a:r>
              <a:rPr lang="en-US" sz="1600" i="1" dirty="0"/>
              <a:t>3) Science Systems &amp; Applications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F0C0A74-9900-F64D-224B-708ABE9703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141" y="3519566"/>
            <a:ext cx="1645920" cy="754629"/>
          </a:xfrm>
          <a:prstGeom prst="rect">
            <a:avLst/>
          </a:prstGeom>
        </p:spPr>
      </p:pic>
      <p:pic>
        <p:nvPicPr>
          <p:cNvPr id="1030" name="Picture 6" descr="SSAI - ESIP">
            <a:extLst>
              <a:ext uri="{FF2B5EF4-FFF2-40B4-BE49-F238E27FC236}">
                <a16:creationId xmlns:a16="http://schemas.microsoft.com/office/drawing/2014/main" id="{056F383E-697A-7380-758A-D6E63D37D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04" y="363519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291C97-2E69-CB50-9BAE-585816DD1C66}"/>
              </a:ext>
            </a:extLst>
          </p:cNvPr>
          <p:cNvSpPr/>
          <p:nvPr/>
        </p:nvSpPr>
        <p:spPr>
          <a:xfrm>
            <a:off x="388141" y="6074217"/>
            <a:ext cx="1851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+mj-lt"/>
              </a:rPr>
              <a:t>2023 EPIC STM</a:t>
            </a:r>
          </a:p>
          <a:p>
            <a:r>
              <a:rPr lang="en-US" sz="1400" b="1" i="1" dirty="0">
                <a:latin typeface="+mj-lt"/>
              </a:rPr>
              <a:t>Oct 17, 2023</a:t>
            </a:r>
            <a:endParaRPr lang="en-US" sz="1400" i="1" dirty="0">
              <a:latin typeface="+mj-lt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7EB4D13-DE75-A3A7-7751-A5B0D24C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90" y="6079967"/>
            <a:ext cx="914400" cy="5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FF331D-CAB5-03FD-E3E0-EDC94D2265D9}"/>
              </a:ext>
            </a:extLst>
          </p:cNvPr>
          <p:cNvSpPr txBox="1"/>
          <p:nvPr/>
        </p:nvSpPr>
        <p:spPr>
          <a:xfrm>
            <a:off x="6880137" y="32923"/>
            <a:ext cx="3020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Cloud darkening produced by smoke absorption above clouds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B6C0F78-3D5D-38D9-90F4-DDC1FDCEA30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r="16189"/>
          <a:stretch/>
        </p:blipFill>
        <p:spPr bwMode="auto">
          <a:xfrm>
            <a:off x="6705600" y="0"/>
            <a:ext cx="54864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416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786DA4-2A71-014B-9936-54FBEC5D838F}"/>
              </a:ext>
            </a:extLst>
          </p:cNvPr>
          <p:cNvSpPr txBox="1"/>
          <p:nvPr/>
        </p:nvSpPr>
        <p:spPr>
          <a:xfrm>
            <a:off x="259173" y="293168"/>
            <a:ext cx="1167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Absorbing aerosols and Clouds: An unsolved connection</a:t>
            </a:r>
            <a:endParaRPr lang="en-US" sz="2000" b="1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AA71B65-7546-ABD2-F464-ED80CA877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2" t="3581" r="1514" b="19257"/>
          <a:stretch/>
        </p:blipFill>
        <p:spPr>
          <a:xfrm>
            <a:off x="6096000" y="931783"/>
            <a:ext cx="5486400" cy="4869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ADDE2-45A1-C563-F5C8-4F466B96130D}"/>
              </a:ext>
            </a:extLst>
          </p:cNvPr>
          <p:cNvSpPr txBox="1"/>
          <p:nvPr/>
        </p:nvSpPr>
        <p:spPr>
          <a:xfrm>
            <a:off x="6503669" y="5808368"/>
            <a:ext cx="4652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ea typeface="Helvetica Neue" panose="02000503000000020004" pitchFamily="2" charset="0"/>
                <a:cs typeface="Helvetica Neue" panose="02000503000000020004" pitchFamily="2" charset="0"/>
              </a:rPr>
              <a:t>Large differences among AEROCOM models over aerosol-cloud overlap regions </a:t>
            </a:r>
            <a:endParaRPr lang="en-US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209E069-D0B4-670F-8001-956C2F514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6" b="14869"/>
          <a:stretch/>
        </p:blipFill>
        <p:spPr>
          <a:xfrm>
            <a:off x="609600" y="1022667"/>
            <a:ext cx="4896787" cy="48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143D8-1B71-045A-AAA5-3FB4FD15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Autofit/>
          </a:bodyPr>
          <a:lstStyle/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EPICAER-AC: Above-cloud aerosol algorithm for EPIC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B9545-753A-414E-85F6-8358D0F4C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974336" cy="3492868"/>
          </a:xfrm>
        </p:spPr>
        <p:txBody>
          <a:bodyPr>
            <a:normAutofit/>
          </a:bodyPr>
          <a:lstStyle/>
          <a:p>
            <a:r>
              <a:rPr lang="en-US" sz="2000" dirty="0">
                <a:cs typeface="Segoe UI" panose="020B0502040204020203" pitchFamily="34" charset="0"/>
              </a:rPr>
              <a:t>EPICAER-AC is built upon the heritage OMI-OMACA above-cloud aerosol package.</a:t>
            </a:r>
          </a:p>
          <a:p>
            <a:pPr marL="0" indent="0">
              <a:buNone/>
            </a:pPr>
            <a:endParaRPr lang="en-US" sz="2000" dirty="0">
              <a:cs typeface="Segoe UI" panose="020B0502040204020203" pitchFamily="34" charset="0"/>
            </a:endParaRPr>
          </a:p>
          <a:p>
            <a:r>
              <a:rPr lang="en-US" sz="2000" dirty="0">
                <a:cs typeface="Segoe UI" panose="020B0502040204020203" pitchFamily="34" charset="0"/>
              </a:rPr>
              <a:t>Retrieves </a:t>
            </a:r>
            <a:r>
              <a:rPr lang="en-US" sz="2000" b="1" dirty="0">
                <a:solidFill>
                  <a:srgbClr val="FF0000"/>
                </a:solidFill>
                <a:cs typeface="Segoe UI" panose="020B0502040204020203" pitchFamily="34" charset="0"/>
              </a:rPr>
              <a:t>above-cloud aerosol optical depth</a:t>
            </a:r>
            <a:r>
              <a:rPr lang="en-US" sz="2000" dirty="0">
                <a:cs typeface="Segoe UI" panose="020B0502040204020203" pitchFamily="34" charset="0"/>
              </a:rPr>
              <a:t> and </a:t>
            </a:r>
            <a:r>
              <a:rPr lang="en-US" sz="2000" b="1" dirty="0">
                <a:solidFill>
                  <a:srgbClr val="0070C0"/>
                </a:solidFill>
                <a:cs typeface="Segoe UI" panose="020B0502040204020203" pitchFamily="34" charset="0"/>
              </a:rPr>
              <a:t>aerosol-corrected cloud optical depth</a:t>
            </a:r>
            <a:r>
              <a:rPr lang="en-US" sz="2000" dirty="0">
                <a:solidFill>
                  <a:srgbClr val="0070C0"/>
                </a:solidFill>
                <a:cs typeface="Segoe UI" panose="020B0502040204020203" pitchFamily="34" charset="0"/>
              </a:rPr>
              <a:t> </a:t>
            </a:r>
            <a:r>
              <a:rPr lang="en-US" sz="2000" dirty="0">
                <a:cs typeface="Segoe UI" panose="020B0502040204020203" pitchFamily="34" charset="0"/>
              </a:rPr>
              <a:t>simultaneously​.</a:t>
            </a:r>
          </a:p>
          <a:p>
            <a:pPr marL="0" indent="0">
              <a:buNone/>
            </a:pPr>
            <a:r>
              <a:rPr lang="en-US" sz="2000" dirty="0">
                <a:cs typeface="Segoe UI" panose="020B0502040204020203" pitchFamily="34" charset="0"/>
              </a:rPr>
              <a:t>​</a:t>
            </a:r>
          </a:p>
          <a:p>
            <a:r>
              <a:rPr lang="en-US" sz="2000" dirty="0">
                <a:cs typeface="Segoe UI" panose="020B0502040204020203" pitchFamily="34" charset="0"/>
              </a:rPr>
              <a:t>Carbonaceous aerosols and mineral dust are considered.</a:t>
            </a:r>
          </a:p>
          <a:p>
            <a:endParaRPr lang="en-US" sz="2000" dirty="0">
              <a:cs typeface="Segoe UI" panose="020B0502040204020203" pitchFamily="34" charset="0"/>
            </a:endParaRPr>
          </a:p>
        </p:txBody>
      </p:sp>
      <p:pic>
        <p:nvPicPr>
          <p:cNvPr id="5" name="Picture 4" descr="A diagram of a reflectance&#10;&#10;Description automatically generated">
            <a:extLst>
              <a:ext uri="{FF2B5EF4-FFF2-40B4-BE49-F238E27FC236}">
                <a16:creationId xmlns:a16="http://schemas.microsoft.com/office/drawing/2014/main" id="{F996020F-6325-48C6-850D-1822D2921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784901"/>
            <a:ext cx="6440424" cy="5232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2C0CB4-B3D0-D2E9-F9F7-D6CE0A18959F}"/>
              </a:ext>
            </a:extLst>
          </p:cNvPr>
          <p:cNvSpPr txBox="1"/>
          <p:nvPr/>
        </p:nvSpPr>
        <p:spPr>
          <a:xfrm>
            <a:off x="9935398" y="2767704"/>
            <a:ext cx="86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ACAOD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42B601-D579-0EB9-AF85-32F357CB87AA}"/>
              </a:ext>
            </a:extLst>
          </p:cNvPr>
          <p:cNvCxnSpPr/>
          <p:nvPr/>
        </p:nvCxnSpPr>
        <p:spPr>
          <a:xfrm flipH="1" flipV="1">
            <a:off x="8846820" y="2079262"/>
            <a:ext cx="2251710" cy="211554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892697-84F3-FA18-A571-D06420EB1B42}"/>
              </a:ext>
            </a:extLst>
          </p:cNvPr>
          <p:cNvCxnSpPr>
            <a:cxnSpLocks/>
          </p:cNvCxnSpPr>
          <p:nvPr/>
        </p:nvCxnSpPr>
        <p:spPr>
          <a:xfrm>
            <a:off x="7308723" y="5101212"/>
            <a:ext cx="2663952" cy="0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8B6A4FD-D34A-536C-822C-6BDE141D1380}"/>
              </a:ext>
            </a:extLst>
          </p:cNvPr>
          <p:cNvSpPr txBox="1"/>
          <p:nvPr/>
        </p:nvSpPr>
        <p:spPr>
          <a:xfrm>
            <a:off x="8335647" y="5085549"/>
            <a:ext cx="60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COD</a:t>
            </a:r>
          </a:p>
        </p:txBody>
      </p:sp>
    </p:spTree>
    <p:extLst>
      <p:ext uri="{BB962C8B-B14F-4D97-AF65-F5344CB8AC3E}">
        <p14:creationId xmlns:p14="http://schemas.microsoft.com/office/powerpoint/2010/main" val="322963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F614-D3FD-3FC3-6BE1-7D893610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245857"/>
            <a:ext cx="11396869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Validation of ACAOD against </a:t>
            </a:r>
            <a:b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ORACLES Airborne Measurements</a:t>
            </a:r>
          </a:p>
        </p:txBody>
      </p:sp>
      <p:pic>
        <p:nvPicPr>
          <p:cNvPr id="7" name="Picture 6" descr="A diagram of a number of red and blue dots&#10;&#10;Description automatically generated">
            <a:extLst>
              <a:ext uri="{FF2B5EF4-FFF2-40B4-BE49-F238E27FC236}">
                <a16:creationId xmlns:a16="http://schemas.microsoft.com/office/drawing/2014/main" id="{E1CEE643-E944-F98A-2760-B0954C1BE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8" y="1521196"/>
            <a:ext cx="5029200" cy="4526280"/>
          </a:xfrm>
          <a:prstGeom prst="rect">
            <a:avLst/>
          </a:prstGeom>
        </p:spPr>
      </p:pic>
      <p:pic>
        <p:nvPicPr>
          <p:cNvPr id="9" name="Picture 8" descr="A diagram of a number of red and green dots&#10;&#10;Description automatically generated">
            <a:extLst>
              <a:ext uri="{FF2B5EF4-FFF2-40B4-BE49-F238E27FC236}">
                <a16:creationId xmlns:a16="http://schemas.microsoft.com/office/drawing/2014/main" id="{207479D3-D973-1B32-1F58-33A45CD51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034" y="1438900"/>
            <a:ext cx="5212080" cy="4690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EE303-8694-CEAF-0D5E-2A3D8D95BE8F}"/>
              </a:ext>
            </a:extLst>
          </p:cNvPr>
          <p:cNvSpPr txBox="1"/>
          <p:nvPr/>
        </p:nvSpPr>
        <p:spPr>
          <a:xfrm>
            <a:off x="926871" y="6109602"/>
            <a:ext cx="10364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>
                <a:solidFill>
                  <a:srgbClr val="FF0000"/>
                </a:solidFill>
              </a:rPr>
              <a:t>Majority of good quality retrievals are within the expected uncertainty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683424F-5911-EA2F-BA20-6B51B12A2709}"/>
              </a:ext>
            </a:extLst>
          </p:cNvPr>
          <p:cNvSpPr/>
          <p:nvPr/>
        </p:nvSpPr>
        <p:spPr>
          <a:xfrm>
            <a:off x="2782957" y="5724940"/>
            <a:ext cx="2133600" cy="2252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7117C8C-1AE2-565F-6869-711FD8045BD2}"/>
              </a:ext>
            </a:extLst>
          </p:cNvPr>
          <p:cNvSpPr/>
          <p:nvPr/>
        </p:nvSpPr>
        <p:spPr>
          <a:xfrm>
            <a:off x="7987868" y="5782432"/>
            <a:ext cx="2133600" cy="2252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ORACLES">
            <a:extLst>
              <a:ext uri="{FF2B5EF4-FFF2-40B4-BE49-F238E27FC236}">
                <a16:creationId xmlns:a16="http://schemas.microsoft.com/office/drawing/2014/main" id="{A4F6DE62-B770-69F0-1E2B-875627A71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383" y="229438"/>
            <a:ext cx="1828800" cy="115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4STAR in ORACLES onboard NASA P3">
            <a:extLst>
              <a:ext uri="{FF2B5EF4-FFF2-40B4-BE49-F238E27FC236}">
                <a16:creationId xmlns:a16="http://schemas.microsoft.com/office/drawing/2014/main" id="{16C6FC9F-7369-970A-27F3-290F90FC4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311815"/>
            <a:ext cx="1280160" cy="127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60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85EDCF-4241-B28D-F438-2FA3D7E34248}"/>
              </a:ext>
            </a:extLst>
          </p:cNvPr>
          <p:cNvSpPr txBox="1"/>
          <p:nvPr/>
        </p:nvSpPr>
        <p:spPr>
          <a:xfrm>
            <a:off x="2886628" y="141619"/>
            <a:ext cx="641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Monthly Distribution of AC-AOD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3F4A11-EFF7-E49C-EDAA-21487F17C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12" b="31612"/>
          <a:stretch/>
        </p:blipFill>
        <p:spPr>
          <a:xfrm>
            <a:off x="1752595" y="726394"/>
            <a:ext cx="8686800" cy="5157243"/>
          </a:xfrm>
          <a:prstGeom prst="rect">
            <a:avLst/>
          </a:prstGeom>
        </p:spPr>
      </p:pic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2D8C6624-8E18-051E-34C8-085C53E17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4" t="90341" r="7984"/>
          <a:stretch/>
        </p:blipFill>
        <p:spPr>
          <a:xfrm>
            <a:off x="2895600" y="5820988"/>
            <a:ext cx="6400800" cy="93050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70286FD-3CC6-2FA3-73E3-529132544F98}"/>
              </a:ext>
            </a:extLst>
          </p:cNvPr>
          <p:cNvSpPr/>
          <p:nvPr/>
        </p:nvSpPr>
        <p:spPr>
          <a:xfrm>
            <a:off x="3888241" y="1701553"/>
            <a:ext cx="541421" cy="3729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44334F-AB74-84B8-9C51-0FACD3A2BB37}"/>
              </a:ext>
            </a:extLst>
          </p:cNvPr>
          <p:cNvSpPr/>
          <p:nvPr/>
        </p:nvSpPr>
        <p:spPr>
          <a:xfrm>
            <a:off x="4877550" y="1421562"/>
            <a:ext cx="541421" cy="3729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205544C-A6FD-AED1-7A84-11DFF0B92E90}"/>
              </a:ext>
            </a:extLst>
          </p:cNvPr>
          <p:cNvSpPr/>
          <p:nvPr/>
        </p:nvSpPr>
        <p:spPr>
          <a:xfrm>
            <a:off x="6595281" y="1263999"/>
            <a:ext cx="704421" cy="6422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F955E7B-83AC-8705-BC47-CB0893C85604}"/>
              </a:ext>
            </a:extLst>
          </p:cNvPr>
          <p:cNvSpPr/>
          <p:nvPr/>
        </p:nvSpPr>
        <p:spPr>
          <a:xfrm>
            <a:off x="2917491" y="4311680"/>
            <a:ext cx="862263" cy="8187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0EFCA49-30BD-14BD-9CF5-0E3C64BA660A}"/>
              </a:ext>
            </a:extLst>
          </p:cNvPr>
          <p:cNvSpPr/>
          <p:nvPr/>
        </p:nvSpPr>
        <p:spPr>
          <a:xfrm>
            <a:off x="5733018" y="4272043"/>
            <a:ext cx="862263" cy="8187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FB54A51-B3C1-ABD0-245C-58D9569DDB1B}"/>
              </a:ext>
            </a:extLst>
          </p:cNvPr>
          <p:cNvSpPr/>
          <p:nvPr/>
        </p:nvSpPr>
        <p:spPr>
          <a:xfrm>
            <a:off x="8565032" y="4610205"/>
            <a:ext cx="502764" cy="5202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4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F614-D3FD-3FC3-6BE1-7D893610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0" y="85616"/>
            <a:ext cx="11396869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Near-hourly Evolution of Cloud Fraction and Above-cloud AOD</a:t>
            </a:r>
          </a:p>
        </p:txBody>
      </p:sp>
      <p:pic>
        <p:nvPicPr>
          <p:cNvPr id="4" name="Picture 3" descr="A graph showing the number of hours&#10;&#10;Description automatically generated">
            <a:extLst>
              <a:ext uri="{FF2B5EF4-FFF2-40B4-BE49-F238E27FC236}">
                <a16:creationId xmlns:a16="http://schemas.microsoft.com/office/drawing/2014/main" id="{12BA3D4D-594C-B647-5177-0EB3111BE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66" y="1642011"/>
            <a:ext cx="1005840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7034C-6FB7-F473-877C-68381E8C2950}"/>
              </a:ext>
            </a:extLst>
          </p:cNvPr>
          <p:cNvSpPr txBox="1"/>
          <p:nvPr/>
        </p:nvSpPr>
        <p:spPr>
          <a:xfrm>
            <a:off x="476822" y="1180346"/>
            <a:ext cx="11355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Southeastern Atlantic Ocean—</a:t>
            </a:r>
            <a:r>
              <a:rPr lang="en-US" sz="2400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regional hotspot of above-cloud smoke aerosols</a:t>
            </a:r>
          </a:p>
        </p:txBody>
      </p:sp>
    </p:spTree>
    <p:extLst>
      <p:ext uri="{BB962C8B-B14F-4D97-AF65-F5344CB8AC3E}">
        <p14:creationId xmlns:p14="http://schemas.microsoft.com/office/powerpoint/2010/main" val="293871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F614-D3FD-3FC3-6BE1-7D893610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0" y="85616"/>
            <a:ext cx="11396869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Near-hourly Evolution of Cloud Fraction and Above-cloud AOD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A3D4D-594C-B647-5177-0EB3111BE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5266" y="1642011"/>
            <a:ext cx="1005840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7034C-6FB7-F473-877C-68381E8C2950}"/>
              </a:ext>
            </a:extLst>
          </p:cNvPr>
          <p:cNvSpPr txBox="1"/>
          <p:nvPr/>
        </p:nvSpPr>
        <p:spPr>
          <a:xfrm>
            <a:off x="476822" y="1180346"/>
            <a:ext cx="11355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Southeastern Atlantic Ocean—</a:t>
            </a:r>
            <a:r>
              <a:rPr lang="en-US" sz="2400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regional hotspot of above-cloud smoke aerosols</a:t>
            </a:r>
          </a:p>
        </p:txBody>
      </p:sp>
    </p:spTree>
    <p:extLst>
      <p:ext uri="{BB962C8B-B14F-4D97-AF65-F5344CB8AC3E}">
        <p14:creationId xmlns:p14="http://schemas.microsoft.com/office/powerpoint/2010/main" val="3321476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5340</TotalTime>
  <Words>508</Words>
  <Application>Microsoft Office PowerPoint</Application>
  <PresentationFormat>Widescreen</PresentationFormat>
  <Paragraphs>75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EPICAER-AC: Above-cloud aerosol algorithm for EPIC</vt:lpstr>
      <vt:lpstr>Validation of ACAOD against  ORACLES Airborne Measurements</vt:lpstr>
      <vt:lpstr>PowerPoint Presentation</vt:lpstr>
      <vt:lpstr>Near-hourly Evolution of Cloud Fraction and Above-cloud AOD</vt:lpstr>
      <vt:lpstr>Near-hourly Evolution of Cloud Fraction and Above-cloud AOD</vt:lpstr>
      <vt:lpstr>Near-hourly Evolution of Cloud Fraction and Above-cloud AOD</vt:lpstr>
      <vt:lpstr>Near-hourly Evolution of Cloud Fraction and Above-cloud AOD</vt:lpstr>
      <vt:lpstr>Direct Radiative Effects of Abs. Aerosols over Clouds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Tasks to be completed in December</dc:title>
  <dc:creator>Jethva, Hiren T. (GSFC-614.0)[UNIVERSITY OF MARYLAND BALTIMORE CO]</dc:creator>
  <cp:lastModifiedBy>Jethva, Hiren T. (GSFC-614.0)[MORGAN STATE UNIV.]</cp:lastModifiedBy>
  <cp:revision>66</cp:revision>
  <dcterms:created xsi:type="dcterms:W3CDTF">2021-12-13T17:38:57Z</dcterms:created>
  <dcterms:modified xsi:type="dcterms:W3CDTF">2023-10-17T01:58:43Z</dcterms:modified>
</cp:coreProperties>
</file>