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2" r:id="rId7"/>
    <p:sldId id="260"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9C18-B1F4-ED8B-4BD7-BEB9086E3D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7EF518-8EBF-91A8-B77E-6009A7CCBB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7840CE-5664-CF68-7BAF-102F733088EA}"/>
              </a:ext>
            </a:extLst>
          </p:cNvPr>
          <p:cNvSpPr>
            <a:spLocks noGrp="1"/>
          </p:cNvSpPr>
          <p:nvPr>
            <p:ph type="dt" sz="half" idx="10"/>
          </p:nvPr>
        </p:nvSpPr>
        <p:spPr/>
        <p:txBody>
          <a:bodyPr/>
          <a:lstStyle/>
          <a:p>
            <a:fld id="{31E05FBA-D4BC-4FD6-BF72-EBE78F5BEFE0}" type="datetimeFigureOut">
              <a:rPr lang="en-US" smtClean="0"/>
              <a:t>10/13/2023</a:t>
            </a:fld>
            <a:endParaRPr lang="en-US"/>
          </a:p>
        </p:txBody>
      </p:sp>
      <p:sp>
        <p:nvSpPr>
          <p:cNvPr id="5" name="Footer Placeholder 4">
            <a:extLst>
              <a:ext uri="{FF2B5EF4-FFF2-40B4-BE49-F238E27FC236}">
                <a16:creationId xmlns:a16="http://schemas.microsoft.com/office/drawing/2014/main" id="{2756247C-7551-F231-A014-17CCF68D2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33A193-A3B6-C1AD-3EAF-510DC8FDB7C5}"/>
              </a:ext>
            </a:extLst>
          </p:cNvPr>
          <p:cNvSpPr>
            <a:spLocks noGrp="1"/>
          </p:cNvSpPr>
          <p:nvPr>
            <p:ph type="sldNum" sz="quarter" idx="12"/>
          </p:nvPr>
        </p:nvSpPr>
        <p:spPr/>
        <p:txBody>
          <a:bodyPr/>
          <a:lstStyle/>
          <a:p>
            <a:fld id="{4874A30C-9EDD-415B-A592-CA7C04315DE2}" type="slidenum">
              <a:rPr lang="en-US" smtClean="0"/>
              <a:t>‹#›</a:t>
            </a:fld>
            <a:endParaRPr lang="en-US"/>
          </a:p>
        </p:txBody>
      </p:sp>
    </p:spTree>
    <p:extLst>
      <p:ext uri="{BB962C8B-B14F-4D97-AF65-F5344CB8AC3E}">
        <p14:creationId xmlns:p14="http://schemas.microsoft.com/office/powerpoint/2010/main" val="838122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F9617-CDFA-5777-FD70-714A6FCD86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07B648-5967-500B-5426-66C008B09F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A30BA-F281-56C9-6CB7-0EF340166C52}"/>
              </a:ext>
            </a:extLst>
          </p:cNvPr>
          <p:cNvSpPr>
            <a:spLocks noGrp="1"/>
          </p:cNvSpPr>
          <p:nvPr>
            <p:ph type="dt" sz="half" idx="10"/>
          </p:nvPr>
        </p:nvSpPr>
        <p:spPr/>
        <p:txBody>
          <a:bodyPr/>
          <a:lstStyle/>
          <a:p>
            <a:fld id="{31E05FBA-D4BC-4FD6-BF72-EBE78F5BEFE0}" type="datetimeFigureOut">
              <a:rPr lang="en-US" smtClean="0"/>
              <a:t>10/13/2023</a:t>
            </a:fld>
            <a:endParaRPr lang="en-US"/>
          </a:p>
        </p:txBody>
      </p:sp>
      <p:sp>
        <p:nvSpPr>
          <p:cNvPr id="5" name="Footer Placeholder 4">
            <a:extLst>
              <a:ext uri="{FF2B5EF4-FFF2-40B4-BE49-F238E27FC236}">
                <a16:creationId xmlns:a16="http://schemas.microsoft.com/office/drawing/2014/main" id="{17179B0D-298C-9D98-7583-9C88AEEDF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1D9DC-A107-E904-963F-74B3722382D8}"/>
              </a:ext>
            </a:extLst>
          </p:cNvPr>
          <p:cNvSpPr>
            <a:spLocks noGrp="1"/>
          </p:cNvSpPr>
          <p:nvPr>
            <p:ph type="sldNum" sz="quarter" idx="12"/>
          </p:nvPr>
        </p:nvSpPr>
        <p:spPr/>
        <p:txBody>
          <a:bodyPr/>
          <a:lstStyle/>
          <a:p>
            <a:fld id="{4874A30C-9EDD-415B-A592-CA7C04315DE2}" type="slidenum">
              <a:rPr lang="en-US" smtClean="0"/>
              <a:t>‹#›</a:t>
            </a:fld>
            <a:endParaRPr lang="en-US"/>
          </a:p>
        </p:txBody>
      </p:sp>
    </p:spTree>
    <p:extLst>
      <p:ext uri="{BB962C8B-B14F-4D97-AF65-F5344CB8AC3E}">
        <p14:creationId xmlns:p14="http://schemas.microsoft.com/office/powerpoint/2010/main" val="28010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5A259-185A-B671-B5F7-8FF01C2344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117535-0302-5D20-7990-DD3AEC9EF0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DD2B7-4404-D0F7-98CB-72EEA2B74627}"/>
              </a:ext>
            </a:extLst>
          </p:cNvPr>
          <p:cNvSpPr>
            <a:spLocks noGrp="1"/>
          </p:cNvSpPr>
          <p:nvPr>
            <p:ph type="dt" sz="half" idx="10"/>
          </p:nvPr>
        </p:nvSpPr>
        <p:spPr/>
        <p:txBody>
          <a:bodyPr/>
          <a:lstStyle/>
          <a:p>
            <a:fld id="{31E05FBA-D4BC-4FD6-BF72-EBE78F5BEFE0}" type="datetimeFigureOut">
              <a:rPr lang="en-US" smtClean="0"/>
              <a:t>10/13/2023</a:t>
            </a:fld>
            <a:endParaRPr lang="en-US"/>
          </a:p>
        </p:txBody>
      </p:sp>
      <p:sp>
        <p:nvSpPr>
          <p:cNvPr id="5" name="Footer Placeholder 4">
            <a:extLst>
              <a:ext uri="{FF2B5EF4-FFF2-40B4-BE49-F238E27FC236}">
                <a16:creationId xmlns:a16="http://schemas.microsoft.com/office/drawing/2014/main" id="{956927C4-F9EB-DFFA-B84B-33EA597CB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70368-3C06-8DAF-2153-0370087E76C0}"/>
              </a:ext>
            </a:extLst>
          </p:cNvPr>
          <p:cNvSpPr>
            <a:spLocks noGrp="1"/>
          </p:cNvSpPr>
          <p:nvPr>
            <p:ph type="sldNum" sz="quarter" idx="12"/>
          </p:nvPr>
        </p:nvSpPr>
        <p:spPr/>
        <p:txBody>
          <a:bodyPr/>
          <a:lstStyle/>
          <a:p>
            <a:fld id="{4874A30C-9EDD-415B-A592-CA7C04315DE2}" type="slidenum">
              <a:rPr lang="en-US" smtClean="0"/>
              <a:t>‹#›</a:t>
            </a:fld>
            <a:endParaRPr lang="en-US"/>
          </a:p>
        </p:txBody>
      </p:sp>
    </p:spTree>
    <p:extLst>
      <p:ext uri="{BB962C8B-B14F-4D97-AF65-F5344CB8AC3E}">
        <p14:creationId xmlns:p14="http://schemas.microsoft.com/office/powerpoint/2010/main" val="334725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ED17A-2D1C-8DF3-1218-36B060C4A7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4E992F-45FB-0090-3E5B-539CF3C339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0CC0F-4EB0-183D-9737-01BCC9111DBB}"/>
              </a:ext>
            </a:extLst>
          </p:cNvPr>
          <p:cNvSpPr>
            <a:spLocks noGrp="1"/>
          </p:cNvSpPr>
          <p:nvPr>
            <p:ph type="dt" sz="half" idx="10"/>
          </p:nvPr>
        </p:nvSpPr>
        <p:spPr/>
        <p:txBody>
          <a:bodyPr/>
          <a:lstStyle/>
          <a:p>
            <a:fld id="{31E05FBA-D4BC-4FD6-BF72-EBE78F5BEFE0}" type="datetimeFigureOut">
              <a:rPr lang="en-US" smtClean="0"/>
              <a:t>10/13/2023</a:t>
            </a:fld>
            <a:endParaRPr lang="en-US"/>
          </a:p>
        </p:txBody>
      </p:sp>
      <p:sp>
        <p:nvSpPr>
          <p:cNvPr id="5" name="Footer Placeholder 4">
            <a:extLst>
              <a:ext uri="{FF2B5EF4-FFF2-40B4-BE49-F238E27FC236}">
                <a16:creationId xmlns:a16="http://schemas.microsoft.com/office/drawing/2014/main" id="{8FCE56F4-9DE9-E4AC-9200-E106657C9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900BB-ECD2-54B2-A76B-549C79D3C26C}"/>
              </a:ext>
            </a:extLst>
          </p:cNvPr>
          <p:cNvSpPr>
            <a:spLocks noGrp="1"/>
          </p:cNvSpPr>
          <p:nvPr>
            <p:ph type="sldNum" sz="quarter" idx="12"/>
          </p:nvPr>
        </p:nvSpPr>
        <p:spPr/>
        <p:txBody>
          <a:bodyPr/>
          <a:lstStyle/>
          <a:p>
            <a:fld id="{4874A30C-9EDD-415B-A592-CA7C04315DE2}" type="slidenum">
              <a:rPr lang="en-US" smtClean="0"/>
              <a:t>‹#›</a:t>
            </a:fld>
            <a:endParaRPr lang="en-US"/>
          </a:p>
        </p:txBody>
      </p:sp>
    </p:spTree>
    <p:extLst>
      <p:ext uri="{BB962C8B-B14F-4D97-AF65-F5344CB8AC3E}">
        <p14:creationId xmlns:p14="http://schemas.microsoft.com/office/powerpoint/2010/main" val="257086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C431-1B18-4BD3-B183-DDB765567B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7ECADE-24F0-9373-5641-E1851ABC9B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E149E8-D721-91BF-A6EF-0B77F2535F08}"/>
              </a:ext>
            </a:extLst>
          </p:cNvPr>
          <p:cNvSpPr>
            <a:spLocks noGrp="1"/>
          </p:cNvSpPr>
          <p:nvPr>
            <p:ph type="dt" sz="half" idx="10"/>
          </p:nvPr>
        </p:nvSpPr>
        <p:spPr/>
        <p:txBody>
          <a:bodyPr/>
          <a:lstStyle/>
          <a:p>
            <a:fld id="{31E05FBA-D4BC-4FD6-BF72-EBE78F5BEFE0}" type="datetimeFigureOut">
              <a:rPr lang="en-US" smtClean="0"/>
              <a:t>10/13/2023</a:t>
            </a:fld>
            <a:endParaRPr lang="en-US"/>
          </a:p>
        </p:txBody>
      </p:sp>
      <p:sp>
        <p:nvSpPr>
          <p:cNvPr id="5" name="Footer Placeholder 4">
            <a:extLst>
              <a:ext uri="{FF2B5EF4-FFF2-40B4-BE49-F238E27FC236}">
                <a16:creationId xmlns:a16="http://schemas.microsoft.com/office/drawing/2014/main" id="{06D9B343-EF1E-A357-6064-4F1F7AD91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5AF38-5EE1-44F6-B360-2D2599F02594}"/>
              </a:ext>
            </a:extLst>
          </p:cNvPr>
          <p:cNvSpPr>
            <a:spLocks noGrp="1"/>
          </p:cNvSpPr>
          <p:nvPr>
            <p:ph type="sldNum" sz="quarter" idx="12"/>
          </p:nvPr>
        </p:nvSpPr>
        <p:spPr/>
        <p:txBody>
          <a:bodyPr/>
          <a:lstStyle/>
          <a:p>
            <a:fld id="{4874A30C-9EDD-415B-A592-CA7C04315DE2}" type="slidenum">
              <a:rPr lang="en-US" smtClean="0"/>
              <a:t>‹#›</a:t>
            </a:fld>
            <a:endParaRPr lang="en-US"/>
          </a:p>
        </p:txBody>
      </p:sp>
    </p:spTree>
    <p:extLst>
      <p:ext uri="{BB962C8B-B14F-4D97-AF65-F5344CB8AC3E}">
        <p14:creationId xmlns:p14="http://schemas.microsoft.com/office/powerpoint/2010/main" val="213126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73F3-4653-4FB4-06BF-70A9250021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38AE2-6D57-1CA9-6FC7-9054CE258B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62F220-7583-0A5C-FCD0-12154B82CC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CC9D2B-C7BE-B2F9-2C5A-30E896DBFB4B}"/>
              </a:ext>
            </a:extLst>
          </p:cNvPr>
          <p:cNvSpPr>
            <a:spLocks noGrp="1"/>
          </p:cNvSpPr>
          <p:nvPr>
            <p:ph type="dt" sz="half" idx="10"/>
          </p:nvPr>
        </p:nvSpPr>
        <p:spPr/>
        <p:txBody>
          <a:bodyPr/>
          <a:lstStyle/>
          <a:p>
            <a:fld id="{31E05FBA-D4BC-4FD6-BF72-EBE78F5BEFE0}" type="datetimeFigureOut">
              <a:rPr lang="en-US" smtClean="0"/>
              <a:t>10/13/2023</a:t>
            </a:fld>
            <a:endParaRPr lang="en-US"/>
          </a:p>
        </p:txBody>
      </p:sp>
      <p:sp>
        <p:nvSpPr>
          <p:cNvPr id="6" name="Footer Placeholder 5">
            <a:extLst>
              <a:ext uri="{FF2B5EF4-FFF2-40B4-BE49-F238E27FC236}">
                <a16:creationId xmlns:a16="http://schemas.microsoft.com/office/drawing/2014/main" id="{8F6F9412-C0E6-750F-5BF4-9A8E8E168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B3F08A-8845-C6B7-142B-45D09503DC91}"/>
              </a:ext>
            </a:extLst>
          </p:cNvPr>
          <p:cNvSpPr>
            <a:spLocks noGrp="1"/>
          </p:cNvSpPr>
          <p:nvPr>
            <p:ph type="sldNum" sz="quarter" idx="12"/>
          </p:nvPr>
        </p:nvSpPr>
        <p:spPr/>
        <p:txBody>
          <a:bodyPr/>
          <a:lstStyle/>
          <a:p>
            <a:fld id="{4874A30C-9EDD-415B-A592-CA7C04315DE2}" type="slidenum">
              <a:rPr lang="en-US" smtClean="0"/>
              <a:t>‹#›</a:t>
            </a:fld>
            <a:endParaRPr lang="en-US"/>
          </a:p>
        </p:txBody>
      </p:sp>
    </p:spTree>
    <p:extLst>
      <p:ext uri="{BB962C8B-B14F-4D97-AF65-F5344CB8AC3E}">
        <p14:creationId xmlns:p14="http://schemas.microsoft.com/office/powerpoint/2010/main" val="3745878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C3F30-ACCD-1574-EE47-C5BD92B728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DCF547-490E-ADEB-01E0-A9980560CD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95C365-1639-0141-7B30-1D1A9E69CB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475A18-9319-5491-CE47-356F9A0A74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A32B4C-95C9-7637-4DA5-3DA1195647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B7B9F1-00D9-A935-0624-1FBF97EFF41D}"/>
              </a:ext>
            </a:extLst>
          </p:cNvPr>
          <p:cNvSpPr>
            <a:spLocks noGrp="1"/>
          </p:cNvSpPr>
          <p:nvPr>
            <p:ph type="dt" sz="half" idx="10"/>
          </p:nvPr>
        </p:nvSpPr>
        <p:spPr/>
        <p:txBody>
          <a:bodyPr/>
          <a:lstStyle/>
          <a:p>
            <a:fld id="{31E05FBA-D4BC-4FD6-BF72-EBE78F5BEFE0}" type="datetimeFigureOut">
              <a:rPr lang="en-US" smtClean="0"/>
              <a:t>10/13/2023</a:t>
            </a:fld>
            <a:endParaRPr lang="en-US"/>
          </a:p>
        </p:txBody>
      </p:sp>
      <p:sp>
        <p:nvSpPr>
          <p:cNvPr id="8" name="Footer Placeholder 7">
            <a:extLst>
              <a:ext uri="{FF2B5EF4-FFF2-40B4-BE49-F238E27FC236}">
                <a16:creationId xmlns:a16="http://schemas.microsoft.com/office/drawing/2014/main" id="{DF9DE115-9B4A-0B35-3AA6-08EFF1B5C9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2B00E5-0BA7-D1FE-9D6B-2B57AF7E31FA}"/>
              </a:ext>
            </a:extLst>
          </p:cNvPr>
          <p:cNvSpPr>
            <a:spLocks noGrp="1"/>
          </p:cNvSpPr>
          <p:nvPr>
            <p:ph type="sldNum" sz="quarter" idx="12"/>
          </p:nvPr>
        </p:nvSpPr>
        <p:spPr/>
        <p:txBody>
          <a:bodyPr/>
          <a:lstStyle/>
          <a:p>
            <a:fld id="{4874A30C-9EDD-415B-A592-CA7C04315DE2}" type="slidenum">
              <a:rPr lang="en-US" smtClean="0"/>
              <a:t>‹#›</a:t>
            </a:fld>
            <a:endParaRPr lang="en-US"/>
          </a:p>
        </p:txBody>
      </p:sp>
    </p:spTree>
    <p:extLst>
      <p:ext uri="{BB962C8B-B14F-4D97-AF65-F5344CB8AC3E}">
        <p14:creationId xmlns:p14="http://schemas.microsoft.com/office/powerpoint/2010/main" val="92163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F4B3-80EE-5EE3-EBFD-0C3BF8D65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917645-950D-7374-9783-584674DEED1C}"/>
              </a:ext>
            </a:extLst>
          </p:cNvPr>
          <p:cNvSpPr>
            <a:spLocks noGrp="1"/>
          </p:cNvSpPr>
          <p:nvPr>
            <p:ph type="dt" sz="half" idx="10"/>
          </p:nvPr>
        </p:nvSpPr>
        <p:spPr/>
        <p:txBody>
          <a:bodyPr/>
          <a:lstStyle/>
          <a:p>
            <a:fld id="{31E05FBA-D4BC-4FD6-BF72-EBE78F5BEFE0}" type="datetimeFigureOut">
              <a:rPr lang="en-US" smtClean="0"/>
              <a:t>10/13/2023</a:t>
            </a:fld>
            <a:endParaRPr lang="en-US"/>
          </a:p>
        </p:txBody>
      </p:sp>
      <p:sp>
        <p:nvSpPr>
          <p:cNvPr id="4" name="Footer Placeholder 3">
            <a:extLst>
              <a:ext uri="{FF2B5EF4-FFF2-40B4-BE49-F238E27FC236}">
                <a16:creationId xmlns:a16="http://schemas.microsoft.com/office/drawing/2014/main" id="{C4A1F3CF-FAB1-B3C6-C15A-D74A25C598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9CF197-E6AE-9567-5AD7-C6F00995A2F5}"/>
              </a:ext>
            </a:extLst>
          </p:cNvPr>
          <p:cNvSpPr>
            <a:spLocks noGrp="1"/>
          </p:cNvSpPr>
          <p:nvPr>
            <p:ph type="sldNum" sz="quarter" idx="12"/>
          </p:nvPr>
        </p:nvSpPr>
        <p:spPr/>
        <p:txBody>
          <a:bodyPr/>
          <a:lstStyle/>
          <a:p>
            <a:fld id="{4874A30C-9EDD-415B-A592-CA7C04315DE2}" type="slidenum">
              <a:rPr lang="en-US" smtClean="0"/>
              <a:t>‹#›</a:t>
            </a:fld>
            <a:endParaRPr lang="en-US"/>
          </a:p>
        </p:txBody>
      </p:sp>
    </p:spTree>
    <p:extLst>
      <p:ext uri="{BB962C8B-B14F-4D97-AF65-F5344CB8AC3E}">
        <p14:creationId xmlns:p14="http://schemas.microsoft.com/office/powerpoint/2010/main" val="417936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EA9169-47E4-E5DA-7FD4-E96B0E005460}"/>
              </a:ext>
            </a:extLst>
          </p:cNvPr>
          <p:cNvSpPr>
            <a:spLocks noGrp="1"/>
          </p:cNvSpPr>
          <p:nvPr>
            <p:ph type="dt" sz="half" idx="10"/>
          </p:nvPr>
        </p:nvSpPr>
        <p:spPr/>
        <p:txBody>
          <a:bodyPr/>
          <a:lstStyle/>
          <a:p>
            <a:fld id="{31E05FBA-D4BC-4FD6-BF72-EBE78F5BEFE0}" type="datetimeFigureOut">
              <a:rPr lang="en-US" smtClean="0"/>
              <a:t>10/13/2023</a:t>
            </a:fld>
            <a:endParaRPr lang="en-US"/>
          </a:p>
        </p:txBody>
      </p:sp>
      <p:sp>
        <p:nvSpPr>
          <p:cNvPr id="3" name="Footer Placeholder 2">
            <a:extLst>
              <a:ext uri="{FF2B5EF4-FFF2-40B4-BE49-F238E27FC236}">
                <a16:creationId xmlns:a16="http://schemas.microsoft.com/office/drawing/2014/main" id="{D344F8A2-F657-E4E8-C028-654224D9B1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EEFEC7-F62F-52B9-970E-EEA288398FA2}"/>
              </a:ext>
            </a:extLst>
          </p:cNvPr>
          <p:cNvSpPr>
            <a:spLocks noGrp="1"/>
          </p:cNvSpPr>
          <p:nvPr>
            <p:ph type="sldNum" sz="quarter" idx="12"/>
          </p:nvPr>
        </p:nvSpPr>
        <p:spPr/>
        <p:txBody>
          <a:bodyPr/>
          <a:lstStyle/>
          <a:p>
            <a:fld id="{4874A30C-9EDD-415B-A592-CA7C04315DE2}" type="slidenum">
              <a:rPr lang="en-US" smtClean="0"/>
              <a:t>‹#›</a:t>
            </a:fld>
            <a:endParaRPr lang="en-US"/>
          </a:p>
        </p:txBody>
      </p:sp>
    </p:spTree>
    <p:extLst>
      <p:ext uri="{BB962C8B-B14F-4D97-AF65-F5344CB8AC3E}">
        <p14:creationId xmlns:p14="http://schemas.microsoft.com/office/powerpoint/2010/main" val="1839438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010DD-E1C7-1CCB-0C16-D114DDEBAA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BB6039-3E28-6C2E-CCCA-FB1AEC1B96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4757A4-28BD-F015-4633-DB3954E10F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8BC96-CF97-EB76-25FE-278C18172BB1}"/>
              </a:ext>
            </a:extLst>
          </p:cNvPr>
          <p:cNvSpPr>
            <a:spLocks noGrp="1"/>
          </p:cNvSpPr>
          <p:nvPr>
            <p:ph type="dt" sz="half" idx="10"/>
          </p:nvPr>
        </p:nvSpPr>
        <p:spPr/>
        <p:txBody>
          <a:bodyPr/>
          <a:lstStyle/>
          <a:p>
            <a:fld id="{31E05FBA-D4BC-4FD6-BF72-EBE78F5BEFE0}" type="datetimeFigureOut">
              <a:rPr lang="en-US" smtClean="0"/>
              <a:t>10/13/2023</a:t>
            </a:fld>
            <a:endParaRPr lang="en-US"/>
          </a:p>
        </p:txBody>
      </p:sp>
      <p:sp>
        <p:nvSpPr>
          <p:cNvPr id="6" name="Footer Placeholder 5">
            <a:extLst>
              <a:ext uri="{FF2B5EF4-FFF2-40B4-BE49-F238E27FC236}">
                <a16:creationId xmlns:a16="http://schemas.microsoft.com/office/drawing/2014/main" id="{C99C2189-A782-B33C-3893-B8CB1A699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D12703-801D-5602-79A2-6D125327872D}"/>
              </a:ext>
            </a:extLst>
          </p:cNvPr>
          <p:cNvSpPr>
            <a:spLocks noGrp="1"/>
          </p:cNvSpPr>
          <p:nvPr>
            <p:ph type="sldNum" sz="quarter" idx="12"/>
          </p:nvPr>
        </p:nvSpPr>
        <p:spPr/>
        <p:txBody>
          <a:bodyPr/>
          <a:lstStyle/>
          <a:p>
            <a:fld id="{4874A30C-9EDD-415B-A592-CA7C04315DE2}" type="slidenum">
              <a:rPr lang="en-US" smtClean="0"/>
              <a:t>‹#›</a:t>
            </a:fld>
            <a:endParaRPr lang="en-US"/>
          </a:p>
        </p:txBody>
      </p:sp>
    </p:spTree>
    <p:extLst>
      <p:ext uri="{BB962C8B-B14F-4D97-AF65-F5344CB8AC3E}">
        <p14:creationId xmlns:p14="http://schemas.microsoft.com/office/powerpoint/2010/main" val="432684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C8FA1-3E4A-1AFC-76E7-B851FFB22F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779934-F478-3FED-A9D0-CAD714D547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6DE541-C4B5-2EC9-E00B-F6E28CF02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CE37A-2AB6-A2D2-EC68-28374EA76AFD}"/>
              </a:ext>
            </a:extLst>
          </p:cNvPr>
          <p:cNvSpPr>
            <a:spLocks noGrp="1"/>
          </p:cNvSpPr>
          <p:nvPr>
            <p:ph type="dt" sz="half" idx="10"/>
          </p:nvPr>
        </p:nvSpPr>
        <p:spPr/>
        <p:txBody>
          <a:bodyPr/>
          <a:lstStyle/>
          <a:p>
            <a:fld id="{31E05FBA-D4BC-4FD6-BF72-EBE78F5BEFE0}" type="datetimeFigureOut">
              <a:rPr lang="en-US" smtClean="0"/>
              <a:t>10/13/2023</a:t>
            </a:fld>
            <a:endParaRPr lang="en-US"/>
          </a:p>
        </p:txBody>
      </p:sp>
      <p:sp>
        <p:nvSpPr>
          <p:cNvPr id="6" name="Footer Placeholder 5">
            <a:extLst>
              <a:ext uri="{FF2B5EF4-FFF2-40B4-BE49-F238E27FC236}">
                <a16:creationId xmlns:a16="http://schemas.microsoft.com/office/drawing/2014/main" id="{EA5FE3FE-5352-5665-4C73-747B458D8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522D1C-D42E-057C-77C6-105E5980AB3F}"/>
              </a:ext>
            </a:extLst>
          </p:cNvPr>
          <p:cNvSpPr>
            <a:spLocks noGrp="1"/>
          </p:cNvSpPr>
          <p:nvPr>
            <p:ph type="sldNum" sz="quarter" idx="12"/>
          </p:nvPr>
        </p:nvSpPr>
        <p:spPr/>
        <p:txBody>
          <a:bodyPr/>
          <a:lstStyle/>
          <a:p>
            <a:fld id="{4874A30C-9EDD-415B-A592-CA7C04315DE2}" type="slidenum">
              <a:rPr lang="en-US" smtClean="0"/>
              <a:t>‹#›</a:t>
            </a:fld>
            <a:endParaRPr lang="en-US"/>
          </a:p>
        </p:txBody>
      </p:sp>
    </p:spTree>
    <p:extLst>
      <p:ext uri="{BB962C8B-B14F-4D97-AF65-F5344CB8AC3E}">
        <p14:creationId xmlns:p14="http://schemas.microsoft.com/office/powerpoint/2010/main" val="341708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69180-AE81-F5B0-99CA-AE6032D25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70ADA1-87AB-1A04-B957-F72E8E931C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3E5D5-95D0-89B9-193B-D6EC7BFA8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05FBA-D4BC-4FD6-BF72-EBE78F5BEFE0}" type="datetimeFigureOut">
              <a:rPr lang="en-US" smtClean="0"/>
              <a:t>10/13/2023</a:t>
            </a:fld>
            <a:endParaRPr lang="en-US"/>
          </a:p>
        </p:txBody>
      </p:sp>
      <p:sp>
        <p:nvSpPr>
          <p:cNvPr id="5" name="Footer Placeholder 4">
            <a:extLst>
              <a:ext uri="{FF2B5EF4-FFF2-40B4-BE49-F238E27FC236}">
                <a16:creationId xmlns:a16="http://schemas.microsoft.com/office/drawing/2014/main" id="{0E5F51FD-A776-F01D-7B2F-51B58BCD74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3B8A5B-8A10-A397-5E7C-E02235B85F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4A30C-9EDD-415B-A592-CA7C04315DE2}" type="slidenum">
              <a:rPr lang="en-US" smtClean="0"/>
              <a:t>‹#›</a:t>
            </a:fld>
            <a:endParaRPr lang="en-US"/>
          </a:p>
        </p:txBody>
      </p:sp>
    </p:spTree>
    <p:extLst>
      <p:ext uri="{BB962C8B-B14F-4D97-AF65-F5344CB8AC3E}">
        <p14:creationId xmlns:p14="http://schemas.microsoft.com/office/powerpoint/2010/main" val="3951603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tmp"/><Relationship Id="rId5" Type="http://schemas.openxmlformats.org/officeDocument/2006/relationships/image" Target="../media/image4.tmp"/><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CA6-FB56-92C1-700A-6B24420EDBD4}"/>
              </a:ext>
            </a:extLst>
          </p:cNvPr>
          <p:cNvSpPr>
            <a:spLocks noGrp="1"/>
          </p:cNvSpPr>
          <p:nvPr>
            <p:ph type="ctrTitle"/>
          </p:nvPr>
        </p:nvSpPr>
        <p:spPr>
          <a:xfrm>
            <a:off x="537411" y="1122363"/>
            <a:ext cx="11117177" cy="2387600"/>
          </a:xfrm>
        </p:spPr>
        <p:txBody>
          <a:bodyPr>
            <a:normAutofit/>
          </a:bodyPr>
          <a:lstStyle/>
          <a:p>
            <a:r>
              <a:rPr lang="en-US" sz="3200" b="0" i="0" dirty="0">
                <a:solidFill>
                  <a:srgbClr val="000000"/>
                </a:solidFill>
                <a:effectLst/>
                <a:latin typeface="Times New Roman" panose="02020603050405020304" pitchFamily="18" charset="0"/>
              </a:rPr>
              <a:t>An update of EPIC flat field calibration </a:t>
            </a:r>
            <a:br>
              <a:rPr lang="en-US" sz="3200" b="0" i="0" dirty="0">
                <a:solidFill>
                  <a:srgbClr val="000000"/>
                </a:solidFill>
                <a:effectLst/>
                <a:latin typeface="Times New Roman" panose="02020603050405020304" pitchFamily="18" charset="0"/>
              </a:rPr>
            </a:br>
            <a:r>
              <a:rPr lang="en-US" sz="3200" b="0" i="0" dirty="0">
                <a:solidFill>
                  <a:srgbClr val="000000"/>
                </a:solidFill>
                <a:effectLst/>
                <a:latin typeface="Times New Roman" panose="02020603050405020304" pitchFamily="18" charset="0"/>
              </a:rPr>
              <a:t>with lunar measurements</a:t>
            </a:r>
            <a:br>
              <a:rPr lang="en-US" sz="3200" b="0" i="0" dirty="0">
                <a:solidFill>
                  <a:srgbClr val="000000"/>
                </a:solidFill>
                <a:effectLst/>
                <a:latin typeface="Times New Roman" panose="02020603050405020304" pitchFamily="18" charset="0"/>
              </a:rPr>
            </a:br>
            <a:endParaRPr lang="en-US" sz="3200" dirty="0"/>
          </a:p>
        </p:txBody>
      </p:sp>
      <p:sp>
        <p:nvSpPr>
          <p:cNvPr id="3" name="Subtitle 2">
            <a:extLst>
              <a:ext uri="{FF2B5EF4-FFF2-40B4-BE49-F238E27FC236}">
                <a16:creationId xmlns:a16="http://schemas.microsoft.com/office/drawing/2014/main" id="{E4AB66A8-3810-9D18-1020-068D28E75A2B}"/>
              </a:ext>
            </a:extLst>
          </p:cNvPr>
          <p:cNvSpPr>
            <a:spLocks noGrp="1"/>
          </p:cNvSpPr>
          <p:nvPr>
            <p:ph type="subTitle" idx="1"/>
          </p:nvPr>
        </p:nvSpPr>
        <p:spPr/>
        <p:txBody>
          <a:bodyPr>
            <a:normAutofit lnSpcReduction="10000"/>
          </a:bodyPr>
          <a:lstStyle/>
          <a:p>
            <a:r>
              <a:rPr lang="en-US" dirty="0"/>
              <a:t>DSCOVR EPIC and NISTAR Science Meeting</a:t>
            </a:r>
          </a:p>
          <a:p>
            <a:r>
              <a:rPr lang="en-US" dirty="0"/>
              <a:t>Oct 16-17, 2023</a:t>
            </a:r>
          </a:p>
          <a:p>
            <a:endParaRPr lang="en-US" dirty="0"/>
          </a:p>
          <a:p>
            <a:r>
              <a:rPr lang="en-US" sz="2000" dirty="0"/>
              <a:t>Liang-Kang Huang, Alexander Cede and Jay Herman</a:t>
            </a:r>
          </a:p>
          <a:p>
            <a:endParaRPr lang="en-US" dirty="0"/>
          </a:p>
        </p:txBody>
      </p:sp>
    </p:spTree>
    <p:extLst>
      <p:ext uri="{BB962C8B-B14F-4D97-AF65-F5344CB8AC3E}">
        <p14:creationId xmlns:p14="http://schemas.microsoft.com/office/powerpoint/2010/main" val="232680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422305-B3AB-67DC-3C0B-81BBC34B9832}"/>
              </a:ext>
            </a:extLst>
          </p:cNvPr>
          <p:cNvSpPr txBox="1"/>
          <p:nvPr/>
        </p:nvSpPr>
        <p:spPr>
          <a:xfrm>
            <a:off x="2905124" y="3124116"/>
            <a:ext cx="2171700" cy="369332"/>
          </a:xfrm>
          <a:prstGeom prst="rect">
            <a:avLst/>
          </a:prstGeom>
          <a:noFill/>
        </p:spPr>
        <p:txBody>
          <a:bodyPr wrap="square" rtlCol="0">
            <a:spAutoFit/>
          </a:bodyPr>
          <a:lstStyle/>
          <a:p>
            <a:r>
              <a:rPr lang="en-US" dirty="0"/>
              <a:t>688 nm 0.002/dev</a:t>
            </a:r>
          </a:p>
        </p:txBody>
      </p:sp>
      <p:sp>
        <p:nvSpPr>
          <p:cNvPr id="7" name="TextBox 6">
            <a:extLst>
              <a:ext uri="{FF2B5EF4-FFF2-40B4-BE49-F238E27FC236}">
                <a16:creationId xmlns:a16="http://schemas.microsoft.com/office/drawing/2014/main" id="{409A7242-A4E4-62B9-B1F3-DED15FFEE1A9}"/>
              </a:ext>
            </a:extLst>
          </p:cNvPr>
          <p:cNvSpPr txBox="1"/>
          <p:nvPr/>
        </p:nvSpPr>
        <p:spPr>
          <a:xfrm>
            <a:off x="776580" y="3099913"/>
            <a:ext cx="2171700" cy="369332"/>
          </a:xfrm>
          <a:prstGeom prst="rect">
            <a:avLst/>
          </a:prstGeom>
          <a:noFill/>
        </p:spPr>
        <p:txBody>
          <a:bodyPr wrap="square" rtlCol="0">
            <a:spAutoFit/>
          </a:bodyPr>
          <a:lstStyle/>
          <a:p>
            <a:r>
              <a:rPr lang="en-US" dirty="0"/>
              <a:t>680 nm 0.01/dev</a:t>
            </a:r>
          </a:p>
        </p:txBody>
      </p:sp>
      <p:sp>
        <p:nvSpPr>
          <p:cNvPr id="10" name="TextBox 9">
            <a:extLst>
              <a:ext uri="{FF2B5EF4-FFF2-40B4-BE49-F238E27FC236}">
                <a16:creationId xmlns:a16="http://schemas.microsoft.com/office/drawing/2014/main" id="{48613C04-1F10-3AEF-327E-B1FC42748830}"/>
              </a:ext>
            </a:extLst>
          </p:cNvPr>
          <p:cNvSpPr txBox="1"/>
          <p:nvPr/>
        </p:nvSpPr>
        <p:spPr>
          <a:xfrm>
            <a:off x="5076824" y="3124116"/>
            <a:ext cx="2171700" cy="369332"/>
          </a:xfrm>
          <a:prstGeom prst="rect">
            <a:avLst/>
          </a:prstGeom>
          <a:noFill/>
        </p:spPr>
        <p:txBody>
          <a:bodyPr wrap="square" rtlCol="0">
            <a:spAutoFit/>
          </a:bodyPr>
          <a:lstStyle/>
          <a:p>
            <a:r>
              <a:rPr lang="en-US" dirty="0"/>
              <a:t>764 nm 0.01/dev</a:t>
            </a:r>
          </a:p>
        </p:txBody>
      </p:sp>
      <p:grpSp>
        <p:nvGrpSpPr>
          <p:cNvPr id="17" name="Group 16">
            <a:extLst>
              <a:ext uri="{FF2B5EF4-FFF2-40B4-BE49-F238E27FC236}">
                <a16:creationId xmlns:a16="http://schemas.microsoft.com/office/drawing/2014/main" id="{5FAAB35E-099E-88CC-DC06-89DFBADCA26C}"/>
              </a:ext>
            </a:extLst>
          </p:cNvPr>
          <p:cNvGrpSpPr/>
          <p:nvPr/>
        </p:nvGrpSpPr>
        <p:grpSpPr>
          <a:xfrm>
            <a:off x="676275" y="990600"/>
            <a:ext cx="8451683" cy="2063237"/>
            <a:chOff x="676275" y="990600"/>
            <a:chExt cx="9544052" cy="2286000"/>
          </a:xfrm>
        </p:grpSpPr>
        <p:pic>
          <p:nvPicPr>
            <p:cNvPr id="3" name="Picture 2" descr="A computer screen shot of a white object&#10;&#10;Description automatically generated">
              <a:extLst>
                <a:ext uri="{FF2B5EF4-FFF2-40B4-BE49-F238E27FC236}">
                  <a16:creationId xmlns:a16="http://schemas.microsoft.com/office/drawing/2014/main" id="{98AB5B5B-B96A-3D4D-5521-61269E90A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5" y="990600"/>
              <a:ext cx="2286000" cy="2286000"/>
            </a:xfrm>
            <a:prstGeom prst="rect">
              <a:avLst/>
            </a:prstGeom>
          </p:spPr>
        </p:pic>
        <p:pic>
          <p:nvPicPr>
            <p:cNvPr id="5" name="Picture 4" descr="A white object with a black background&#10;&#10;Description automatically generated">
              <a:extLst>
                <a:ext uri="{FF2B5EF4-FFF2-40B4-BE49-F238E27FC236}">
                  <a16:creationId xmlns:a16="http://schemas.microsoft.com/office/drawing/2014/main" id="{93B62439-49B7-F563-C49D-56B9E13BB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963" y="990600"/>
              <a:ext cx="2286000" cy="2286000"/>
            </a:xfrm>
            <a:prstGeom prst="rect">
              <a:avLst/>
            </a:prstGeom>
          </p:spPr>
        </p:pic>
        <p:pic>
          <p:nvPicPr>
            <p:cNvPr id="9" name="Picture 8" descr="A white bowl with a square top&#10;&#10;Description automatically generated">
              <a:extLst>
                <a:ext uri="{FF2B5EF4-FFF2-40B4-BE49-F238E27FC236}">
                  <a16:creationId xmlns:a16="http://schemas.microsoft.com/office/drawing/2014/main" id="{04FA5BE7-C9BD-4988-A6A1-648DFAC9C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1645" y="990600"/>
              <a:ext cx="2286000" cy="2286000"/>
            </a:xfrm>
            <a:prstGeom prst="rect">
              <a:avLst/>
            </a:prstGeom>
          </p:spPr>
        </p:pic>
        <p:pic>
          <p:nvPicPr>
            <p:cNvPr id="12" name="Picture 11" descr="A white object with a square object in the middle&#10;&#10;Description automatically generated">
              <a:extLst>
                <a:ext uri="{FF2B5EF4-FFF2-40B4-BE49-F238E27FC236}">
                  <a16:creationId xmlns:a16="http://schemas.microsoft.com/office/drawing/2014/main" id="{97F4A744-CA68-88F7-CB68-132A7E152A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4327" y="990600"/>
              <a:ext cx="2286000" cy="2286000"/>
            </a:xfrm>
            <a:prstGeom prst="rect">
              <a:avLst/>
            </a:prstGeom>
          </p:spPr>
        </p:pic>
      </p:grpSp>
      <p:sp>
        <p:nvSpPr>
          <p:cNvPr id="13" name="TextBox 12">
            <a:extLst>
              <a:ext uri="{FF2B5EF4-FFF2-40B4-BE49-F238E27FC236}">
                <a16:creationId xmlns:a16="http://schemas.microsoft.com/office/drawing/2014/main" id="{19A872E6-D4FA-D6A9-F06A-917FB894C82C}"/>
              </a:ext>
            </a:extLst>
          </p:cNvPr>
          <p:cNvSpPr txBox="1"/>
          <p:nvPr/>
        </p:nvSpPr>
        <p:spPr>
          <a:xfrm>
            <a:off x="7248524" y="3097953"/>
            <a:ext cx="2171700" cy="369332"/>
          </a:xfrm>
          <a:prstGeom prst="rect">
            <a:avLst/>
          </a:prstGeom>
          <a:noFill/>
        </p:spPr>
        <p:txBody>
          <a:bodyPr wrap="square" rtlCol="0">
            <a:spAutoFit/>
          </a:bodyPr>
          <a:lstStyle/>
          <a:p>
            <a:r>
              <a:rPr lang="en-US" dirty="0"/>
              <a:t>779 nm 0.01/dev</a:t>
            </a:r>
          </a:p>
        </p:txBody>
      </p:sp>
      <p:pic>
        <p:nvPicPr>
          <p:cNvPr id="15" name="Picture 14" descr="A computer screen shot of a white object&#10;&#10;Description automatically generated">
            <a:extLst>
              <a:ext uri="{FF2B5EF4-FFF2-40B4-BE49-F238E27FC236}">
                <a16:creationId xmlns:a16="http://schemas.microsoft.com/office/drawing/2014/main" id="{AD99DD21-45D2-57A7-3706-D8CE1219EB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275" y="4105275"/>
            <a:ext cx="2024355" cy="2024355"/>
          </a:xfrm>
          <a:prstGeom prst="rect">
            <a:avLst/>
          </a:prstGeom>
        </p:spPr>
      </p:pic>
      <p:sp>
        <p:nvSpPr>
          <p:cNvPr id="16" name="TextBox 15">
            <a:extLst>
              <a:ext uri="{FF2B5EF4-FFF2-40B4-BE49-F238E27FC236}">
                <a16:creationId xmlns:a16="http://schemas.microsoft.com/office/drawing/2014/main" id="{CE4AA5D9-C2E0-8D0A-5C42-80D70F762014}"/>
              </a:ext>
            </a:extLst>
          </p:cNvPr>
          <p:cNvSpPr txBox="1"/>
          <p:nvPr/>
        </p:nvSpPr>
        <p:spPr>
          <a:xfrm>
            <a:off x="739711" y="6207427"/>
            <a:ext cx="1897481" cy="369332"/>
          </a:xfrm>
          <a:prstGeom prst="rect">
            <a:avLst/>
          </a:prstGeom>
          <a:noFill/>
        </p:spPr>
        <p:txBody>
          <a:bodyPr wrap="square" rtlCol="0">
            <a:spAutoFit/>
          </a:bodyPr>
          <a:lstStyle/>
          <a:p>
            <a:r>
              <a:rPr lang="en-US" dirty="0"/>
              <a:t>680 nm 0.01/dev</a:t>
            </a:r>
          </a:p>
        </p:txBody>
      </p:sp>
      <p:pic>
        <p:nvPicPr>
          <p:cNvPr id="19" name="Picture 18" descr="A graph of a sphere&#10;&#10;Description automatically generated with medium confidence">
            <a:extLst>
              <a:ext uri="{FF2B5EF4-FFF2-40B4-BE49-F238E27FC236}">
                <a16:creationId xmlns:a16="http://schemas.microsoft.com/office/drawing/2014/main" id="{9D3E0881-5446-AD5F-5D8C-976A7AFB97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6330" y="4105275"/>
            <a:ext cx="2024355" cy="2024355"/>
          </a:xfrm>
          <a:prstGeom prst="rect">
            <a:avLst/>
          </a:prstGeom>
        </p:spPr>
      </p:pic>
      <p:sp>
        <p:nvSpPr>
          <p:cNvPr id="20" name="TextBox 19">
            <a:extLst>
              <a:ext uri="{FF2B5EF4-FFF2-40B4-BE49-F238E27FC236}">
                <a16:creationId xmlns:a16="http://schemas.microsoft.com/office/drawing/2014/main" id="{05901FB3-70E4-50C9-BADD-589DA8BC321D}"/>
              </a:ext>
            </a:extLst>
          </p:cNvPr>
          <p:cNvSpPr txBox="1"/>
          <p:nvPr/>
        </p:nvSpPr>
        <p:spPr>
          <a:xfrm>
            <a:off x="2905124" y="6207427"/>
            <a:ext cx="1965561" cy="369332"/>
          </a:xfrm>
          <a:prstGeom prst="rect">
            <a:avLst/>
          </a:prstGeom>
          <a:noFill/>
        </p:spPr>
        <p:txBody>
          <a:bodyPr wrap="square" rtlCol="0">
            <a:spAutoFit/>
          </a:bodyPr>
          <a:lstStyle/>
          <a:p>
            <a:r>
              <a:rPr lang="en-US" dirty="0"/>
              <a:t>688 nm 0.01/dev</a:t>
            </a:r>
          </a:p>
        </p:txBody>
      </p:sp>
      <p:pic>
        <p:nvPicPr>
          <p:cNvPr id="22" name="Picture 21" descr="A computer generated image of a cone&#10;&#10;Description automatically generated">
            <a:extLst>
              <a:ext uri="{FF2B5EF4-FFF2-40B4-BE49-F238E27FC236}">
                <a16:creationId xmlns:a16="http://schemas.microsoft.com/office/drawing/2014/main" id="{FFC145BA-78A3-C735-094C-0D556D7670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4012" y="4105274"/>
            <a:ext cx="2024355" cy="2024355"/>
          </a:xfrm>
          <a:prstGeom prst="rect">
            <a:avLst/>
          </a:prstGeom>
        </p:spPr>
      </p:pic>
      <p:sp>
        <p:nvSpPr>
          <p:cNvPr id="23" name="TextBox 22">
            <a:extLst>
              <a:ext uri="{FF2B5EF4-FFF2-40B4-BE49-F238E27FC236}">
                <a16:creationId xmlns:a16="http://schemas.microsoft.com/office/drawing/2014/main" id="{764A92AD-7879-3435-1102-584D10C277E0}"/>
              </a:ext>
            </a:extLst>
          </p:cNvPr>
          <p:cNvSpPr txBox="1"/>
          <p:nvPr/>
        </p:nvSpPr>
        <p:spPr>
          <a:xfrm>
            <a:off x="5076824" y="6207427"/>
            <a:ext cx="2171700" cy="369332"/>
          </a:xfrm>
          <a:prstGeom prst="rect">
            <a:avLst/>
          </a:prstGeom>
          <a:noFill/>
        </p:spPr>
        <p:txBody>
          <a:bodyPr wrap="square" rtlCol="0">
            <a:spAutoFit/>
          </a:bodyPr>
          <a:lstStyle/>
          <a:p>
            <a:r>
              <a:rPr lang="en-US" dirty="0"/>
              <a:t>764 nm 0.01/dev</a:t>
            </a:r>
          </a:p>
        </p:txBody>
      </p:sp>
      <p:pic>
        <p:nvPicPr>
          <p:cNvPr id="25" name="Picture 24" descr="A white object with a black background&#10;&#10;Description automatically generated">
            <a:extLst>
              <a:ext uri="{FF2B5EF4-FFF2-40B4-BE49-F238E27FC236}">
                <a16:creationId xmlns:a16="http://schemas.microsoft.com/office/drawing/2014/main" id="{18C44ACB-97C8-EAF2-5025-6BDE51A7DC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4506" y="4098994"/>
            <a:ext cx="2024355" cy="2024355"/>
          </a:xfrm>
          <a:prstGeom prst="rect">
            <a:avLst/>
          </a:prstGeom>
        </p:spPr>
      </p:pic>
      <p:sp>
        <p:nvSpPr>
          <p:cNvPr id="26" name="TextBox 25">
            <a:extLst>
              <a:ext uri="{FF2B5EF4-FFF2-40B4-BE49-F238E27FC236}">
                <a16:creationId xmlns:a16="http://schemas.microsoft.com/office/drawing/2014/main" id="{1C97E856-C66A-9213-4A38-DE14257E2C6E}"/>
              </a:ext>
            </a:extLst>
          </p:cNvPr>
          <p:cNvSpPr txBox="1"/>
          <p:nvPr/>
        </p:nvSpPr>
        <p:spPr>
          <a:xfrm>
            <a:off x="7248524" y="6157260"/>
            <a:ext cx="2171700" cy="369332"/>
          </a:xfrm>
          <a:prstGeom prst="rect">
            <a:avLst/>
          </a:prstGeom>
          <a:noFill/>
        </p:spPr>
        <p:txBody>
          <a:bodyPr wrap="square" rtlCol="0">
            <a:spAutoFit/>
          </a:bodyPr>
          <a:lstStyle/>
          <a:p>
            <a:r>
              <a:rPr lang="en-US" dirty="0"/>
              <a:t>779 nm 0.01/dev</a:t>
            </a:r>
          </a:p>
        </p:txBody>
      </p:sp>
      <p:sp>
        <p:nvSpPr>
          <p:cNvPr id="27" name="TextBox 26">
            <a:extLst>
              <a:ext uri="{FF2B5EF4-FFF2-40B4-BE49-F238E27FC236}">
                <a16:creationId xmlns:a16="http://schemas.microsoft.com/office/drawing/2014/main" id="{C92D0C57-F31D-22E4-2B60-48BE103F06A9}"/>
              </a:ext>
            </a:extLst>
          </p:cNvPr>
          <p:cNvSpPr txBox="1"/>
          <p:nvPr/>
        </p:nvSpPr>
        <p:spPr>
          <a:xfrm>
            <a:off x="1413611" y="472530"/>
            <a:ext cx="6914148" cy="400110"/>
          </a:xfrm>
          <a:prstGeom prst="rect">
            <a:avLst/>
          </a:prstGeom>
          <a:noFill/>
        </p:spPr>
        <p:txBody>
          <a:bodyPr wrap="square" rtlCol="0">
            <a:spAutoFit/>
          </a:bodyPr>
          <a:lstStyle/>
          <a:p>
            <a:pPr algn="ctr"/>
            <a:r>
              <a:rPr lang="en-US" sz="2000" dirty="0"/>
              <a:t>Fitted F(R,</a:t>
            </a:r>
            <a:r>
              <a:rPr lang="el-GR" sz="2000" dirty="0"/>
              <a:t>ϕ</a:t>
            </a:r>
            <a:r>
              <a:rPr lang="en-US" sz="2000" dirty="0"/>
              <a:t>) From 2021 &amp; 2022 Lunar Data</a:t>
            </a:r>
          </a:p>
        </p:txBody>
      </p:sp>
      <p:sp>
        <p:nvSpPr>
          <p:cNvPr id="28" name="TextBox 27">
            <a:extLst>
              <a:ext uri="{FF2B5EF4-FFF2-40B4-BE49-F238E27FC236}">
                <a16:creationId xmlns:a16="http://schemas.microsoft.com/office/drawing/2014/main" id="{8F903D62-FB39-23B1-C68E-E7FE8778B3CF}"/>
              </a:ext>
            </a:extLst>
          </p:cNvPr>
          <p:cNvSpPr txBox="1"/>
          <p:nvPr/>
        </p:nvSpPr>
        <p:spPr>
          <a:xfrm>
            <a:off x="1302535" y="3627366"/>
            <a:ext cx="6914148" cy="400110"/>
          </a:xfrm>
          <a:prstGeom prst="rect">
            <a:avLst/>
          </a:prstGeom>
          <a:noFill/>
        </p:spPr>
        <p:txBody>
          <a:bodyPr wrap="square" rtlCol="0">
            <a:spAutoFit/>
          </a:bodyPr>
          <a:lstStyle/>
          <a:p>
            <a:pPr algn="ctr"/>
            <a:r>
              <a:rPr lang="en-US" sz="2000" dirty="0"/>
              <a:t>Fitted F(R,</a:t>
            </a:r>
            <a:r>
              <a:rPr lang="el-GR" sz="2000" dirty="0"/>
              <a:t>ϕ</a:t>
            </a:r>
            <a:r>
              <a:rPr lang="en-US" sz="2000" dirty="0"/>
              <a:t>) From 2021 &amp; 2022 Lunar Data</a:t>
            </a:r>
          </a:p>
        </p:txBody>
      </p:sp>
      <p:sp>
        <p:nvSpPr>
          <p:cNvPr id="29" name="TextBox 28">
            <a:extLst>
              <a:ext uri="{FF2B5EF4-FFF2-40B4-BE49-F238E27FC236}">
                <a16:creationId xmlns:a16="http://schemas.microsoft.com/office/drawing/2014/main" id="{71E38282-6315-945E-C0C5-3C631C7A0957}"/>
              </a:ext>
            </a:extLst>
          </p:cNvPr>
          <p:cNvSpPr txBox="1"/>
          <p:nvPr/>
        </p:nvSpPr>
        <p:spPr>
          <a:xfrm>
            <a:off x="9374561" y="1292845"/>
            <a:ext cx="2486527" cy="4278094"/>
          </a:xfrm>
          <a:prstGeom prst="rect">
            <a:avLst/>
          </a:prstGeom>
          <a:noFill/>
        </p:spPr>
        <p:txBody>
          <a:bodyPr wrap="square" rtlCol="0">
            <a:spAutoFit/>
          </a:bodyPr>
          <a:lstStyle/>
          <a:p>
            <a:r>
              <a:rPr lang="en-US" sz="1600" dirty="0"/>
              <a:t>Four long wavelength channels show more complexities.  Sensitivity distributions near the x-y axes are significantly different from that along the diagonal lines.  Therefore, the given F(</a:t>
            </a:r>
            <a:r>
              <a:rPr lang="en-US" sz="1600" dirty="0" err="1"/>
              <a:t>R,ϕ</a:t>
            </a:r>
            <a:r>
              <a:rPr lang="en-US" sz="1600" dirty="0"/>
              <a:t>) function is too simple for the flat field macroscopic structures.  More data and further investigations are needed.  No lunar data based flat field corrections are recommended for Channels 680-779 nm at this moment.  </a:t>
            </a:r>
          </a:p>
        </p:txBody>
      </p:sp>
    </p:spTree>
    <p:extLst>
      <p:ext uri="{BB962C8B-B14F-4D97-AF65-F5344CB8AC3E}">
        <p14:creationId xmlns:p14="http://schemas.microsoft.com/office/powerpoint/2010/main" val="25219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021265-A9C6-6593-D3AB-11789E13C6A9}"/>
              </a:ext>
            </a:extLst>
          </p:cNvPr>
          <p:cNvSpPr txBox="1"/>
          <p:nvPr/>
        </p:nvSpPr>
        <p:spPr>
          <a:xfrm>
            <a:off x="1227221" y="721895"/>
            <a:ext cx="9512968" cy="2308324"/>
          </a:xfrm>
          <a:prstGeom prst="rect">
            <a:avLst/>
          </a:prstGeom>
          <a:noFill/>
        </p:spPr>
        <p:txBody>
          <a:bodyPr wrap="square" rtlCol="0">
            <a:spAutoFit/>
          </a:bodyPr>
          <a:lstStyle/>
          <a:p>
            <a:pPr marL="285750" indent="-285750">
              <a:buFont typeface="Wingdings" panose="05000000000000000000" pitchFamily="2" charset="2"/>
              <a:buChar char="ü"/>
            </a:pPr>
            <a:r>
              <a:rPr lang="en-US" dirty="0"/>
              <a:t>All lunar measurements from 2021 to 2023 are fitted together with F(R,</a:t>
            </a:r>
            <a:r>
              <a:rPr lang="el-GR" dirty="0"/>
              <a:t>ϕ</a:t>
            </a:r>
            <a:r>
              <a:rPr lang="en-US" dirty="0"/>
              <a:t>) functions.  Six short wavelength (371-551 nm) images should be corrected with 1/F(R,</a:t>
            </a:r>
            <a:r>
              <a:rPr lang="el-GR" dirty="0"/>
              <a:t>ϕ</a:t>
            </a:r>
            <a:r>
              <a:rPr lang="en-US" dirty="0"/>
              <a:t>) for the macroscopic nonuniformity on the top of the flat field corrections in the current v03 L1a processing.</a:t>
            </a:r>
          </a:p>
          <a:p>
            <a:pPr marL="285750" indent="-285750">
              <a:buFont typeface="Wingdings" panose="05000000000000000000" pitchFamily="2" charset="2"/>
              <a:buChar char="ü"/>
            </a:pPr>
            <a:r>
              <a:rPr lang="en-US" dirty="0"/>
              <a:t> Other four long wavelength (680-779 nm) channels need more investigations. No new corrections for the flat field are recommended at this moment.</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a:p>
        </p:txBody>
      </p:sp>
      <p:graphicFrame>
        <p:nvGraphicFramePr>
          <p:cNvPr id="4" name="Table 3">
            <a:extLst>
              <a:ext uri="{FF2B5EF4-FFF2-40B4-BE49-F238E27FC236}">
                <a16:creationId xmlns:a16="http://schemas.microsoft.com/office/drawing/2014/main" id="{00289F96-98A8-BC1C-8F99-DAD344742927}"/>
              </a:ext>
            </a:extLst>
          </p:cNvPr>
          <p:cNvGraphicFramePr>
            <a:graphicFrameLocks noGrp="1"/>
          </p:cNvGraphicFramePr>
          <p:nvPr>
            <p:extLst>
              <p:ext uri="{D42A27DB-BD31-4B8C-83A1-F6EECF244321}">
                <p14:modId xmlns:p14="http://schemas.microsoft.com/office/powerpoint/2010/main" val="1552953550"/>
              </p:ext>
            </p:extLst>
          </p:nvPr>
        </p:nvGraphicFramePr>
        <p:xfrm>
          <a:off x="1919705" y="3627220"/>
          <a:ext cx="8128000" cy="2508885"/>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994888155"/>
                    </a:ext>
                  </a:extLst>
                </a:gridCol>
                <a:gridCol w="1625600">
                  <a:extLst>
                    <a:ext uri="{9D8B030D-6E8A-4147-A177-3AD203B41FA5}">
                      <a16:colId xmlns:a16="http://schemas.microsoft.com/office/drawing/2014/main" val="3883471548"/>
                    </a:ext>
                  </a:extLst>
                </a:gridCol>
                <a:gridCol w="1625600">
                  <a:extLst>
                    <a:ext uri="{9D8B030D-6E8A-4147-A177-3AD203B41FA5}">
                      <a16:colId xmlns:a16="http://schemas.microsoft.com/office/drawing/2014/main" val="2061402050"/>
                    </a:ext>
                  </a:extLst>
                </a:gridCol>
                <a:gridCol w="1625600">
                  <a:extLst>
                    <a:ext uri="{9D8B030D-6E8A-4147-A177-3AD203B41FA5}">
                      <a16:colId xmlns:a16="http://schemas.microsoft.com/office/drawing/2014/main" val="2885369295"/>
                    </a:ext>
                  </a:extLst>
                </a:gridCol>
                <a:gridCol w="1625600">
                  <a:extLst>
                    <a:ext uri="{9D8B030D-6E8A-4147-A177-3AD203B41FA5}">
                      <a16:colId xmlns:a16="http://schemas.microsoft.com/office/drawing/2014/main" val="2694392934"/>
                    </a:ext>
                  </a:extLst>
                </a:gridCol>
              </a:tblGrid>
              <a:tr h="0">
                <a:tc>
                  <a:txBody>
                    <a:bodyPr/>
                    <a:lstStyle/>
                    <a:p>
                      <a:pPr algn="ctr" fontAlgn="b"/>
                      <a:r>
                        <a:rPr lang="en-US" sz="1800" b="0" i="0" u="none" strike="noStrike" dirty="0">
                          <a:solidFill>
                            <a:srgbClr val="000000"/>
                          </a:solidFill>
                          <a:effectLst/>
                          <a:latin typeface="Calibri" panose="020F0502020204030204" pitchFamily="34" charset="0"/>
                        </a:rPr>
                        <a:t>Wavelength (nm)</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C1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C2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b</a:t>
                      </a:r>
                    </a:p>
                  </a:txBody>
                  <a:tcPr marL="9525" marR="9525" marT="9525" marB="0" anchor="b"/>
                </a:tc>
                <a:tc>
                  <a:txBody>
                    <a:bodyPr/>
                    <a:lstStyle/>
                    <a:p>
                      <a:pPr algn="ctr" fontAlgn="b"/>
                      <a:r>
                        <a:rPr lang="el-GR" sz="1800" b="0" i="0" u="none" strike="noStrike" dirty="0">
                          <a:solidFill>
                            <a:srgbClr val="000000"/>
                          </a:solidFill>
                          <a:effectLst/>
                          <a:latin typeface="Calibri" panose="020F0502020204030204" pitchFamily="34" charset="0"/>
                        </a:rPr>
                        <a:t>ϕ</a:t>
                      </a:r>
                      <a:r>
                        <a:rPr lang="en-US" sz="1800" b="0" i="0" u="none" strike="noStrike" baseline="-25000" dirty="0">
                          <a:solidFill>
                            <a:srgbClr val="000000"/>
                          </a:solidFill>
                          <a:effectLst/>
                          <a:latin typeface="Calibri" panose="020F0502020204030204" pitchFamily="34" charset="0"/>
                        </a:rPr>
                        <a:t>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4751424"/>
                  </a:ext>
                </a:extLst>
              </a:tr>
              <a:tr h="370840">
                <a:tc>
                  <a:txBody>
                    <a:bodyPr/>
                    <a:lstStyle/>
                    <a:p>
                      <a:pPr algn="ctr" fontAlgn="b"/>
                      <a:r>
                        <a:rPr lang="en-US" sz="1800" b="0" i="0" u="none" strike="noStrike" dirty="0">
                          <a:solidFill>
                            <a:srgbClr val="000000"/>
                          </a:solidFill>
                          <a:effectLst/>
                          <a:latin typeface="Calibri" panose="020F0502020204030204" pitchFamily="34" charset="0"/>
                        </a:rPr>
                        <a:t>317.478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-0.04387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0.007452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-0.01538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2436825231"/>
                  </a:ext>
                </a:extLst>
              </a:tr>
              <a:tr h="370840">
                <a:tc>
                  <a:txBody>
                    <a:bodyPr/>
                    <a:lstStyle/>
                    <a:p>
                      <a:pPr algn="ctr" fontAlgn="b"/>
                      <a:r>
                        <a:rPr lang="en-US" sz="1800" b="0" i="0" u="none" strike="noStrike">
                          <a:solidFill>
                            <a:srgbClr val="000000"/>
                          </a:solidFill>
                          <a:effectLst/>
                          <a:latin typeface="Calibri" panose="020F0502020204030204" pitchFamily="34" charset="0"/>
                        </a:rPr>
                        <a:t>325.035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-0.03647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0.01432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0.009869</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180</a:t>
                      </a:r>
                    </a:p>
                  </a:txBody>
                  <a:tcPr marL="9525" marR="9525" marT="9525" marB="0" anchor="b"/>
                </a:tc>
                <a:extLst>
                  <a:ext uri="{0D108BD9-81ED-4DB2-BD59-A6C34878D82A}">
                    <a16:rowId xmlns:a16="http://schemas.microsoft.com/office/drawing/2014/main" val="2897576482"/>
                  </a:ext>
                </a:extLst>
              </a:tr>
              <a:tr h="370840">
                <a:tc>
                  <a:txBody>
                    <a:bodyPr/>
                    <a:lstStyle/>
                    <a:p>
                      <a:pPr algn="ctr" fontAlgn="b"/>
                      <a:r>
                        <a:rPr lang="en-US" sz="1800" b="0" i="0" u="none" strike="noStrike">
                          <a:solidFill>
                            <a:srgbClr val="000000"/>
                          </a:solidFill>
                          <a:effectLst/>
                          <a:latin typeface="Calibri" panose="020F0502020204030204" pitchFamily="34" charset="0"/>
                        </a:rPr>
                        <a:t>339.858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-0.03263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-0.00205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0.013431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186</a:t>
                      </a:r>
                    </a:p>
                  </a:txBody>
                  <a:tcPr marL="9525" marR="9525" marT="9525" marB="0" anchor="b"/>
                </a:tc>
                <a:extLst>
                  <a:ext uri="{0D108BD9-81ED-4DB2-BD59-A6C34878D82A}">
                    <a16:rowId xmlns:a16="http://schemas.microsoft.com/office/drawing/2014/main" val="1090934072"/>
                  </a:ext>
                </a:extLst>
              </a:tr>
              <a:tr h="370840">
                <a:tc>
                  <a:txBody>
                    <a:bodyPr/>
                    <a:lstStyle/>
                    <a:p>
                      <a:pPr algn="ctr" fontAlgn="b"/>
                      <a:r>
                        <a:rPr lang="en-US" sz="1800" b="0" i="0" u="none" strike="noStrike">
                          <a:solidFill>
                            <a:srgbClr val="000000"/>
                          </a:solidFill>
                          <a:effectLst/>
                          <a:latin typeface="Calibri" panose="020F0502020204030204" pitchFamily="34" charset="0"/>
                        </a:rPr>
                        <a:t>387.923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-0.02522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-0.00408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0.005952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174</a:t>
                      </a:r>
                    </a:p>
                  </a:txBody>
                  <a:tcPr marL="9525" marR="9525" marT="9525" marB="0" anchor="b"/>
                </a:tc>
                <a:extLst>
                  <a:ext uri="{0D108BD9-81ED-4DB2-BD59-A6C34878D82A}">
                    <a16:rowId xmlns:a16="http://schemas.microsoft.com/office/drawing/2014/main" val="1279798294"/>
                  </a:ext>
                </a:extLst>
              </a:tr>
              <a:tr h="370840">
                <a:tc>
                  <a:txBody>
                    <a:bodyPr/>
                    <a:lstStyle/>
                    <a:p>
                      <a:pPr algn="ctr" fontAlgn="b"/>
                      <a:r>
                        <a:rPr lang="en-US" sz="1800" b="0" i="0" u="none" strike="noStrike">
                          <a:solidFill>
                            <a:srgbClr val="000000"/>
                          </a:solidFill>
                          <a:effectLst/>
                          <a:latin typeface="Calibri" panose="020F0502020204030204" pitchFamily="34" charset="0"/>
                        </a:rPr>
                        <a:t>442.397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-0.02163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0.000139</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0.004777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163</a:t>
                      </a:r>
                    </a:p>
                  </a:txBody>
                  <a:tcPr marL="9525" marR="9525" marT="9525" marB="0" anchor="b"/>
                </a:tc>
                <a:extLst>
                  <a:ext uri="{0D108BD9-81ED-4DB2-BD59-A6C34878D82A}">
                    <a16:rowId xmlns:a16="http://schemas.microsoft.com/office/drawing/2014/main" val="472913888"/>
                  </a:ext>
                </a:extLst>
              </a:tr>
              <a:tr h="370840">
                <a:tc>
                  <a:txBody>
                    <a:bodyPr/>
                    <a:lstStyle/>
                    <a:p>
                      <a:pPr algn="ctr" fontAlgn="b"/>
                      <a:r>
                        <a:rPr lang="en-US" sz="1800" b="0" i="0" u="none" strike="noStrike" dirty="0">
                          <a:solidFill>
                            <a:srgbClr val="000000"/>
                          </a:solidFill>
                          <a:effectLst/>
                          <a:latin typeface="Calibri" panose="020F0502020204030204" pitchFamily="34" charset="0"/>
                        </a:rPr>
                        <a:t>551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-0.02189</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0.000648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-0.00212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24</a:t>
                      </a:r>
                    </a:p>
                  </a:txBody>
                  <a:tcPr marL="9525" marR="9525" marT="9525" marB="0" anchor="b"/>
                </a:tc>
                <a:extLst>
                  <a:ext uri="{0D108BD9-81ED-4DB2-BD59-A6C34878D82A}">
                    <a16:rowId xmlns:a16="http://schemas.microsoft.com/office/drawing/2014/main" val="1244648565"/>
                  </a:ext>
                </a:extLst>
              </a:tr>
            </a:tbl>
          </a:graphicData>
        </a:graphic>
      </p:graphicFrame>
      <p:sp>
        <p:nvSpPr>
          <p:cNvPr id="8" name="TextBox 7">
            <a:extLst>
              <a:ext uri="{FF2B5EF4-FFF2-40B4-BE49-F238E27FC236}">
                <a16:creationId xmlns:a16="http://schemas.microsoft.com/office/drawing/2014/main" id="{40CB07B9-36BA-C3A7-2CA5-94AAA0C33B08}"/>
              </a:ext>
            </a:extLst>
          </p:cNvPr>
          <p:cNvSpPr txBox="1"/>
          <p:nvPr/>
        </p:nvSpPr>
        <p:spPr>
          <a:xfrm>
            <a:off x="1572127" y="2986848"/>
            <a:ext cx="8534400" cy="369332"/>
          </a:xfrm>
          <a:prstGeom prst="rect">
            <a:avLst/>
          </a:prstGeom>
          <a:noFill/>
        </p:spPr>
        <p:txBody>
          <a:bodyPr wrap="square" rtlCol="0">
            <a:spAutoFit/>
          </a:bodyPr>
          <a:lstStyle/>
          <a:p>
            <a:pPr algn="ctr"/>
            <a:r>
              <a:rPr lang="pt-BR" sz="1800" b="1" dirty="0"/>
              <a:t>F(R,</a:t>
            </a:r>
            <a:r>
              <a:rPr lang="pt-BR" sz="1800" b="1" dirty="0">
                <a:sym typeface="Symbol" panose="05050102010706020507" pitchFamily="18" charset="2"/>
              </a:rPr>
              <a:t></a:t>
            </a:r>
            <a:r>
              <a:rPr lang="pt-BR" sz="1800" b="1" dirty="0"/>
              <a:t>)=1+c1*(R/1024)^2+c2*(R/1024)^4+</a:t>
            </a:r>
            <a:r>
              <a:rPr lang="pt-BR" sz="1800" b="1" dirty="0">
                <a:solidFill>
                  <a:srgbClr val="C00000"/>
                </a:solidFill>
              </a:rPr>
              <a:t>b*(R/1024)*cos(</a:t>
            </a:r>
            <a:r>
              <a:rPr lang="pt-BR" sz="1800" b="1" dirty="0">
                <a:solidFill>
                  <a:srgbClr val="C00000"/>
                </a:solidFill>
                <a:sym typeface="Symbol" panose="05050102010706020507" pitchFamily="18" charset="2"/>
              </a:rPr>
              <a:t></a:t>
            </a:r>
            <a:r>
              <a:rPr lang="pt-BR" sz="1800" b="1" dirty="0">
                <a:solidFill>
                  <a:srgbClr val="C00000"/>
                </a:solidFill>
              </a:rPr>
              <a:t>+</a:t>
            </a:r>
            <a:r>
              <a:rPr lang="pt-BR" sz="1800" b="1" dirty="0">
                <a:solidFill>
                  <a:srgbClr val="C00000"/>
                </a:solidFill>
                <a:sym typeface="Symbol" panose="05050102010706020507" pitchFamily="18" charset="2"/>
              </a:rPr>
              <a:t></a:t>
            </a:r>
            <a:r>
              <a:rPr lang="pt-BR" sz="1800" b="1" baseline="-25000" dirty="0">
                <a:solidFill>
                  <a:srgbClr val="C00000"/>
                </a:solidFill>
                <a:sym typeface="Symbol" panose="05050102010706020507" pitchFamily="18" charset="2"/>
              </a:rPr>
              <a:t>0</a:t>
            </a:r>
            <a:r>
              <a:rPr lang="pt-BR" sz="1800" b="1" dirty="0">
                <a:solidFill>
                  <a:srgbClr val="C00000"/>
                </a:solidFill>
              </a:rPr>
              <a:t>)</a:t>
            </a:r>
            <a:endParaRPr lang="en-US" dirty="0"/>
          </a:p>
        </p:txBody>
      </p:sp>
    </p:spTree>
    <p:extLst>
      <p:ext uri="{BB962C8B-B14F-4D97-AF65-F5344CB8AC3E}">
        <p14:creationId xmlns:p14="http://schemas.microsoft.com/office/powerpoint/2010/main" val="100906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4A2348-0640-9747-FB3E-A312FAE0C42A}"/>
              </a:ext>
            </a:extLst>
          </p:cNvPr>
          <p:cNvPicPr>
            <a:picLocks noChangeAspect="1"/>
          </p:cNvPicPr>
          <p:nvPr/>
        </p:nvPicPr>
        <p:blipFill>
          <a:blip r:embed="rId2"/>
          <a:stretch>
            <a:fillRect/>
          </a:stretch>
        </p:blipFill>
        <p:spPr>
          <a:xfrm>
            <a:off x="456425" y="2068924"/>
            <a:ext cx="5776913" cy="4279487"/>
          </a:xfrm>
          <a:prstGeom prst="rect">
            <a:avLst/>
          </a:prstGeom>
        </p:spPr>
      </p:pic>
      <p:pic>
        <p:nvPicPr>
          <p:cNvPr id="5" name="Picture 4">
            <a:extLst>
              <a:ext uri="{FF2B5EF4-FFF2-40B4-BE49-F238E27FC236}">
                <a16:creationId xmlns:a16="http://schemas.microsoft.com/office/drawing/2014/main" id="{D54F7E19-7AB8-D6EB-E0BE-726030184A18}"/>
              </a:ext>
            </a:extLst>
          </p:cNvPr>
          <p:cNvPicPr>
            <a:picLocks noChangeAspect="1"/>
          </p:cNvPicPr>
          <p:nvPr/>
        </p:nvPicPr>
        <p:blipFill>
          <a:blip r:embed="rId3"/>
          <a:stretch>
            <a:fillRect/>
          </a:stretch>
        </p:blipFill>
        <p:spPr>
          <a:xfrm>
            <a:off x="6245599" y="2068924"/>
            <a:ext cx="5782450" cy="4279487"/>
          </a:xfrm>
          <a:prstGeom prst="rect">
            <a:avLst/>
          </a:prstGeom>
        </p:spPr>
      </p:pic>
      <p:sp>
        <p:nvSpPr>
          <p:cNvPr id="6" name="TextBox 5">
            <a:extLst>
              <a:ext uri="{FF2B5EF4-FFF2-40B4-BE49-F238E27FC236}">
                <a16:creationId xmlns:a16="http://schemas.microsoft.com/office/drawing/2014/main" id="{056B94FA-7133-F5DB-2832-AD3BEEE70B83}"/>
              </a:ext>
            </a:extLst>
          </p:cNvPr>
          <p:cNvSpPr txBox="1"/>
          <p:nvPr/>
        </p:nvSpPr>
        <p:spPr>
          <a:xfrm>
            <a:off x="456425" y="509588"/>
            <a:ext cx="11483163" cy="1785104"/>
          </a:xfrm>
          <a:prstGeom prst="rect">
            <a:avLst/>
          </a:prstGeom>
          <a:noFill/>
        </p:spPr>
        <p:txBody>
          <a:bodyPr wrap="square" rtlCol="0">
            <a:spAutoFit/>
          </a:bodyPr>
          <a:lstStyle/>
          <a:p>
            <a:pPr algn="ctr"/>
            <a:r>
              <a:rPr lang="en-US" sz="2000" dirty="0"/>
              <a:t>EPIC UV Channel Sensitivity Drifts Have Been Updated Using Coincidence Comparisons with SNPP OMPS NM.  </a:t>
            </a:r>
          </a:p>
          <a:p>
            <a:pPr marL="342900" indent="-342900">
              <a:buFont typeface="+mj-lt"/>
              <a:buAutoNum type="arabicParenR"/>
            </a:pPr>
            <a:r>
              <a:rPr lang="en-US" dirty="0"/>
              <a:t>EPIC’s lunar-data-based macroscopic flat field correction is included, which reduces ~6-month oscillations (</a:t>
            </a:r>
            <a:r>
              <a:rPr lang="en-US" dirty="0" err="1"/>
              <a:t>pg</a:t>
            </a:r>
            <a:r>
              <a:rPr lang="en-US" dirty="0"/>
              <a:t> 6). </a:t>
            </a:r>
          </a:p>
          <a:p>
            <a:pPr marL="342900" indent="-342900">
              <a:buFont typeface="+mj-lt"/>
              <a:buAutoNum type="arabicParenR"/>
            </a:pPr>
            <a:r>
              <a:rPr lang="en-US" dirty="0"/>
              <a:t>NM sensor sensitivity drifts, which are not corrected in NMEV_L1B, were estimated from NM’s solar irradiance measurements with both working and reference diffusers.  The NM sensitivity drifts are corrected in the coincidence comparison.  </a:t>
            </a:r>
          </a:p>
          <a:p>
            <a:endParaRPr lang="en-US" dirty="0"/>
          </a:p>
        </p:txBody>
      </p:sp>
      <p:sp>
        <p:nvSpPr>
          <p:cNvPr id="7" name="TextBox 6">
            <a:extLst>
              <a:ext uri="{FF2B5EF4-FFF2-40B4-BE49-F238E27FC236}">
                <a16:creationId xmlns:a16="http://schemas.microsoft.com/office/drawing/2014/main" id="{78AE3102-5FCC-13F9-F4F1-5651A84FF433}"/>
              </a:ext>
            </a:extLst>
          </p:cNvPr>
          <p:cNvSpPr txBox="1"/>
          <p:nvPr/>
        </p:nvSpPr>
        <p:spPr>
          <a:xfrm>
            <a:off x="1756611" y="5293895"/>
            <a:ext cx="3665621" cy="369332"/>
          </a:xfrm>
          <a:prstGeom prst="rect">
            <a:avLst/>
          </a:prstGeom>
          <a:noFill/>
        </p:spPr>
        <p:txBody>
          <a:bodyPr wrap="square" rtlCol="0">
            <a:spAutoFit/>
          </a:bodyPr>
          <a:lstStyle/>
          <a:p>
            <a:r>
              <a:rPr lang="en-US" dirty="0"/>
              <a:t>NM sensor drifts were not corrected</a:t>
            </a:r>
          </a:p>
        </p:txBody>
      </p:sp>
      <p:sp>
        <p:nvSpPr>
          <p:cNvPr id="8" name="TextBox 7">
            <a:extLst>
              <a:ext uri="{FF2B5EF4-FFF2-40B4-BE49-F238E27FC236}">
                <a16:creationId xmlns:a16="http://schemas.microsoft.com/office/drawing/2014/main" id="{2E9860D7-57EB-5C81-1251-9DA8960E262C}"/>
              </a:ext>
            </a:extLst>
          </p:cNvPr>
          <p:cNvSpPr txBox="1"/>
          <p:nvPr/>
        </p:nvSpPr>
        <p:spPr>
          <a:xfrm>
            <a:off x="7331243" y="5309937"/>
            <a:ext cx="4259178" cy="369332"/>
          </a:xfrm>
          <a:prstGeom prst="rect">
            <a:avLst/>
          </a:prstGeom>
          <a:noFill/>
        </p:spPr>
        <p:txBody>
          <a:bodyPr wrap="square" rtlCol="0">
            <a:spAutoFit/>
          </a:bodyPr>
          <a:lstStyle/>
          <a:p>
            <a:r>
              <a:rPr lang="en-US" dirty="0"/>
              <a:t>After applying NM sensor drift corrections </a:t>
            </a:r>
          </a:p>
        </p:txBody>
      </p:sp>
    </p:spTree>
    <p:extLst>
      <p:ext uri="{BB962C8B-B14F-4D97-AF65-F5344CB8AC3E}">
        <p14:creationId xmlns:p14="http://schemas.microsoft.com/office/powerpoint/2010/main" val="197337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earth&#10;&#10;Description automatically generated">
            <a:extLst>
              <a:ext uri="{FF2B5EF4-FFF2-40B4-BE49-F238E27FC236}">
                <a16:creationId xmlns:a16="http://schemas.microsoft.com/office/drawing/2014/main" id="{5F6AFE7A-1FC8-E2C8-262A-21A20C2AB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1095375"/>
            <a:ext cx="5543550" cy="5543550"/>
          </a:xfrm>
          <a:prstGeom prst="rect">
            <a:avLst/>
          </a:prstGeom>
        </p:spPr>
      </p:pic>
      <p:pic>
        <p:nvPicPr>
          <p:cNvPr id="7" name="Picture 6" descr="A map of the earth&#10;&#10;Description automatically generated">
            <a:extLst>
              <a:ext uri="{FF2B5EF4-FFF2-40B4-BE49-F238E27FC236}">
                <a16:creationId xmlns:a16="http://schemas.microsoft.com/office/drawing/2014/main" id="{174D43AD-EA0B-5416-85BF-61CCC4CC6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302" y="1095374"/>
            <a:ext cx="5543551" cy="5543551"/>
          </a:xfrm>
          <a:prstGeom prst="rect">
            <a:avLst/>
          </a:prstGeom>
        </p:spPr>
      </p:pic>
      <p:sp>
        <p:nvSpPr>
          <p:cNvPr id="8" name="TextBox 7">
            <a:extLst>
              <a:ext uri="{FF2B5EF4-FFF2-40B4-BE49-F238E27FC236}">
                <a16:creationId xmlns:a16="http://schemas.microsoft.com/office/drawing/2014/main" id="{61B67195-EC2C-A813-4D51-AB9AF1E9E013}"/>
              </a:ext>
            </a:extLst>
          </p:cNvPr>
          <p:cNvSpPr txBox="1"/>
          <p:nvPr/>
        </p:nvSpPr>
        <p:spPr>
          <a:xfrm>
            <a:off x="778042" y="481263"/>
            <a:ext cx="4876801" cy="369332"/>
          </a:xfrm>
          <a:prstGeom prst="rect">
            <a:avLst/>
          </a:prstGeom>
          <a:noFill/>
        </p:spPr>
        <p:txBody>
          <a:bodyPr wrap="square" rtlCol="0">
            <a:spAutoFit/>
          </a:bodyPr>
          <a:lstStyle/>
          <a:p>
            <a:pPr algn="ctr"/>
            <a:r>
              <a:rPr lang="en-US" dirty="0"/>
              <a:t>EPIC TO3 image on 10/17/205 in the latest testing.  </a:t>
            </a:r>
          </a:p>
        </p:txBody>
      </p:sp>
      <p:sp>
        <p:nvSpPr>
          <p:cNvPr id="9" name="TextBox 8">
            <a:extLst>
              <a:ext uri="{FF2B5EF4-FFF2-40B4-BE49-F238E27FC236}">
                <a16:creationId xmlns:a16="http://schemas.microsoft.com/office/drawing/2014/main" id="{686566E2-0902-5E03-A752-0E27E0CDD7ED}"/>
              </a:ext>
            </a:extLst>
          </p:cNvPr>
          <p:cNvSpPr txBox="1"/>
          <p:nvPr/>
        </p:nvSpPr>
        <p:spPr>
          <a:xfrm>
            <a:off x="6537159" y="481263"/>
            <a:ext cx="4989095" cy="369332"/>
          </a:xfrm>
          <a:prstGeom prst="rect">
            <a:avLst/>
          </a:prstGeom>
          <a:noFill/>
        </p:spPr>
        <p:txBody>
          <a:bodyPr wrap="square" rtlCol="0">
            <a:spAutoFit/>
          </a:bodyPr>
          <a:lstStyle/>
          <a:p>
            <a:r>
              <a:rPr lang="en-US" dirty="0"/>
              <a:t>Assembled  SNPP OMPS NM V8 TO3 on 10/17/2015</a:t>
            </a:r>
          </a:p>
        </p:txBody>
      </p:sp>
    </p:spTree>
    <p:extLst>
      <p:ext uri="{BB962C8B-B14F-4D97-AF65-F5344CB8AC3E}">
        <p14:creationId xmlns:p14="http://schemas.microsoft.com/office/powerpoint/2010/main" val="229481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7C36245-754D-A500-62F7-A11293918FCE}"/>
              </a:ext>
            </a:extLst>
          </p:cNvPr>
          <p:cNvSpPr txBox="1"/>
          <p:nvPr/>
        </p:nvSpPr>
        <p:spPr>
          <a:xfrm>
            <a:off x="1387642" y="946484"/>
            <a:ext cx="9633285" cy="4708981"/>
          </a:xfrm>
          <a:prstGeom prst="rect">
            <a:avLst/>
          </a:prstGeom>
          <a:noFill/>
        </p:spPr>
        <p:txBody>
          <a:bodyPr wrap="square" rtlCol="0">
            <a:spAutoFit/>
          </a:bodyPr>
          <a:lstStyle/>
          <a:p>
            <a:pPr marL="285750" indent="-285750">
              <a:buFont typeface="Wingdings" panose="05000000000000000000" pitchFamily="2" charset="2"/>
              <a:buChar char="q"/>
            </a:pPr>
            <a:r>
              <a:rPr lang="en-US" sz="2000" dirty="0"/>
              <a:t>EPIC flat field calibrations in v03 L1a were based on the prelaunch laboratory tests.   </a:t>
            </a:r>
          </a:p>
          <a:p>
            <a:pPr marL="285750" indent="-285750">
              <a:buFont typeface="Wingdings" panose="05000000000000000000" pitchFamily="2" charset="2"/>
              <a:buChar char="q"/>
            </a:pPr>
            <a:r>
              <a:rPr lang="en-US" sz="2000" dirty="0"/>
              <a:t>For the UV channels, comparisons of white field images between EPIC and SNPP OMPS NM, which were accumulated over 18 months in orbit, provided correction factors to the prelaunch calibration.  </a:t>
            </a:r>
          </a:p>
          <a:p>
            <a:pPr marL="285750" indent="-285750">
              <a:buFont typeface="Wingdings" panose="05000000000000000000" pitchFamily="2" charset="2"/>
              <a:buChar char="q"/>
            </a:pPr>
            <a:r>
              <a:rPr lang="en-US" sz="2000" dirty="0"/>
              <a:t>The lunar measurements for the flat field calibration were designed to determine the macroscopic changes from CCD center to edge.  (While the white image comparisons delt with the microscopic changes from CCD pixel to pixel well, the atmospheric radiative transfer computation for the geometric differences in observations between EPIC and NM has significant errors at large solar/view zenith angles, which resulted in some offset from the center to edge in v03 L1.)</a:t>
            </a:r>
          </a:p>
          <a:p>
            <a:pPr marL="285750" indent="-285750">
              <a:buFont typeface="Wingdings" panose="05000000000000000000" pitchFamily="2" charset="2"/>
              <a:buChar char="q"/>
            </a:pPr>
            <a:r>
              <a:rPr lang="en-US" sz="2000" dirty="0"/>
              <a:t>EPIC ran the lunar measurements in 2021 and 2022.  Preliminary result for the flat field correction was reported in 2022 DSCOVR science meeting.   </a:t>
            </a:r>
          </a:p>
          <a:p>
            <a:pPr marL="285750" indent="-285750">
              <a:buFont typeface="Wingdings" panose="05000000000000000000" pitchFamily="2" charset="2"/>
              <a:buChar char="q"/>
            </a:pPr>
            <a:r>
              <a:rPr lang="en-US" sz="2000" dirty="0"/>
              <a:t>One more day of EPIC lunar data in July 2023 mapped out more area on CCD.  That confirmed findings in the early years, provided better statistics, and enable us to derive a more detailed macroscopic sensitivity model.  </a:t>
            </a:r>
          </a:p>
        </p:txBody>
      </p:sp>
    </p:spTree>
    <p:extLst>
      <p:ext uri="{BB962C8B-B14F-4D97-AF65-F5344CB8AC3E}">
        <p14:creationId xmlns:p14="http://schemas.microsoft.com/office/powerpoint/2010/main" val="37346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3F47D6D-4D37-2E48-2CBB-5067AE290B73}"/>
              </a:ext>
            </a:extLst>
          </p:cNvPr>
          <p:cNvPicPr>
            <a:picLocks noChangeAspect="1"/>
          </p:cNvPicPr>
          <p:nvPr/>
        </p:nvPicPr>
        <p:blipFill>
          <a:blip r:embed="rId2"/>
          <a:stretch>
            <a:fillRect/>
          </a:stretch>
        </p:blipFill>
        <p:spPr>
          <a:xfrm>
            <a:off x="182961" y="1406120"/>
            <a:ext cx="3236294" cy="3264754"/>
          </a:xfrm>
          <a:prstGeom prst="rect">
            <a:avLst/>
          </a:prstGeom>
        </p:spPr>
      </p:pic>
      <p:grpSp>
        <p:nvGrpSpPr>
          <p:cNvPr id="4" name="Group 3">
            <a:extLst>
              <a:ext uri="{FF2B5EF4-FFF2-40B4-BE49-F238E27FC236}">
                <a16:creationId xmlns:a16="http://schemas.microsoft.com/office/drawing/2014/main" id="{A3EE8D9A-DA69-1B1D-8F3E-71E66E473A36}"/>
              </a:ext>
            </a:extLst>
          </p:cNvPr>
          <p:cNvGrpSpPr/>
          <p:nvPr/>
        </p:nvGrpSpPr>
        <p:grpSpPr>
          <a:xfrm>
            <a:off x="598570" y="229811"/>
            <a:ext cx="11481963" cy="6621776"/>
            <a:chOff x="590550" y="66674"/>
            <a:chExt cx="11481963" cy="6621776"/>
          </a:xfrm>
        </p:grpSpPr>
        <p:pic>
          <p:nvPicPr>
            <p:cNvPr id="5" name="Picture 4" descr="A picture containing star, night sky&#10;&#10;Description automatically generated">
              <a:extLst>
                <a:ext uri="{FF2B5EF4-FFF2-40B4-BE49-F238E27FC236}">
                  <a16:creationId xmlns:a16="http://schemas.microsoft.com/office/drawing/2014/main" id="{87ABFCA3-293C-E08B-A955-30175A16C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206" y="1280578"/>
              <a:ext cx="3088392" cy="3088392"/>
            </a:xfrm>
            <a:prstGeom prst="rect">
              <a:avLst/>
            </a:prstGeom>
          </p:spPr>
        </p:pic>
        <p:pic>
          <p:nvPicPr>
            <p:cNvPr id="6" name="Picture 5" descr="Chart, scatter chart&#10;&#10;Description automatically generated">
              <a:extLst>
                <a:ext uri="{FF2B5EF4-FFF2-40B4-BE49-F238E27FC236}">
                  <a16:creationId xmlns:a16="http://schemas.microsoft.com/office/drawing/2014/main" id="{E8A34AC8-7B7F-8684-3584-B68B94555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634" y="66674"/>
              <a:ext cx="4505879" cy="3479051"/>
            </a:xfrm>
            <a:prstGeom prst="rect">
              <a:avLst/>
            </a:prstGeom>
          </p:spPr>
        </p:pic>
        <p:pic>
          <p:nvPicPr>
            <p:cNvPr id="7" name="Picture 6" descr="Chart, scatter chart&#10;&#10;Description automatically generated">
              <a:extLst>
                <a:ext uri="{FF2B5EF4-FFF2-40B4-BE49-F238E27FC236}">
                  <a16:creationId xmlns:a16="http://schemas.microsoft.com/office/drawing/2014/main" id="{1B0A250D-A9B8-C6F8-EBC1-BCBC9ACC3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6634" y="3240699"/>
              <a:ext cx="4505879" cy="3370488"/>
            </a:xfrm>
            <a:prstGeom prst="rect">
              <a:avLst/>
            </a:prstGeom>
          </p:spPr>
        </p:pic>
        <p:pic>
          <p:nvPicPr>
            <p:cNvPr id="8" name="Picture 7" descr="Chart, scatter chart&#10;&#10;Description automatically generated">
              <a:extLst>
                <a:ext uri="{FF2B5EF4-FFF2-40B4-BE49-F238E27FC236}">
                  <a16:creationId xmlns:a16="http://schemas.microsoft.com/office/drawing/2014/main" id="{C649D4C6-5006-A382-C4ED-0C546A8A2A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7523" y="3222129"/>
              <a:ext cx="4505879" cy="3466321"/>
            </a:xfrm>
            <a:prstGeom prst="rect">
              <a:avLst/>
            </a:prstGeom>
          </p:spPr>
        </p:pic>
        <p:sp>
          <p:nvSpPr>
            <p:cNvPr id="9" name="TextBox 8">
              <a:extLst>
                <a:ext uri="{FF2B5EF4-FFF2-40B4-BE49-F238E27FC236}">
                  <a16:creationId xmlns:a16="http://schemas.microsoft.com/office/drawing/2014/main" id="{605F094C-7F64-5B1A-B098-FC74DDD8F4F2}"/>
                </a:ext>
              </a:extLst>
            </p:cNvPr>
            <p:cNvSpPr txBox="1"/>
            <p:nvPr/>
          </p:nvSpPr>
          <p:spPr>
            <a:xfrm>
              <a:off x="590550" y="352425"/>
              <a:ext cx="69760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DSCOVR EPIC Lunar Measurements in 2021 &amp; 2022</a:t>
              </a:r>
            </a:p>
          </p:txBody>
        </p:sp>
        <p:sp>
          <p:nvSpPr>
            <p:cNvPr id="10" name="Arrow: Down 9">
              <a:extLst>
                <a:ext uri="{FF2B5EF4-FFF2-40B4-BE49-F238E27FC236}">
                  <a16:creationId xmlns:a16="http://schemas.microsoft.com/office/drawing/2014/main" id="{FCBAA799-6063-359F-CEE6-BA6BE0F9D900}"/>
                </a:ext>
              </a:extLst>
            </p:cNvPr>
            <p:cNvSpPr/>
            <p:nvPr/>
          </p:nvSpPr>
          <p:spPr>
            <a:xfrm rot="13398666" flipH="1">
              <a:off x="4158776" y="2800889"/>
              <a:ext cx="151024" cy="2079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D6C2674-BA18-48FF-399A-0DADF51D758F}"/>
                </a:ext>
              </a:extLst>
            </p:cNvPr>
            <p:cNvSpPr txBox="1"/>
            <p:nvPr/>
          </p:nvSpPr>
          <p:spPr>
            <a:xfrm>
              <a:off x="2240031" y="4580006"/>
              <a:ext cx="22702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Back ground rim</a:t>
              </a:r>
            </a:p>
          </p:txBody>
        </p:sp>
        <p:sp>
          <p:nvSpPr>
            <p:cNvPr id="12" name="TextBox 11">
              <a:extLst>
                <a:ext uri="{FF2B5EF4-FFF2-40B4-BE49-F238E27FC236}">
                  <a16:creationId xmlns:a16="http://schemas.microsoft.com/office/drawing/2014/main" id="{2FEC9918-BABE-460C-B27B-C55DC333E6C4}"/>
                </a:ext>
              </a:extLst>
            </p:cNvPr>
            <p:cNvSpPr txBox="1"/>
            <p:nvPr/>
          </p:nvSpPr>
          <p:spPr>
            <a:xfrm>
              <a:off x="673656" y="709049"/>
              <a:ext cx="68098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 Radial Dependence in Flat Field Calibration</a:t>
              </a:r>
            </a:p>
          </p:txBody>
        </p:sp>
        <p:sp>
          <p:nvSpPr>
            <p:cNvPr id="13" name="Oval 12">
              <a:extLst>
                <a:ext uri="{FF2B5EF4-FFF2-40B4-BE49-F238E27FC236}">
                  <a16:creationId xmlns:a16="http://schemas.microsoft.com/office/drawing/2014/main" id="{733832D1-07A7-3E1B-2970-F40877868223}"/>
                </a:ext>
              </a:extLst>
            </p:cNvPr>
            <p:cNvSpPr/>
            <p:nvPr/>
          </p:nvSpPr>
          <p:spPr>
            <a:xfrm>
              <a:off x="8574505" y="814090"/>
              <a:ext cx="224590" cy="16884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Arrow: Right 13">
              <a:extLst>
                <a:ext uri="{FF2B5EF4-FFF2-40B4-BE49-F238E27FC236}">
                  <a16:creationId xmlns:a16="http://schemas.microsoft.com/office/drawing/2014/main" id="{0FF3FAE3-F140-DB71-F44E-14EA9DEE4554}"/>
                </a:ext>
              </a:extLst>
            </p:cNvPr>
            <p:cNvSpPr/>
            <p:nvPr/>
          </p:nvSpPr>
          <p:spPr>
            <a:xfrm rot="8029332">
              <a:off x="6253761" y="3275929"/>
              <a:ext cx="2716633" cy="7358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Arrow: Down 16">
            <a:extLst>
              <a:ext uri="{FF2B5EF4-FFF2-40B4-BE49-F238E27FC236}">
                <a16:creationId xmlns:a16="http://schemas.microsoft.com/office/drawing/2014/main" id="{BA24BBD7-6BF5-FFD4-E798-5392F3040758}"/>
              </a:ext>
            </a:extLst>
          </p:cNvPr>
          <p:cNvSpPr/>
          <p:nvPr/>
        </p:nvSpPr>
        <p:spPr>
          <a:xfrm rot="12901950">
            <a:off x="1217394" y="4148268"/>
            <a:ext cx="104275" cy="85825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FCEC26A-866A-3F2E-0FE6-ABA5A703229B}"/>
              </a:ext>
            </a:extLst>
          </p:cNvPr>
          <p:cNvSpPr txBox="1"/>
          <p:nvPr/>
        </p:nvSpPr>
        <p:spPr>
          <a:xfrm>
            <a:off x="243475" y="4881910"/>
            <a:ext cx="255272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Moon image centers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 in 2021 ▢ in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Large symbols were planned positions and small symbols were actual positions.  </a:t>
            </a:r>
            <a:r>
              <a:rPr kumimoji="0" lang="en-US"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E341836-57F6-6E32-D2A6-D7EFE4807BB6}"/>
              </a:ext>
            </a:extLst>
          </p:cNvPr>
          <p:cNvSpPr txBox="1"/>
          <p:nvPr/>
        </p:nvSpPr>
        <p:spPr>
          <a:xfrm>
            <a:off x="6835678" y="2588442"/>
            <a:ext cx="108585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Lunar phase changes</a:t>
            </a:r>
          </a:p>
        </p:txBody>
      </p:sp>
    </p:spTree>
    <p:extLst>
      <p:ext uri="{BB962C8B-B14F-4D97-AF65-F5344CB8AC3E}">
        <p14:creationId xmlns:p14="http://schemas.microsoft.com/office/powerpoint/2010/main" val="132884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BDA81E-471E-D096-B6B9-CC82173323C6}"/>
              </a:ext>
            </a:extLst>
          </p:cNvPr>
          <p:cNvPicPr>
            <a:picLocks noChangeAspect="1"/>
          </p:cNvPicPr>
          <p:nvPr/>
        </p:nvPicPr>
        <p:blipFill>
          <a:blip r:embed="rId2"/>
          <a:stretch>
            <a:fillRect/>
          </a:stretch>
        </p:blipFill>
        <p:spPr>
          <a:xfrm>
            <a:off x="231989" y="447674"/>
            <a:ext cx="8291473" cy="6410325"/>
          </a:xfrm>
          <a:prstGeom prst="rect">
            <a:avLst/>
          </a:prstGeom>
        </p:spPr>
      </p:pic>
      <p:sp>
        <p:nvSpPr>
          <p:cNvPr id="6" name="TextBox 5">
            <a:extLst>
              <a:ext uri="{FF2B5EF4-FFF2-40B4-BE49-F238E27FC236}">
                <a16:creationId xmlns:a16="http://schemas.microsoft.com/office/drawing/2014/main" id="{601633C7-8BFB-4C02-6756-6891DA4F3D98}"/>
              </a:ext>
            </a:extLst>
          </p:cNvPr>
          <p:cNvSpPr txBox="1"/>
          <p:nvPr/>
        </p:nvSpPr>
        <p:spPr>
          <a:xfrm>
            <a:off x="6810375" y="1406067"/>
            <a:ext cx="4457700" cy="2554545"/>
          </a:xfrm>
          <a:prstGeom prst="rect">
            <a:avLst/>
          </a:prstGeom>
          <a:noFill/>
        </p:spPr>
        <p:txBody>
          <a:bodyPr wrap="square" rtlCol="0">
            <a:spAutoFit/>
          </a:bodyPr>
          <a:lstStyle/>
          <a:p>
            <a:pPr marL="285750" indent="-285750">
              <a:buFont typeface="Wingdings" panose="05000000000000000000" pitchFamily="2" charset="2"/>
              <a:buChar char="q"/>
            </a:pPr>
            <a:r>
              <a:rPr lang="en-US" sz="2000" dirty="0"/>
              <a:t>Lunar measurements in 2021 and 2022 were taken at “randomly” selected positions around x-y axes.</a:t>
            </a:r>
          </a:p>
          <a:p>
            <a:endParaRPr lang="en-US" sz="2000" dirty="0"/>
          </a:p>
          <a:p>
            <a:pPr marL="285750" indent="-285750">
              <a:buFont typeface="Wingdings" panose="05000000000000000000" pitchFamily="2" charset="2"/>
              <a:buChar char="q"/>
            </a:pPr>
            <a:r>
              <a:rPr lang="en-US" sz="2000" dirty="0"/>
              <a:t>New measurements in 2023 were set with 45</a:t>
            </a:r>
            <a:r>
              <a:rPr lang="en-US" sz="2000" baseline="30000" dirty="0"/>
              <a:t>o</a:t>
            </a:r>
            <a:r>
              <a:rPr lang="en-US" sz="2000" dirty="0"/>
              <a:t> rotation along the diagonal lines. </a:t>
            </a:r>
          </a:p>
          <a:p>
            <a:r>
              <a:rPr lang="en-US" sz="2000" dirty="0"/>
              <a:t> </a:t>
            </a:r>
          </a:p>
        </p:txBody>
      </p:sp>
    </p:spTree>
    <p:extLst>
      <p:ext uri="{BB962C8B-B14F-4D97-AF65-F5344CB8AC3E}">
        <p14:creationId xmlns:p14="http://schemas.microsoft.com/office/powerpoint/2010/main" val="1262767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61E4-68F9-E7A0-A300-4A38C96EE953}"/>
              </a:ext>
            </a:extLst>
          </p:cNvPr>
          <p:cNvSpPr>
            <a:spLocks noGrp="1"/>
          </p:cNvSpPr>
          <p:nvPr>
            <p:ph type="ctrTitle"/>
          </p:nvPr>
        </p:nvSpPr>
        <p:spPr>
          <a:xfrm>
            <a:off x="525379" y="79627"/>
            <a:ext cx="11141242" cy="1267910"/>
          </a:xfrm>
        </p:spPr>
        <p:txBody>
          <a:bodyPr>
            <a:normAutofit/>
          </a:bodyPr>
          <a:lstStyle/>
          <a:p>
            <a:r>
              <a:rPr lang="en-US" sz="2400" b="1" dirty="0"/>
              <a:t>Adding One More Dimension to EPIC UV Flat Field Corrections in Lunar Measurements</a:t>
            </a:r>
            <a:br>
              <a:rPr lang="en-US" sz="2400" b="1" dirty="0"/>
            </a:br>
            <a:r>
              <a:rPr lang="pt-BR" sz="2400" b="1" dirty="0"/>
              <a:t>F(R,</a:t>
            </a:r>
            <a:r>
              <a:rPr lang="pt-BR" sz="2400" b="1" dirty="0">
                <a:sym typeface="Symbol" panose="05050102010706020507" pitchFamily="18" charset="2"/>
              </a:rPr>
              <a:t></a:t>
            </a:r>
            <a:r>
              <a:rPr lang="pt-BR" sz="2400" b="1" dirty="0"/>
              <a:t>)=1+c1*(R/1024)^2+c2*(R/1024)^4+</a:t>
            </a:r>
            <a:r>
              <a:rPr lang="pt-BR" sz="2400" b="1" dirty="0">
                <a:solidFill>
                  <a:srgbClr val="C00000"/>
                </a:solidFill>
              </a:rPr>
              <a:t>b*(R/1024)*cos(</a:t>
            </a:r>
            <a:r>
              <a:rPr lang="pt-BR" sz="2400" b="1" dirty="0">
                <a:solidFill>
                  <a:srgbClr val="C00000"/>
                </a:solidFill>
                <a:sym typeface="Symbol" panose="05050102010706020507" pitchFamily="18" charset="2"/>
              </a:rPr>
              <a:t></a:t>
            </a:r>
            <a:r>
              <a:rPr lang="pt-BR" sz="2400" b="1" dirty="0">
                <a:solidFill>
                  <a:srgbClr val="C00000"/>
                </a:solidFill>
              </a:rPr>
              <a:t>+</a:t>
            </a:r>
            <a:r>
              <a:rPr lang="pt-BR" sz="2400" b="1" dirty="0">
                <a:solidFill>
                  <a:srgbClr val="C00000"/>
                </a:solidFill>
                <a:sym typeface="Symbol" panose="05050102010706020507" pitchFamily="18" charset="2"/>
              </a:rPr>
              <a:t></a:t>
            </a:r>
            <a:r>
              <a:rPr lang="pt-BR" sz="2400" b="1" baseline="-25000" dirty="0">
                <a:solidFill>
                  <a:srgbClr val="C00000"/>
                </a:solidFill>
                <a:sym typeface="Symbol" panose="05050102010706020507" pitchFamily="18" charset="2"/>
              </a:rPr>
              <a:t>0</a:t>
            </a:r>
            <a:r>
              <a:rPr lang="pt-BR" sz="2400" b="1" dirty="0">
                <a:solidFill>
                  <a:srgbClr val="C00000"/>
                </a:solidFill>
              </a:rPr>
              <a:t>)</a:t>
            </a:r>
            <a:endParaRPr lang="en-US" sz="2400" b="1" dirty="0">
              <a:solidFill>
                <a:srgbClr val="C00000"/>
              </a:solidFill>
            </a:endParaRPr>
          </a:p>
        </p:txBody>
      </p:sp>
      <p:pic>
        <p:nvPicPr>
          <p:cNvPr id="5" name="Picture 4">
            <a:extLst>
              <a:ext uri="{FF2B5EF4-FFF2-40B4-BE49-F238E27FC236}">
                <a16:creationId xmlns:a16="http://schemas.microsoft.com/office/drawing/2014/main" id="{88489261-84D7-F170-09AB-6D665CF43424}"/>
              </a:ext>
            </a:extLst>
          </p:cNvPr>
          <p:cNvPicPr>
            <a:picLocks noChangeAspect="1"/>
          </p:cNvPicPr>
          <p:nvPr/>
        </p:nvPicPr>
        <p:blipFill>
          <a:blip r:embed="rId2"/>
          <a:stretch>
            <a:fillRect/>
          </a:stretch>
        </p:blipFill>
        <p:spPr>
          <a:xfrm>
            <a:off x="595256" y="1347537"/>
            <a:ext cx="7719156" cy="5486400"/>
          </a:xfrm>
          <a:prstGeom prst="rect">
            <a:avLst/>
          </a:prstGeom>
        </p:spPr>
      </p:pic>
      <p:sp>
        <p:nvSpPr>
          <p:cNvPr id="6" name="TextBox 5">
            <a:extLst>
              <a:ext uri="{FF2B5EF4-FFF2-40B4-BE49-F238E27FC236}">
                <a16:creationId xmlns:a16="http://schemas.microsoft.com/office/drawing/2014/main" id="{3C49BDCA-68C7-0283-4DE9-37D06E48A859}"/>
              </a:ext>
            </a:extLst>
          </p:cNvPr>
          <p:cNvSpPr txBox="1"/>
          <p:nvPr/>
        </p:nvSpPr>
        <p:spPr>
          <a:xfrm>
            <a:off x="8314412" y="1743075"/>
            <a:ext cx="3553738" cy="3970318"/>
          </a:xfrm>
          <a:prstGeom prst="rect">
            <a:avLst/>
          </a:prstGeom>
          <a:noFill/>
        </p:spPr>
        <p:txBody>
          <a:bodyPr wrap="square" rtlCol="0">
            <a:spAutoFit/>
          </a:bodyPr>
          <a:lstStyle/>
          <a:p>
            <a:pPr marL="285750" indent="-285750">
              <a:buFont typeface="Wingdings" panose="05000000000000000000" pitchFamily="2" charset="2"/>
              <a:buChar char="q"/>
            </a:pPr>
            <a:r>
              <a:rPr lang="en-US" dirty="0"/>
              <a:t>Measurements in 2021 (blue) and 2022 (red) are repeatable.</a:t>
            </a:r>
          </a:p>
          <a:p>
            <a:pPr marL="285750" indent="-285750">
              <a:buFont typeface="Wingdings" panose="05000000000000000000" pitchFamily="2" charset="2"/>
              <a:buChar char="q"/>
            </a:pPr>
            <a:r>
              <a:rPr lang="en-US" dirty="0"/>
              <a:t>Significant separations of data points at given radius are in different quadrants. </a:t>
            </a:r>
          </a:p>
          <a:p>
            <a:pPr marL="285750" indent="-285750">
              <a:buFont typeface="Wingdings" panose="05000000000000000000" pitchFamily="2" charset="2"/>
              <a:buChar char="q"/>
            </a:pPr>
            <a:r>
              <a:rPr lang="en-US" dirty="0"/>
              <a:t>Add a sloped plane in the fitting function for the angular dependence.</a:t>
            </a:r>
          </a:p>
          <a:p>
            <a:pPr marL="285750" indent="-285750">
              <a:buFont typeface="Wingdings" panose="05000000000000000000" pitchFamily="2" charset="2"/>
              <a:buChar char="q"/>
            </a:pPr>
            <a:r>
              <a:rPr lang="en-US" dirty="0"/>
              <a:t>The new flat field correction can be applied to the UV channel sensitivity time dependence calibration in the coincidence comparison with SNPP OMPS NM.</a:t>
            </a:r>
          </a:p>
        </p:txBody>
      </p:sp>
    </p:spTree>
    <p:extLst>
      <p:ext uri="{BB962C8B-B14F-4D97-AF65-F5344CB8AC3E}">
        <p14:creationId xmlns:p14="http://schemas.microsoft.com/office/powerpoint/2010/main" val="3259647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98BE-1092-F43F-4BE9-A22A80FCAA85}"/>
              </a:ext>
            </a:extLst>
          </p:cNvPr>
          <p:cNvSpPr>
            <a:spLocks noGrp="1"/>
          </p:cNvSpPr>
          <p:nvPr>
            <p:ph type="title"/>
          </p:nvPr>
        </p:nvSpPr>
        <p:spPr/>
        <p:txBody>
          <a:bodyPr/>
          <a:lstStyle/>
          <a:p>
            <a:r>
              <a:rPr lang="en-US" dirty="0"/>
              <a:t>Significant ~6 month cycles in the coincidence comparison are reduced with the lunar F(R,</a:t>
            </a:r>
            <a:r>
              <a:rPr lang="en-US" dirty="0">
                <a:sym typeface="Symbol" panose="05050102010706020507" pitchFamily="18" charset="2"/>
              </a:rPr>
              <a:t>)</a:t>
            </a:r>
            <a:endParaRPr lang="en-US" dirty="0"/>
          </a:p>
        </p:txBody>
      </p:sp>
      <p:pic>
        <p:nvPicPr>
          <p:cNvPr id="5" name="Content Placeholder 4">
            <a:extLst>
              <a:ext uri="{FF2B5EF4-FFF2-40B4-BE49-F238E27FC236}">
                <a16:creationId xmlns:a16="http://schemas.microsoft.com/office/drawing/2014/main" id="{0E88C598-DC94-CDF7-7521-1BDE1D211A0D}"/>
              </a:ext>
            </a:extLst>
          </p:cNvPr>
          <p:cNvPicPr>
            <a:picLocks noGrp="1" noChangeAspect="1"/>
          </p:cNvPicPr>
          <p:nvPr>
            <p:ph idx="1"/>
          </p:nvPr>
        </p:nvPicPr>
        <p:blipFill>
          <a:blip r:embed="rId2"/>
          <a:stretch>
            <a:fillRect/>
          </a:stretch>
        </p:blipFill>
        <p:spPr>
          <a:xfrm>
            <a:off x="5943886" y="1938822"/>
            <a:ext cx="5861818" cy="4297680"/>
          </a:xfrm>
        </p:spPr>
      </p:pic>
      <p:pic>
        <p:nvPicPr>
          <p:cNvPr id="7" name="Picture 6">
            <a:extLst>
              <a:ext uri="{FF2B5EF4-FFF2-40B4-BE49-F238E27FC236}">
                <a16:creationId xmlns:a16="http://schemas.microsoft.com/office/drawing/2014/main" id="{0719789C-C853-08BB-DACE-D13B7711FE79}"/>
              </a:ext>
            </a:extLst>
          </p:cNvPr>
          <p:cNvPicPr>
            <a:picLocks noChangeAspect="1"/>
          </p:cNvPicPr>
          <p:nvPr/>
        </p:nvPicPr>
        <p:blipFill>
          <a:blip r:embed="rId3"/>
          <a:stretch>
            <a:fillRect/>
          </a:stretch>
        </p:blipFill>
        <p:spPr>
          <a:xfrm>
            <a:off x="0" y="1938822"/>
            <a:ext cx="6291072" cy="4389120"/>
          </a:xfrm>
          <a:prstGeom prst="rect">
            <a:avLst/>
          </a:prstGeom>
        </p:spPr>
      </p:pic>
      <p:sp>
        <p:nvSpPr>
          <p:cNvPr id="3" name="TextBox 2">
            <a:extLst>
              <a:ext uri="{FF2B5EF4-FFF2-40B4-BE49-F238E27FC236}">
                <a16:creationId xmlns:a16="http://schemas.microsoft.com/office/drawing/2014/main" id="{38625883-1130-1AE6-81AE-5256F7E1C3F1}"/>
              </a:ext>
            </a:extLst>
          </p:cNvPr>
          <p:cNvSpPr txBox="1"/>
          <p:nvPr/>
        </p:nvSpPr>
        <p:spPr>
          <a:xfrm>
            <a:off x="7146758" y="6308209"/>
            <a:ext cx="3721768" cy="369332"/>
          </a:xfrm>
          <a:prstGeom prst="rect">
            <a:avLst/>
          </a:prstGeom>
          <a:noFill/>
        </p:spPr>
        <p:txBody>
          <a:bodyPr wrap="square" rtlCol="0">
            <a:spAutoFit/>
          </a:bodyPr>
          <a:lstStyle/>
          <a:p>
            <a:r>
              <a:rPr lang="en-US" dirty="0"/>
              <a:t>After applying 1/F(R,</a:t>
            </a:r>
            <a:r>
              <a:rPr lang="en-US" dirty="0">
                <a:sym typeface="Symbol" panose="05050102010706020507" pitchFamily="18" charset="2"/>
              </a:rPr>
              <a:t>) to EPIC Image</a:t>
            </a:r>
            <a:endParaRPr lang="en-US" dirty="0"/>
          </a:p>
        </p:txBody>
      </p:sp>
      <p:sp>
        <p:nvSpPr>
          <p:cNvPr id="4" name="TextBox 3">
            <a:extLst>
              <a:ext uri="{FF2B5EF4-FFF2-40B4-BE49-F238E27FC236}">
                <a16:creationId xmlns:a16="http://schemas.microsoft.com/office/drawing/2014/main" id="{647AB18C-827D-99FC-7538-79FE34D60CAE}"/>
              </a:ext>
            </a:extLst>
          </p:cNvPr>
          <p:cNvSpPr txBox="1"/>
          <p:nvPr/>
        </p:nvSpPr>
        <p:spPr>
          <a:xfrm>
            <a:off x="1411706" y="6327942"/>
            <a:ext cx="4042610" cy="369332"/>
          </a:xfrm>
          <a:prstGeom prst="rect">
            <a:avLst/>
          </a:prstGeom>
          <a:noFill/>
        </p:spPr>
        <p:txBody>
          <a:bodyPr wrap="square" rtlCol="0">
            <a:spAutoFit/>
          </a:bodyPr>
          <a:lstStyle/>
          <a:p>
            <a:r>
              <a:rPr lang="en-US" dirty="0"/>
              <a:t>Before applying 1/F(R,</a:t>
            </a:r>
            <a:r>
              <a:rPr lang="en-US" dirty="0">
                <a:sym typeface="Symbol" panose="05050102010706020507" pitchFamily="18" charset="2"/>
              </a:rPr>
              <a:t>) to EPIC Image</a:t>
            </a:r>
            <a:endParaRPr lang="en-US" dirty="0"/>
          </a:p>
        </p:txBody>
      </p:sp>
    </p:spTree>
    <p:extLst>
      <p:ext uri="{BB962C8B-B14F-4D97-AF65-F5344CB8AC3E}">
        <p14:creationId xmlns:p14="http://schemas.microsoft.com/office/powerpoint/2010/main" val="106324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curved object&#10;&#10;Description automatically generated with medium confidence">
            <a:extLst>
              <a:ext uri="{FF2B5EF4-FFF2-40B4-BE49-F238E27FC236}">
                <a16:creationId xmlns:a16="http://schemas.microsoft.com/office/drawing/2014/main" id="{1DFAFADB-A7CD-F8CB-DB9A-10B3CF7A3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48" y="1255796"/>
            <a:ext cx="5038725" cy="5038725"/>
          </a:xfrm>
          <a:prstGeom prst="rect">
            <a:avLst/>
          </a:prstGeom>
        </p:spPr>
      </p:pic>
      <p:pic>
        <p:nvPicPr>
          <p:cNvPr id="5" name="Picture 4" descr="A computer screen shot of a graph&#10;&#10;Description automatically generated">
            <a:extLst>
              <a:ext uri="{FF2B5EF4-FFF2-40B4-BE49-F238E27FC236}">
                <a16:creationId xmlns:a16="http://schemas.microsoft.com/office/drawing/2014/main" id="{628C7F10-AAA7-F3AC-77FF-8F233FDB7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313" y="1255796"/>
            <a:ext cx="5038725" cy="5038725"/>
          </a:xfrm>
          <a:prstGeom prst="rect">
            <a:avLst/>
          </a:prstGeom>
        </p:spPr>
      </p:pic>
      <p:sp>
        <p:nvSpPr>
          <p:cNvPr id="6" name="TextBox 5">
            <a:extLst>
              <a:ext uri="{FF2B5EF4-FFF2-40B4-BE49-F238E27FC236}">
                <a16:creationId xmlns:a16="http://schemas.microsoft.com/office/drawing/2014/main" id="{0764351D-476F-F9B5-EB54-E6AE0D6333D1}"/>
              </a:ext>
            </a:extLst>
          </p:cNvPr>
          <p:cNvSpPr txBox="1"/>
          <p:nvPr/>
        </p:nvSpPr>
        <p:spPr>
          <a:xfrm>
            <a:off x="537410" y="563479"/>
            <a:ext cx="11325726" cy="400110"/>
          </a:xfrm>
          <a:prstGeom prst="rect">
            <a:avLst/>
          </a:prstGeom>
          <a:noFill/>
        </p:spPr>
        <p:txBody>
          <a:bodyPr wrap="square" rtlCol="0">
            <a:spAutoFit/>
          </a:bodyPr>
          <a:lstStyle/>
          <a:p>
            <a:r>
              <a:rPr lang="en-US" sz="2000" dirty="0"/>
              <a:t>Fitted F(R,</a:t>
            </a:r>
            <a:r>
              <a:rPr lang="el-GR" sz="2000" dirty="0"/>
              <a:t>ϕ</a:t>
            </a:r>
            <a:r>
              <a:rPr lang="en-US" sz="2000" dirty="0"/>
              <a:t>)  with July 2023 data alone can replicate the results from 2021 &amp; 2022 in Channels 317-551 nm </a:t>
            </a:r>
          </a:p>
        </p:txBody>
      </p:sp>
      <p:sp>
        <p:nvSpPr>
          <p:cNvPr id="8" name="TextBox 7">
            <a:extLst>
              <a:ext uri="{FF2B5EF4-FFF2-40B4-BE49-F238E27FC236}">
                <a16:creationId xmlns:a16="http://schemas.microsoft.com/office/drawing/2014/main" id="{407EE903-864A-BE12-1AB4-C754A4FDA135}"/>
              </a:ext>
            </a:extLst>
          </p:cNvPr>
          <p:cNvSpPr txBox="1"/>
          <p:nvPr/>
        </p:nvSpPr>
        <p:spPr>
          <a:xfrm>
            <a:off x="2310065" y="6402062"/>
            <a:ext cx="1371600" cy="369332"/>
          </a:xfrm>
          <a:prstGeom prst="rect">
            <a:avLst/>
          </a:prstGeom>
          <a:noFill/>
        </p:spPr>
        <p:txBody>
          <a:bodyPr wrap="square" rtlCol="0">
            <a:spAutoFit/>
          </a:bodyPr>
          <a:lstStyle/>
          <a:p>
            <a:r>
              <a:rPr lang="en-US" dirty="0"/>
              <a:t>2021 &amp; 2022</a:t>
            </a:r>
          </a:p>
        </p:txBody>
      </p:sp>
      <p:sp>
        <p:nvSpPr>
          <p:cNvPr id="9" name="TextBox 8">
            <a:extLst>
              <a:ext uri="{FF2B5EF4-FFF2-40B4-BE49-F238E27FC236}">
                <a16:creationId xmlns:a16="http://schemas.microsoft.com/office/drawing/2014/main" id="{2C2EABE0-205F-15E7-291F-C2348E2EFECC}"/>
              </a:ext>
            </a:extLst>
          </p:cNvPr>
          <p:cNvSpPr txBox="1"/>
          <p:nvPr/>
        </p:nvSpPr>
        <p:spPr>
          <a:xfrm>
            <a:off x="8277726" y="6402062"/>
            <a:ext cx="2013285" cy="369332"/>
          </a:xfrm>
          <a:prstGeom prst="rect">
            <a:avLst/>
          </a:prstGeom>
          <a:noFill/>
        </p:spPr>
        <p:txBody>
          <a:bodyPr wrap="square" rtlCol="0">
            <a:spAutoFit/>
          </a:bodyPr>
          <a:lstStyle/>
          <a:p>
            <a:pPr algn="ctr"/>
            <a:r>
              <a:rPr lang="en-US" dirty="0"/>
              <a:t>2023</a:t>
            </a:r>
          </a:p>
        </p:txBody>
      </p:sp>
    </p:spTree>
    <p:extLst>
      <p:ext uri="{BB962C8B-B14F-4D97-AF65-F5344CB8AC3E}">
        <p14:creationId xmlns:p14="http://schemas.microsoft.com/office/powerpoint/2010/main" val="1464033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3C53C2-6DE4-8A0B-8146-DF1441F5156A}"/>
              </a:ext>
            </a:extLst>
          </p:cNvPr>
          <p:cNvPicPr>
            <a:picLocks noChangeAspect="1"/>
          </p:cNvPicPr>
          <p:nvPr/>
        </p:nvPicPr>
        <p:blipFill>
          <a:blip r:embed="rId2"/>
          <a:stretch>
            <a:fillRect/>
          </a:stretch>
        </p:blipFill>
        <p:spPr>
          <a:xfrm>
            <a:off x="4615226" y="3523749"/>
            <a:ext cx="4152900" cy="3048051"/>
          </a:xfrm>
          <a:prstGeom prst="rect">
            <a:avLst/>
          </a:prstGeom>
        </p:spPr>
      </p:pic>
      <p:pic>
        <p:nvPicPr>
          <p:cNvPr id="11" name="Picture 10">
            <a:extLst>
              <a:ext uri="{FF2B5EF4-FFF2-40B4-BE49-F238E27FC236}">
                <a16:creationId xmlns:a16="http://schemas.microsoft.com/office/drawing/2014/main" id="{147756FB-BA30-DB9A-8ED6-2C4B63BF067F}"/>
              </a:ext>
            </a:extLst>
          </p:cNvPr>
          <p:cNvPicPr>
            <a:picLocks noChangeAspect="1"/>
          </p:cNvPicPr>
          <p:nvPr/>
        </p:nvPicPr>
        <p:blipFill>
          <a:blip r:embed="rId3"/>
          <a:stretch>
            <a:fillRect/>
          </a:stretch>
        </p:blipFill>
        <p:spPr>
          <a:xfrm>
            <a:off x="4615226" y="430739"/>
            <a:ext cx="4132296" cy="3048051"/>
          </a:xfrm>
          <a:prstGeom prst="rect">
            <a:avLst/>
          </a:prstGeom>
        </p:spPr>
      </p:pic>
      <p:pic>
        <p:nvPicPr>
          <p:cNvPr id="13" name="Picture 12">
            <a:extLst>
              <a:ext uri="{FF2B5EF4-FFF2-40B4-BE49-F238E27FC236}">
                <a16:creationId xmlns:a16="http://schemas.microsoft.com/office/drawing/2014/main" id="{F22F71CC-8330-C75D-930B-0B2D23535356}"/>
              </a:ext>
            </a:extLst>
          </p:cNvPr>
          <p:cNvPicPr>
            <a:picLocks noChangeAspect="1"/>
          </p:cNvPicPr>
          <p:nvPr/>
        </p:nvPicPr>
        <p:blipFill>
          <a:blip r:embed="rId4"/>
          <a:stretch>
            <a:fillRect/>
          </a:stretch>
        </p:blipFill>
        <p:spPr>
          <a:xfrm>
            <a:off x="456298" y="430739"/>
            <a:ext cx="4083555" cy="2998261"/>
          </a:xfrm>
          <a:prstGeom prst="rect">
            <a:avLst/>
          </a:prstGeom>
        </p:spPr>
      </p:pic>
      <p:pic>
        <p:nvPicPr>
          <p:cNvPr id="17" name="Picture 16">
            <a:extLst>
              <a:ext uri="{FF2B5EF4-FFF2-40B4-BE49-F238E27FC236}">
                <a16:creationId xmlns:a16="http://schemas.microsoft.com/office/drawing/2014/main" id="{293C0803-1982-560B-B867-F7FCADDBCA5D}"/>
              </a:ext>
            </a:extLst>
          </p:cNvPr>
          <p:cNvPicPr>
            <a:picLocks noChangeAspect="1"/>
          </p:cNvPicPr>
          <p:nvPr/>
        </p:nvPicPr>
        <p:blipFill>
          <a:blip r:embed="rId5"/>
          <a:stretch>
            <a:fillRect/>
          </a:stretch>
        </p:blipFill>
        <p:spPr>
          <a:xfrm>
            <a:off x="441737" y="3565417"/>
            <a:ext cx="4098116" cy="3006383"/>
          </a:xfrm>
          <a:prstGeom prst="rect">
            <a:avLst/>
          </a:prstGeom>
        </p:spPr>
      </p:pic>
      <p:sp>
        <p:nvSpPr>
          <p:cNvPr id="18" name="TextBox 17">
            <a:extLst>
              <a:ext uri="{FF2B5EF4-FFF2-40B4-BE49-F238E27FC236}">
                <a16:creationId xmlns:a16="http://schemas.microsoft.com/office/drawing/2014/main" id="{5C11E3EF-77ED-6CD3-C09A-7F4718C91059}"/>
              </a:ext>
            </a:extLst>
          </p:cNvPr>
          <p:cNvSpPr txBox="1"/>
          <p:nvPr/>
        </p:nvSpPr>
        <p:spPr>
          <a:xfrm>
            <a:off x="1740837" y="6478693"/>
            <a:ext cx="1514475" cy="369332"/>
          </a:xfrm>
          <a:prstGeom prst="rect">
            <a:avLst/>
          </a:prstGeom>
          <a:noFill/>
        </p:spPr>
        <p:txBody>
          <a:bodyPr wrap="square" rtlCol="0">
            <a:spAutoFit/>
          </a:bodyPr>
          <a:lstStyle/>
          <a:p>
            <a:r>
              <a:rPr lang="en-US" dirty="0"/>
              <a:t>2021 &amp; 2022</a:t>
            </a:r>
          </a:p>
        </p:txBody>
      </p:sp>
      <p:sp>
        <p:nvSpPr>
          <p:cNvPr id="19" name="TextBox 18">
            <a:extLst>
              <a:ext uri="{FF2B5EF4-FFF2-40B4-BE49-F238E27FC236}">
                <a16:creationId xmlns:a16="http://schemas.microsoft.com/office/drawing/2014/main" id="{0B1AE6B3-9CC6-A595-55CE-D1AEA8D33487}"/>
              </a:ext>
            </a:extLst>
          </p:cNvPr>
          <p:cNvSpPr txBox="1"/>
          <p:nvPr/>
        </p:nvSpPr>
        <p:spPr>
          <a:xfrm>
            <a:off x="6410325" y="6487768"/>
            <a:ext cx="876300" cy="369332"/>
          </a:xfrm>
          <a:prstGeom prst="rect">
            <a:avLst/>
          </a:prstGeom>
          <a:noFill/>
        </p:spPr>
        <p:txBody>
          <a:bodyPr wrap="square" rtlCol="0">
            <a:spAutoFit/>
          </a:bodyPr>
          <a:lstStyle/>
          <a:p>
            <a:r>
              <a:rPr lang="en-US" dirty="0"/>
              <a:t>2023</a:t>
            </a:r>
          </a:p>
        </p:txBody>
      </p:sp>
      <p:sp>
        <p:nvSpPr>
          <p:cNvPr id="21" name="TextBox 20">
            <a:extLst>
              <a:ext uri="{FF2B5EF4-FFF2-40B4-BE49-F238E27FC236}">
                <a16:creationId xmlns:a16="http://schemas.microsoft.com/office/drawing/2014/main" id="{89C56E85-67AA-DAAF-998D-0F4F2A38D23A}"/>
              </a:ext>
            </a:extLst>
          </p:cNvPr>
          <p:cNvSpPr txBox="1"/>
          <p:nvPr/>
        </p:nvSpPr>
        <p:spPr>
          <a:xfrm>
            <a:off x="9047746" y="430739"/>
            <a:ext cx="2831433" cy="1200329"/>
          </a:xfrm>
          <a:prstGeom prst="rect">
            <a:avLst/>
          </a:prstGeom>
          <a:noFill/>
        </p:spPr>
        <p:txBody>
          <a:bodyPr wrap="square">
            <a:spAutoFit/>
          </a:bodyPr>
          <a:lstStyle/>
          <a:p>
            <a:r>
              <a:rPr lang="en-US" sz="1800" dirty="0"/>
              <a:t>Fitted F(R,</a:t>
            </a:r>
            <a:r>
              <a:rPr lang="el-GR" sz="1800" dirty="0"/>
              <a:t>ϕ</a:t>
            </a:r>
            <a:r>
              <a:rPr lang="en-US" sz="1800" dirty="0"/>
              <a:t>)  with July 2023 data alone can replicate the results from 2021 &amp; 2022 in Channels 317-551 nm. </a:t>
            </a:r>
          </a:p>
        </p:txBody>
      </p:sp>
    </p:spTree>
    <p:extLst>
      <p:ext uri="{BB962C8B-B14F-4D97-AF65-F5344CB8AC3E}">
        <p14:creationId xmlns:p14="http://schemas.microsoft.com/office/powerpoint/2010/main" val="1422887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C052333A-55F4-FF79-15D1-2E2F189F22BA}"/>
              </a:ext>
            </a:extLst>
          </p:cNvPr>
          <p:cNvGrpSpPr/>
          <p:nvPr/>
        </p:nvGrpSpPr>
        <p:grpSpPr>
          <a:xfrm>
            <a:off x="270962" y="1141178"/>
            <a:ext cx="11650075" cy="5600698"/>
            <a:chOff x="331871" y="483452"/>
            <a:chExt cx="11650075" cy="5600698"/>
          </a:xfrm>
        </p:grpSpPr>
        <p:pic>
          <p:nvPicPr>
            <p:cNvPr id="5" name="Picture 4" descr="A graph of a curved object&#10;&#10;Description automatically generated with medium confidence">
              <a:extLst>
                <a:ext uri="{FF2B5EF4-FFF2-40B4-BE49-F238E27FC236}">
                  <a16:creationId xmlns:a16="http://schemas.microsoft.com/office/drawing/2014/main" id="{6478700A-5037-1F83-2F1D-CF3077C52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71" y="958516"/>
              <a:ext cx="1880938" cy="1880938"/>
            </a:xfrm>
            <a:prstGeom prst="rect">
              <a:avLst/>
            </a:prstGeom>
          </p:spPr>
        </p:pic>
        <p:pic>
          <p:nvPicPr>
            <p:cNvPr id="7" name="Picture 6" descr="A computer screen shot of a graph&#10;&#10;Description automatically generated">
              <a:extLst>
                <a:ext uri="{FF2B5EF4-FFF2-40B4-BE49-F238E27FC236}">
                  <a16:creationId xmlns:a16="http://schemas.microsoft.com/office/drawing/2014/main" id="{08B02E9C-B7FC-C1CD-CD2E-FBE12D149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956" y="958516"/>
              <a:ext cx="1880938" cy="1880938"/>
            </a:xfrm>
            <a:prstGeom prst="rect">
              <a:avLst/>
            </a:prstGeom>
          </p:spPr>
        </p:pic>
        <p:pic>
          <p:nvPicPr>
            <p:cNvPr id="9" name="Picture 8" descr="A computer screen shot of a graph&#10;&#10;Description automatically generated">
              <a:extLst>
                <a:ext uri="{FF2B5EF4-FFF2-40B4-BE49-F238E27FC236}">
                  <a16:creationId xmlns:a16="http://schemas.microsoft.com/office/drawing/2014/main" id="{6193B0ED-3111-2626-F9CB-3DC40F6544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6041" y="958516"/>
              <a:ext cx="1880938" cy="1880938"/>
            </a:xfrm>
            <a:prstGeom prst="rect">
              <a:avLst/>
            </a:prstGeom>
          </p:spPr>
        </p:pic>
        <p:pic>
          <p:nvPicPr>
            <p:cNvPr id="11" name="Picture 10" descr="A computer generated image of a cone&#10;&#10;Description automatically generated">
              <a:extLst>
                <a:ext uri="{FF2B5EF4-FFF2-40B4-BE49-F238E27FC236}">
                  <a16:creationId xmlns:a16="http://schemas.microsoft.com/office/drawing/2014/main" id="{C6DA7366-B334-37D6-27E0-50DDF5AA01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126" y="958516"/>
              <a:ext cx="1880938" cy="1880938"/>
            </a:xfrm>
            <a:prstGeom prst="rect">
              <a:avLst/>
            </a:prstGeom>
          </p:spPr>
        </p:pic>
        <p:pic>
          <p:nvPicPr>
            <p:cNvPr id="13" name="Picture 12" descr="A computer generated image of a cone&#10;&#10;Description automatically generated">
              <a:extLst>
                <a:ext uri="{FF2B5EF4-FFF2-40B4-BE49-F238E27FC236}">
                  <a16:creationId xmlns:a16="http://schemas.microsoft.com/office/drawing/2014/main" id="{785E4BD9-1055-381D-1268-75A16B921C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2109" y="958518"/>
              <a:ext cx="1880936" cy="1880936"/>
            </a:xfrm>
            <a:prstGeom prst="rect">
              <a:avLst/>
            </a:prstGeom>
          </p:spPr>
        </p:pic>
        <p:pic>
          <p:nvPicPr>
            <p:cNvPr id="15" name="Picture 14" descr="A computer screen shot of a cone&#10;&#10;Description automatically generated">
              <a:extLst>
                <a:ext uri="{FF2B5EF4-FFF2-40B4-BE49-F238E27FC236}">
                  <a16:creationId xmlns:a16="http://schemas.microsoft.com/office/drawing/2014/main" id="{44DAF4BE-FA7D-6430-A3DA-EC1BDA44DF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9192" y="958515"/>
              <a:ext cx="1880937" cy="1880937"/>
            </a:xfrm>
            <a:prstGeom prst="rect">
              <a:avLst/>
            </a:prstGeom>
          </p:spPr>
        </p:pic>
        <p:pic>
          <p:nvPicPr>
            <p:cNvPr id="17" name="Picture 16" descr="A computer screen shot of a graph&#10;&#10;Description automatically generated">
              <a:extLst>
                <a:ext uri="{FF2B5EF4-FFF2-40B4-BE49-F238E27FC236}">
                  <a16:creationId xmlns:a16="http://schemas.microsoft.com/office/drawing/2014/main" id="{C31B45C9-D8DF-5E8E-13E2-D863F2CB78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1871" y="3758865"/>
              <a:ext cx="1880938" cy="1880938"/>
            </a:xfrm>
            <a:prstGeom prst="rect">
              <a:avLst/>
            </a:prstGeom>
          </p:spPr>
        </p:pic>
        <p:pic>
          <p:nvPicPr>
            <p:cNvPr id="19" name="Picture 18" descr="A computer screen shot of a graph&#10;&#10;Description automatically generated">
              <a:extLst>
                <a:ext uri="{FF2B5EF4-FFF2-40B4-BE49-F238E27FC236}">
                  <a16:creationId xmlns:a16="http://schemas.microsoft.com/office/drawing/2014/main" id="{F7221875-357C-B2DE-FA03-1B85D7EFFE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68956" y="3758865"/>
              <a:ext cx="1880938" cy="1880938"/>
            </a:xfrm>
            <a:prstGeom prst="rect">
              <a:avLst/>
            </a:prstGeom>
          </p:spPr>
        </p:pic>
        <p:pic>
          <p:nvPicPr>
            <p:cNvPr id="21" name="Picture 20" descr="A computer screen shot of a graph&#10;&#10;Description automatically generated">
              <a:extLst>
                <a:ext uri="{FF2B5EF4-FFF2-40B4-BE49-F238E27FC236}">
                  <a16:creationId xmlns:a16="http://schemas.microsoft.com/office/drawing/2014/main" id="{450A5BFE-C168-C764-FB23-6ACEF45BF8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06041" y="3758865"/>
              <a:ext cx="1889959" cy="1889959"/>
            </a:xfrm>
            <a:prstGeom prst="rect">
              <a:avLst/>
            </a:prstGeom>
          </p:spPr>
        </p:pic>
        <p:pic>
          <p:nvPicPr>
            <p:cNvPr id="23" name="Picture 22" descr="A computer generated image of a cone&#10;&#10;Description automatically generated">
              <a:extLst>
                <a:ext uri="{FF2B5EF4-FFF2-40B4-BE49-F238E27FC236}">
                  <a16:creationId xmlns:a16="http://schemas.microsoft.com/office/drawing/2014/main" id="{F5ECCB13-9688-EEBA-39B0-78EC9DB97D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52147" y="3767886"/>
              <a:ext cx="1880938" cy="1880938"/>
            </a:xfrm>
            <a:prstGeom prst="rect">
              <a:avLst/>
            </a:prstGeom>
          </p:spPr>
        </p:pic>
        <p:pic>
          <p:nvPicPr>
            <p:cNvPr id="25" name="Picture 24" descr="A computer screen shot of a graph&#10;&#10;Description automatically generated">
              <a:extLst>
                <a:ext uri="{FF2B5EF4-FFF2-40B4-BE49-F238E27FC236}">
                  <a16:creationId xmlns:a16="http://schemas.microsoft.com/office/drawing/2014/main" id="{9FC96B77-D3EB-B656-7768-057EAF7858F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80209" y="3767887"/>
              <a:ext cx="1880936" cy="1880936"/>
            </a:xfrm>
            <a:prstGeom prst="rect">
              <a:avLst/>
            </a:prstGeom>
          </p:spPr>
        </p:pic>
        <p:pic>
          <p:nvPicPr>
            <p:cNvPr id="27" name="Picture 26" descr="A computer generated image of a cone&#10;&#10;Description automatically generated">
              <a:extLst>
                <a:ext uri="{FF2B5EF4-FFF2-40B4-BE49-F238E27FC236}">
                  <a16:creationId xmlns:a16="http://schemas.microsoft.com/office/drawing/2014/main" id="{04128599-B4FE-7ABB-9C9C-7D1F87ECD10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08269" y="3749844"/>
              <a:ext cx="1889959" cy="1889959"/>
            </a:xfrm>
            <a:prstGeom prst="rect">
              <a:avLst/>
            </a:prstGeom>
          </p:spPr>
        </p:pic>
        <p:sp>
          <p:nvSpPr>
            <p:cNvPr id="28" name="TextBox 27">
              <a:extLst>
                <a:ext uri="{FF2B5EF4-FFF2-40B4-BE49-F238E27FC236}">
                  <a16:creationId xmlns:a16="http://schemas.microsoft.com/office/drawing/2014/main" id="{36FB7322-A90B-F7B4-1268-FE2BA11B529C}"/>
                </a:ext>
              </a:extLst>
            </p:cNvPr>
            <p:cNvSpPr txBox="1"/>
            <p:nvPr/>
          </p:nvSpPr>
          <p:spPr>
            <a:xfrm>
              <a:off x="401053" y="2929827"/>
              <a:ext cx="1811756" cy="369332"/>
            </a:xfrm>
            <a:prstGeom prst="rect">
              <a:avLst/>
            </a:prstGeom>
            <a:noFill/>
          </p:spPr>
          <p:txBody>
            <a:bodyPr wrap="square" rtlCol="0">
              <a:spAutoFit/>
            </a:bodyPr>
            <a:lstStyle/>
            <a:p>
              <a:r>
                <a:rPr lang="en-US" dirty="0"/>
                <a:t>317 nm 0.02/div</a:t>
              </a:r>
            </a:p>
          </p:txBody>
        </p:sp>
        <p:sp>
          <p:nvSpPr>
            <p:cNvPr id="29" name="TextBox 28">
              <a:extLst>
                <a:ext uri="{FF2B5EF4-FFF2-40B4-BE49-F238E27FC236}">
                  <a16:creationId xmlns:a16="http://schemas.microsoft.com/office/drawing/2014/main" id="{451D2862-0516-4A74-34B8-7D03F6A0F9A0}"/>
                </a:ext>
              </a:extLst>
            </p:cNvPr>
            <p:cNvSpPr txBox="1"/>
            <p:nvPr/>
          </p:nvSpPr>
          <p:spPr>
            <a:xfrm>
              <a:off x="366462" y="5714818"/>
              <a:ext cx="1811756" cy="369332"/>
            </a:xfrm>
            <a:prstGeom prst="rect">
              <a:avLst/>
            </a:prstGeom>
            <a:noFill/>
          </p:spPr>
          <p:txBody>
            <a:bodyPr wrap="square" rtlCol="0">
              <a:spAutoFit/>
            </a:bodyPr>
            <a:lstStyle/>
            <a:p>
              <a:r>
                <a:rPr lang="en-US" dirty="0"/>
                <a:t>317 nm 0.02/div</a:t>
              </a:r>
            </a:p>
          </p:txBody>
        </p:sp>
        <p:sp>
          <p:nvSpPr>
            <p:cNvPr id="30" name="TextBox 29">
              <a:extLst>
                <a:ext uri="{FF2B5EF4-FFF2-40B4-BE49-F238E27FC236}">
                  <a16:creationId xmlns:a16="http://schemas.microsoft.com/office/drawing/2014/main" id="{1466AF29-326D-B2A7-680E-015AE24B1AB8}"/>
                </a:ext>
              </a:extLst>
            </p:cNvPr>
            <p:cNvSpPr txBox="1"/>
            <p:nvPr/>
          </p:nvSpPr>
          <p:spPr>
            <a:xfrm>
              <a:off x="2338138" y="2929827"/>
              <a:ext cx="1811756" cy="369332"/>
            </a:xfrm>
            <a:prstGeom prst="rect">
              <a:avLst/>
            </a:prstGeom>
            <a:noFill/>
          </p:spPr>
          <p:txBody>
            <a:bodyPr wrap="square" rtlCol="0">
              <a:spAutoFit/>
            </a:bodyPr>
            <a:lstStyle/>
            <a:p>
              <a:r>
                <a:rPr lang="en-US" dirty="0"/>
                <a:t>325 nm 0.01/div</a:t>
              </a:r>
            </a:p>
          </p:txBody>
        </p:sp>
        <p:sp>
          <p:nvSpPr>
            <p:cNvPr id="31" name="TextBox 30">
              <a:extLst>
                <a:ext uri="{FF2B5EF4-FFF2-40B4-BE49-F238E27FC236}">
                  <a16:creationId xmlns:a16="http://schemas.microsoft.com/office/drawing/2014/main" id="{AD1683F7-544F-10F1-13DD-BCDCB7C93BF8}"/>
                </a:ext>
              </a:extLst>
            </p:cNvPr>
            <p:cNvSpPr txBox="1"/>
            <p:nvPr/>
          </p:nvSpPr>
          <p:spPr>
            <a:xfrm>
              <a:off x="2268956" y="5714818"/>
              <a:ext cx="1811756" cy="369332"/>
            </a:xfrm>
            <a:prstGeom prst="rect">
              <a:avLst/>
            </a:prstGeom>
            <a:noFill/>
          </p:spPr>
          <p:txBody>
            <a:bodyPr wrap="square" rtlCol="0">
              <a:spAutoFit/>
            </a:bodyPr>
            <a:lstStyle/>
            <a:p>
              <a:r>
                <a:rPr lang="en-US" dirty="0"/>
                <a:t>325 nm 0.01/div</a:t>
              </a:r>
            </a:p>
          </p:txBody>
        </p:sp>
        <p:sp>
          <p:nvSpPr>
            <p:cNvPr id="32" name="TextBox 31">
              <a:extLst>
                <a:ext uri="{FF2B5EF4-FFF2-40B4-BE49-F238E27FC236}">
                  <a16:creationId xmlns:a16="http://schemas.microsoft.com/office/drawing/2014/main" id="{4ECA9B0C-AFA5-885F-8241-167F174D9F15}"/>
                </a:ext>
              </a:extLst>
            </p:cNvPr>
            <p:cNvSpPr txBox="1"/>
            <p:nvPr/>
          </p:nvSpPr>
          <p:spPr>
            <a:xfrm>
              <a:off x="4240632" y="2914469"/>
              <a:ext cx="1811756" cy="369332"/>
            </a:xfrm>
            <a:prstGeom prst="rect">
              <a:avLst/>
            </a:prstGeom>
            <a:noFill/>
          </p:spPr>
          <p:txBody>
            <a:bodyPr wrap="square" rtlCol="0">
              <a:spAutoFit/>
            </a:bodyPr>
            <a:lstStyle/>
            <a:p>
              <a:r>
                <a:rPr lang="en-US" dirty="0"/>
                <a:t>340 nm 0.02/div</a:t>
              </a:r>
            </a:p>
          </p:txBody>
        </p:sp>
        <p:sp>
          <p:nvSpPr>
            <p:cNvPr id="33" name="TextBox 32">
              <a:extLst>
                <a:ext uri="{FF2B5EF4-FFF2-40B4-BE49-F238E27FC236}">
                  <a16:creationId xmlns:a16="http://schemas.microsoft.com/office/drawing/2014/main" id="{8D9433F4-366E-1277-35B8-A35D20925E6E}"/>
                </a:ext>
              </a:extLst>
            </p:cNvPr>
            <p:cNvSpPr txBox="1"/>
            <p:nvPr/>
          </p:nvSpPr>
          <p:spPr>
            <a:xfrm>
              <a:off x="4240632" y="5714818"/>
              <a:ext cx="1811756" cy="369332"/>
            </a:xfrm>
            <a:prstGeom prst="rect">
              <a:avLst/>
            </a:prstGeom>
            <a:noFill/>
          </p:spPr>
          <p:txBody>
            <a:bodyPr wrap="square" rtlCol="0">
              <a:spAutoFit/>
            </a:bodyPr>
            <a:lstStyle/>
            <a:p>
              <a:r>
                <a:rPr lang="en-US" dirty="0"/>
                <a:t>340 nm 0.01/div</a:t>
              </a:r>
            </a:p>
          </p:txBody>
        </p:sp>
        <p:sp>
          <p:nvSpPr>
            <p:cNvPr id="34" name="TextBox 33">
              <a:extLst>
                <a:ext uri="{FF2B5EF4-FFF2-40B4-BE49-F238E27FC236}">
                  <a16:creationId xmlns:a16="http://schemas.microsoft.com/office/drawing/2014/main" id="{A3C1B6E4-D1E2-2EA1-6C3A-20010B7B53E7}"/>
                </a:ext>
              </a:extLst>
            </p:cNvPr>
            <p:cNvSpPr txBox="1"/>
            <p:nvPr/>
          </p:nvSpPr>
          <p:spPr>
            <a:xfrm>
              <a:off x="8111289" y="2929827"/>
              <a:ext cx="1811756" cy="369332"/>
            </a:xfrm>
            <a:prstGeom prst="rect">
              <a:avLst/>
            </a:prstGeom>
            <a:noFill/>
          </p:spPr>
          <p:txBody>
            <a:bodyPr wrap="square" rtlCol="0">
              <a:spAutoFit/>
            </a:bodyPr>
            <a:lstStyle/>
            <a:p>
              <a:r>
                <a:rPr lang="en-US" dirty="0"/>
                <a:t>442 nm 0.01/div</a:t>
              </a:r>
            </a:p>
          </p:txBody>
        </p:sp>
        <p:sp>
          <p:nvSpPr>
            <p:cNvPr id="35" name="TextBox 34">
              <a:extLst>
                <a:ext uri="{FF2B5EF4-FFF2-40B4-BE49-F238E27FC236}">
                  <a16:creationId xmlns:a16="http://schemas.microsoft.com/office/drawing/2014/main" id="{1E90D052-9F87-4C18-8E0B-B1CF74BB9D53}"/>
                </a:ext>
              </a:extLst>
            </p:cNvPr>
            <p:cNvSpPr txBox="1"/>
            <p:nvPr/>
          </p:nvSpPr>
          <p:spPr>
            <a:xfrm>
              <a:off x="8080209" y="5710989"/>
              <a:ext cx="1928060" cy="369332"/>
            </a:xfrm>
            <a:prstGeom prst="rect">
              <a:avLst/>
            </a:prstGeom>
            <a:noFill/>
          </p:spPr>
          <p:txBody>
            <a:bodyPr wrap="square" rtlCol="0">
              <a:spAutoFit/>
            </a:bodyPr>
            <a:lstStyle/>
            <a:p>
              <a:r>
                <a:rPr lang="en-US" dirty="0"/>
                <a:t>442 nm 0.005/div</a:t>
              </a:r>
            </a:p>
          </p:txBody>
        </p:sp>
        <p:sp>
          <p:nvSpPr>
            <p:cNvPr id="36" name="TextBox 35">
              <a:extLst>
                <a:ext uri="{FF2B5EF4-FFF2-40B4-BE49-F238E27FC236}">
                  <a16:creationId xmlns:a16="http://schemas.microsoft.com/office/drawing/2014/main" id="{E5EA91B0-8BFE-DFE4-DBBA-653B15E36094}"/>
                </a:ext>
              </a:extLst>
            </p:cNvPr>
            <p:cNvSpPr txBox="1"/>
            <p:nvPr/>
          </p:nvSpPr>
          <p:spPr>
            <a:xfrm>
              <a:off x="6208795" y="2905448"/>
              <a:ext cx="1811756" cy="369332"/>
            </a:xfrm>
            <a:prstGeom prst="rect">
              <a:avLst/>
            </a:prstGeom>
            <a:noFill/>
          </p:spPr>
          <p:txBody>
            <a:bodyPr wrap="square" rtlCol="0">
              <a:spAutoFit/>
            </a:bodyPr>
            <a:lstStyle/>
            <a:p>
              <a:r>
                <a:rPr lang="en-US" dirty="0"/>
                <a:t>388 nm 0.01/div</a:t>
              </a:r>
            </a:p>
          </p:txBody>
        </p:sp>
        <p:sp>
          <p:nvSpPr>
            <p:cNvPr id="37" name="TextBox 36">
              <a:extLst>
                <a:ext uri="{FF2B5EF4-FFF2-40B4-BE49-F238E27FC236}">
                  <a16:creationId xmlns:a16="http://schemas.microsoft.com/office/drawing/2014/main" id="{EEFA1236-21A9-FACE-1041-6E714FB5B0A4}"/>
                </a:ext>
              </a:extLst>
            </p:cNvPr>
            <p:cNvSpPr txBox="1"/>
            <p:nvPr/>
          </p:nvSpPr>
          <p:spPr>
            <a:xfrm>
              <a:off x="6186738" y="5710989"/>
              <a:ext cx="1811756" cy="369332"/>
            </a:xfrm>
            <a:prstGeom prst="rect">
              <a:avLst/>
            </a:prstGeom>
            <a:noFill/>
          </p:spPr>
          <p:txBody>
            <a:bodyPr wrap="square" rtlCol="0">
              <a:spAutoFit/>
            </a:bodyPr>
            <a:lstStyle/>
            <a:p>
              <a:r>
                <a:rPr lang="en-US" dirty="0"/>
                <a:t>388 nm 0.01/div</a:t>
              </a:r>
            </a:p>
          </p:txBody>
        </p:sp>
        <p:sp>
          <p:nvSpPr>
            <p:cNvPr id="38" name="TextBox 37">
              <a:extLst>
                <a:ext uri="{FF2B5EF4-FFF2-40B4-BE49-F238E27FC236}">
                  <a16:creationId xmlns:a16="http://schemas.microsoft.com/office/drawing/2014/main" id="{1B9EADE9-ACB5-B755-8281-BD8405070714}"/>
                </a:ext>
              </a:extLst>
            </p:cNvPr>
            <p:cNvSpPr txBox="1"/>
            <p:nvPr/>
          </p:nvSpPr>
          <p:spPr>
            <a:xfrm>
              <a:off x="10047370" y="2929827"/>
              <a:ext cx="1934576" cy="369332"/>
            </a:xfrm>
            <a:prstGeom prst="rect">
              <a:avLst/>
            </a:prstGeom>
            <a:noFill/>
          </p:spPr>
          <p:txBody>
            <a:bodyPr wrap="square" rtlCol="0">
              <a:spAutoFit/>
            </a:bodyPr>
            <a:lstStyle/>
            <a:p>
              <a:r>
                <a:rPr lang="en-US" dirty="0"/>
                <a:t>551 nm 0.005/div</a:t>
              </a:r>
            </a:p>
          </p:txBody>
        </p:sp>
        <p:sp>
          <p:nvSpPr>
            <p:cNvPr id="39" name="TextBox 38">
              <a:extLst>
                <a:ext uri="{FF2B5EF4-FFF2-40B4-BE49-F238E27FC236}">
                  <a16:creationId xmlns:a16="http://schemas.microsoft.com/office/drawing/2014/main" id="{D1F1AC93-9687-D113-3D00-B734E1E01FC8}"/>
                </a:ext>
              </a:extLst>
            </p:cNvPr>
            <p:cNvSpPr txBox="1"/>
            <p:nvPr/>
          </p:nvSpPr>
          <p:spPr>
            <a:xfrm>
              <a:off x="10008269" y="5701969"/>
              <a:ext cx="1934576" cy="369332"/>
            </a:xfrm>
            <a:prstGeom prst="rect">
              <a:avLst/>
            </a:prstGeom>
            <a:noFill/>
          </p:spPr>
          <p:txBody>
            <a:bodyPr wrap="square" rtlCol="0">
              <a:spAutoFit/>
            </a:bodyPr>
            <a:lstStyle/>
            <a:p>
              <a:r>
                <a:rPr lang="en-US" dirty="0"/>
                <a:t>551 nm 0.005/div</a:t>
              </a:r>
            </a:p>
          </p:txBody>
        </p:sp>
        <p:sp>
          <p:nvSpPr>
            <p:cNvPr id="40" name="TextBox 39">
              <a:extLst>
                <a:ext uri="{FF2B5EF4-FFF2-40B4-BE49-F238E27FC236}">
                  <a16:creationId xmlns:a16="http://schemas.microsoft.com/office/drawing/2014/main" id="{6BBCF52E-9D97-86D2-DADD-C6E57EFD35C5}"/>
                </a:ext>
              </a:extLst>
            </p:cNvPr>
            <p:cNvSpPr txBox="1"/>
            <p:nvPr/>
          </p:nvSpPr>
          <p:spPr>
            <a:xfrm>
              <a:off x="2595314" y="483452"/>
              <a:ext cx="6914148" cy="400110"/>
            </a:xfrm>
            <a:prstGeom prst="rect">
              <a:avLst/>
            </a:prstGeom>
            <a:noFill/>
          </p:spPr>
          <p:txBody>
            <a:bodyPr wrap="square" rtlCol="0">
              <a:spAutoFit/>
            </a:bodyPr>
            <a:lstStyle/>
            <a:p>
              <a:pPr algn="ctr"/>
              <a:r>
                <a:rPr lang="en-US" sz="2000" dirty="0"/>
                <a:t>Fitted F(R,</a:t>
              </a:r>
              <a:r>
                <a:rPr lang="el-GR" sz="2000" dirty="0"/>
                <a:t>ϕ</a:t>
              </a:r>
              <a:r>
                <a:rPr lang="en-US" sz="2000" dirty="0"/>
                <a:t>) From 2021 &amp; 2022 Lunar Data</a:t>
              </a:r>
            </a:p>
          </p:txBody>
        </p:sp>
        <p:sp>
          <p:nvSpPr>
            <p:cNvPr id="41" name="TextBox 40">
              <a:extLst>
                <a:ext uri="{FF2B5EF4-FFF2-40B4-BE49-F238E27FC236}">
                  <a16:creationId xmlns:a16="http://schemas.microsoft.com/office/drawing/2014/main" id="{923A274D-FCAA-775F-843D-88185EE70863}"/>
                </a:ext>
              </a:extLst>
            </p:cNvPr>
            <p:cNvSpPr txBox="1"/>
            <p:nvPr/>
          </p:nvSpPr>
          <p:spPr>
            <a:xfrm>
              <a:off x="2729664" y="3328957"/>
              <a:ext cx="6914148" cy="400110"/>
            </a:xfrm>
            <a:prstGeom prst="rect">
              <a:avLst/>
            </a:prstGeom>
            <a:noFill/>
          </p:spPr>
          <p:txBody>
            <a:bodyPr wrap="square" rtlCol="0">
              <a:spAutoFit/>
            </a:bodyPr>
            <a:lstStyle/>
            <a:p>
              <a:pPr algn="ctr"/>
              <a:r>
                <a:rPr lang="en-US" sz="2000" dirty="0"/>
                <a:t>Fitted F(R,</a:t>
              </a:r>
              <a:r>
                <a:rPr lang="el-GR" sz="2000" dirty="0"/>
                <a:t>ϕ</a:t>
              </a:r>
              <a:r>
                <a:rPr lang="en-US" sz="2000" dirty="0"/>
                <a:t>) From July 2023 Lunar Data</a:t>
              </a:r>
            </a:p>
          </p:txBody>
        </p:sp>
      </p:grpSp>
      <p:sp>
        <p:nvSpPr>
          <p:cNvPr id="43" name="TextBox 42">
            <a:extLst>
              <a:ext uri="{FF2B5EF4-FFF2-40B4-BE49-F238E27FC236}">
                <a16:creationId xmlns:a16="http://schemas.microsoft.com/office/drawing/2014/main" id="{A2C4AF8B-D0B7-074C-83CE-1E1A37D95433}"/>
              </a:ext>
            </a:extLst>
          </p:cNvPr>
          <p:cNvSpPr txBox="1"/>
          <p:nvPr/>
        </p:nvSpPr>
        <p:spPr>
          <a:xfrm>
            <a:off x="992730" y="613519"/>
            <a:ext cx="10310312" cy="461665"/>
          </a:xfrm>
          <a:prstGeom prst="rect">
            <a:avLst/>
          </a:prstGeom>
          <a:noFill/>
        </p:spPr>
        <p:txBody>
          <a:bodyPr wrap="square" rtlCol="0">
            <a:spAutoFit/>
          </a:bodyPr>
          <a:lstStyle/>
          <a:p>
            <a:r>
              <a:rPr lang="en-US" sz="2400" dirty="0"/>
              <a:t>Consistency in Channels 317-551 nm are found between Early and 2023 data sets</a:t>
            </a:r>
          </a:p>
        </p:txBody>
      </p:sp>
    </p:spTree>
    <p:extLst>
      <p:ext uri="{BB962C8B-B14F-4D97-AF65-F5344CB8AC3E}">
        <p14:creationId xmlns:p14="http://schemas.microsoft.com/office/powerpoint/2010/main" val="3427839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1026</Words>
  <Application>Microsoft Office PowerPoint</Application>
  <PresentationFormat>Widescreen</PresentationFormat>
  <Paragraphs>107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Cambria Math</vt:lpstr>
      <vt:lpstr>Times New Roman</vt:lpstr>
      <vt:lpstr>Wingdings</vt:lpstr>
      <vt:lpstr>Office Theme</vt:lpstr>
      <vt:lpstr>An update of EPIC flat field calibration  with lunar measurements </vt:lpstr>
      <vt:lpstr>PowerPoint Presentation</vt:lpstr>
      <vt:lpstr>PowerPoint Presentation</vt:lpstr>
      <vt:lpstr>PowerPoint Presentation</vt:lpstr>
      <vt:lpstr>Adding One More Dimension to EPIC UV Flat Field Corrections in Lunar Measurements F(R,)=1+c1*(R/1024)^2+c2*(R/1024)^4+b*(R/1024)*cos(+0)</vt:lpstr>
      <vt:lpstr>Significant ~6 month cycles in the coincidence comparison are reduced with the lunar F(R,)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update of EPIC flat field calibration  with lunar measurements </dc:title>
  <dc:creator>Liang-Kang Huang</dc:creator>
  <cp:lastModifiedBy>Liang-Kang Huang</cp:lastModifiedBy>
  <cp:revision>1</cp:revision>
  <dcterms:created xsi:type="dcterms:W3CDTF">2023-10-13T18:36:04Z</dcterms:created>
  <dcterms:modified xsi:type="dcterms:W3CDTF">2023-10-14T02:56:02Z</dcterms:modified>
</cp:coreProperties>
</file>