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8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7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0EA1-3730-D20F-24DC-72F816812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640D7-6B24-941B-6F04-D0305F65F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FBBA-BFC0-71B3-342D-9467B40E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01E98-62A6-56CD-737F-546012B1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1BA70-2230-CEC3-C12C-B79B512F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0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8D45-1B1F-D021-4617-42E18C29B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8220D-1681-6C3B-8E7D-4FEECB32A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A862F-C98C-7F6B-5C61-D8FC9748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7B6EA-14C1-1D3A-CA40-0FDAE1C1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52FC3-7FBD-9FCD-0A36-2DAF688D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5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05CCF-6BAA-EF4D-4FAA-08CC93B55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3397A-31EC-EBD4-31B7-E9B5AA86D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8D5C0-6E67-C5C6-4D42-9E89DCE2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005B-4AC8-66FC-3F09-317DC374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1E068-C3B4-2649-D497-A3134CC6F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BD39-2288-34DB-0771-6DAF7A73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F407C-3839-723A-C61F-A6B2D41B4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88ED3-59F0-4691-122F-C14B2804F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E70AE-1515-A3D0-B505-4826CA7F1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2E236-B983-666A-3D0B-DBADA94B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2C6B4-4775-CA7F-559B-921C4B56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B2F53-7110-7A20-8D49-4AB7C5720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609B5-CEAE-6C52-3AA6-38D2ADD3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394AE-9ABA-FB9D-0462-64BC1406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826B-609E-C25C-F8C2-2EF6E2B2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2D61-DABE-BA6D-A6FB-65EB5E09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C53A-0071-70C6-ED29-B4605D7B4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567A9-EC98-7E3B-5582-061D01149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3EC9C-2908-5918-41A2-30D34CF4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2880E-A32A-8BD3-D95C-3FA81AD3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9F452-8791-7706-0317-952A5874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D561-73BE-BA9A-B7AB-9C0C422CF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94EC0-155E-6770-E10C-A831A08B0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641CC-118A-C230-3AB1-A36027058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EE2A0-9261-08FA-D46A-A99D8A4E34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C0E92-6BD9-DEF8-752A-14BB47B6D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A9B1CF-FBD4-3169-D653-7B20DE4E8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A5C50E-B7FC-962E-50A9-D273888B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99F1D-8702-96F6-4F5C-93E7FE2E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DB63-435E-C0F2-68EB-CF3829DB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D8C54-920F-9990-2CE8-92B4623C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66067-9576-2F5D-C383-74428BAD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B47DB-F452-B74F-52C4-4F3A0AEF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9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DE88E-2901-563F-4641-96AE24EE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DA3E9-0F82-6B58-F675-4AE3A187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BF27D-EC0C-AA58-FEC0-4A82EA44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3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9C99-2B01-5179-C520-CFD46515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C9CDA-F35C-F541-8933-54EFAAD5E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DF8D6-59B8-8088-199B-2046CDEFD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CF8E6-C7D6-AC75-7C24-00D22A7D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77CDB-DDB5-779A-BEB2-359881C7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A5490-65D1-7FC0-736C-D6F43B8B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7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5EE3-AC48-3F6B-C94A-F004EF97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AF457-3A50-E52A-9E88-1D1FD5706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695B8-A5BD-325F-58F5-63402CEBB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BC4F3-9A7F-A65E-F24F-019D7B2B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FAB9D-3D96-4EAA-511C-25677761E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2BE11-8785-3354-48FC-4800423A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B1BE3-7467-CE45-4FE2-8F25E848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1B07E-02BF-9506-647A-FFC0D467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93C2-7CBE-9A6C-32BB-CC00C6B95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88B02-12AF-4824-A30B-6105F5D19406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5C57-8746-DBAB-3DBE-C6C62A2AE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C5297-9DA0-8DAC-1EA4-185781AC8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8C75-9B95-4DAE-879A-5613C1C2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6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cd-ext.gsfc.nasa.gov/Data_services/merged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D51D3-D1FD-C04F-F3DB-D0E25277A8E5}"/>
              </a:ext>
            </a:extLst>
          </p:cNvPr>
          <p:cNvSpPr txBox="1"/>
          <p:nvPr/>
        </p:nvSpPr>
        <p:spPr>
          <a:xfrm>
            <a:off x="1915363" y="279468"/>
            <a:ext cx="869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EPIC Ozone and Trends from SBUV + OMPS-NM </a:t>
            </a:r>
          </a:p>
        </p:txBody>
      </p:sp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F793C46E-E047-7FEE-D5D9-A07C39FA2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2" y="920380"/>
            <a:ext cx="6015268" cy="4475574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32FFB42-1B4E-3B01-8519-3F48E2932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52" y="1187793"/>
            <a:ext cx="4963127" cy="3940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2A25E-7625-EC24-6382-0FE28BB7CD2B}"/>
              </a:ext>
            </a:extLst>
          </p:cNvPr>
          <p:cNvSpPr txBox="1"/>
          <p:nvPr/>
        </p:nvSpPr>
        <p:spPr>
          <a:xfrm>
            <a:off x="4718304" y="512854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1979 - 2021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1C57D-AF31-D72B-0C15-6C847A8900A7}"/>
              </a:ext>
            </a:extLst>
          </p:cNvPr>
          <p:cNvSpPr txBox="1"/>
          <p:nvPr/>
        </p:nvSpPr>
        <p:spPr>
          <a:xfrm>
            <a:off x="1856841" y="5771692"/>
            <a:ext cx="8837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Jay Herman, Jerald </a:t>
            </a:r>
            <a:r>
              <a:rPr lang="en-US" sz="3200" b="1" dirty="0" err="1"/>
              <a:t>Ziemke</a:t>
            </a:r>
            <a:r>
              <a:rPr lang="en-US" sz="3200" b="1" dirty="0"/>
              <a:t>, and Richard </a:t>
            </a:r>
            <a:r>
              <a:rPr lang="en-US" sz="3200" b="1" dirty="0" err="1"/>
              <a:t>McPeters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364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4EE04-6AE3-A248-D126-9836798E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85" y="298563"/>
            <a:ext cx="6061253" cy="5027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5A8882-FCF0-B7D0-8238-4624EB413283}"/>
              </a:ext>
            </a:extLst>
          </p:cNvPr>
          <p:cNvSpPr txBox="1"/>
          <p:nvPr/>
        </p:nvSpPr>
        <p:spPr>
          <a:xfrm>
            <a:off x="452323" y="5387873"/>
            <a:ext cx="11287353" cy="916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Lowess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(0.3) fits to the </a:t>
            </a:r>
            <a:r>
              <a:rPr lang="en-US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for 16 latitude bands used to determine T</a:t>
            </a:r>
            <a:r>
              <a:rPr lang="en-US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Note that the ozone scale varies for each latitude.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BF2FFF-B4C6-0355-AEA0-AC80E11F3DDA}"/>
              </a:ext>
            </a:extLst>
          </p:cNvPr>
          <p:cNvSpPr txBox="1"/>
          <p:nvPr/>
        </p:nvSpPr>
        <p:spPr>
          <a:xfrm>
            <a:off x="9354457" y="972457"/>
            <a:ext cx="2322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Expanded Scale</a:t>
            </a:r>
          </a:p>
          <a:p>
            <a:endParaRPr lang="en-US" sz="2800" b="1" dirty="0"/>
          </a:p>
          <a:p>
            <a:r>
              <a:rPr lang="en-US" sz="2800" b="1" dirty="0"/>
              <a:t>T</a:t>
            </a:r>
            <a:r>
              <a:rPr lang="en-US" sz="2800" b="1" baseline="-25000" dirty="0"/>
              <a:t>A</a:t>
            </a:r>
            <a:r>
              <a:rPr lang="en-US" sz="2800" b="1" dirty="0"/>
              <a:t> is from 1</a:t>
            </a:r>
            <a:r>
              <a:rPr lang="en-US" sz="2800" b="1" baseline="30000" dirty="0"/>
              <a:t>st</a:t>
            </a:r>
            <a:r>
              <a:rPr lang="en-US" sz="2800" b="1" dirty="0"/>
              <a:t> derivative</a:t>
            </a:r>
          </a:p>
        </p:txBody>
      </p:sp>
    </p:spTree>
    <p:extLst>
      <p:ext uri="{BB962C8B-B14F-4D97-AF65-F5344CB8AC3E}">
        <p14:creationId xmlns:p14="http://schemas.microsoft.com/office/powerpoint/2010/main" val="306021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BC495D-81F5-6519-5F8D-0BCF91471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2" y="772004"/>
            <a:ext cx="6466434" cy="5145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0512B-08CF-0C8B-1703-CA444E09FFAD}"/>
              </a:ext>
            </a:extLst>
          </p:cNvPr>
          <p:cNvSpPr txBox="1"/>
          <p:nvPr/>
        </p:nvSpPr>
        <p:spPr>
          <a:xfrm>
            <a:off x="582016" y="6027725"/>
            <a:ext cx="7172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Turnaround dates T</a:t>
            </a:r>
            <a:r>
              <a:rPr lang="en-US" sz="2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8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as a function of latitude 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7FDFE-F137-6EEE-62F3-13D8246B122E}"/>
              </a:ext>
            </a:extLst>
          </p:cNvPr>
          <p:cNvSpPr txBox="1"/>
          <p:nvPr/>
        </p:nvSpPr>
        <p:spPr>
          <a:xfrm>
            <a:off x="7885786" y="1236269"/>
            <a:ext cx="40233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general T</a:t>
            </a:r>
            <a:r>
              <a:rPr lang="en-US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pattern shown in Fig. 7 should appear in model calculations as a signature of the combined effects of photochemistry, dynamics, and volcanic eruptions on the cessation of decreasing ozone in the mid-1990s. </a:t>
            </a:r>
          </a:p>
          <a:p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models do not show this behavior suggesting that the dynamics and chemistry are incomplete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1E990-CDC7-465C-2F3A-7CCEDBFC019E}"/>
              </a:ext>
            </a:extLst>
          </p:cNvPr>
          <p:cNvSpPr txBox="1"/>
          <p:nvPr/>
        </p:nvSpPr>
        <p:spPr>
          <a:xfrm>
            <a:off x="1528877" y="285293"/>
            <a:ext cx="889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test for atmospheric models</a:t>
            </a:r>
          </a:p>
        </p:txBody>
      </p:sp>
    </p:spTree>
    <p:extLst>
      <p:ext uri="{BB962C8B-B14F-4D97-AF65-F5344CB8AC3E}">
        <p14:creationId xmlns:p14="http://schemas.microsoft.com/office/powerpoint/2010/main" val="110406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FEDCA4-2CFF-6C21-0282-D090EB18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067" y="1433570"/>
            <a:ext cx="4040237" cy="3370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F00AAD-415F-E8D7-FC5B-950A3D770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68" y="1433569"/>
            <a:ext cx="4341924" cy="3455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6B675C-D69D-124A-B027-3C8B2E8801E5}"/>
              </a:ext>
            </a:extLst>
          </p:cNvPr>
          <p:cNvSpPr txBox="1"/>
          <p:nvPr/>
        </p:nvSpPr>
        <p:spPr>
          <a:xfrm>
            <a:off x="3884371" y="369609"/>
            <a:ext cx="361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Age of Air and T</a:t>
            </a:r>
            <a:r>
              <a:rPr lang="en-US" sz="3600" b="1" baseline="-250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63000-A703-C2F1-AD6E-E85901033E12}"/>
              </a:ext>
            </a:extLst>
          </p:cNvPr>
          <p:cNvSpPr txBox="1"/>
          <p:nvPr/>
        </p:nvSpPr>
        <p:spPr>
          <a:xfrm>
            <a:off x="777849" y="5306504"/>
            <a:ext cx="1063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Equatorial region Dominated by upwelling Brewer Dobson circulation</a:t>
            </a:r>
          </a:p>
          <a:p>
            <a:r>
              <a:rPr lang="en-US" b="1" dirty="0"/>
              <a:t>South Hemisphere Mid- to High-latitudes dominated by Polar Vortex winds and summer Ozone hole backfilling</a:t>
            </a:r>
          </a:p>
          <a:p>
            <a:r>
              <a:rPr lang="en-US" b="1" dirty="0"/>
              <a:t>Northern Hemisphere Mid- to High latitudes: No Polar Vortex, No ozone hole, follows equatorial values</a:t>
            </a:r>
          </a:p>
        </p:txBody>
      </p:sp>
    </p:spTree>
    <p:extLst>
      <p:ext uri="{BB962C8B-B14F-4D97-AF65-F5344CB8AC3E}">
        <p14:creationId xmlns:p14="http://schemas.microsoft.com/office/powerpoint/2010/main" val="207109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diagram, line, font&#10;&#10;Description automatically generated">
            <a:extLst>
              <a:ext uri="{FF2B5EF4-FFF2-40B4-BE49-F238E27FC236}">
                <a16:creationId xmlns:a16="http://schemas.microsoft.com/office/drawing/2014/main" id="{52089B85-DE4B-A3B9-7463-B99AF7CF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" y="729621"/>
            <a:ext cx="6598920" cy="5331423"/>
          </a:xfrm>
          <a:prstGeom prst="rect">
            <a:avLst/>
          </a:prstGeom>
        </p:spPr>
      </p:pic>
      <p:pic>
        <p:nvPicPr>
          <p:cNvPr id="3" name="Picture 2" descr="A picture containing text, diagram, plot, line&#10;&#10;Description automatically generated">
            <a:extLst>
              <a:ext uri="{FF2B5EF4-FFF2-40B4-BE49-F238E27FC236}">
                <a16:creationId xmlns:a16="http://schemas.microsoft.com/office/drawing/2014/main" id="{91BEBF6D-AA6D-B805-EB43-576D50027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913" y="1089967"/>
            <a:ext cx="4962147" cy="4015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B5E07-3917-2DDC-37B9-4FCADAFB9DBA}"/>
              </a:ext>
            </a:extLst>
          </p:cNvPr>
          <p:cNvSpPr txBox="1"/>
          <p:nvPr/>
        </p:nvSpPr>
        <p:spPr>
          <a:xfrm>
            <a:off x="1153351" y="6061044"/>
            <a:ext cx="104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Ozone trends P</a:t>
            </a:r>
            <a:r>
              <a:rPr lang="en-US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0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(percent per decade) using the MLR and Annual Average methods before and after T</a:t>
            </a:r>
            <a:r>
              <a:rPr lang="en-US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0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6b A magnified version of the MLR estimated trends after T</a:t>
            </a:r>
            <a:r>
              <a:rPr lang="en-US" sz="20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 2</a:t>
            </a:r>
            <a:r>
              <a:rPr lang="en-US" sz="20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uncertainties.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FE589C-0BD0-498B-5AB3-44215F3533C0}"/>
              </a:ext>
            </a:extLst>
          </p:cNvPr>
          <p:cNvSpPr txBox="1"/>
          <p:nvPr/>
        </p:nvSpPr>
        <p:spPr>
          <a:xfrm>
            <a:off x="2499664" y="150625"/>
            <a:ext cx="7192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Ozone trends P</a:t>
            </a:r>
            <a:r>
              <a:rPr lang="en-US" sz="2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28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(percent per decade)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786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1DF39-E455-F551-AC75-66EE2A7106E8}"/>
              </a:ext>
            </a:extLst>
          </p:cNvPr>
          <p:cNvSpPr txBox="1"/>
          <p:nvPr/>
        </p:nvSpPr>
        <p:spPr>
          <a:xfrm>
            <a:off x="4067251" y="424281"/>
            <a:ext cx="222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40854-8609-9E01-0A5E-DFAFCD607F73}"/>
              </a:ext>
            </a:extLst>
          </p:cNvPr>
          <p:cNvSpPr txBox="1"/>
          <p:nvPr/>
        </p:nvSpPr>
        <p:spPr>
          <a:xfrm>
            <a:off x="1141170" y="1258215"/>
            <a:ext cx="950976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EPIC ozone agrees with OMPS-NM especially summer values </a:t>
            </a:r>
            <a:br>
              <a:rPr lang="en-US" sz="2800" b="1" dirty="0"/>
            </a:b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MOD data set shows latitude dependent T</a:t>
            </a:r>
            <a:r>
              <a:rPr lang="en-US" sz="2800" b="1" baseline="-25000" dirty="0"/>
              <a:t>A</a:t>
            </a:r>
            <a:r>
              <a:rPr lang="en-US" sz="2800" b="1" dirty="0"/>
              <a:t>(</a:t>
            </a:r>
            <a:r>
              <a:rPr lang="en-US" sz="2800" b="1" dirty="0">
                <a:latin typeface="Symbol" panose="05050102010706020507" pitchFamily="18" charset="2"/>
              </a:rPr>
              <a:t>q</a:t>
            </a:r>
            <a:r>
              <a:rPr lang="en-US" sz="2800" b="1" dirty="0"/>
              <a:t>)</a:t>
            </a:r>
            <a:br>
              <a:rPr lang="en-US" sz="2800" b="1" dirty="0"/>
            </a:b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Current Atmospheric Chemistry and Dynamics Models show T</a:t>
            </a:r>
            <a:r>
              <a:rPr lang="en-US" sz="2800" b="1" baseline="-25000" dirty="0"/>
              <a:t>A</a:t>
            </a:r>
            <a:r>
              <a:rPr lang="en-US" sz="2800" b="1" dirty="0"/>
              <a:t> = 2000</a:t>
            </a:r>
            <a:br>
              <a:rPr lang="en-US" sz="2800" b="1" dirty="0"/>
            </a:b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T</a:t>
            </a:r>
            <a:r>
              <a:rPr lang="en-US" sz="2800" b="1" baseline="-25000" dirty="0"/>
              <a:t>A</a:t>
            </a:r>
            <a:r>
              <a:rPr lang="en-US" sz="2800" b="1" dirty="0"/>
              <a:t>(</a:t>
            </a:r>
            <a:r>
              <a:rPr lang="en-US" sz="2800" b="1" dirty="0">
                <a:latin typeface="Symbol" panose="05050102010706020507" pitchFamily="18" charset="2"/>
              </a:rPr>
              <a:t>q</a:t>
            </a:r>
            <a:r>
              <a:rPr lang="en-US" sz="2800" b="1" dirty="0"/>
              <a:t>) is a useful test of 3-D Models Ability to represent Atmospheric Chemistry, Dynamics, and Volcanic Effects</a:t>
            </a:r>
            <a:br>
              <a:rPr lang="en-US" sz="2800" b="1" dirty="0"/>
            </a:br>
            <a:endParaRPr lang="en-US" sz="2800" b="1" dirty="0"/>
          </a:p>
          <a:p>
            <a:r>
              <a:rPr lang="en-US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Herman, J.,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Ziemke</a:t>
            </a:r>
            <a:r>
              <a:rPr lang="en-US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J., and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McPeters</a:t>
            </a:r>
            <a:r>
              <a:rPr lang="en-US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, R.: Total Column Ozone Trends from the NASA Merged Ozone Time Series 1979 to 2021 Showing Limited Recovery to 1979 Amounts after Declining into the Mid 1990s, </a:t>
            </a:r>
            <a:r>
              <a:rPr lang="en-US" b="1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EGUsphere</a:t>
            </a:r>
            <a:r>
              <a:rPr lang="en-US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[Accepted], https://doi.org/10.5194/egusphere-2023-955, 2023.</a:t>
            </a:r>
            <a:endParaRPr lang="en-U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7111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FC096-F390-E81D-C6E5-F1A477698F0A}"/>
              </a:ext>
            </a:extLst>
          </p:cNvPr>
          <p:cNvSpPr txBox="1"/>
          <p:nvPr/>
        </p:nvSpPr>
        <p:spPr>
          <a:xfrm>
            <a:off x="892455" y="1199693"/>
            <a:ext cx="109581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This talk is divided in two parts</a:t>
            </a:r>
          </a:p>
          <a:p>
            <a:endParaRPr lang="en-US" sz="3600" b="1" dirty="0"/>
          </a:p>
          <a:p>
            <a:pPr marL="742950" indent="-742950">
              <a:buAutoNum type="arabicPeriod"/>
            </a:pPr>
            <a:r>
              <a:rPr lang="en-US" sz="3600" b="1" dirty="0"/>
              <a:t>EPIC compared to OMPS showing good agreement for moderate SZA</a:t>
            </a:r>
            <a:br>
              <a:rPr lang="en-US" sz="3600" b="1" dirty="0"/>
            </a:br>
            <a:endParaRPr lang="en-US" sz="3600" b="1" dirty="0"/>
          </a:p>
          <a:p>
            <a:pPr marL="742950" indent="-742950">
              <a:buAutoNum type="arabicPeriod"/>
            </a:pPr>
            <a:r>
              <a:rPr lang="en-US" sz="3600" b="1" dirty="0"/>
              <a:t>Long-Term O</a:t>
            </a:r>
            <a:r>
              <a:rPr lang="en-US" sz="3600" b="1" baseline="-25000" dirty="0"/>
              <a:t>3</a:t>
            </a:r>
            <a:r>
              <a:rPr lang="en-US" sz="3600" b="1" dirty="0"/>
              <a:t> Time Series (MOD) 1978 - 2021</a:t>
            </a:r>
          </a:p>
          <a:p>
            <a:r>
              <a:rPr lang="en-US" sz="3600" b="1" dirty="0"/>
              <a:t>	  Trends and Latitude Dependent Ozone Turn-  	  	  Around Dates T</a:t>
            </a:r>
            <a:r>
              <a:rPr lang="en-US" sz="3600" b="1" baseline="-25000" dirty="0"/>
              <a:t>A</a:t>
            </a:r>
            <a:r>
              <a:rPr lang="en-US" sz="3600" b="1" dirty="0"/>
              <a:t>(</a:t>
            </a:r>
            <a:r>
              <a:rPr lang="en-US" sz="3600" b="1" dirty="0">
                <a:latin typeface="Symbol" panose="05050102010706020507" pitchFamily="18" charset="2"/>
              </a:rPr>
              <a:t>q</a:t>
            </a:r>
            <a:r>
              <a:rPr lang="en-US" sz="3600" b="1" dirty="0"/>
              <a:t>) 1994 – 1998</a:t>
            </a:r>
          </a:p>
          <a:p>
            <a:r>
              <a:rPr lang="en-US" sz="3600" b="1" dirty="0"/>
              <a:t>	  Global Models do not show this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2AA047-31A5-8A7F-6EB3-86141EADEDE8}"/>
              </a:ext>
            </a:extLst>
          </p:cNvPr>
          <p:cNvSpPr txBox="1"/>
          <p:nvPr/>
        </p:nvSpPr>
        <p:spPr>
          <a:xfrm>
            <a:off x="1915363" y="279468"/>
            <a:ext cx="8801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EPIC Ozone and Trends from SBUV + OMPS-NM </a:t>
            </a:r>
          </a:p>
        </p:txBody>
      </p:sp>
    </p:spTree>
    <p:extLst>
      <p:ext uri="{BB962C8B-B14F-4D97-AF65-F5344CB8AC3E}">
        <p14:creationId xmlns:p14="http://schemas.microsoft.com/office/powerpoint/2010/main" val="162629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9E40F-68E8-F7DB-C907-31B9959EA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66" y="0"/>
            <a:ext cx="854918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CBE95F-FD5C-F99A-BEC2-7B7EB940BAF6}"/>
              </a:ext>
            </a:extLst>
          </p:cNvPr>
          <p:cNvSpPr txBox="1"/>
          <p:nvPr/>
        </p:nvSpPr>
        <p:spPr>
          <a:xfrm>
            <a:off x="9144000" y="1033272"/>
            <a:ext cx="2953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EPIC vs OMPS-NM</a:t>
            </a:r>
          </a:p>
          <a:p>
            <a:endParaRPr lang="en-US" sz="2800" b="1" dirty="0"/>
          </a:p>
          <a:p>
            <a:r>
              <a:rPr lang="en-US" sz="2800" b="1" dirty="0"/>
              <a:t>Summer values are good</a:t>
            </a:r>
          </a:p>
          <a:p>
            <a:endParaRPr lang="en-US" sz="2800" b="1" dirty="0"/>
          </a:p>
          <a:p>
            <a:r>
              <a:rPr lang="en-US" sz="2800" b="1" dirty="0"/>
              <a:t>65</a:t>
            </a:r>
            <a:r>
              <a:rPr lang="en-US" sz="2800" b="1" baseline="30000" dirty="0"/>
              <a:t>O</a:t>
            </a:r>
            <a:r>
              <a:rPr lang="en-US" sz="2800" b="1" dirty="0"/>
              <a:t>S shows a zenith angle  problem with EPIC and OMPS</a:t>
            </a:r>
          </a:p>
        </p:txBody>
      </p:sp>
    </p:spTree>
    <p:extLst>
      <p:ext uri="{BB962C8B-B14F-4D97-AF65-F5344CB8AC3E}">
        <p14:creationId xmlns:p14="http://schemas.microsoft.com/office/powerpoint/2010/main" val="401373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04665-5ADA-1F82-13C5-FA16129B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40" y="1840461"/>
            <a:ext cx="5805449" cy="4807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75CF4-2D1B-AC84-65F2-16964368B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5" y="2013344"/>
            <a:ext cx="5433416" cy="44404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6179A6-B178-B0EA-AAE6-EC5CC9C6E987}"/>
              </a:ext>
            </a:extLst>
          </p:cNvPr>
          <p:cNvSpPr txBox="1"/>
          <p:nvPr/>
        </p:nvSpPr>
        <p:spPr>
          <a:xfrm>
            <a:off x="1106424" y="404226"/>
            <a:ext cx="98938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Solar Zenith Angle Problem at 65S</a:t>
            </a:r>
          </a:p>
          <a:p>
            <a:pPr algn="ctr"/>
            <a:r>
              <a:rPr lang="en-US" sz="3600" b="1" dirty="0"/>
              <a:t>Spherical Geometry Radiative Transfer is Needed</a:t>
            </a:r>
          </a:p>
        </p:txBody>
      </p:sp>
    </p:spTree>
    <p:extLst>
      <p:ext uri="{BB962C8B-B14F-4D97-AF65-F5344CB8AC3E}">
        <p14:creationId xmlns:p14="http://schemas.microsoft.com/office/powerpoint/2010/main" val="8401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C92D43-E909-8BF3-F349-CE1A707F11F9}"/>
              </a:ext>
            </a:extLst>
          </p:cNvPr>
          <p:cNvSpPr txBox="1"/>
          <p:nvPr/>
        </p:nvSpPr>
        <p:spPr>
          <a:xfrm>
            <a:off x="4228185" y="519379"/>
            <a:ext cx="284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EPIC Ozone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61C8D-9537-3B1C-1A29-7B71923B8180}"/>
              </a:ext>
            </a:extLst>
          </p:cNvPr>
          <p:cNvSpPr txBox="1"/>
          <p:nvPr/>
        </p:nvSpPr>
        <p:spPr>
          <a:xfrm>
            <a:off x="1633728" y="1704441"/>
            <a:ext cx="8924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EPIC ozone agrees well with OMPS-NPP except where there are sampling problems near the Arctic and Antarctic circles</a:t>
            </a:r>
          </a:p>
          <a:p>
            <a:endParaRPr lang="en-US" sz="2800" b="1" dirty="0"/>
          </a:p>
          <a:p>
            <a:r>
              <a:rPr lang="en-US" sz="2800" b="1" dirty="0"/>
              <a:t>Summer values agree everywhere</a:t>
            </a:r>
          </a:p>
          <a:p>
            <a:endParaRPr lang="en-US" sz="2800" b="1" dirty="0"/>
          </a:p>
          <a:p>
            <a:r>
              <a:rPr lang="en-US" sz="2800" b="1" dirty="0"/>
              <a:t>The EPIC data record is not long enough for trend estimation but agrees with OMPS for 2016 – 2022. The missing 2019 data is a problem for trend estimation.</a:t>
            </a:r>
          </a:p>
        </p:txBody>
      </p:sp>
    </p:spTree>
    <p:extLst>
      <p:ext uri="{BB962C8B-B14F-4D97-AF65-F5344CB8AC3E}">
        <p14:creationId xmlns:p14="http://schemas.microsoft.com/office/powerpoint/2010/main" val="392499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5AF13B-BA57-F269-4E6E-4AAABB312B2B}"/>
              </a:ext>
            </a:extLst>
          </p:cNvPr>
          <p:cNvSpPr txBox="1"/>
          <p:nvPr/>
        </p:nvSpPr>
        <p:spPr>
          <a:xfrm>
            <a:off x="1345997" y="855878"/>
            <a:ext cx="9568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Trends and Turnaround dates from the MOD ozone data set</a:t>
            </a:r>
          </a:p>
          <a:p>
            <a:pPr algn="ctr"/>
            <a:r>
              <a:rPr lang="en-US" sz="2800" b="1" dirty="0"/>
              <a:t>1978 - 2021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EB0B6D-0745-3200-307A-31354FBAA897}"/>
              </a:ext>
            </a:extLst>
          </p:cNvPr>
          <p:cNvSpPr txBox="1"/>
          <p:nvPr/>
        </p:nvSpPr>
        <p:spPr>
          <a:xfrm>
            <a:off x="658368" y="2266146"/>
            <a:ext cx="105558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 consists of a merged ozone data set from</a:t>
            </a:r>
          </a:p>
          <a:p>
            <a:r>
              <a:rPr lang="en-US" sz="2800" b="1" dirty="0"/>
              <a:t>	Nimbus 7 SBUV (1978 – 1990)</a:t>
            </a:r>
          </a:p>
          <a:p>
            <a:r>
              <a:rPr lang="en-US" sz="2800" b="1" dirty="0"/>
              <a:t>	NOAA-9  SBUV-2		NOAA-17 SBUV-2        </a:t>
            </a:r>
          </a:p>
          <a:p>
            <a:r>
              <a:rPr lang="en-US" sz="2800" b="1" dirty="0"/>
              <a:t>	NOAA-11 SBUV-2		NOAA-18 SBUV-2</a:t>
            </a:r>
          </a:p>
          <a:p>
            <a:r>
              <a:rPr lang="en-US" sz="2800" b="1" dirty="0"/>
              <a:t>	NOAA-14 SBUV-2		NOAA-19 SBUV-1</a:t>
            </a:r>
          </a:p>
          <a:p>
            <a:r>
              <a:rPr lang="en-US" sz="2800" b="1" dirty="0"/>
              <a:t>	NOAA-16 SBUV-2		</a:t>
            </a:r>
          </a:p>
          <a:p>
            <a:r>
              <a:rPr lang="en-US" sz="2800" b="1" dirty="0"/>
              <a:t>	Suomi NPP OMPS  (2012 – 2023)</a:t>
            </a:r>
          </a:p>
          <a:p>
            <a:endParaRPr lang="en-US" sz="2800" b="1" dirty="0"/>
          </a:p>
          <a:p>
            <a:r>
              <a:rPr lang="en-US" sz="2800" b="1" dirty="0">
                <a:hlinkClick r:id="rId2"/>
              </a:rPr>
              <a:t>https://acd-ext.gsfc.nasa.gov/Data_services/merged/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1075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7B9A61-7E0B-B56B-C53D-6FFB4808D25C}"/>
              </a:ext>
            </a:extLst>
          </p:cNvPr>
          <p:cNvSpPr txBox="1"/>
          <p:nvPr/>
        </p:nvSpPr>
        <p:spPr>
          <a:xfrm>
            <a:off x="577900" y="1215425"/>
            <a:ext cx="10416845" cy="1338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 trend estimates for the long-term changes in </a:t>
            </a:r>
            <a:r>
              <a:rPr lang="en-US" sz="2400" b="1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24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t,</a:t>
            </a:r>
            <a:r>
              <a:rPr lang="en-US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q</a:t>
            </a:r>
            <a:r>
              <a:rPr lang="en-US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globally and as a function of latitude </a:t>
            </a:r>
            <a:r>
              <a:rPr lang="en-US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have been obtained using the multivariate linear regression (MLR) model</a:t>
            </a:r>
            <a:r>
              <a:rPr lang="en-US" sz="24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.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Trends B(</a:t>
            </a:r>
            <a:r>
              <a:rPr lang="en-US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were determined for </a:t>
            </a:r>
            <a:r>
              <a:rPr lang="en-US" sz="2400" b="1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24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t,</a:t>
            </a:r>
            <a:r>
              <a:rPr lang="en-US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q</a:t>
            </a:r>
            <a:r>
              <a:rPr lang="en-US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using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3405C-1024-C51D-65F4-6E88CE82D0F9}"/>
              </a:ext>
            </a:extLst>
          </p:cNvPr>
          <p:cNvSpPr txBox="1"/>
          <p:nvPr/>
        </p:nvSpPr>
        <p:spPr>
          <a:xfrm>
            <a:off x="993859" y="2844260"/>
            <a:ext cx="10147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US" sz="1800" b="1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t,</a:t>
            </a:r>
            <a:r>
              <a:rPr lang="en-US" sz="18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q</a:t>
            </a:r>
            <a:r>
              <a:rPr lang="en-US" sz="1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US" sz="18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= A(</a:t>
            </a:r>
            <a:r>
              <a:rPr lang="en-US" sz="1800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 t) + B(</a:t>
            </a:r>
            <a:r>
              <a:rPr lang="en-US" sz="1800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,t</a:t>
            </a:r>
            <a:r>
              <a:rPr lang="en-US" sz="18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)∙t + C(</a:t>
            </a:r>
            <a:r>
              <a:rPr lang="en-US" sz="1800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,t</a:t>
            </a:r>
            <a:r>
              <a:rPr lang="en-US" sz="18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)∙QBO</a:t>
            </a:r>
            <a:r>
              <a:rPr lang="en-US" sz="1800" b="1" baseline="-25000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1</a:t>
            </a:r>
            <a:r>
              <a:rPr lang="en-US" sz="18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(t) + D(</a:t>
            </a:r>
            <a:r>
              <a:rPr lang="en-US" sz="1800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,t</a:t>
            </a:r>
            <a:r>
              <a:rPr lang="en-US" sz="18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)∙QBO</a:t>
            </a:r>
            <a:r>
              <a:rPr lang="en-US" sz="1800" b="1" baseline="-25000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2</a:t>
            </a:r>
            <a:r>
              <a:rPr lang="en-US" sz="18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(t) + E(</a:t>
            </a:r>
            <a:r>
              <a:rPr lang="en-US" sz="1800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,t</a:t>
            </a:r>
            <a:r>
              <a:rPr lang="en-US" sz="18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)∙ENSO(t) + F(</a:t>
            </a:r>
            <a:r>
              <a:rPr lang="en-US" sz="1800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,t</a:t>
            </a:r>
            <a:r>
              <a:rPr lang="en-US" sz="18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)∙Solar(t) + R(t,</a:t>
            </a:r>
            <a:r>
              <a:rPr lang="en-US" sz="18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800" b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1800" b="1" dirty="0">
                <a:effectLst/>
                <a:latin typeface="AdvTT5843c571"/>
                <a:ea typeface="Calibri" panose="020F0502020204030204" pitchFamily="34" charset="0"/>
                <a:cs typeface="AdvTT5843c571"/>
              </a:rPr>
              <a:t>)</a:t>
            </a:r>
            <a:endParaRPr lang="en-US" b="1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E7A4A16-B4AE-FA43-E40D-634E5D078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295120"/>
              </p:ext>
            </p:extLst>
          </p:nvPr>
        </p:nvGraphicFramePr>
        <p:xfrm>
          <a:off x="1529670" y="3513009"/>
          <a:ext cx="87979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" imgW="4441680" imgH="444240" progId="Equation.AxMath">
                  <p:embed/>
                </p:oleObj>
              </mc:Choice>
              <mc:Fallback>
                <p:oleObj name="AxMath" r:id="rId2" imgW="4441680" imgH="444240" progId="Equation.AxMat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9670" y="3513009"/>
                        <a:ext cx="8797925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D9DD46B-6AE6-9B9E-424E-F958719A63FB}"/>
              </a:ext>
            </a:extLst>
          </p:cNvPr>
          <p:cNvSpPr txBox="1"/>
          <p:nvPr/>
        </p:nvSpPr>
        <p:spPr>
          <a:xfrm>
            <a:off x="577900" y="4625162"/>
            <a:ext cx="105631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 uncertainties for the trend variables A(t) and B(</a:t>
            </a:r>
            <a:r>
              <a:rPr lang="en-US" sz="28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were derived from the calculated statistical covariance matrix involving the variances and cross-covariances of the constants </a:t>
            </a: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357A9-13AF-5861-4A27-B5BE9E275836}"/>
              </a:ext>
            </a:extLst>
          </p:cNvPr>
          <p:cNvSpPr txBox="1"/>
          <p:nvPr/>
        </p:nvSpPr>
        <p:spPr>
          <a:xfrm>
            <a:off x="1959428" y="248065"/>
            <a:ext cx="855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Multivariate Linear Regression Equations</a:t>
            </a:r>
          </a:p>
        </p:txBody>
      </p:sp>
    </p:spTree>
    <p:extLst>
      <p:ext uri="{BB962C8B-B14F-4D97-AF65-F5344CB8AC3E}">
        <p14:creationId xmlns:p14="http://schemas.microsoft.com/office/powerpoint/2010/main" val="339960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6B4FBF-F43E-AC02-9DCE-D1403DD342C7}"/>
              </a:ext>
            </a:extLst>
          </p:cNvPr>
          <p:cNvSpPr txBox="1"/>
          <p:nvPr/>
        </p:nvSpPr>
        <p:spPr>
          <a:xfrm>
            <a:off x="828446" y="418795"/>
            <a:ext cx="10358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Long-term trends can be calculated from deseasonalized data, either from the MLR method or from simply forming annual averages. The two methods agree closely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5BCDD73-6C20-6F0C-1A4A-9160012E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1" y="1803790"/>
            <a:ext cx="5356226" cy="4399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12350-2374-E5F4-7C9A-AAB3A8F9E321}"/>
              </a:ext>
            </a:extLst>
          </p:cNvPr>
          <p:cNvSpPr txBox="1"/>
          <p:nvPr/>
        </p:nvSpPr>
        <p:spPr>
          <a:xfrm>
            <a:off x="6693407" y="2304288"/>
            <a:ext cx="4396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Estimation of linear long-term trends since 1979 is misleading, since ozone showed significant annual declines until the mid-1990s and then increased slightly thereafter, meaning the average long-term time series is non-linear. 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Therefore, this trend estimate is misleading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5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933DBC8B-BF7A-B28D-7D1C-41DF0AE5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15" y="1290857"/>
            <a:ext cx="4768795" cy="3791013"/>
          </a:xfrm>
          <a:prstGeom prst="rect">
            <a:avLst/>
          </a:prstGeom>
        </p:spPr>
      </p:pic>
      <p:pic>
        <p:nvPicPr>
          <p:cNvPr id="3" name="Picture 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7B0606F4-40D5-0941-CB3E-18C266087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54" y="1384490"/>
            <a:ext cx="4716663" cy="3791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1CF73E-AC28-9D10-088D-11E9110E62E8}"/>
              </a:ext>
            </a:extLst>
          </p:cNvPr>
          <p:cNvSpPr txBox="1"/>
          <p:nvPr/>
        </p:nvSpPr>
        <p:spPr>
          <a:xfrm>
            <a:off x="2231136" y="566928"/>
            <a:ext cx="737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Non-Linear behavior of the Ozone time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DE520-DB58-A00D-F7B1-40414ADEAEC6}"/>
              </a:ext>
            </a:extLst>
          </p:cNvPr>
          <p:cNvSpPr txBox="1"/>
          <p:nvPr/>
        </p:nvSpPr>
        <p:spPr>
          <a:xfrm>
            <a:off x="1236268" y="5282579"/>
            <a:ext cx="9773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two latitude bands and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Lowess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(0.3) fitting functions (f = 0.3, black lines). Examples of different f = 0.1 (Red) and 0.05 (blue dots) are shown. Note the slight downturn since 2010 in the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Lowess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(0.3) at 55</a:t>
            </a:r>
            <a:r>
              <a:rPr lang="en-US" sz="2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321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860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AdvTT5843c571</vt:lpstr>
      <vt:lpstr>Arial</vt:lpstr>
      <vt:lpstr>Calibri</vt:lpstr>
      <vt:lpstr>Calibri Light</vt:lpstr>
      <vt:lpstr>Open Sans</vt:lpstr>
      <vt:lpstr>Symbol</vt:lpstr>
      <vt:lpstr>Office Theme</vt:lpstr>
      <vt:lpstr>AxMath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herman</dc:creator>
  <cp:lastModifiedBy>jay herman</cp:lastModifiedBy>
  <cp:revision>10</cp:revision>
  <dcterms:created xsi:type="dcterms:W3CDTF">2023-09-12T14:33:46Z</dcterms:created>
  <dcterms:modified xsi:type="dcterms:W3CDTF">2023-10-17T00:25:55Z</dcterms:modified>
</cp:coreProperties>
</file>