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2" r:id="rId3"/>
    <p:sldId id="258" r:id="rId4"/>
    <p:sldId id="267" r:id="rId5"/>
    <p:sldId id="273" r:id="rId6"/>
    <p:sldId id="266" r:id="rId7"/>
    <p:sldId id="274" r:id="rId8"/>
    <p:sldId id="268" r:id="rId9"/>
    <p:sldId id="271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7C93-C143-45EF-B480-D0C583419D9E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7331F-AA3F-4A33-B194-4DD17B8AA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9B0A-22E2-40FB-B4AB-3A311F2CAC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79CB-4BA6-4DA6-8BB0-CD7DB0404AB7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1655-CA9E-4509-A4A1-BE077B776594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8A9E-48F1-4430-9742-1DF65E184E67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9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44AB-E3BC-47FD-82FF-AB75DCB6C0B4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E89C-F710-487B-8BC8-1D5DB12C510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993B-36FA-4004-A91D-A1A1628B29A3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C1E3-1101-4547-B041-2198012200AA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3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617A-2D48-4387-B58E-0C970AF9C098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EB23-9263-4298-A94F-A01BCF7D10E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390F-931E-455B-977B-C9B2BFAC7909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BC4D-04CE-45F5-A496-857D272AFA2D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5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AF33-76E0-4168-8FDF-C2E1D6B19EE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69C1-9509-49BF-85B2-5A216B107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pic.gsfc.nas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ic.gsfc.nasa.gov/?date=2018-09-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926" y="838200"/>
            <a:ext cx="76668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Earth observations from the </a:t>
            </a:r>
            <a:r>
              <a:rPr lang="en-GB" sz="4400" b="1" dirty="0" smtClean="0">
                <a:solidFill>
                  <a:srgbClr val="FF0000"/>
                </a:solidFill>
              </a:rPr>
              <a:t>lunar </a:t>
            </a:r>
            <a:r>
              <a:rPr lang="en-GB" sz="4400" b="1" dirty="0" smtClean="0">
                <a:solidFill>
                  <a:srgbClr val="FF0000"/>
                </a:solidFill>
              </a:rPr>
              <a:t>surface: scientific </a:t>
            </a:r>
            <a:r>
              <a:rPr lang="en-GB" sz="4400" b="1" dirty="0" smtClean="0">
                <a:solidFill>
                  <a:srgbClr val="FF0000"/>
                </a:solidFill>
              </a:rPr>
              <a:t>and technical advantages </a:t>
            </a:r>
            <a:r>
              <a:rPr lang="en-GB" sz="4400" b="1" dirty="0" smtClean="0">
                <a:solidFill>
                  <a:srgbClr val="FF0000"/>
                </a:solidFill>
              </a:rPr>
              <a:t>and dependence on lunar </a:t>
            </a:r>
            <a:r>
              <a:rPr lang="en-GB" sz="4400" b="1" dirty="0" err="1" smtClean="0">
                <a:solidFill>
                  <a:srgbClr val="FF0000"/>
                </a:solidFill>
              </a:rPr>
              <a:t>libration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2788" y="42672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Nick Gorkavyi</a:t>
            </a:r>
            <a:r>
              <a:rPr lang="en-GB" sz="2000" b="1" baseline="30000" dirty="0" smtClean="0"/>
              <a:t> 1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Nickolay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Krotkov</a:t>
            </a:r>
            <a:r>
              <a:rPr lang="en-GB" sz="2000" b="1" dirty="0" smtClean="0"/>
              <a:t> 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, and Alexander </a:t>
            </a:r>
            <a:r>
              <a:rPr lang="en-GB" sz="2000" b="1" dirty="0" err="1" smtClean="0"/>
              <a:t>Marshak</a:t>
            </a:r>
            <a:r>
              <a:rPr lang="en-GB" sz="2000" b="1" baseline="30000" dirty="0" smtClean="0"/>
              <a:t> 2</a:t>
            </a:r>
            <a:endParaRPr lang="en-GB" sz="2000" b="1" dirty="0" smtClean="0"/>
          </a:p>
          <a:p>
            <a:r>
              <a:rPr lang="en-GB" sz="2000" baseline="30000" dirty="0" smtClean="0"/>
              <a:t>1 </a:t>
            </a:r>
            <a:r>
              <a:rPr lang="en-GB" sz="2000" dirty="0" smtClean="0"/>
              <a:t> Science Systems and Applications, Inc., Lanham, MD, USA</a:t>
            </a:r>
          </a:p>
          <a:p>
            <a:r>
              <a:rPr lang="en-GB" sz="2000" baseline="30000" dirty="0" smtClean="0"/>
              <a:t>2 </a:t>
            </a:r>
            <a:r>
              <a:rPr lang="en-GB" sz="2000" dirty="0" smtClean="0"/>
              <a:t> National Aeronautics and Space Administration (NASA), Goddard Space Flight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(GSFC), Greenbelt, MD, USA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976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718"/>
            <a:ext cx="7396976" cy="3473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0" y="151179"/>
            <a:ext cx="220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Fig.11. Positions and phases of </a:t>
            </a:r>
            <a:r>
              <a:rPr lang="en-GB" sz="1200" b="1" dirty="0"/>
              <a:t>the Earth for different Moon </a:t>
            </a:r>
            <a:r>
              <a:rPr lang="en-GB" sz="1200" b="1" dirty="0" smtClean="0"/>
              <a:t>observers  [2]</a:t>
            </a:r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a) Position of the Earth’s </a:t>
            </a:r>
            <a:r>
              <a:rPr lang="en-GB" sz="1200" dirty="0" err="1"/>
              <a:t>center</a:t>
            </a:r>
            <a:r>
              <a:rPr lang="en-GB" sz="1200" dirty="0"/>
              <a:t> and Earth’s phases during 15–29 June </a:t>
            </a:r>
            <a:r>
              <a:rPr lang="en-GB" sz="1200" dirty="0" smtClean="0"/>
              <a:t>2022 (15 </a:t>
            </a:r>
            <a:r>
              <a:rPr lang="en-GB" sz="1200" dirty="0"/>
              <a:t>points, green line) for an observer located on the lunar south </a:t>
            </a:r>
            <a:r>
              <a:rPr lang="en-GB" sz="1200" dirty="0" smtClean="0"/>
              <a:t>pole. </a:t>
            </a:r>
            <a:r>
              <a:rPr lang="en-GB" sz="1200" dirty="0"/>
              <a:t>The Earth is almost completely illuminated</a:t>
            </a:r>
          </a:p>
          <a:p>
            <a:r>
              <a:rPr lang="en-GB" sz="1200" dirty="0"/>
              <a:t>on 29 June 2022, while its axis is tilted to the Sun at an almost maximum angle (summer in the Northern Hemisphere), which creates </a:t>
            </a:r>
            <a:r>
              <a:rPr lang="en-GB" sz="1200" dirty="0" smtClean="0"/>
              <a:t>good conditions </a:t>
            </a:r>
            <a:r>
              <a:rPr lang="en-GB" sz="1200" dirty="0"/>
              <a:t>for observing the Earth’s North Pole (marked with a cross and the letter N). 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b) Earth’s phases and visible trajectory for the same</a:t>
            </a:r>
          </a:p>
          <a:p>
            <a:r>
              <a:rPr lang="en-GB" sz="1200" dirty="0"/>
              <a:t>period for an observer on the equator near longitude </a:t>
            </a:r>
            <a:r>
              <a:rPr lang="en-GB" sz="1200" dirty="0" smtClean="0"/>
              <a:t>90°W. </a:t>
            </a:r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c) Position of the Earth </a:t>
            </a:r>
            <a:r>
              <a:rPr lang="en-GB" sz="1200" dirty="0" err="1"/>
              <a:t>center</a:t>
            </a:r>
            <a:r>
              <a:rPr lang="en-GB" sz="1200" dirty="0"/>
              <a:t> and Earth’s phases during</a:t>
            </a:r>
          </a:p>
          <a:p>
            <a:r>
              <a:rPr lang="en-GB" sz="1200" dirty="0"/>
              <a:t>15 June–12 July 2022 (28 points, green line) for an observer located on the lunar north </a:t>
            </a:r>
            <a:r>
              <a:rPr lang="en-GB" sz="1200" dirty="0" smtClean="0"/>
              <a:t>pole. </a:t>
            </a:r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d) Earth’s phases </a:t>
            </a:r>
            <a:r>
              <a:rPr lang="en-GB" sz="1200" dirty="0" smtClean="0"/>
              <a:t>and visible </a:t>
            </a:r>
            <a:r>
              <a:rPr lang="en-GB" sz="1200" dirty="0"/>
              <a:t>trajectory for the same period for an observer on the equator near longitude </a:t>
            </a:r>
            <a:r>
              <a:rPr lang="en-GB" sz="1200" dirty="0" smtClean="0"/>
              <a:t>90°E.</a:t>
            </a:r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4" y="76200"/>
            <a:ext cx="4821936" cy="3624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733800"/>
            <a:ext cx="145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381000"/>
            <a:ext cx="2743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Fig. 12. </a:t>
            </a:r>
            <a:r>
              <a:rPr lang="en-GB" sz="1400" b="1" dirty="0"/>
              <a:t>Visual positions of the Earth’s </a:t>
            </a:r>
            <a:r>
              <a:rPr lang="en-GB" sz="1400" b="1" dirty="0" err="1"/>
              <a:t>center</a:t>
            </a:r>
            <a:r>
              <a:rPr lang="en-GB" sz="1400" b="1" dirty="0"/>
              <a:t> during 2026 </a:t>
            </a:r>
            <a:r>
              <a:rPr lang="en-GB" sz="1400" dirty="0"/>
              <a:t>(green</a:t>
            </a:r>
          </a:p>
          <a:p>
            <a:r>
              <a:rPr lang="en-GB" sz="1400" dirty="0"/>
              <a:t>line) from the south pole of the </a:t>
            </a:r>
            <a:r>
              <a:rPr lang="en-GB" sz="1400" dirty="0" smtClean="0"/>
              <a:t>Moon </a:t>
            </a:r>
            <a:r>
              <a:rPr lang="en-GB" sz="1400" dirty="0"/>
              <a:t>and </a:t>
            </a:r>
            <a:r>
              <a:rPr lang="en-GB" sz="1400" dirty="0" smtClean="0"/>
              <a:t>possible positions </a:t>
            </a:r>
            <a:r>
              <a:rPr lang="en-GB" sz="1400" dirty="0"/>
              <a:t>of slits of the spectrometer (violet</a:t>
            </a:r>
            <a:r>
              <a:rPr lang="en-GB" sz="1400" dirty="0" smtClean="0"/>
              <a:t>) [2]. </a:t>
            </a:r>
            <a:r>
              <a:rPr lang="en-GB" sz="1400" dirty="0"/>
              <a:t>The blue square </a:t>
            </a:r>
            <a:r>
              <a:rPr lang="en-GB" sz="1400" dirty="0" smtClean="0"/>
              <a:t>is </a:t>
            </a:r>
            <a:r>
              <a:rPr lang="en-US" sz="1400" dirty="0" smtClean="0"/>
              <a:t>~18</a:t>
            </a:r>
            <a:r>
              <a:rPr lang="en-US" sz="1400" dirty="0"/>
              <a:t>°-20° FOV </a:t>
            </a:r>
            <a:r>
              <a:rPr lang="en-GB" sz="1400" dirty="0" smtClean="0"/>
              <a:t>of </a:t>
            </a:r>
            <a:r>
              <a:rPr lang="en-GB" sz="1400" dirty="0"/>
              <a:t>ﬁxed-mount camera. </a:t>
            </a:r>
            <a:r>
              <a:rPr lang="en-GB" sz="1400" dirty="0" smtClean="0"/>
              <a:t>The calibration </a:t>
            </a:r>
            <a:r>
              <a:rPr lang="en-GB" sz="1400" dirty="0"/>
              <a:t>bar is </a:t>
            </a:r>
            <a:r>
              <a:rPr lang="en-GB" sz="1400" dirty="0" smtClean="0"/>
              <a:t>used to </a:t>
            </a:r>
            <a:r>
              <a:rPr lang="en-GB" sz="1400" dirty="0"/>
              <a:t>calibrate </a:t>
            </a:r>
            <a:r>
              <a:rPr lang="en-GB" sz="1400" dirty="0" err="1"/>
              <a:t>color</a:t>
            </a:r>
            <a:r>
              <a:rPr lang="en-GB" sz="1400" dirty="0"/>
              <a:t> images from a wide-angle camera. Lunar </a:t>
            </a:r>
            <a:r>
              <a:rPr lang="en-GB" sz="1400" dirty="0" smtClean="0"/>
              <a:t>surface is </a:t>
            </a:r>
            <a:r>
              <a:rPr lang="en-GB" sz="1400" dirty="0"/>
              <a:t>from the photo taken by NASA (Apollo</a:t>
            </a:r>
            <a:r>
              <a:rPr lang="en-GB" sz="1400" dirty="0" smtClean="0"/>
              <a:t>).</a:t>
            </a:r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62000" y="4038600"/>
            <a:ext cx="7924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Deploying </a:t>
            </a:r>
            <a:r>
              <a:rPr lang="en-GB" sz="1300" dirty="0"/>
              <a:t>an </a:t>
            </a:r>
            <a:r>
              <a:rPr lang="en-GB" sz="1300" b="1" dirty="0" err="1"/>
              <a:t>analog</a:t>
            </a:r>
            <a:r>
              <a:rPr lang="en-GB" sz="1300" b="1" dirty="0"/>
              <a:t> of DSCOVR/EPIC on the Moon’s surface </a:t>
            </a:r>
            <a:r>
              <a:rPr lang="en-GB" sz="1300" dirty="0"/>
              <a:t>would offer a unique opportunity to image the full range of Earth phases, </a:t>
            </a:r>
            <a:r>
              <a:rPr lang="en-GB" sz="1300" dirty="0" smtClean="0"/>
              <a:t>observing </a:t>
            </a:r>
            <a:r>
              <a:rPr lang="en-GB" sz="1300" b="1" dirty="0"/>
              <a:t>ocean/cloud glint </a:t>
            </a:r>
            <a:r>
              <a:rPr lang="en-GB" sz="1300" b="1" dirty="0" smtClean="0"/>
              <a:t>reflection</a:t>
            </a:r>
            <a:r>
              <a:rPr lang="en-GB" sz="1300" dirty="0" smtClean="0"/>
              <a:t>; transient </a:t>
            </a:r>
            <a:r>
              <a:rPr lang="en-GB" sz="1300" b="1" dirty="0"/>
              <a:t>volcanic and aerosol clouds </a:t>
            </a:r>
            <a:r>
              <a:rPr lang="en-GB" sz="1300" dirty="0"/>
              <a:t>(smoke, </a:t>
            </a:r>
            <a:r>
              <a:rPr lang="en-GB" sz="1300" dirty="0" smtClean="0"/>
              <a:t>dust); </a:t>
            </a:r>
            <a:r>
              <a:rPr lang="en-GB" sz="1300" b="1" dirty="0"/>
              <a:t>polar mesospheric and stratospheric </a:t>
            </a:r>
            <a:r>
              <a:rPr lang="en-GB" sz="1300" b="1" dirty="0" smtClean="0"/>
              <a:t>clouds</a:t>
            </a:r>
            <a:r>
              <a:rPr lang="en-GB" sz="1300" dirty="0" smtClean="0"/>
              <a:t>;  </a:t>
            </a:r>
            <a:r>
              <a:rPr lang="en-GB" sz="1300" b="1" dirty="0"/>
              <a:t>vegetated land</a:t>
            </a:r>
            <a:r>
              <a:rPr lang="en-GB" sz="1300" dirty="0"/>
              <a:t>; </a:t>
            </a:r>
            <a:r>
              <a:rPr lang="en-GB" sz="1300" dirty="0" smtClean="0"/>
              <a:t> </a:t>
            </a:r>
            <a:r>
              <a:rPr lang="en-GB" sz="1300" b="1" dirty="0"/>
              <a:t>the twilight </a:t>
            </a:r>
            <a:r>
              <a:rPr lang="en-GB" sz="1300" b="1" dirty="0" smtClean="0"/>
              <a:t>zone</a:t>
            </a:r>
            <a:r>
              <a:rPr lang="en-GB" sz="13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Due </a:t>
            </a:r>
            <a:r>
              <a:rPr lang="en-GB" sz="1300" dirty="0"/>
              <a:t>to lunar </a:t>
            </a:r>
            <a:r>
              <a:rPr lang="en-GB" sz="1300" dirty="0" err="1"/>
              <a:t>libration</a:t>
            </a:r>
            <a:r>
              <a:rPr lang="en-GB" sz="1300" dirty="0"/>
              <a:t>, the </a:t>
            </a:r>
            <a:r>
              <a:rPr lang="en-GB" sz="1300" dirty="0" err="1"/>
              <a:t>center</a:t>
            </a:r>
            <a:r>
              <a:rPr lang="en-GB" sz="1300" dirty="0"/>
              <a:t> of the Earth for an observer on the Moon moves in a rectangular area with dimensions of 13.4° × 15.8°. </a:t>
            </a:r>
            <a:endParaRPr lang="en-GB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The </a:t>
            </a:r>
            <a:r>
              <a:rPr lang="en-GB" sz="1300" dirty="0"/>
              <a:t>movement of the Earth in the sky of the Moon is characterized by quasi-periodicity with frequencies of ~27 days and 6 years. The rates of displacement of the Earth in the Moon sky reach two degrees per </a:t>
            </a:r>
            <a:r>
              <a:rPr lang="en-GB" sz="1300" dirty="0" smtClean="0"/>
              <a:t>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Lunar </a:t>
            </a:r>
            <a:r>
              <a:rPr lang="en-GB" sz="1300" dirty="0" err="1"/>
              <a:t>libration</a:t>
            </a:r>
            <a:r>
              <a:rPr lang="en-GB" sz="1300" dirty="0"/>
              <a:t> must be taken into account when observing the Earth from the surface of the Moon and during Moon-Earth </a:t>
            </a:r>
            <a:r>
              <a:rPr lang="en-GB" sz="1300" dirty="0" smtClean="0"/>
              <a:t>communications.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Observations </a:t>
            </a:r>
            <a:r>
              <a:rPr lang="en-GB" sz="1300" dirty="0"/>
              <a:t>of the lunar dust environment during total solar eclipses has a particular interest: the lunar dust glows from scattered sunlight.</a:t>
            </a:r>
          </a:p>
          <a:p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162"/>
            <a:ext cx="8763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ABSTRACT. Observing the Earth from the Moon’s surface has important scientiﬁc and technical advantages. The apparent </a:t>
            </a:r>
            <a:r>
              <a:rPr lang="en-GB" sz="1400" b="1" dirty="0" err="1"/>
              <a:t>librational</a:t>
            </a:r>
            <a:r>
              <a:rPr lang="en-GB" sz="1400" b="1" dirty="0"/>
              <a:t> movement of the Earth in the Moon’s sky complicates observations of the Earth. The angular diameter of the Earth as seen from the Moon’s surface is 1.8–2.0°, depending on the Earth–Moon distance. </a:t>
            </a:r>
            <a:r>
              <a:rPr lang="en-GB" sz="1400" b="1" dirty="0" smtClean="0"/>
              <a:t>The </a:t>
            </a:r>
            <a:r>
              <a:rPr lang="en-GB" sz="1400" b="1" dirty="0" err="1"/>
              <a:t>libration</a:t>
            </a:r>
            <a:r>
              <a:rPr lang="en-GB" sz="1400" b="1" dirty="0"/>
              <a:t> of the Moon in latitude reaches an amplitude of 6.68° and has a main period of </a:t>
            </a:r>
            <a:r>
              <a:rPr lang="en-GB" sz="1400" b="1" dirty="0" smtClean="0"/>
              <a:t>27.21 </a:t>
            </a:r>
            <a:r>
              <a:rPr lang="en-GB" sz="1400" b="1" dirty="0"/>
              <a:t>d. The </a:t>
            </a:r>
            <a:r>
              <a:rPr lang="en-GB" sz="1400" b="1" dirty="0" err="1"/>
              <a:t>libration</a:t>
            </a:r>
            <a:r>
              <a:rPr lang="en-GB" sz="1400" b="1" dirty="0"/>
              <a:t> of the Moon in longitude, reaching an amplitude of 7.9°, has a period of </a:t>
            </a:r>
            <a:r>
              <a:rPr lang="en-GB" sz="1400" b="1" dirty="0" smtClean="0"/>
              <a:t>27.55 </a:t>
            </a:r>
            <a:r>
              <a:rPr lang="en-GB" sz="1400" b="1" dirty="0"/>
              <a:t>d. This causes the </a:t>
            </a:r>
            <a:r>
              <a:rPr lang="en-GB" sz="1400" b="1" dirty="0" err="1"/>
              <a:t>center</a:t>
            </a:r>
            <a:r>
              <a:rPr lang="en-GB" sz="1400" b="1" dirty="0"/>
              <a:t> of the Earth to move in the Moon’s sky in a rectangle measuring 13.4°× 15.8°. The trajectory of the Earth’s motion in this rectangle has a period </a:t>
            </a:r>
            <a:r>
              <a:rPr lang="en-GB" sz="1400" b="1" dirty="0" smtClean="0"/>
              <a:t>of 6 </a:t>
            </a:r>
            <a:r>
              <a:rPr lang="en-GB" sz="1400" b="1" dirty="0"/>
              <a:t>years (or 2190.34 </a:t>
            </a:r>
            <a:r>
              <a:rPr lang="en-GB" sz="1400" b="1" dirty="0" smtClean="0"/>
              <a:t>d). 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752600"/>
            <a:ext cx="830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  <a:r>
              <a:rPr lang="en-GB" sz="1200" dirty="0" smtClean="0"/>
              <a:t>      [1]. Gorkavyi, N., </a:t>
            </a:r>
            <a:r>
              <a:rPr lang="en-GB" sz="1200" dirty="0" err="1" smtClean="0"/>
              <a:t>Carn</a:t>
            </a:r>
            <a:r>
              <a:rPr lang="en-GB" sz="1200" dirty="0" smtClean="0"/>
              <a:t>, S., </a:t>
            </a:r>
            <a:r>
              <a:rPr lang="en-GB" sz="1200" dirty="0" err="1" smtClean="0"/>
              <a:t>DeLand</a:t>
            </a:r>
            <a:r>
              <a:rPr lang="en-GB" sz="1200" dirty="0" smtClean="0"/>
              <a:t>, M., </a:t>
            </a:r>
            <a:r>
              <a:rPr lang="en-GB" sz="1200" dirty="0" err="1" smtClean="0"/>
              <a:t>Knyazikhin</a:t>
            </a:r>
            <a:r>
              <a:rPr lang="en-GB" sz="1200" dirty="0" smtClean="0"/>
              <a:t>, Y., </a:t>
            </a:r>
            <a:r>
              <a:rPr lang="en-GB" sz="1200" dirty="0" err="1" smtClean="0"/>
              <a:t>Krotkov</a:t>
            </a:r>
            <a:r>
              <a:rPr lang="en-GB" sz="1200" dirty="0" smtClean="0"/>
              <a:t> ,N., </a:t>
            </a:r>
            <a:r>
              <a:rPr lang="en-GB" sz="1200" dirty="0" err="1" smtClean="0"/>
              <a:t>Marshak</a:t>
            </a:r>
            <a:r>
              <a:rPr lang="en-GB" sz="1200" dirty="0" smtClean="0"/>
              <a:t> A., </a:t>
            </a:r>
            <a:r>
              <a:rPr lang="en-GB" sz="1200" dirty="0" err="1" smtClean="0"/>
              <a:t>Myneni</a:t>
            </a:r>
            <a:r>
              <a:rPr lang="en-GB" sz="1200" dirty="0" smtClean="0"/>
              <a:t>, R. and Vasilkov, A.: Earth Imaging From the Surface of the Moon With a DSCOVR/EPIC-Type Camera. </a:t>
            </a:r>
            <a:r>
              <a:rPr lang="en-GB" sz="1200" i="1" dirty="0" smtClean="0"/>
              <a:t>Front. Remote Sens. </a:t>
            </a:r>
            <a:r>
              <a:rPr lang="en-GB" sz="1200" dirty="0" smtClean="0"/>
              <a:t>2:724074. </a:t>
            </a:r>
            <a:r>
              <a:rPr lang="en-GB" sz="1200" dirty="0" err="1" smtClean="0"/>
              <a:t>doi</a:t>
            </a:r>
            <a:r>
              <a:rPr lang="en-GB" sz="1200" dirty="0" smtClean="0"/>
              <a:t>: 10.3389/frsen.2021.724074, 2021.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     [2]. Gorkavyi, N., </a:t>
            </a:r>
            <a:r>
              <a:rPr lang="en-GB" sz="1200" dirty="0" err="1" smtClean="0"/>
              <a:t>Krotkov</a:t>
            </a:r>
            <a:r>
              <a:rPr lang="en-GB" sz="1200" dirty="0" smtClean="0"/>
              <a:t>, N., and </a:t>
            </a:r>
            <a:r>
              <a:rPr lang="en-GB" sz="1200" dirty="0" err="1" smtClean="0"/>
              <a:t>Marshak</a:t>
            </a:r>
            <a:r>
              <a:rPr lang="en-GB" sz="1200" dirty="0" smtClean="0"/>
              <a:t>, A.: Earth observations from the Moon's surface: dependence on lunar </a:t>
            </a:r>
            <a:r>
              <a:rPr lang="en-GB" sz="1200" dirty="0" err="1" smtClean="0"/>
              <a:t>libration</a:t>
            </a:r>
            <a:r>
              <a:rPr lang="en-GB" sz="1200" dirty="0" smtClean="0"/>
              <a:t>, </a:t>
            </a:r>
            <a:r>
              <a:rPr lang="en-GB" sz="1200" i="1" dirty="0" smtClean="0"/>
              <a:t>Atmos. Meas. Tech., </a:t>
            </a:r>
            <a:r>
              <a:rPr lang="en-GB" sz="1200" dirty="0" smtClean="0"/>
              <a:t>16, 1527–1537, https://doi.org/10.5194/amt-16-1527-2023, 2023. </a:t>
            </a:r>
            <a:r>
              <a:rPr lang="en-GB" sz="1200" b="1" dirty="0"/>
              <a:t>Cumulative views and </a:t>
            </a:r>
            <a:r>
              <a:rPr lang="en-GB" sz="1200" b="1" dirty="0" smtClean="0"/>
              <a:t>downloads: &gt;8500.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6258847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507" y="5951415"/>
            <a:ext cx="812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Figure 1. </a:t>
            </a:r>
            <a:r>
              <a:rPr lang="en-GB" sz="1200" dirty="0" smtClean="0"/>
              <a:t>(from [2]) </a:t>
            </a:r>
            <a:r>
              <a:rPr lang="en-GB" sz="1200" b="1" dirty="0" smtClean="0"/>
              <a:t>Left: </a:t>
            </a:r>
            <a:r>
              <a:rPr lang="en-GB" sz="1200" dirty="0" smtClean="0"/>
              <a:t>a far-ultraviolet camera and spectrograph was operated on the lunar surface during the </a:t>
            </a:r>
            <a:r>
              <a:rPr lang="en-GB" sz="1200" b="1" dirty="0" smtClean="0">
                <a:solidFill>
                  <a:srgbClr val="FF0000"/>
                </a:solidFill>
              </a:rPr>
              <a:t>Apollo 16 mission</a:t>
            </a:r>
            <a:r>
              <a:rPr lang="en-GB" sz="1200" dirty="0" smtClean="0"/>
              <a:t>, April 1972 (credits: NASA, Apollo 16). </a:t>
            </a:r>
          </a:p>
          <a:p>
            <a:r>
              <a:rPr lang="en-GB" sz="1200" b="1" dirty="0" smtClean="0"/>
              <a:t>Right: </a:t>
            </a:r>
            <a:r>
              <a:rPr lang="en-GB" sz="1200" dirty="0" smtClean="0"/>
              <a:t>the Earth, photographed in far-ultraviolet light (1304 angstroms) by astronaut John W. Young. Credits: George </a:t>
            </a:r>
            <a:r>
              <a:rPr lang="en-GB" sz="1200" dirty="0" err="1" smtClean="0"/>
              <a:t>Carruthers</a:t>
            </a:r>
            <a:r>
              <a:rPr lang="en-GB" sz="1200" dirty="0" smtClean="0"/>
              <a:t> (NRL) and Thornton Page (JSC), Far UV Camera, NASA, Apollo 16; based on the image AS16-123-19657 (Mason, 2019).</a:t>
            </a:r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857753" cy="73152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4830781" y="4331009"/>
            <a:ext cx="304800" cy="457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42162" y="396167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167300" y="288320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14900" y="3224837"/>
            <a:ext cx="304800" cy="457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1600" y="5334000"/>
            <a:ext cx="7696199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5321" y="5638800"/>
            <a:ext cx="69824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Fig. 2. Sun-Earth-Vehicle (SEV) angle </a:t>
            </a:r>
            <a:r>
              <a:rPr lang="en-GB" sz="1400" dirty="0"/>
              <a:t>during the first 3 months of </a:t>
            </a:r>
            <a:r>
              <a:rPr lang="en-GB" sz="1400" dirty="0" smtClean="0"/>
              <a:t>2021 [1] </a:t>
            </a:r>
          </a:p>
          <a:p>
            <a:r>
              <a:rPr lang="en-GB" sz="1400" dirty="0" smtClean="0"/>
              <a:t>(data for the Moon </a:t>
            </a:r>
            <a:r>
              <a:rPr lang="en-GB" sz="1400" dirty="0"/>
              <a:t>from </a:t>
            </a:r>
            <a:r>
              <a:rPr lang="en-GB" sz="1400" dirty="0" err="1"/>
              <a:t>Espenak</a:t>
            </a:r>
            <a:r>
              <a:rPr lang="en-GB" sz="1400" dirty="0"/>
              <a:t>, </a:t>
            </a:r>
            <a:r>
              <a:rPr lang="en-GB" sz="1400" dirty="0" smtClean="0"/>
              <a:t>2021; for DSCOVR/EPIC - from </a:t>
            </a:r>
            <a:r>
              <a:rPr lang="en-GB" sz="1400" u="sng" dirty="0" smtClean="0">
                <a:hlinkClick r:id="rId4"/>
              </a:rPr>
              <a:t>https</a:t>
            </a:r>
            <a:r>
              <a:rPr lang="en-GB" sz="1400" u="sng" dirty="0">
                <a:hlinkClick r:id="rId4"/>
              </a:rPr>
              <a:t>://epic.gsfc.nasa.gov</a:t>
            </a:r>
            <a:r>
              <a:rPr lang="en-GB" sz="1400" u="sng" dirty="0" smtClean="0">
                <a:hlinkClick r:id="rId4"/>
              </a:rPr>
              <a:t>/</a:t>
            </a:r>
            <a:r>
              <a:rPr lang="en-GB" sz="1400" dirty="0" smtClean="0"/>
              <a:t>)     </a:t>
            </a:r>
          </a:p>
          <a:p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958258" y="4436765"/>
            <a:ext cx="6525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04501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9215" y="733495"/>
            <a:ext cx="70564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The L1 location restricts phase angles to ~2°-12° (a nearly backscattering direction), depriving the observer of any information on bidirectional surface reflectance factors or on cloud/aerosol phase functions. A compact, lightweight, autonomous EPIC-type camera on the Moon’s surface offers a unique opportunity to expand Earth’ observations for phase angles to 0°-180° and advance Earth science in novel and potentially unanticipated ways</a:t>
            </a:r>
            <a:r>
              <a:rPr lang="en-US" sz="1400" b="1" dirty="0" smtClean="0"/>
              <a:t>.</a:t>
            </a:r>
            <a:endParaRPr lang="en-GB" sz="1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52600" y="228600"/>
            <a:ext cx="5991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Range </a:t>
            </a:r>
            <a:r>
              <a:rPr lang="en-GB" sz="2000" b="1" dirty="0">
                <a:solidFill>
                  <a:srgbClr val="0000FF"/>
                </a:solidFill>
              </a:rPr>
              <a:t>of phase angles when observed from the Moon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054"/>
            <a:ext cx="4372167" cy="24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8"/>
            <a:ext cx="4372167" cy="407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400800" y="838200"/>
            <a:ext cx="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838200"/>
            <a:ext cx="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838200"/>
            <a:ext cx="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04888" y="838200"/>
            <a:ext cx="0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562600" y="1981200"/>
            <a:ext cx="1600200" cy="1524000"/>
          </a:xfrm>
          <a:prstGeom prst="ellipse">
            <a:avLst/>
          </a:prstGeom>
          <a:solidFill>
            <a:srgbClr val="3399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403848" y="838200"/>
            <a:ext cx="60960" cy="11430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81800" y="1295400"/>
            <a:ext cx="990600" cy="7620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10400" y="2209800"/>
            <a:ext cx="1066800" cy="152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00316" y="2362200"/>
            <a:ext cx="748284" cy="685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419600" y="634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Scientific advantage of observations from the Moon on the example of solar glint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0981" y="5105400"/>
            <a:ext cx="4150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Fig. </a:t>
            </a:r>
            <a:r>
              <a:rPr lang="en-GB" sz="1200" dirty="0" smtClean="0"/>
              <a:t>3. </a:t>
            </a:r>
            <a:r>
              <a:rPr lang="en-US" sz="1200" dirty="0" smtClean="0"/>
              <a:t>(a) The example </a:t>
            </a:r>
            <a:r>
              <a:rPr lang="en-US" sz="1200" dirty="0"/>
              <a:t>of glints captured </a:t>
            </a:r>
            <a:r>
              <a:rPr lang="en-US" sz="1200" dirty="0" smtClean="0"/>
              <a:t>by DSCOVR/EPIC: ocean </a:t>
            </a:r>
            <a:r>
              <a:rPr lang="en-US" sz="1200" dirty="0"/>
              <a:t>surface glint on </a:t>
            </a:r>
            <a:r>
              <a:rPr lang="en-US" sz="1200" dirty="0" smtClean="0"/>
              <a:t>September </a:t>
            </a:r>
            <a:r>
              <a:rPr lang="en-US" sz="1200" dirty="0"/>
              <a:t>17, 2018 </a:t>
            </a:r>
            <a:r>
              <a:rPr lang="en-US" sz="1200" dirty="0" smtClean="0"/>
              <a:t>[1] (</a:t>
            </a:r>
            <a:r>
              <a:rPr lang="en-US" sz="1200" u="sng" dirty="0" smtClean="0">
                <a:hlinkClick r:id="rId4"/>
              </a:rPr>
              <a:t>https</a:t>
            </a:r>
            <a:r>
              <a:rPr lang="en-US" sz="1200" u="sng" dirty="0">
                <a:hlinkClick r:id="rId4"/>
              </a:rPr>
              <a:t>://epic.gsfc.nasa.gov/?date=2018-09-17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(b)</a:t>
            </a:r>
            <a:r>
              <a:rPr lang="en-GB" sz="1200" dirty="0"/>
              <a:t> Observations from the Moon will register </a:t>
            </a:r>
            <a:r>
              <a:rPr lang="en-GB" sz="1200" dirty="0" smtClean="0"/>
              <a:t>solar </a:t>
            </a:r>
            <a:r>
              <a:rPr lang="en-GB" sz="1200" dirty="0"/>
              <a:t>glints more often than EPIC due to the </a:t>
            </a:r>
            <a:r>
              <a:rPr lang="en-GB" sz="1200" dirty="0" smtClean="0"/>
              <a:t>wide </a:t>
            </a:r>
            <a:r>
              <a:rPr lang="en-GB" sz="1200" dirty="0"/>
              <a:t>range of phase angles.</a:t>
            </a:r>
            <a:endParaRPr lang="en-US" sz="1200" dirty="0" smtClean="0"/>
          </a:p>
          <a:p>
            <a:r>
              <a:rPr lang="en-US" sz="1200" dirty="0" smtClean="0"/>
              <a:t>(c) </a:t>
            </a:r>
            <a:r>
              <a:rPr lang="en-GB" sz="1200" dirty="0" smtClean="0"/>
              <a:t>Near-infrared </a:t>
            </a:r>
            <a:r>
              <a:rPr lang="en-GB" sz="1200" dirty="0"/>
              <a:t>radiation from the Sun </a:t>
            </a:r>
            <a:r>
              <a:rPr lang="en-GB" sz="1200" dirty="0" smtClean="0"/>
              <a:t>reflecting </a:t>
            </a:r>
            <a:r>
              <a:rPr lang="en-GB" sz="1200" dirty="0"/>
              <a:t>off Titan's hydrocarbon </a:t>
            </a:r>
            <a:r>
              <a:rPr lang="en-GB" sz="1200" dirty="0" smtClean="0"/>
              <a:t>seas (NASA/JPL-Caltech/Univ. Arizona/Univ. Idaho)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321054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9245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37690" y="8382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273348" y="202513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7994755" y="1295400"/>
            <a:ext cx="258669" cy="1828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30980" y="2558534"/>
            <a:ext cx="80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0" y="38901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Motivated by EPIC observations of solar glints off the terrestrial </a:t>
            </a:r>
            <a:r>
              <a:rPr lang="en-US" sz="1400" b="1" dirty="0" smtClean="0"/>
              <a:t>atmosphere and the ocean, </a:t>
            </a:r>
            <a:r>
              <a:rPr lang="en-US" sz="1400" b="1" dirty="0"/>
              <a:t>it is also important to explore the impact of starlight glints on the detection and characterization of </a:t>
            </a:r>
            <a:r>
              <a:rPr lang="en-US" sz="1400" b="1" dirty="0" err="1"/>
              <a:t>exoplanets</a:t>
            </a:r>
            <a:r>
              <a:rPr lang="en-US" sz="1400" b="1" dirty="0"/>
              <a:t>. </a:t>
            </a:r>
            <a:r>
              <a:rPr lang="en-US" sz="1400" b="1" dirty="0" smtClean="0"/>
              <a:t> </a:t>
            </a:r>
            <a:endParaRPr lang="en-GB" sz="1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-15902"/>
            <a:ext cx="3467627" cy="7239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8" y="777902"/>
            <a:ext cx="93409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570" y="3603598"/>
            <a:ext cx="31117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Scientific advantages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FF00"/>
                </a:solidFill>
              </a:rPr>
              <a:t>Smaller distance (~4 times)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FF00"/>
                </a:solidFill>
              </a:rPr>
              <a:t>Richer phase angles (0°-180°)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rgbClr val="FFFF00"/>
                </a:solidFill>
              </a:rPr>
              <a:t>Night side and twilight zone of the Earth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685800"/>
            <a:ext cx="1054207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82346" y="7815"/>
            <a:ext cx="195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 from EPIC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(12 </a:t>
            </a:r>
            <a:r>
              <a:rPr lang="en-GB" b="1" dirty="0">
                <a:solidFill>
                  <a:schemeClr val="bg1"/>
                </a:solidFill>
              </a:rPr>
              <a:t>October </a:t>
            </a:r>
            <a:r>
              <a:rPr lang="en-GB" b="1" dirty="0" smtClean="0">
                <a:solidFill>
                  <a:schemeClr val="bg1"/>
                </a:solidFill>
              </a:rPr>
              <a:t>2015)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1758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 from LRO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(12 </a:t>
            </a:r>
            <a:r>
              <a:rPr lang="en-GB" b="1" dirty="0">
                <a:solidFill>
                  <a:schemeClr val="bg1"/>
                </a:solidFill>
              </a:rPr>
              <a:t>October </a:t>
            </a:r>
            <a:r>
              <a:rPr lang="en-GB" b="1" dirty="0" smtClean="0">
                <a:solidFill>
                  <a:schemeClr val="bg1"/>
                </a:solidFill>
              </a:rPr>
              <a:t> 2015)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739" y="4957815"/>
            <a:ext cx="251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Technical benefits</a:t>
            </a:r>
            <a:endParaRPr lang="en-GB" b="1" dirty="0" smtClean="0">
              <a:solidFill>
                <a:srgbClr val="0066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Orbital stability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Possibility for repair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Robust connection with the Earth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6739" y="2057400"/>
            <a:ext cx="30765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66FF"/>
                </a:solidFill>
              </a:rPr>
              <a:t>Earth observations from </a:t>
            </a:r>
          </a:p>
          <a:p>
            <a:r>
              <a:rPr lang="en-GB" sz="2200" b="1" dirty="0" smtClean="0">
                <a:solidFill>
                  <a:srgbClr val="FF66FF"/>
                </a:solidFill>
              </a:rPr>
              <a:t>the Moon’s surface </a:t>
            </a:r>
          </a:p>
          <a:p>
            <a:r>
              <a:rPr lang="en-GB" sz="2200" b="1" dirty="0" smtClean="0">
                <a:solidFill>
                  <a:srgbClr val="FF66FF"/>
                </a:solidFill>
              </a:rPr>
              <a:t>compared to </a:t>
            </a:r>
          </a:p>
          <a:p>
            <a:r>
              <a:rPr lang="en-GB" sz="2200" b="1" dirty="0" smtClean="0">
                <a:solidFill>
                  <a:srgbClr val="FF66FF"/>
                </a:solidFill>
              </a:rPr>
              <a:t>L1 observations:</a:t>
            </a:r>
            <a:endParaRPr lang="en-GB" sz="2200" dirty="0">
              <a:solidFill>
                <a:srgbClr val="FF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7800" y="4403229"/>
            <a:ext cx="511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“Use the Moon as a platform for </a:t>
            </a:r>
            <a:r>
              <a:rPr lang="en-GB" sz="1300" b="1" dirty="0" smtClean="0">
                <a:solidFill>
                  <a:schemeClr val="bg1"/>
                </a:solidFill>
              </a:rPr>
              <a:t>Earth-observing studies </a:t>
            </a:r>
            <a:r>
              <a:rPr lang="en-GB" sz="1300" b="1" dirty="0">
                <a:solidFill>
                  <a:schemeClr val="bg1"/>
                </a:solidFill>
              </a:rPr>
              <a:t>. . . The observations from the Moon </a:t>
            </a:r>
            <a:r>
              <a:rPr lang="en-GB" sz="1300" b="1" dirty="0" smtClean="0">
                <a:solidFill>
                  <a:schemeClr val="bg1"/>
                </a:solidFill>
              </a:rPr>
              <a:t>will have </a:t>
            </a:r>
            <a:r>
              <a:rPr lang="en-GB" sz="1300" b="1" dirty="0">
                <a:solidFill>
                  <a:schemeClr val="bg1"/>
                </a:solidFill>
              </a:rPr>
              <a:t>higher resolution than would similar </a:t>
            </a:r>
            <a:r>
              <a:rPr lang="en-GB" sz="1300" b="1" dirty="0" smtClean="0">
                <a:solidFill>
                  <a:schemeClr val="bg1"/>
                </a:solidFill>
              </a:rPr>
              <a:t>observations </a:t>
            </a:r>
            <a:r>
              <a:rPr lang="en-GB" sz="1300" b="1" dirty="0">
                <a:solidFill>
                  <a:schemeClr val="bg1"/>
                </a:solidFill>
              </a:rPr>
              <a:t>made from L1. Myriad science </a:t>
            </a:r>
            <a:r>
              <a:rPr lang="en-GB" sz="1300" b="1" dirty="0" smtClean="0">
                <a:solidFill>
                  <a:schemeClr val="bg1"/>
                </a:solidFill>
              </a:rPr>
              <a:t>investigations </a:t>
            </a:r>
            <a:r>
              <a:rPr lang="en-GB" sz="1300" b="1" dirty="0">
                <a:solidFill>
                  <a:schemeClr val="bg1"/>
                </a:solidFill>
              </a:rPr>
              <a:t>targeting topics such as lightning, </a:t>
            </a:r>
            <a:r>
              <a:rPr lang="en-GB" sz="1300" b="1" dirty="0" smtClean="0">
                <a:solidFill>
                  <a:schemeClr val="bg1"/>
                </a:solidFill>
              </a:rPr>
              <a:t>Earth’s albedo</a:t>
            </a:r>
            <a:r>
              <a:rPr lang="en-GB" sz="1300" b="1" dirty="0">
                <a:solidFill>
                  <a:schemeClr val="bg1"/>
                </a:solidFill>
              </a:rPr>
              <a:t>, atmosphere, and exosphere . . . , the </a:t>
            </a:r>
            <a:r>
              <a:rPr lang="en-GB" sz="1300" b="1" dirty="0" smtClean="0">
                <a:solidFill>
                  <a:schemeClr val="bg1"/>
                </a:solidFill>
              </a:rPr>
              <a:t>oceans, infrared </a:t>
            </a:r>
            <a:r>
              <a:rPr lang="en-GB" sz="1300" b="1" dirty="0">
                <a:solidFill>
                  <a:schemeClr val="bg1"/>
                </a:solidFill>
              </a:rPr>
              <a:t>emission, and radar interferometry may </a:t>
            </a:r>
            <a:r>
              <a:rPr lang="en-GB" sz="1300" b="1" dirty="0" smtClean="0">
                <a:solidFill>
                  <a:schemeClr val="bg1"/>
                </a:solidFill>
              </a:rPr>
              <a:t>be accomplished </a:t>
            </a:r>
            <a:r>
              <a:rPr lang="en-GB" sz="1300" b="1" dirty="0">
                <a:solidFill>
                  <a:schemeClr val="bg1"/>
                </a:solidFill>
              </a:rPr>
              <a:t>from the surface of the Moon. </a:t>
            </a:r>
            <a:r>
              <a:rPr lang="en-GB" sz="1300" b="1" dirty="0" smtClean="0">
                <a:solidFill>
                  <a:schemeClr val="bg1"/>
                </a:solidFill>
              </a:rPr>
              <a:t>The Moon </a:t>
            </a:r>
            <a:r>
              <a:rPr lang="en-GB" sz="1300" b="1" dirty="0">
                <a:solidFill>
                  <a:schemeClr val="bg1"/>
                </a:solidFill>
              </a:rPr>
              <a:t>also offers a unique vantage point for </a:t>
            </a:r>
            <a:r>
              <a:rPr lang="en-GB" sz="1300" b="1" dirty="0" smtClean="0">
                <a:solidFill>
                  <a:schemeClr val="bg1"/>
                </a:solidFill>
              </a:rPr>
              <a:t>full-disk </a:t>
            </a:r>
            <a:r>
              <a:rPr lang="en-GB" sz="1300" b="1" dirty="0">
                <a:solidFill>
                  <a:schemeClr val="bg1"/>
                </a:solidFill>
              </a:rPr>
              <a:t>observations . . .” </a:t>
            </a:r>
            <a:endParaRPr lang="en-GB" sz="1300" b="1" dirty="0" smtClean="0">
              <a:solidFill>
                <a:schemeClr val="bg1"/>
              </a:solidFill>
            </a:endParaRPr>
          </a:p>
          <a:p>
            <a:r>
              <a:rPr lang="en-GB" sz="1300" b="1" dirty="0" smtClean="0">
                <a:solidFill>
                  <a:srgbClr val="FF0000"/>
                </a:solidFill>
              </a:rPr>
              <a:t>(</a:t>
            </a:r>
            <a:r>
              <a:rPr lang="en-GB" sz="1300" b="1" dirty="0">
                <a:solidFill>
                  <a:srgbClr val="FF0000"/>
                </a:solidFill>
              </a:rPr>
              <a:t>Artemis III Science, 2020).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068395" cy="3129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3657600"/>
            <a:ext cx="4314301" cy="3024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692" y="-116040"/>
            <a:ext cx="3062515" cy="42089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5173" y="26572"/>
            <a:ext cx="790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Observation of the solar corona and the lunar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2483" y="609600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FF"/>
                </a:solidFill>
              </a:rPr>
              <a:t>CLEMENTINE</a:t>
            </a:r>
            <a:endParaRPr lang="en-GB" sz="2000" b="1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134" y="1619126"/>
            <a:ext cx="168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SOLAR CORONA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5607" y="640378"/>
            <a:ext cx="12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ZODI LIGHT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38" y="5638800"/>
            <a:ext cx="130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DUST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EXOSPHERE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586" y="3784626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Fig.5. Using </a:t>
            </a:r>
            <a:r>
              <a:rPr lang="en-GB" sz="1400" dirty="0"/>
              <a:t>the Moon to occult the Sun, the Clementine spacecraft (1994) used its navigation cameras to map (a) the solar corona (NASA / JPL / USGS) and (b) inner zodiacal light (Hahn et al, 2002). (c) lunar dust exosphere according to LADEE data (</a:t>
            </a:r>
            <a:r>
              <a:rPr lang="en-GB" sz="1400" dirty="0" err="1"/>
              <a:t>Horányi</a:t>
            </a:r>
            <a:r>
              <a:rPr lang="en-GB" sz="1400" dirty="0"/>
              <a:t> et al, 2015 ).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056" y="5334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48823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601" y="378462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4912586" y="5169621"/>
            <a:ext cx="3926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Observations </a:t>
            </a:r>
            <a:r>
              <a:rPr lang="en-GB" b="1" dirty="0" smtClean="0">
                <a:solidFill>
                  <a:srgbClr val="FF0000"/>
                </a:solidFill>
              </a:rPr>
              <a:t>from the Moon’ surface of </a:t>
            </a:r>
            <a:r>
              <a:rPr lang="en-GB" b="1" dirty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solar corona, zodiacal light and lunar </a:t>
            </a:r>
            <a:r>
              <a:rPr lang="en-GB" b="1" dirty="0">
                <a:solidFill>
                  <a:srgbClr val="FF0000"/>
                </a:solidFill>
              </a:rPr>
              <a:t>dust environment during total solar eclipses has a particular </a:t>
            </a:r>
            <a:r>
              <a:rPr lang="en-GB" b="1" dirty="0" smtClean="0">
                <a:solidFill>
                  <a:srgbClr val="FF0000"/>
                </a:solidFill>
              </a:rPr>
              <a:t>interest.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86425"/>
            <a:ext cx="3260897" cy="4026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3260897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54" y="-81453"/>
            <a:ext cx="3264046" cy="4054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9800" y="-11349"/>
            <a:ext cx="18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EPIC, July 5, 2016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3168" y="1035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Blue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-22946"/>
            <a:ext cx="46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4871" y="284831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</a:rPr>
              <a:t>Far </a:t>
            </a:r>
          </a:p>
          <a:p>
            <a:r>
              <a:rPr lang="en-US" sz="1600" b="1" i="1" dirty="0" smtClean="0">
                <a:solidFill>
                  <a:srgbClr val="FFFF00"/>
                </a:solidFill>
              </a:rPr>
              <a:t>side </a:t>
            </a:r>
            <a:endParaRPr lang="en-GB" sz="1600" b="1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9626" y="3353735"/>
            <a:ext cx="68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Tycho</a:t>
            </a:r>
            <a:endParaRPr lang="en-GB" sz="1600" b="1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84871" y="3692289"/>
            <a:ext cx="49504" cy="42251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0600" y="304595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Blue</a:t>
            </a:r>
            <a:endParaRPr lang="en-GB" sz="1400" b="1" dirty="0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03" y="2991173"/>
            <a:ext cx="3260897" cy="4019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00600" y="3111607"/>
            <a:ext cx="63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Green</a:t>
            </a:r>
            <a:endParaRPr lang="en-GB" sz="1400" b="1" dirty="0">
              <a:solidFill>
                <a:srgbClr val="00B05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54031" y="366555"/>
            <a:ext cx="2470723" cy="24996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39150" y="-97369"/>
            <a:ext cx="77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LRO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371838" y="3389715"/>
            <a:ext cx="2395611" cy="24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77" y="6037250"/>
            <a:ext cx="2293973" cy="5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46112" y="3048000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EPIC, September 22, 2021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28889" y="2918496"/>
            <a:ext cx="77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LRO</a:t>
            </a:r>
            <a:endParaRPr lang="en-GB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28069" y="318130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</a:rPr>
              <a:t>Far </a:t>
            </a:r>
          </a:p>
          <a:p>
            <a:r>
              <a:rPr lang="en-US" sz="1600" b="1" i="1" dirty="0" smtClean="0">
                <a:solidFill>
                  <a:srgbClr val="FFFF00"/>
                </a:solidFill>
              </a:rPr>
              <a:t>side </a:t>
            </a:r>
            <a:endParaRPr lang="en-GB" sz="1600" b="1" i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0" y="284831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</a:rPr>
              <a:t>Far </a:t>
            </a:r>
          </a:p>
          <a:p>
            <a:r>
              <a:rPr lang="en-US" sz="1600" b="1" i="1" dirty="0" smtClean="0">
                <a:solidFill>
                  <a:srgbClr val="FFFF00"/>
                </a:solidFill>
              </a:rPr>
              <a:t>side </a:t>
            </a:r>
            <a:endParaRPr lang="en-GB" sz="1600" b="1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0456"/>
            <a:ext cx="4383024" cy="3609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6214"/>
            <a:ext cx="3889248" cy="145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00" y="76200"/>
            <a:ext cx="3879839" cy="2956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76200"/>
            <a:ext cx="5970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Lunar </a:t>
            </a:r>
            <a:r>
              <a:rPr lang="en-GB" sz="2400" b="1" dirty="0" err="1" smtClean="0">
                <a:solidFill>
                  <a:srgbClr val="FF0000"/>
                </a:solidFill>
              </a:rPr>
              <a:t>librations</a:t>
            </a:r>
            <a:r>
              <a:rPr lang="en-GB" sz="2400" b="1" dirty="0" smtClean="0">
                <a:solidFill>
                  <a:srgbClr val="FF0000"/>
                </a:solidFill>
              </a:rPr>
              <a:t> and the Earth-Moon distance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89531" y="2268510"/>
            <a:ext cx="4424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Figure </a:t>
            </a:r>
            <a:r>
              <a:rPr lang="en-GB" sz="1400" dirty="0" smtClean="0"/>
              <a:t>6. </a:t>
            </a:r>
            <a:r>
              <a:rPr lang="en-GB" sz="1400" dirty="0" err="1"/>
              <a:t>Libration</a:t>
            </a:r>
            <a:r>
              <a:rPr lang="en-GB" sz="1400" dirty="0"/>
              <a:t> in latitude results from an inclination of </a:t>
            </a:r>
            <a:r>
              <a:rPr lang="en-GB" sz="1400" dirty="0" smtClean="0"/>
              <a:t>6.68° between </a:t>
            </a:r>
            <a:r>
              <a:rPr lang="en-GB" sz="1400" dirty="0"/>
              <a:t>the Moon’s axis of rotation (NS) and the normal to </a:t>
            </a:r>
            <a:r>
              <a:rPr lang="en-GB" sz="1400" dirty="0" smtClean="0"/>
              <a:t>the plane </a:t>
            </a:r>
            <a:r>
              <a:rPr lang="en-GB" sz="1400" dirty="0"/>
              <a:t>of its orbit around Earth (</a:t>
            </a:r>
            <a:r>
              <a:rPr lang="en-GB" sz="1400" dirty="0" smtClean="0"/>
              <a:t>PP’) [2]. 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5638800" y="28956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Figure </a:t>
            </a:r>
            <a:r>
              <a:rPr lang="en-GB" sz="1400" dirty="0" smtClean="0"/>
              <a:t>7. </a:t>
            </a:r>
            <a:r>
              <a:rPr lang="en-GB" sz="1400" dirty="0" err="1"/>
              <a:t>Libration</a:t>
            </a:r>
            <a:r>
              <a:rPr lang="en-GB" sz="1400" dirty="0"/>
              <a:t> in longitude results from the eccentricity of </a:t>
            </a:r>
            <a:r>
              <a:rPr lang="en-GB" sz="1400" dirty="0" smtClean="0"/>
              <a:t>the Moon’s </a:t>
            </a:r>
            <a:r>
              <a:rPr lang="en-GB" sz="1400" dirty="0"/>
              <a:t>orbit. It can reach </a:t>
            </a:r>
            <a:r>
              <a:rPr lang="en-GB" sz="1400" dirty="0" smtClean="0"/>
              <a:t>7.9° in amplitude [2].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4519459" y="3962400"/>
            <a:ext cx="4319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Figure 8. Variability </a:t>
            </a:r>
            <a:r>
              <a:rPr lang="en-GB" sz="1200" dirty="0"/>
              <a:t>of the Moon’s orientation and orbit </a:t>
            </a:r>
            <a:r>
              <a:rPr lang="en-GB" sz="1200" dirty="0" smtClean="0"/>
              <a:t>during 2022</a:t>
            </a:r>
            <a:r>
              <a:rPr lang="en-GB" sz="1200" dirty="0"/>
              <a:t>, starting from 1 January </a:t>
            </a:r>
            <a:r>
              <a:rPr lang="en-GB" sz="1200" dirty="0" smtClean="0"/>
              <a:t>2022 [2]. </a:t>
            </a:r>
            <a:r>
              <a:rPr lang="en-GB" sz="1200" dirty="0"/>
              <a:t>The </a:t>
            </a:r>
            <a:r>
              <a:rPr lang="en-GB" sz="1200" dirty="0" smtClean="0"/>
              <a:t>distance between </a:t>
            </a:r>
            <a:r>
              <a:rPr lang="en-GB" sz="1200" dirty="0"/>
              <a:t>the Earth and the Moon is measured between the </a:t>
            </a:r>
            <a:r>
              <a:rPr lang="en-GB" sz="1200" dirty="0" err="1" smtClean="0"/>
              <a:t>centers</a:t>
            </a:r>
            <a:r>
              <a:rPr lang="en-GB" sz="1200" dirty="0" smtClean="0"/>
              <a:t> of </a:t>
            </a:r>
            <a:r>
              <a:rPr lang="en-GB" sz="1200" dirty="0"/>
              <a:t>the bodies, so it does not depend on </a:t>
            </a:r>
            <a:r>
              <a:rPr lang="en-GB" sz="1200" dirty="0" err="1"/>
              <a:t>libration</a:t>
            </a:r>
            <a:r>
              <a:rPr lang="en-GB" sz="1200" dirty="0"/>
              <a:t>, which is </a:t>
            </a:r>
            <a:r>
              <a:rPr lang="en-GB" sz="1200" dirty="0" smtClean="0"/>
              <a:t>measured </a:t>
            </a:r>
            <a:r>
              <a:rPr lang="en-GB" sz="1200" dirty="0"/>
              <a:t>in angles relative to the </a:t>
            </a:r>
            <a:r>
              <a:rPr lang="en-GB" sz="1200" dirty="0" err="1"/>
              <a:t>centers</a:t>
            </a:r>
            <a:r>
              <a:rPr lang="en-GB" sz="1200" dirty="0"/>
              <a:t> of the bodies. </a:t>
            </a:r>
            <a:endParaRPr lang="en-GB" sz="1200" dirty="0" smtClean="0"/>
          </a:p>
          <a:p>
            <a:pPr marL="228600" indent="-228600">
              <a:buAutoNum type="alphaLcParenBoth"/>
            </a:pPr>
            <a:r>
              <a:rPr lang="en-GB" sz="1200" dirty="0" smtClean="0"/>
              <a:t>Longitude </a:t>
            </a:r>
            <a:r>
              <a:rPr lang="en-GB" sz="1200" dirty="0" err="1" smtClean="0"/>
              <a:t>libration</a:t>
            </a:r>
            <a:r>
              <a:rPr lang="en-GB" sz="1200" dirty="0" smtClean="0"/>
              <a:t> </a:t>
            </a:r>
            <a:r>
              <a:rPr lang="en-GB" sz="1200" dirty="0"/>
              <a:t>(red) and latitude </a:t>
            </a:r>
            <a:r>
              <a:rPr lang="en-GB" sz="1200" dirty="0" err="1"/>
              <a:t>libration</a:t>
            </a:r>
            <a:r>
              <a:rPr lang="en-GB" sz="1200" dirty="0"/>
              <a:t> (black). The straight dashed </a:t>
            </a:r>
            <a:r>
              <a:rPr lang="en-GB" sz="1200" dirty="0" smtClean="0"/>
              <a:t>line corresponds </a:t>
            </a:r>
            <a:r>
              <a:rPr lang="en-GB" sz="1200" dirty="0"/>
              <a:t>to the case of zero </a:t>
            </a:r>
            <a:r>
              <a:rPr lang="en-GB" sz="1200" dirty="0" err="1"/>
              <a:t>libration</a:t>
            </a:r>
            <a:r>
              <a:rPr lang="en-GB" sz="1200" dirty="0"/>
              <a:t> – that is, when the </a:t>
            </a:r>
            <a:r>
              <a:rPr lang="en-GB" sz="1200" dirty="0" err="1" smtClean="0"/>
              <a:t>center</a:t>
            </a:r>
            <a:r>
              <a:rPr lang="en-GB" sz="1200" dirty="0" smtClean="0"/>
              <a:t> of </a:t>
            </a:r>
            <a:r>
              <a:rPr lang="en-GB" sz="1200" dirty="0"/>
              <a:t>the visible lunar disk coincides with the zero point of </a:t>
            </a:r>
            <a:r>
              <a:rPr lang="en-GB" sz="1200" dirty="0" err="1" smtClean="0"/>
              <a:t>selenographic</a:t>
            </a:r>
            <a:r>
              <a:rPr lang="en-GB" sz="1200" dirty="0" smtClean="0"/>
              <a:t> </a:t>
            </a:r>
            <a:r>
              <a:rPr lang="en-GB" sz="1200" dirty="0"/>
              <a:t>longitude and latitude. </a:t>
            </a:r>
            <a:endParaRPr lang="en-GB" sz="1200" dirty="0" smtClean="0"/>
          </a:p>
          <a:p>
            <a:pPr marL="228600" indent="-228600">
              <a:buAutoNum type="alphaLcParenBoth"/>
            </a:pPr>
            <a:r>
              <a:rPr lang="en-GB" sz="1200" dirty="0" smtClean="0"/>
              <a:t>The </a:t>
            </a:r>
            <a:r>
              <a:rPr lang="en-GB" sz="1200" dirty="0"/>
              <a:t>Earth–Moon distance. </a:t>
            </a:r>
            <a:r>
              <a:rPr lang="en-GB" sz="1200" dirty="0" smtClean="0"/>
              <a:t>The time-averaged </a:t>
            </a:r>
            <a:r>
              <a:rPr lang="en-GB" sz="1200" dirty="0"/>
              <a:t>distance between the </a:t>
            </a:r>
            <a:r>
              <a:rPr lang="en-GB" sz="1200" dirty="0" err="1"/>
              <a:t>centers</a:t>
            </a:r>
            <a:r>
              <a:rPr lang="en-GB" sz="1200" dirty="0"/>
              <a:t> of Earth and the </a:t>
            </a:r>
            <a:r>
              <a:rPr lang="en-GB" sz="1200" dirty="0" smtClean="0"/>
              <a:t>Moon is </a:t>
            </a:r>
            <a:r>
              <a:rPr lang="en-GB" sz="1200" dirty="0"/>
              <a:t>385 000 km; the minimal distance is 356 500 km, and the </a:t>
            </a:r>
            <a:r>
              <a:rPr lang="en-GB" sz="1200" dirty="0" smtClean="0"/>
              <a:t>maximal distance </a:t>
            </a:r>
            <a:r>
              <a:rPr lang="en-GB" sz="1200" dirty="0"/>
              <a:t>is 406 700 km.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" y="533400"/>
            <a:ext cx="5171792" cy="4452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50" y="762000"/>
            <a:ext cx="399415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6173" y="48768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10. </a:t>
            </a:r>
            <a:r>
              <a:rPr lang="en-GB" sz="1400" dirty="0"/>
              <a:t>Observers in different points of the Moon’s visible </a:t>
            </a:r>
            <a:r>
              <a:rPr lang="en-GB" sz="1400" dirty="0" smtClean="0"/>
              <a:t>hemisphere [2]. </a:t>
            </a:r>
            <a:r>
              <a:rPr lang="en-GB" sz="1400" dirty="0"/>
              <a:t>It is shown how, from the point of view of different observers on the Moon, the crescent of the Earth is oriented, indicating the Earth's poles. </a:t>
            </a:r>
            <a:r>
              <a:rPr lang="en-US" sz="1400" dirty="0"/>
              <a:t>Image of the Moon – LRO (NASA/GSFC/Arizona State University). Observer: photo of J. W. Young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27570"/>
            <a:ext cx="2521628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1155" y="2752015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4801594"/>
            <a:ext cx="42671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Fig.9. </a:t>
            </a:r>
            <a:r>
              <a:rPr lang="en-GB" sz="900" dirty="0"/>
              <a:t>Visual </a:t>
            </a:r>
            <a:r>
              <a:rPr lang="en-GB" sz="900" dirty="0" err="1"/>
              <a:t>librations</a:t>
            </a:r>
            <a:r>
              <a:rPr lang="en-GB" sz="900" dirty="0"/>
              <a:t> of Earth in the Moon’s sky during (a) the ﬁrst 6 months 2022, (b) the ﬁrst 6 months 2023, (c) </a:t>
            </a:r>
            <a:r>
              <a:rPr lang="en-GB" sz="900" dirty="0" smtClean="0"/>
              <a:t>July–October 2024</a:t>
            </a:r>
            <a:r>
              <a:rPr lang="en-GB" sz="900" dirty="0"/>
              <a:t>, and (d) </a:t>
            </a:r>
            <a:r>
              <a:rPr lang="en-GB" sz="900" dirty="0" smtClean="0"/>
              <a:t>2022–2027 </a:t>
            </a:r>
            <a:r>
              <a:rPr lang="en-GB" sz="900" dirty="0"/>
              <a:t>(the dots are deleted</a:t>
            </a:r>
            <a:r>
              <a:rPr lang="en-GB" sz="900" dirty="0" smtClean="0"/>
              <a:t>) [2]. </a:t>
            </a:r>
            <a:r>
              <a:rPr lang="en-GB" sz="900" dirty="0" smtClean="0"/>
              <a:t> The </a:t>
            </a:r>
            <a:r>
              <a:rPr lang="en-GB" sz="900" dirty="0"/>
              <a:t>latitude and longitude of the </a:t>
            </a:r>
            <a:r>
              <a:rPr lang="en-GB" sz="900" dirty="0" err="1"/>
              <a:t>libration</a:t>
            </a:r>
            <a:r>
              <a:rPr lang="en-GB" sz="900" dirty="0"/>
              <a:t> of the Moon (</a:t>
            </a:r>
            <a:r>
              <a:rPr lang="en-GB" sz="900" dirty="0" err="1"/>
              <a:t>Giesen</a:t>
            </a:r>
            <a:r>
              <a:rPr lang="en-GB" sz="900" dirty="0"/>
              <a:t>, 2018; </a:t>
            </a:r>
            <a:r>
              <a:rPr lang="en-GB" sz="900" dirty="0" err="1"/>
              <a:t>Espenak</a:t>
            </a:r>
            <a:r>
              <a:rPr lang="en-GB" sz="900" dirty="0"/>
              <a:t>, 2021) </a:t>
            </a:r>
            <a:r>
              <a:rPr lang="en-GB" sz="900" dirty="0" smtClean="0"/>
              <a:t>were converted </a:t>
            </a:r>
            <a:r>
              <a:rPr lang="en-GB" sz="900" dirty="0"/>
              <a:t>to the relative Earth </a:t>
            </a:r>
            <a:r>
              <a:rPr lang="en-GB" sz="900" dirty="0" err="1"/>
              <a:t>libration</a:t>
            </a:r>
            <a:r>
              <a:rPr lang="en-GB" sz="900" dirty="0"/>
              <a:t> angles using a sign change. The positions of the Earth in the sky of the Moon are plotted in </a:t>
            </a:r>
            <a:r>
              <a:rPr lang="en-GB" sz="900" dirty="0" smtClean="0"/>
              <a:t>increments of </a:t>
            </a:r>
            <a:r>
              <a:rPr lang="en-GB" sz="900" dirty="0"/>
              <a:t>a day. If there were no lunar </a:t>
            </a:r>
            <a:r>
              <a:rPr lang="en-GB" sz="900" dirty="0" err="1"/>
              <a:t>libration</a:t>
            </a:r>
            <a:r>
              <a:rPr lang="en-GB" sz="900" dirty="0"/>
              <a:t>, then the Earth would be at the black dot in the </a:t>
            </a:r>
            <a:r>
              <a:rPr lang="en-GB" sz="900" dirty="0" err="1"/>
              <a:t>center</a:t>
            </a:r>
            <a:r>
              <a:rPr lang="en-GB" sz="900" dirty="0"/>
              <a:t> of the ﬁgures.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5289" y="76200"/>
            <a:ext cx="6615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Visual </a:t>
            </a:r>
            <a:r>
              <a:rPr lang="en-GB" sz="2800" b="1" dirty="0" err="1">
                <a:solidFill>
                  <a:srgbClr val="0000FF"/>
                </a:solidFill>
              </a:rPr>
              <a:t>librations</a:t>
            </a:r>
            <a:r>
              <a:rPr lang="en-GB" sz="2800" b="1" dirty="0">
                <a:solidFill>
                  <a:srgbClr val="0000FF"/>
                </a:solidFill>
              </a:rPr>
              <a:t> of Earth in the Moon’s sky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7" y="5949531"/>
            <a:ext cx="1335263" cy="5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737" y="5943600"/>
            <a:ext cx="1219200" cy="5066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69476" y="5672827"/>
            <a:ext cx="321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</a:t>
            </a:r>
            <a:r>
              <a:rPr lang="en-US" dirty="0"/>
              <a:t>=27.21222 d</a:t>
            </a:r>
            <a:endParaRPr lang="en-GB" baseline="-25000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 =27.55455 d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-25000" dirty="0" smtClean="0"/>
              <a:t>DA</a:t>
            </a:r>
            <a:r>
              <a:rPr lang="en-US" dirty="0" smtClean="0"/>
              <a:t> =</a:t>
            </a:r>
            <a:r>
              <a:rPr lang="en-GB" dirty="0" smtClean="0"/>
              <a:t> </a:t>
            </a:r>
            <a:r>
              <a:rPr lang="en-GB" dirty="0"/>
              <a:t>2190.34 </a:t>
            </a:r>
            <a:r>
              <a:rPr lang="en-GB" dirty="0" smtClean="0"/>
              <a:t>d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or 5.99667 </a:t>
            </a:r>
            <a:r>
              <a:rPr lang="en-GB" sz="1600" dirty="0">
                <a:solidFill>
                  <a:srgbClr val="FF0000"/>
                </a:solidFill>
              </a:rPr>
              <a:t>anomalistic years </a:t>
            </a:r>
            <a:endParaRPr lang="en-GB" sz="1600" baseline="-250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69C1-9509-49BF-85B2-5A216B1074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20414</TotalTime>
  <Words>1802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2023-07-11T19:24:02Z</dcterms:created>
  <dcterms:modified xsi:type="dcterms:W3CDTF">2023-10-16T20:09:23Z</dcterms:modified>
</cp:coreProperties>
</file>