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329" r:id="rId3"/>
    <p:sldId id="322" r:id="rId4"/>
    <p:sldId id="311" r:id="rId5"/>
    <p:sldId id="330" r:id="rId6"/>
    <p:sldId id="262" r:id="rId7"/>
    <p:sldId id="325" r:id="rId8"/>
    <p:sldId id="326" r:id="rId9"/>
    <p:sldId id="327" r:id="rId10"/>
    <p:sldId id="331" r:id="rId11"/>
    <p:sldId id="332" r:id="rId12"/>
    <p:sldId id="305" r:id="rId13"/>
    <p:sldId id="333" r:id="rId14"/>
    <p:sldId id="334" r:id="rId15"/>
    <p:sldId id="335" r:id="rId16"/>
    <p:sldId id="256" r:id="rId17"/>
    <p:sldId id="336" r:id="rId18"/>
    <p:sldId id="257" r:id="rId19"/>
    <p:sldId id="337" r:id="rId20"/>
    <p:sldId id="259" r:id="rId21"/>
    <p:sldId id="269" r:id="rId22"/>
    <p:sldId id="3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07"/>
  </p:normalViewPr>
  <p:slideViewPr>
    <p:cSldViewPr snapToGrid="0">
      <p:cViewPr>
        <p:scale>
          <a:sx n="119" d="100"/>
          <a:sy n="119" d="100"/>
        </p:scale>
        <p:origin x="3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9223-02B7-7F22-0C99-7047B99AA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A6CED-EC7D-34F1-BE21-B545C0227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CF583-1B71-D678-3C70-A0687C48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F6615-D1B0-660A-5237-8A9B6656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44167-FAF3-6FA9-412A-4B69FA6F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D672-CAE0-CD33-6EB1-8305968B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A38825-3A96-7F08-D3EA-FAEEFCA55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9356B-16C1-FD06-3E99-9A2E71B2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61BE6-B644-3E23-F539-1783F1D7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E76E-CA39-2FDC-62E4-2C546F18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7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95B446-F8B2-F3E9-4DF3-55F6A5F2BA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DB2B9-9BDF-AAE0-252E-1FD360C3E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B1464-9CE1-E0EB-5632-5F44F1FD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9711-AA36-BB51-5C2F-63397674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0FC96-F60D-7473-E399-2FCE4A2E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9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E36E-1F4E-CE08-BE3A-AA5A2ECF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F00EF-BD01-D6EF-B687-B23ACFA47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8876D-5211-86A2-94FB-06A17015E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1326C-A261-AC9C-CDE9-0E41C9BA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11029-587E-001E-29A3-D1D9171F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5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FEC36-C6F1-9AEA-764A-BA12EF73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AE131-0C8A-D8D8-3218-C7E08C316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7BC41-6DEC-D599-0BC6-F272438B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9B19B-614A-DEBA-7928-82735F0C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00AAA-FD23-71B0-7A0D-89DBE8CB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0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8ED9-A558-2351-FA5D-3C29DD04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B2289-D3BD-1F15-3436-0F3A624E3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EF0BC-7F3E-A63D-A8EE-598D89EB7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A7CD2-5B2C-8E50-7EAF-6CD461E0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CFCBD-345F-391E-2449-5EF16881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CB076-9C4D-2C2E-34F1-E9AF2120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2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1216-3089-505B-E052-CFB51979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5B7A9-DFF1-E2AD-AA0B-371ECAB0E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D6BB3-6000-2CAC-826F-2B54B6853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B90FFB-76FF-2E3A-67B7-7E36AA683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C7322-1ECD-311F-E638-F97B5E008B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8344B-077C-2257-6E9F-071C5D668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761D1-7F2D-C25D-0BA1-BA1CBAEB7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77F4E-77A4-FA32-52E7-13FC4DCF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F67D2-4DD0-2F6B-DF06-085C0B38F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2B0954-7880-010D-4532-86CF5EE0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029FB-050F-912A-C1C9-B5FA9536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8AB0B-F2AF-4EEE-CF27-48132C21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3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2EB012-2661-0CF4-2A09-4B0707E0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DC722-4199-3AB0-9576-0B4E7F95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F949E-1365-CB87-E8B5-53F33833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9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C9BF-6AD8-D694-C508-3D5BD6537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6A789-0B90-842A-9A57-5E94CC7AC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2C348-4A74-764E-FA2D-4521BFB94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595BC-94FB-0958-DC97-E75508B41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703FB-E6E4-8E7C-688C-6E4CB308F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1C677-2315-E683-1C9D-E10B24C7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5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0BA28-C8FC-0757-5778-7D47BF7F1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10C670-85B4-9624-CB76-D9D7E0CEC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F4700-33F6-0DC1-D7F6-E65531597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ED700-1732-0A3E-FDCD-7D96676F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163DE-4381-8412-D604-B34B4A74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2BF66-F035-FCF1-4BA9-E13EDB6C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8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8CEA0-A529-8735-23F0-A0F51D66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70FB-3F16-8F5D-B0EB-CA8631A43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F26CB-3FEC-BB60-A8BB-5924CBCEB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5E609-A60A-D141-8AA5-2496759DAD04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F37A4-B730-AE04-6104-74F7383E3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2B214-9CE2-E4CB-C048-80EE4FE3D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BC980-545D-5343-ADEB-D9892BE49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3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E2EED-C56F-7D19-5421-34FB68A10637}"/>
              </a:ext>
            </a:extLst>
          </p:cNvPr>
          <p:cNvSpPr txBox="1"/>
          <p:nvPr/>
        </p:nvSpPr>
        <p:spPr>
          <a:xfrm>
            <a:off x="977608" y="1027014"/>
            <a:ext cx="78759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Diurnal evolution of cloud properties with DSCOVR/EPIC</a:t>
            </a:r>
            <a:r>
              <a:rPr lang="en-US" sz="4000" dirty="0">
                <a:effectLst/>
              </a:rPr>
              <a:t> </a:t>
            </a:r>
            <a:endParaRPr lang="en-US" sz="40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C60894-2794-1168-D88E-97FD109E4490}"/>
              </a:ext>
            </a:extLst>
          </p:cNvPr>
          <p:cNvSpPr txBox="1"/>
          <p:nvPr/>
        </p:nvSpPr>
        <p:spPr>
          <a:xfrm>
            <a:off x="977608" y="5560124"/>
            <a:ext cx="862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DSCOVR STM, Oct 16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-17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2023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sym typeface="Wingdings" pitchFamily="2" charset="2"/>
              </a:rPr>
              <a:t>NASA Goddard</a:t>
            </a: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6B8CC-B8F9-D9B9-6892-CC1B00AD49A4}"/>
              </a:ext>
            </a:extLst>
          </p:cNvPr>
          <p:cNvSpPr txBox="1"/>
          <p:nvPr/>
        </p:nvSpPr>
        <p:spPr>
          <a:xfrm>
            <a:off x="977608" y="2627452"/>
            <a:ext cx="862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Alfonso Delgado-Bonal, Alexander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Marshak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Yuekui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Yang,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Lazaros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reopoulos</a:t>
            </a: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6F503-3250-2E26-4824-3DF113888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574445" y="-1"/>
            <a:ext cx="2617555" cy="3012142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82566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11D59B-40E3-161E-23CF-916A9267FF5E}"/>
              </a:ext>
            </a:extLst>
          </p:cNvPr>
          <p:cNvSpPr/>
          <p:nvPr/>
        </p:nvSpPr>
        <p:spPr>
          <a:xfrm>
            <a:off x="3206338" y="0"/>
            <a:ext cx="4429496" cy="53439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THICKNESS x CLOUD FRACTION</a:t>
            </a:r>
            <a:endParaRPr lang="en-US" sz="2400" b="1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3022BC7-FA5C-5E77-FCDF-0E4316927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565"/>
            <a:ext cx="7920842" cy="5657744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0EB209D7-644C-5363-0259-E59917F5F70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19900"/>
          <a:stretch/>
        </p:blipFill>
        <p:spPr>
          <a:xfrm>
            <a:off x="8538194" y="2194560"/>
            <a:ext cx="3657600" cy="219456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12CA915-3976-F3CF-3430-DABA6D056AEA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r="19900"/>
          <a:stretch/>
        </p:blipFill>
        <p:spPr>
          <a:xfrm>
            <a:off x="8538194" y="4389120"/>
            <a:ext cx="3657600" cy="219456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21619452-3DEE-7107-8336-C21805FEDF13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r="19900"/>
          <a:stretch/>
        </p:blipFill>
        <p:spPr>
          <a:xfrm>
            <a:off x="8538194" y="0"/>
            <a:ext cx="3657600" cy="219456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CF7ADC6-59A0-3E03-B33C-C0EB85A5E3ED}"/>
              </a:ext>
            </a:extLst>
          </p:cNvPr>
          <p:cNvSpPr/>
          <p:nvPr/>
        </p:nvSpPr>
        <p:spPr>
          <a:xfrm>
            <a:off x="9999023" y="249382"/>
            <a:ext cx="1294411" cy="2850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FB9147-6234-CC47-2C6A-BEF510FFC8C7}"/>
              </a:ext>
            </a:extLst>
          </p:cNvPr>
          <p:cNvSpPr/>
          <p:nvPr/>
        </p:nvSpPr>
        <p:spPr>
          <a:xfrm>
            <a:off x="9999022" y="2420192"/>
            <a:ext cx="1294411" cy="2850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Medium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9021F09-2E58-E9C3-64A4-F3047B4E4812}"/>
              </a:ext>
            </a:extLst>
          </p:cNvPr>
          <p:cNvSpPr/>
          <p:nvPr/>
        </p:nvSpPr>
        <p:spPr>
          <a:xfrm>
            <a:off x="9999021" y="4555376"/>
            <a:ext cx="1294411" cy="2850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Thick</a:t>
            </a:r>
          </a:p>
        </p:txBody>
      </p:sp>
    </p:spTree>
    <p:extLst>
      <p:ext uri="{BB962C8B-B14F-4D97-AF65-F5344CB8AC3E}">
        <p14:creationId xmlns:p14="http://schemas.microsoft.com/office/powerpoint/2010/main" val="1070883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E2EED-C56F-7D19-5421-34FB68A10637}"/>
              </a:ext>
            </a:extLst>
          </p:cNvPr>
          <p:cNvSpPr txBox="1"/>
          <p:nvPr/>
        </p:nvSpPr>
        <p:spPr>
          <a:xfrm>
            <a:off x="870030" y="949124"/>
            <a:ext cx="1045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Point #1: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COT distribution changes latitudinally and temporally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#2: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COT statistics is lognormal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the mean and median behave differently </a:t>
            </a:r>
            <a:r>
              <a:rPr lang="en-US" dirty="0">
                <a:sym typeface="Wingdings" pitchFamily="2" charset="2"/>
              </a:rPr>
              <a:t> median is more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206273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8D036-8F84-0803-2FAE-6F6C3FC46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7" b="4514"/>
          <a:stretch/>
        </p:blipFill>
        <p:spPr>
          <a:xfrm>
            <a:off x="606088" y="447202"/>
            <a:ext cx="6206043" cy="926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78B27-090F-4230-FB3C-635BE8938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4" b="5359"/>
          <a:stretch/>
        </p:blipFill>
        <p:spPr>
          <a:xfrm>
            <a:off x="692128" y="2591094"/>
            <a:ext cx="6058917" cy="1587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BB0B6-AA02-F5F4-EE45-A65EF6019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653" y="139485"/>
            <a:ext cx="4015804" cy="4038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E4568-B8FD-3E2D-4692-7F9C89C9B445}"/>
              </a:ext>
            </a:extLst>
          </p:cNvPr>
          <p:cNvSpPr txBox="1"/>
          <p:nvPr/>
        </p:nvSpPr>
        <p:spPr>
          <a:xfrm>
            <a:off x="880110" y="5406390"/>
            <a:ext cx="5932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 </a:t>
            </a:r>
            <a:r>
              <a:rPr lang="en-US" dirty="0">
                <a:sym typeface="Wingdings" pitchFamily="2" charset="2"/>
              </a:rPr>
              <a:t> Gaussian distribution (x ± </a:t>
            </a:r>
            <a:r>
              <a:rPr lang="en-US" dirty="0" err="1">
                <a:sym typeface="Wingdings" pitchFamily="2" charset="2"/>
              </a:rPr>
              <a:t>sd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r>
              <a:rPr lang="en-US" dirty="0">
                <a:sym typeface="Wingdings" pitchFamily="2" charset="2"/>
              </a:rPr>
              <a:t>Multiplication  Lognormal (skewed)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97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76481250-D39B-655B-96CB-0B35DB39B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68" y="469411"/>
            <a:ext cx="9470685" cy="591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A2E62C68-5CA3-199F-48A3-22EE5BC77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385" y="3423138"/>
            <a:ext cx="5486400" cy="3429000"/>
          </a:xfrm>
          <a:prstGeom prst="rect">
            <a:avLst/>
          </a:prstGeom>
        </p:spPr>
      </p:pic>
      <p:pic>
        <p:nvPicPr>
          <p:cNvPr id="5" name="Picture 4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0CFA0FAD-ABE0-3DCA-4480-BECB26818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862"/>
            <a:ext cx="5486400" cy="3429000"/>
          </a:xfrm>
          <a:prstGeom prst="rect">
            <a:avLst/>
          </a:prstGeom>
        </p:spPr>
      </p:pic>
      <p:pic>
        <p:nvPicPr>
          <p:cNvPr id="7" name="Picture 6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EE8B97E5-B198-0D52-EFBF-502469F66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5" y="5862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9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7DBCA4E9-D4CC-78CA-932E-3B59F2CB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323" y="2333380"/>
            <a:ext cx="3657600" cy="2286000"/>
          </a:xfrm>
          <a:prstGeom prst="rect">
            <a:avLst/>
          </a:prstGeom>
        </p:spPr>
      </p:pic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22B768B2-30F3-0611-6CB4-2EB04BCC3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646" y="2380761"/>
            <a:ext cx="3657600" cy="2286000"/>
          </a:xfrm>
          <a:prstGeom prst="rect">
            <a:avLst/>
          </a:prstGeom>
        </p:spPr>
      </p:pic>
      <p:pic>
        <p:nvPicPr>
          <p:cNvPr id="7" name="Picture 6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93DA3583-4644-5014-392F-7488D6DFB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3657600" cy="2286000"/>
          </a:xfrm>
          <a:prstGeom prst="rect">
            <a:avLst/>
          </a:prstGeom>
        </p:spPr>
      </p:pic>
      <p:pic>
        <p:nvPicPr>
          <p:cNvPr id="9" name="Picture 8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1AE49B4B-D547-82F3-CB28-A00DE299A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830" y="4572000"/>
            <a:ext cx="3657600" cy="2286000"/>
          </a:xfrm>
          <a:prstGeom prst="rect">
            <a:avLst/>
          </a:prstGeom>
        </p:spPr>
      </p:pic>
      <p:pic>
        <p:nvPicPr>
          <p:cNvPr id="11" name="Picture 10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5321D868-A1D2-6B6C-DD3B-D6A492CF1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3" y="2380760"/>
            <a:ext cx="3657600" cy="2286000"/>
          </a:xfrm>
          <a:prstGeom prst="rect">
            <a:avLst/>
          </a:prstGeom>
        </p:spPr>
      </p:pic>
      <p:pic>
        <p:nvPicPr>
          <p:cNvPr id="13" name="Picture 12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BDE1F217-D6BB-F0DB-FF1C-246703C6B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323" y="0"/>
            <a:ext cx="3657600" cy="2286000"/>
          </a:xfrm>
          <a:prstGeom prst="rect">
            <a:avLst/>
          </a:prstGeom>
        </p:spPr>
      </p:pic>
      <p:pic>
        <p:nvPicPr>
          <p:cNvPr id="15" name="Picture 14" descr="A graph of a function&#10;&#10;Description automatically generated">
            <a:extLst>
              <a:ext uri="{FF2B5EF4-FFF2-40B4-BE49-F238E27FC236}">
                <a16:creationId xmlns:a16="http://schemas.microsoft.com/office/drawing/2014/main" id="{463181CB-8E59-E4B9-4252-C9FBF782F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9323" y="0"/>
            <a:ext cx="3657600" cy="2286000"/>
          </a:xfrm>
          <a:prstGeom prst="rect">
            <a:avLst/>
          </a:prstGeom>
        </p:spPr>
      </p:pic>
      <p:pic>
        <p:nvPicPr>
          <p:cNvPr id="17" name="Picture 16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F446D898-1C3A-AA06-3BFB-766B382A8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6576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03622-CBC0-7ABF-B23D-F56AF5A09CA3}"/>
              </a:ext>
            </a:extLst>
          </p:cNvPr>
          <p:cNvSpPr txBox="1"/>
          <p:nvPr/>
        </p:nvSpPr>
        <p:spPr>
          <a:xfrm>
            <a:off x="7561383" y="5118264"/>
            <a:ext cx="4408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COT follows a lognormal distribution for all the latitudinal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Lognormal mean follows the data median (monotonal)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23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0550721-7DD9-38CD-5515-322BCAF6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" y="241870"/>
            <a:ext cx="4445000" cy="3175000"/>
          </a:xfrm>
          <a:prstGeom prst="rect">
            <a:avLst/>
          </a:prstGeom>
        </p:spPr>
      </p:pic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90B2835-DB69-3EB5-B9CD-A79568CE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0" y="229740"/>
            <a:ext cx="4445000" cy="3175000"/>
          </a:xfrm>
          <a:prstGeom prst="rect">
            <a:avLst/>
          </a:prstGeom>
        </p:spPr>
      </p:pic>
      <p:pic>
        <p:nvPicPr>
          <p:cNvPr id="6" name="Picture 5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05C0ECAD-F724-9771-3834-37F1EF407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4" y="3404740"/>
            <a:ext cx="4445000" cy="3175000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C7417BD-5086-7F53-4BE0-A52AF4A4E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00" y="3429000"/>
            <a:ext cx="4445000" cy="3175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7D2CE1-0EF3-FE00-DA8A-881391B0DB4C}"/>
              </a:ext>
            </a:extLst>
          </p:cNvPr>
          <p:cNvCxnSpPr>
            <a:cxnSpLocks/>
          </p:cNvCxnSpPr>
          <p:nvPr/>
        </p:nvCxnSpPr>
        <p:spPr>
          <a:xfrm>
            <a:off x="3071784" y="241870"/>
            <a:ext cx="0" cy="274626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E17010-7077-F0C4-9BEA-6625E70DB4ED}"/>
              </a:ext>
            </a:extLst>
          </p:cNvPr>
          <p:cNvCxnSpPr>
            <a:cxnSpLocks/>
          </p:cNvCxnSpPr>
          <p:nvPr/>
        </p:nvCxnSpPr>
        <p:spPr>
          <a:xfrm>
            <a:off x="4994144" y="241870"/>
            <a:ext cx="0" cy="274626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751BD8-E238-3172-F7AD-F91124B3C0D0}"/>
              </a:ext>
            </a:extLst>
          </p:cNvPr>
          <p:cNvSpPr txBox="1"/>
          <p:nvPr/>
        </p:nvSpPr>
        <p:spPr>
          <a:xfrm>
            <a:off x="9225023" y="241870"/>
            <a:ext cx="23554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Point #2: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COT statistics is lognormal 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mean and median behave differently 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 median is more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3552432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E2EED-C56F-7D19-5421-34FB68A10637}"/>
              </a:ext>
            </a:extLst>
          </p:cNvPr>
          <p:cNvSpPr txBox="1"/>
          <p:nvPr/>
        </p:nvSpPr>
        <p:spPr>
          <a:xfrm>
            <a:off x="870030" y="949124"/>
            <a:ext cx="104519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Point #1: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COT distribution changes latitudinally and temporally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Point #2: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COT statistics is lognormal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the mean and median behave differently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median is more representative</a:t>
            </a:r>
          </a:p>
          <a:p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#3:</a:t>
            </a:r>
            <a:r>
              <a:rPr lang="en-US" dirty="0">
                <a:sym typeface="Wingdings" pitchFamily="2" charset="2"/>
              </a:rPr>
              <a:t> COT has a diurnal cycle  Noon overestimates the diurnal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59001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C74D1A2-6D25-3EF4-91A9-999E1BF3D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8846"/>
            <a:ext cx="4776212" cy="3411580"/>
          </a:xfrm>
          <a:prstGeom prst="rect">
            <a:avLst/>
          </a:prstGeom>
        </p:spPr>
      </p:pic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735C816-8E6B-DAD5-230F-1BA21BBE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734" y="1148846"/>
            <a:ext cx="4776212" cy="3411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CE93D-C379-AB68-FBE9-109663A3F162}"/>
              </a:ext>
            </a:extLst>
          </p:cNvPr>
          <p:cNvSpPr/>
          <p:nvPr/>
        </p:nvSpPr>
        <p:spPr>
          <a:xfrm>
            <a:off x="1503423" y="52520"/>
            <a:ext cx="8880353" cy="5890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Noon overestimates the measurements of central tendency.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81B29-F878-5232-DD60-CF548EA87CB7}"/>
              </a:ext>
            </a:extLst>
          </p:cNvPr>
          <p:cNvSpPr txBox="1"/>
          <p:nvPr/>
        </p:nvSpPr>
        <p:spPr>
          <a:xfrm>
            <a:off x="9171328" y="1148846"/>
            <a:ext cx="2424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Point #3: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 COT has a diurnal cycle  Noon overestimates the diurnal average by ~15-20%</a:t>
            </a:r>
          </a:p>
        </p:txBody>
      </p:sp>
    </p:spTree>
    <p:extLst>
      <p:ext uri="{BB962C8B-B14F-4D97-AF65-F5344CB8AC3E}">
        <p14:creationId xmlns:p14="http://schemas.microsoft.com/office/powerpoint/2010/main" val="1288706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E2EED-C56F-7D19-5421-34FB68A10637}"/>
              </a:ext>
            </a:extLst>
          </p:cNvPr>
          <p:cNvSpPr txBox="1"/>
          <p:nvPr/>
        </p:nvSpPr>
        <p:spPr>
          <a:xfrm>
            <a:off x="870030" y="949124"/>
            <a:ext cx="104519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Point #1: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COT distribution changes latitudinally and temporally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Point #2: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COT statistics is lognormal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the mean and median behave differently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median is more representative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Point #3: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COT has a diurnal cycle  Noon overestimates the diurnal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#4:</a:t>
            </a:r>
            <a:r>
              <a:rPr lang="en-US" dirty="0">
                <a:sym typeface="Wingdings" pitchFamily="2" charset="2"/>
              </a:rPr>
              <a:t> Non-linear correlation between albedo and COT because of lognormal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21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E2EED-C56F-7D19-5421-34FB68A10637}"/>
              </a:ext>
            </a:extLst>
          </p:cNvPr>
          <p:cNvSpPr txBox="1"/>
          <p:nvPr/>
        </p:nvSpPr>
        <p:spPr>
          <a:xfrm>
            <a:off x="870030" y="949124"/>
            <a:ext cx="104519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#1:</a:t>
            </a:r>
            <a:r>
              <a:rPr lang="en-US" dirty="0">
                <a:sym typeface="Wingdings" pitchFamily="2" charset="2"/>
              </a:rPr>
              <a:t> COT distribution changes latitudinally and temporally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#2: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COT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#3:</a:t>
            </a:r>
            <a:r>
              <a:rPr lang="en-US" dirty="0">
                <a:sym typeface="Wingdings" pitchFamily="2" charset="2"/>
              </a:rPr>
              <a:t> COT diurnal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#4:</a:t>
            </a:r>
            <a:r>
              <a:rPr lang="en-US" dirty="0">
                <a:sym typeface="Wingdings" pitchFamily="2" charset="2"/>
              </a:rPr>
              <a:t> Non-linear correlation between albedo and COT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3CD79C-0041-EE83-2970-7238EB064141}"/>
              </a:ext>
            </a:extLst>
          </p:cNvPr>
          <p:cNvSpPr/>
          <p:nvPr/>
        </p:nvSpPr>
        <p:spPr>
          <a:xfrm>
            <a:off x="277793" y="138896"/>
            <a:ext cx="2338086" cy="4629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76844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a graph of a reflection&#10;&#10;Description automatically generated with medium confidence">
            <a:extLst>
              <a:ext uri="{FF2B5EF4-FFF2-40B4-BE49-F238E27FC236}">
                <a16:creationId xmlns:a16="http://schemas.microsoft.com/office/drawing/2014/main" id="{A151784F-38EF-B1B1-2F75-B7A24CCE1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77"/>
          <a:stretch/>
        </p:blipFill>
        <p:spPr>
          <a:xfrm>
            <a:off x="8085520" y="1423504"/>
            <a:ext cx="2887280" cy="3098800"/>
          </a:xfrm>
          <a:prstGeom prst="rect">
            <a:avLst/>
          </a:prstGeom>
        </p:spPr>
      </p:pic>
      <p:pic>
        <p:nvPicPr>
          <p:cNvPr id="3" name="Picture 2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AAA1BE0D-D53C-BEDD-6598-116666DA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3221857"/>
          </a:xfrm>
          <a:prstGeom prst="rect">
            <a:avLst/>
          </a:prstGeom>
        </p:spPr>
      </p:pic>
      <p:pic>
        <p:nvPicPr>
          <p:cNvPr id="5" name="Picture 4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BF6FA86F-A674-D469-8AF7-92D02CFEE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0"/>
            <a:ext cx="3657600" cy="3221857"/>
          </a:xfrm>
          <a:prstGeom prst="rect">
            <a:avLst/>
          </a:prstGeom>
        </p:spPr>
      </p:pic>
      <p:pic>
        <p:nvPicPr>
          <p:cNvPr id="11" name="Picture 10" descr="A graph with black dots&#10;&#10;Description automatically generated with medium confidence">
            <a:extLst>
              <a:ext uri="{FF2B5EF4-FFF2-40B4-BE49-F238E27FC236}">
                <a16:creationId xmlns:a16="http://schemas.microsoft.com/office/drawing/2014/main" id="{A5D77316-AACD-2719-4B79-1F24F91C4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62" y="3594347"/>
            <a:ext cx="3517900" cy="3098800"/>
          </a:xfrm>
          <a:prstGeom prst="rect">
            <a:avLst/>
          </a:prstGeom>
        </p:spPr>
      </p:pic>
      <p:pic>
        <p:nvPicPr>
          <p:cNvPr id="13" name="Picture 12" descr="A graph with a black line&#10;&#10;Description automatically generated with medium confidence">
            <a:extLst>
              <a:ext uri="{FF2B5EF4-FFF2-40B4-BE49-F238E27FC236}">
                <a16:creationId xmlns:a16="http://schemas.microsoft.com/office/drawing/2014/main" id="{4FFA0633-53C1-3D04-1DCB-D283059F1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662" y="3594347"/>
            <a:ext cx="3517900" cy="309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C6FA57-3667-C29D-2852-FA4ECA95A27B}"/>
              </a:ext>
            </a:extLst>
          </p:cNvPr>
          <p:cNvSpPr txBox="1"/>
          <p:nvPr/>
        </p:nvSpPr>
        <p:spPr>
          <a:xfrm>
            <a:off x="2774067" y="3281280"/>
            <a:ext cx="346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to 9 am - equator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FF175-7CFA-3F74-3992-185CDED9F12A}"/>
              </a:ext>
            </a:extLst>
          </p:cNvPr>
          <p:cNvSpPr txBox="1"/>
          <p:nvPr/>
        </p:nvSpPr>
        <p:spPr>
          <a:xfrm>
            <a:off x="7795349" y="212728"/>
            <a:ext cx="3657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Point #4: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 Non-linear correlation between albedo and COT because of lognormal distribution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AE3E83-F2A6-026F-3E7A-115654DE24AE}"/>
              </a:ext>
            </a:extLst>
          </p:cNvPr>
          <p:cNvSpPr/>
          <p:nvPr/>
        </p:nvSpPr>
        <p:spPr>
          <a:xfrm>
            <a:off x="1020704" y="3337545"/>
            <a:ext cx="1250066" cy="3130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32808-F29D-2DAA-F0F1-788624BB83BF}"/>
              </a:ext>
            </a:extLst>
          </p:cNvPr>
          <p:cNvSpPr/>
          <p:nvPr/>
        </p:nvSpPr>
        <p:spPr>
          <a:xfrm>
            <a:off x="5163637" y="3309412"/>
            <a:ext cx="1250066" cy="3130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Ocean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383670-0EB3-0F3C-8840-F371BA3CA51A}"/>
              </a:ext>
            </a:extLst>
          </p:cNvPr>
          <p:cNvSpPr/>
          <p:nvPr/>
        </p:nvSpPr>
        <p:spPr>
          <a:xfrm rot="16200000">
            <a:off x="-201523" y="4851786"/>
            <a:ext cx="1148962" cy="251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reflectance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AD2AA9-9643-F187-2CCD-4B23ABED9FA8}"/>
              </a:ext>
            </a:extLst>
          </p:cNvPr>
          <p:cNvSpPr/>
          <p:nvPr/>
        </p:nvSpPr>
        <p:spPr>
          <a:xfrm rot="16200000">
            <a:off x="3316377" y="4971056"/>
            <a:ext cx="1148962" cy="251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reflectance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FDE02-3D3B-49CB-2874-C1DE96ACA653}"/>
              </a:ext>
            </a:extLst>
          </p:cNvPr>
          <p:cNvSpPr/>
          <p:nvPr/>
        </p:nvSpPr>
        <p:spPr>
          <a:xfrm>
            <a:off x="5089793" y="6379504"/>
            <a:ext cx="1148962" cy="251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06970D-4392-3CD6-385F-3918070933CA}"/>
              </a:ext>
            </a:extLst>
          </p:cNvPr>
          <p:cNvSpPr/>
          <p:nvPr/>
        </p:nvSpPr>
        <p:spPr>
          <a:xfrm>
            <a:off x="1553922" y="6379504"/>
            <a:ext cx="1148962" cy="251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COT</a:t>
            </a:r>
          </a:p>
        </p:txBody>
      </p:sp>
    </p:spTree>
    <p:extLst>
      <p:ext uri="{BB962C8B-B14F-4D97-AF65-F5344CB8AC3E}">
        <p14:creationId xmlns:p14="http://schemas.microsoft.com/office/powerpoint/2010/main" val="336342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44697606-5688-C79D-3174-FFA5AD1D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239"/>
            <a:ext cx="4579656" cy="4092641"/>
          </a:xfrm>
          <a:prstGeom prst="rect">
            <a:avLst/>
          </a:prstGeom>
        </p:spPr>
      </p:pic>
      <p:pic>
        <p:nvPicPr>
          <p:cNvPr id="2" name="Picture 1" descr="A graph of a graph of the earth temperature&#10;&#10;Description automatically generated with medium confidence">
            <a:extLst>
              <a:ext uri="{FF2B5EF4-FFF2-40B4-BE49-F238E27FC236}">
                <a16:creationId xmlns:a16="http://schemas.microsoft.com/office/drawing/2014/main" id="{188E601A-5AED-5659-1C89-1F5F0929F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53"/>
          <a:stretch/>
        </p:blipFill>
        <p:spPr>
          <a:xfrm>
            <a:off x="4579658" y="1487122"/>
            <a:ext cx="7612342" cy="278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E2EED-C56F-7D19-5421-34FB68A10637}"/>
              </a:ext>
            </a:extLst>
          </p:cNvPr>
          <p:cNvSpPr txBox="1"/>
          <p:nvPr/>
        </p:nvSpPr>
        <p:spPr>
          <a:xfrm>
            <a:off x="870030" y="949124"/>
            <a:ext cx="104519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#1:</a:t>
            </a:r>
            <a:r>
              <a:rPr lang="en-US" dirty="0">
                <a:sym typeface="Wingdings" pitchFamily="2" charset="2"/>
              </a:rPr>
              <a:t> COT distribution changes latitudinally and temporally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#2: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COT statistics is lognormal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the mean and median behave differently </a:t>
            </a:r>
            <a:r>
              <a:rPr lang="en-US" dirty="0">
                <a:sym typeface="Wingdings" pitchFamily="2" charset="2"/>
              </a:rPr>
              <a:t> median is more representative</a:t>
            </a:r>
          </a:p>
          <a:p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#3:</a:t>
            </a:r>
            <a:r>
              <a:rPr lang="en-US" dirty="0">
                <a:sym typeface="Wingdings" pitchFamily="2" charset="2"/>
              </a:rPr>
              <a:t> COT has a diurnal cycle  Noon overestimates the diurnal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#4:</a:t>
            </a:r>
            <a:r>
              <a:rPr lang="en-US" dirty="0">
                <a:sym typeface="Wingdings" pitchFamily="2" charset="2"/>
              </a:rPr>
              <a:t> Non-linear correlation between albedo and COT because of lognormal distribution</a:t>
            </a:r>
          </a:p>
          <a:p>
            <a:endParaRPr lang="en-US" dirty="0">
              <a:sym typeface="Wingdings" pitchFamily="2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3CD79C-0041-EE83-2970-7238EB064141}"/>
              </a:ext>
            </a:extLst>
          </p:cNvPr>
          <p:cNvSpPr/>
          <p:nvPr/>
        </p:nvSpPr>
        <p:spPr>
          <a:xfrm>
            <a:off x="277792" y="138896"/>
            <a:ext cx="2572983" cy="4629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16049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2286EC-B1D5-117E-FD19-9A576056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8" y="2330585"/>
            <a:ext cx="3950677" cy="2196829"/>
          </a:xfrm>
          <a:prstGeom prst="rect">
            <a:avLst/>
          </a:prstGeom>
        </p:spPr>
      </p:pic>
      <p:pic>
        <p:nvPicPr>
          <p:cNvPr id="9" name="Picture 8" descr="Chart, diagram, surface chart&#10;&#10;Description automatically generated">
            <a:extLst>
              <a:ext uri="{FF2B5EF4-FFF2-40B4-BE49-F238E27FC236}">
                <a16:creationId xmlns:a16="http://schemas.microsoft.com/office/drawing/2014/main" id="{5546404E-A262-3140-91E3-CCADF34CF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23" y="386859"/>
            <a:ext cx="3657600" cy="2457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71A444-F670-21D1-3352-10978A291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477" y="386859"/>
            <a:ext cx="3657600" cy="2457450"/>
          </a:xfrm>
          <a:prstGeom prst="rect">
            <a:avLst/>
          </a:prstGeom>
        </p:spPr>
      </p:pic>
      <p:pic>
        <p:nvPicPr>
          <p:cNvPr id="5" name="Picture 4" descr="Chart, diagram, surface chart&#10;&#10;Description automatically generated">
            <a:extLst>
              <a:ext uri="{FF2B5EF4-FFF2-40B4-BE49-F238E27FC236}">
                <a16:creationId xmlns:a16="http://schemas.microsoft.com/office/drawing/2014/main" id="{0BD33C03-7B90-B103-0472-56CC06EE4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46" y="2429729"/>
            <a:ext cx="36576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1C117-D10B-2889-7BF4-54A685E50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446" y="4460876"/>
            <a:ext cx="3657600" cy="2457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E54897-DF12-DE48-657F-79EF0B3FF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477" y="2428629"/>
            <a:ext cx="3657600" cy="2457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7EB322-00B5-454A-27C7-CC72DC51A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5477" y="4458676"/>
            <a:ext cx="3657600" cy="2457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13B2F4-83DC-572A-B243-01F1D13F0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599" y="387681"/>
            <a:ext cx="3950677" cy="2109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EC9D01-7065-8DE7-1B2E-CBD3CBBD07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459" y="4681649"/>
            <a:ext cx="3826818" cy="22077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A043DC-327C-123A-72BA-536B7F986C3C}"/>
              </a:ext>
            </a:extLst>
          </p:cNvPr>
          <p:cNvSpPr/>
          <p:nvPr/>
        </p:nvSpPr>
        <p:spPr>
          <a:xfrm>
            <a:off x="82062" y="0"/>
            <a:ext cx="3376246" cy="386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Thickness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469EED-9D5F-5782-FFAE-000CD6FCBFCE}"/>
              </a:ext>
            </a:extLst>
          </p:cNvPr>
          <p:cNvSpPr/>
          <p:nvPr/>
        </p:nvSpPr>
        <p:spPr>
          <a:xfrm>
            <a:off x="4255477" y="11723"/>
            <a:ext cx="3376246" cy="386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Height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F6754-350B-3B24-D94E-3D17B110BA90}"/>
              </a:ext>
            </a:extLst>
          </p:cNvPr>
          <p:cNvSpPr/>
          <p:nvPr/>
        </p:nvSpPr>
        <p:spPr>
          <a:xfrm>
            <a:off x="8428892" y="11723"/>
            <a:ext cx="3376246" cy="386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Fraction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592081-847A-DEA2-9521-263D1AABC712}"/>
              </a:ext>
            </a:extLst>
          </p:cNvPr>
          <p:cNvSpPr txBox="1"/>
          <p:nvPr/>
        </p:nvSpPr>
        <p:spPr>
          <a:xfrm>
            <a:off x="3221950" y="334263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Liquid Clouds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3676B2-833A-0CB1-A5D4-234E497ABF02}"/>
              </a:ext>
            </a:extLst>
          </p:cNvPr>
          <p:cNvSpPr txBox="1"/>
          <p:nvPr/>
        </p:nvSpPr>
        <p:spPr>
          <a:xfrm>
            <a:off x="3474124" y="650999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668AA-9EF2-41DC-B3B0-7BC7086E6BBB}"/>
              </a:ext>
            </a:extLst>
          </p:cNvPr>
          <p:cNvSpPr txBox="1"/>
          <p:nvPr/>
        </p:nvSpPr>
        <p:spPr>
          <a:xfrm>
            <a:off x="3601060" y="288324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311D84-4CF6-87C9-3A64-615E83157BF9}"/>
              </a:ext>
            </a:extLst>
          </p:cNvPr>
          <p:cNvSpPr txBox="1"/>
          <p:nvPr/>
        </p:nvSpPr>
        <p:spPr>
          <a:xfrm>
            <a:off x="3396025" y="4844361"/>
            <a:ext cx="114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Afternoon</a:t>
            </a:r>
          </a:p>
        </p:txBody>
      </p:sp>
    </p:spTree>
    <p:extLst>
      <p:ext uri="{BB962C8B-B14F-4D97-AF65-F5344CB8AC3E}">
        <p14:creationId xmlns:p14="http://schemas.microsoft.com/office/powerpoint/2010/main" val="2474029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F2DFD0C8-DDE3-9258-3BC9-2633FB5D3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2" y="0"/>
            <a:ext cx="5450304" cy="3661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586FE-975C-A86C-649F-E862CE456147}"/>
              </a:ext>
            </a:extLst>
          </p:cNvPr>
          <p:cNvSpPr txBox="1"/>
          <p:nvPr/>
        </p:nvSpPr>
        <p:spPr>
          <a:xfrm>
            <a:off x="6168187" y="630228"/>
            <a:ext cx="4010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Spearman correlation between liquid </a:t>
            </a:r>
            <a:r>
              <a:rPr lang="en-US" b="1" u="sng" dirty="0"/>
              <a:t>cloud optical thickness</a:t>
            </a:r>
            <a:r>
              <a:rPr lang="en-US" dirty="0"/>
              <a:t> and </a:t>
            </a:r>
            <a:r>
              <a:rPr lang="en-US" b="1" u="sng" dirty="0"/>
              <a:t>cloud height</a:t>
            </a:r>
            <a:r>
              <a:rPr lang="en-US" dirty="0"/>
              <a:t> for cloud fractions greater than 0.1.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C3A4B-829F-B922-31B3-7DD26AEC53D4}"/>
              </a:ext>
            </a:extLst>
          </p:cNvPr>
          <p:cNvSpPr txBox="1"/>
          <p:nvPr/>
        </p:nvSpPr>
        <p:spPr>
          <a:xfrm>
            <a:off x="6749714" y="1947900"/>
            <a:ext cx="468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Positively correlated over ocean, and regionally dependent over 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6D936-D18F-5C41-99BC-1372C26ECC00}"/>
              </a:ext>
            </a:extLst>
          </p:cNvPr>
          <p:cNvSpPr txBox="1"/>
          <p:nvPr/>
        </p:nvSpPr>
        <p:spPr>
          <a:xfrm>
            <a:off x="5909588" y="3552791"/>
            <a:ext cx="4431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Spearman correlation between liquid </a:t>
            </a:r>
            <a:r>
              <a:rPr lang="en-US" b="1" u="sng" dirty="0"/>
              <a:t>cloud optical thickness</a:t>
            </a:r>
            <a:r>
              <a:rPr lang="en-US" dirty="0"/>
              <a:t> and </a:t>
            </a:r>
            <a:r>
              <a:rPr lang="en-US" b="1" u="sng" dirty="0"/>
              <a:t>cloud fraction</a:t>
            </a:r>
            <a:r>
              <a:rPr lang="en-US" dirty="0"/>
              <a:t> for cloud fractions greater than 0.1.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6280798-3701-9195-00DC-AB882A76DCB8}"/>
              </a:ext>
            </a:extLst>
          </p:cNvPr>
          <p:cNvSpPr/>
          <p:nvPr/>
        </p:nvSpPr>
        <p:spPr>
          <a:xfrm>
            <a:off x="10291010" y="0"/>
            <a:ext cx="1900990" cy="1624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Spatial </a:t>
            </a:r>
          </a:p>
          <a:p>
            <a:pPr algn="ctr"/>
            <a:r>
              <a:rPr lang="en-US" sz="2400" dirty="0"/>
              <a:t>correlation</a:t>
            </a:r>
          </a:p>
          <a:p>
            <a:pPr algn="ctr"/>
            <a:r>
              <a:rPr lang="en-US" sz="2400" dirty="0"/>
              <a:t>analysis</a:t>
            </a:r>
          </a:p>
        </p:txBody>
      </p:sp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69C65D05-4F90-0536-98BC-3E4D21C72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6" y="3173786"/>
            <a:ext cx="5483480" cy="36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61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E2EED-C56F-7D19-5421-34FB68A10637}"/>
              </a:ext>
            </a:extLst>
          </p:cNvPr>
          <p:cNvSpPr txBox="1"/>
          <p:nvPr/>
        </p:nvSpPr>
        <p:spPr>
          <a:xfrm>
            <a:off x="870030" y="949124"/>
            <a:ext cx="1045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Point #1:</a:t>
            </a:r>
            <a:r>
              <a:rPr lang="en-US" dirty="0">
                <a:sym typeface="Wingdings" pitchFamily="2" charset="2"/>
              </a:rPr>
              <a:t> COT distribution changes latitudinally and temporally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50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6A62FB32-5740-02B7-B15A-F04410586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88"/>
          <a:stretch/>
        </p:blipFill>
        <p:spPr>
          <a:xfrm>
            <a:off x="4514768" y="409107"/>
            <a:ext cx="3657600" cy="3019893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2DAFF39-186B-FFF9-9824-6323B6EA2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488"/>
          <a:stretch/>
        </p:blipFill>
        <p:spPr>
          <a:xfrm>
            <a:off x="4514768" y="3459396"/>
            <a:ext cx="3657600" cy="3019893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57BD8F0-8196-3254-7BDD-03688F8145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488"/>
          <a:stretch/>
        </p:blipFill>
        <p:spPr>
          <a:xfrm>
            <a:off x="857168" y="409107"/>
            <a:ext cx="3657600" cy="3019893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8F2FCAF-B8E8-13DF-874B-1AC218A722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488"/>
          <a:stretch/>
        </p:blipFill>
        <p:spPr>
          <a:xfrm>
            <a:off x="843808" y="3459397"/>
            <a:ext cx="3657600" cy="3019893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2A6F6B9-6EAE-0C76-E2BB-5D6563ED5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36" t="5720" r="1882" b="73859"/>
          <a:stretch/>
        </p:blipFill>
        <p:spPr>
          <a:xfrm>
            <a:off x="8139629" y="0"/>
            <a:ext cx="1074554" cy="142739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9398B2-E33E-911F-094C-D2F89180BE23}"/>
              </a:ext>
            </a:extLst>
          </p:cNvPr>
          <p:cNvCxnSpPr>
            <a:cxnSpLocks/>
          </p:cNvCxnSpPr>
          <p:nvPr/>
        </p:nvCxnSpPr>
        <p:spPr>
          <a:xfrm>
            <a:off x="7603958" y="625642"/>
            <a:ext cx="0" cy="2550695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AE3AB27-4A38-002E-BB7B-14AD01CEDFB0}"/>
              </a:ext>
            </a:extLst>
          </p:cNvPr>
          <p:cNvSpPr/>
          <p:nvPr/>
        </p:nvSpPr>
        <p:spPr>
          <a:xfrm rot="16200000">
            <a:off x="-246535" y="1894245"/>
            <a:ext cx="1439918" cy="433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Land Liquid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1A17BF-4B89-C4CC-683D-B52AB51AA332}"/>
              </a:ext>
            </a:extLst>
          </p:cNvPr>
          <p:cNvSpPr/>
          <p:nvPr/>
        </p:nvSpPr>
        <p:spPr>
          <a:xfrm rot="16200000">
            <a:off x="-316781" y="4752367"/>
            <a:ext cx="1439918" cy="433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Ocean Liquid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9538A-C24B-0AEC-E9BB-94D73A91AD62}"/>
              </a:ext>
            </a:extLst>
          </p:cNvPr>
          <p:cNvSpPr/>
          <p:nvPr/>
        </p:nvSpPr>
        <p:spPr>
          <a:xfrm rot="5400000">
            <a:off x="7788781" y="1957717"/>
            <a:ext cx="1439918" cy="433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Land 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CCCB70-226B-6068-931A-64CB63EB7DD1}"/>
              </a:ext>
            </a:extLst>
          </p:cNvPr>
          <p:cNvSpPr/>
          <p:nvPr/>
        </p:nvSpPr>
        <p:spPr>
          <a:xfrm rot="5400000">
            <a:off x="7772280" y="4633095"/>
            <a:ext cx="1439918" cy="433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Ocean 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6FB963-F3E6-D0D2-7095-625AD89D5AD0}"/>
              </a:ext>
            </a:extLst>
          </p:cNvPr>
          <p:cNvSpPr txBox="1"/>
          <p:nvPr/>
        </p:nvSpPr>
        <p:spPr>
          <a:xfrm>
            <a:off x="9779896" y="409107"/>
            <a:ext cx="2050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Point #1: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        COT daytime distribution</a:t>
            </a:r>
            <a:endParaRPr lang="en-US" u="sng" dirty="0">
              <a:solidFill>
                <a:srgbClr val="0070C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7301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370917-47B3-345F-D134-96BC00E2CB29}"/>
              </a:ext>
            </a:extLst>
          </p:cNvPr>
          <p:cNvSpPr txBox="1"/>
          <p:nvPr/>
        </p:nvSpPr>
        <p:spPr>
          <a:xfrm rot="16200000">
            <a:off x="-481076" y="5068989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liquid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3569C-F7CD-7E8D-4D5D-674ADE4542C2}"/>
              </a:ext>
            </a:extLst>
          </p:cNvPr>
          <p:cNvSpPr txBox="1"/>
          <p:nvPr/>
        </p:nvSpPr>
        <p:spPr>
          <a:xfrm rot="16200000">
            <a:off x="-422231" y="1808407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liquid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5D1D2-317D-01F7-CDE8-86428B89A8C8}"/>
              </a:ext>
            </a:extLst>
          </p:cNvPr>
          <p:cNvSpPr/>
          <p:nvPr/>
        </p:nvSpPr>
        <p:spPr>
          <a:xfrm>
            <a:off x="0" y="5523"/>
            <a:ext cx="5723906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THICKNESS FOR THIN CLOUDS. </a:t>
            </a:r>
            <a:r>
              <a:rPr lang="en-US" sz="2400" b="1" dirty="0"/>
              <a:t>COT [0,3]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778D39-2F69-1590-1E72-790271AF863E}"/>
              </a:ext>
            </a:extLst>
          </p:cNvPr>
          <p:cNvSpPr/>
          <p:nvPr/>
        </p:nvSpPr>
        <p:spPr>
          <a:xfrm>
            <a:off x="6096000" y="5523"/>
            <a:ext cx="6096000" cy="4000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FRACTION FOR THIN CLOUDS. </a:t>
            </a:r>
            <a:r>
              <a:rPr lang="en-US" sz="2400" b="1" dirty="0"/>
              <a:t>COT [0,3]</a:t>
            </a:r>
          </a:p>
        </p:txBody>
      </p:sp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132653E3-2665-F02D-FF02-FA588F6CE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17"/>
          <a:stretch/>
        </p:blipFill>
        <p:spPr>
          <a:xfrm>
            <a:off x="1549791" y="732474"/>
            <a:ext cx="3224088" cy="2850744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017B9ED2-BDBE-4EDF-44AA-5CBB1F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534"/>
          <a:stretch/>
        </p:blipFill>
        <p:spPr>
          <a:xfrm>
            <a:off x="1549791" y="3713809"/>
            <a:ext cx="3224088" cy="2861975"/>
          </a:xfrm>
          <a:prstGeom prst="rect">
            <a:avLst/>
          </a:prstGeom>
        </p:spPr>
      </p:pic>
      <p:pic>
        <p:nvPicPr>
          <p:cNvPr id="28" name="Picture 27" descr="Chart, line chart&#10;&#10;Description automatically generated">
            <a:extLst>
              <a:ext uri="{FF2B5EF4-FFF2-40B4-BE49-F238E27FC236}">
                <a16:creationId xmlns:a16="http://schemas.microsoft.com/office/drawing/2014/main" id="{02516FC9-C266-27ED-E896-65892645A2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632"/>
          <a:stretch/>
        </p:blipFill>
        <p:spPr>
          <a:xfrm>
            <a:off x="7570733" y="717726"/>
            <a:ext cx="3224088" cy="2865492"/>
          </a:xfrm>
          <a:prstGeom prst="rect">
            <a:avLst/>
          </a:prstGeom>
        </p:spPr>
      </p:pic>
      <p:pic>
        <p:nvPicPr>
          <p:cNvPr id="29" name="Picture 28" descr="Chart, line chart&#10;&#10;Description automatically generated">
            <a:extLst>
              <a:ext uri="{FF2B5EF4-FFF2-40B4-BE49-F238E27FC236}">
                <a16:creationId xmlns:a16="http://schemas.microsoft.com/office/drawing/2014/main" id="{FC8C4679-823D-6B8A-B0DD-F20B837987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632"/>
          <a:stretch/>
        </p:blipFill>
        <p:spPr>
          <a:xfrm>
            <a:off x="7585761" y="3710292"/>
            <a:ext cx="3224088" cy="2865492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BC609A1-9763-64F7-5DDC-1FC3E934E7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169" t="5324" r="1604" b="69747"/>
          <a:stretch/>
        </p:blipFill>
        <p:spPr>
          <a:xfrm>
            <a:off x="5665028" y="1519187"/>
            <a:ext cx="1235713" cy="1277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DD1BF-421B-A9BB-3CCC-34A94C251A99}"/>
              </a:ext>
            </a:extLst>
          </p:cNvPr>
          <p:cNvSpPr txBox="1"/>
          <p:nvPr/>
        </p:nvSpPr>
        <p:spPr>
          <a:xfrm>
            <a:off x="5257849" y="462846"/>
            <a:ext cx="2050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COT daytime and latitudinal distribution</a:t>
            </a:r>
            <a:endParaRPr lang="en-US" u="sng" dirty="0">
              <a:solidFill>
                <a:srgbClr val="0070C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5088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370917-47B3-345F-D134-96BC00E2CB29}"/>
              </a:ext>
            </a:extLst>
          </p:cNvPr>
          <p:cNvSpPr txBox="1"/>
          <p:nvPr/>
        </p:nvSpPr>
        <p:spPr>
          <a:xfrm rot="16200000">
            <a:off x="-481076" y="5068989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liquid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3569C-F7CD-7E8D-4D5D-674ADE4542C2}"/>
              </a:ext>
            </a:extLst>
          </p:cNvPr>
          <p:cNvSpPr txBox="1"/>
          <p:nvPr/>
        </p:nvSpPr>
        <p:spPr>
          <a:xfrm rot="16200000">
            <a:off x="-422231" y="1808407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liquid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5D1D2-317D-01F7-CDE8-86428B89A8C8}"/>
              </a:ext>
            </a:extLst>
          </p:cNvPr>
          <p:cNvSpPr/>
          <p:nvPr/>
        </p:nvSpPr>
        <p:spPr>
          <a:xfrm>
            <a:off x="0" y="5523"/>
            <a:ext cx="5723906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THICKNESS FOR MEDIUM CLOUDS. </a:t>
            </a:r>
            <a:r>
              <a:rPr lang="en-US" sz="2400" b="1" dirty="0"/>
              <a:t>COT [3,10]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778D39-2F69-1590-1E72-790271AF863E}"/>
              </a:ext>
            </a:extLst>
          </p:cNvPr>
          <p:cNvSpPr/>
          <p:nvPr/>
        </p:nvSpPr>
        <p:spPr>
          <a:xfrm>
            <a:off x="6096000" y="5523"/>
            <a:ext cx="6096000" cy="4000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FRACTION FOR MEDIUM CLOUDS. </a:t>
            </a:r>
            <a:r>
              <a:rPr lang="en-US" sz="2400" b="1" dirty="0"/>
              <a:t>COT [3,10]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C54BA24F-62EA-B18E-D107-73BD9BB5C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97"/>
          <a:stretch/>
        </p:blipFill>
        <p:spPr>
          <a:xfrm>
            <a:off x="1550454" y="3693103"/>
            <a:ext cx="3321023" cy="2903388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6202C1CF-27A9-1A8A-D760-41BFE82F5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30"/>
          <a:stretch/>
        </p:blipFill>
        <p:spPr>
          <a:xfrm>
            <a:off x="7636903" y="834204"/>
            <a:ext cx="3321023" cy="2893924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F7C5EF15-43C8-A79B-504F-5016D956E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030"/>
          <a:stretch/>
        </p:blipFill>
        <p:spPr>
          <a:xfrm>
            <a:off x="7636903" y="3806693"/>
            <a:ext cx="3321023" cy="2893924"/>
          </a:xfrm>
          <a:prstGeom prst="rect">
            <a:avLst/>
          </a:prstGeom>
        </p:spPr>
      </p:pic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BDFB1BF5-2E9A-3B8D-8625-0107C001C9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782"/>
          <a:stretch/>
        </p:blipFill>
        <p:spPr>
          <a:xfrm>
            <a:off x="1550455" y="712655"/>
            <a:ext cx="3321023" cy="2920729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6CE2847-59FC-2303-99A1-749A19772F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169" t="5324" r="1604" b="69747"/>
          <a:stretch/>
        </p:blipFill>
        <p:spPr>
          <a:xfrm>
            <a:off x="5665028" y="1519187"/>
            <a:ext cx="1235713" cy="12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03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370917-47B3-345F-D134-96BC00E2CB29}"/>
              </a:ext>
            </a:extLst>
          </p:cNvPr>
          <p:cNvSpPr txBox="1"/>
          <p:nvPr/>
        </p:nvSpPr>
        <p:spPr>
          <a:xfrm rot="16200000">
            <a:off x="-481076" y="5068989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liquid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3569C-F7CD-7E8D-4D5D-674ADE4542C2}"/>
              </a:ext>
            </a:extLst>
          </p:cNvPr>
          <p:cNvSpPr txBox="1"/>
          <p:nvPr/>
        </p:nvSpPr>
        <p:spPr>
          <a:xfrm rot="16200000">
            <a:off x="-422231" y="1808407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liquid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5D1D2-317D-01F7-CDE8-86428B89A8C8}"/>
              </a:ext>
            </a:extLst>
          </p:cNvPr>
          <p:cNvSpPr/>
          <p:nvPr/>
        </p:nvSpPr>
        <p:spPr>
          <a:xfrm>
            <a:off x="0" y="5523"/>
            <a:ext cx="5723906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THICKNESS FOR THICK CLOUDS. </a:t>
            </a:r>
            <a:r>
              <a:rPr lang="en-US" sz="2400" b="1" dirty="0"/>
              <a:t>COT [10,25]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778D39-2F69-1590-1E72-790271AF863E}"/>
              </a:ext>
            </a:extLst>
          </p:cNvPr>
          <p:cNvSpPr/>
          <p:nvPr/>
        </p:nvSpPr>
        <p:spPr>
          <a:xfrm>
            <a:off x="6096000" y="5523"/>
            <a:ext cx="6096000" cy="4000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FRACTION FOR THICK CLOUDS. </a:t>
            </a:r>
            <a:r>
              <a:rPr lang="en-US" sz="2400" b="1" dirty="0"/>
              <a:t>COT [10,25]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FC8AE098-56BD-C32A-FEE7-CF6AA682A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64"/>
          <a:stretch/>
        </p:blipFill>
        <p:spPr>
          <a:xfrm>
            <a:off x="1556649" y="3676572"/>
            <a:ext cx="3347859" cy="2936450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8DFDF423-0319-1594-26AA-86C08E092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98"/>
          <a:stretch/>
        </p:blipFill>
        <p:spPr>
          <a:xfrm>
            <a:off x="7672403" y="629104"/>
            <a:ext cx="3347859" cy="2955845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F56B30FB-422D-CCF1-DA1B-21F3732299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98"/>
          <a:stretch/>
        </p:blipFill>
        <p:spPr>
          <a:xfrm>
            <a:off x="7672404" y="3657177"/>
            <a:ext cx="3347859" cy="2955845"/>
          </a:xfrm>
          <a:prstGeom prst="rect">
            <a:avLst/>
          </a:prstGeo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E2B879FF-0A28-BF87-B3ED-7C495C9C38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864"/>
          <a:stretch/>
        </p:blipFill>
        <p:spPr>
          <a:xfrm>
            <a:off x="1556649" y="558187"/>
            <a:ext cx="3347859" cy="2984111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D626DA5-2DA0-3902-C74A-26A105623E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169" t="5324" r="1604" b="69747"/>
          <a:stretch/>
        </p:blipFill>
        <p:spPr>
          <a:xfrm>
            <a:off x="5665028" y="1519187"/>
            <a:ext cx="1235713" cy="12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37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534</Words>
  <Application>Microsoft Macintosh PowerPoint</Application>
  <PresentationFormat>Widescreen</PresentationFormat>
  <Paragraphs>87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Delgado Bonal, Alfonso (GSFC-613.0)[UNIVERSITY OF MARYLAND BALTIMORE CO]</dc:creator>
  <cp:lastModifiedBy>Delgado Bonal, Alfonso (GSFC-613.0)[UNIVERSITY OF MARYLAND BALTIMORE CO]</cp:lastModifiedBy>
  <cp:revision>7</cp:revision>
  <dcterms:created xsi:type="dcterms:W3CDTF">2023-09-05T11:59:35Z</dcterms:created>
  <dcterms:modified xsi:type="dcterms:W3CDTF">2023-10-17T12:06:34Z</dcterms:modified>
</cp:coreProperties>
</file>