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21" r:id="rId2"/>
    <p:sldId id="275" r:id="rId3"/>
    <p:sldId id="302" r:id="rId4"/>
    <p:sldId id="296" r:id="rId5"/>
    <p:sldId id="298" r:id="rId6"/>
    <p:sldId id="299" r:id="rId7"/>
    <p:sldId id="315" r:id="rId8"/>
    <p:sldId id="318" r:id="rId9"/>
    <p:sldId id="311" r:id="rId10"/>
    <p:sldId id="277" r:id="rId11"/>
    <p:sldId id="300" r:id="rId12"/>
    <p:sldId id="322" r:id="rId13"/>
    <p:sldId id="303" r:id="rId14"/>
    <p:sldId id="304" r:id="rId15"/>
    <p:sldId id="306" r:id="rId16"/>
    <p:sldId id="258" r:id="rId17"/>
    <p:sldId id="323" r:id="rId18"/>
    <p:sldId id="307" r:id="rId19"/>
    <p:sldId id="312" r:id="rId20"/>
    <p:sldId id="297" r:id="rId21"/>
    <p:sldId id="308" r:id="rId22"/>
    <p:sldId id="267" r:id="rId23"/>
    <p:sldId id="309" r:id="rId24"/>
    <p:sldId id="310" r:id="rId25"/>
    <p:sldId id="319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81BDD-C874-9244-8BCB-90BEB5991EE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0BFE8-66AE-CD40-B770-E8D144F06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7965-26F9-624A-AC67-91483A98AA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3C5D-2733-784B-8B3F-FAF0A9A025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13B9-17FD-85D5-A6B6-372A5D364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5E106-1C73-2E75-C5C3-D6E4B71C7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692FE-0A4E-27FD-318A-8AA0C279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AE39-D7FA-89FF-C31E-D228340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8528-6454-5B97-06E1-DDC32590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3206-FDB4-A698-9A49-39AD152C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8FE43-F83F-6AA8-C447-444B2EE31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87CA-8EFE-4EF0-3FBE-0CF91427C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DCD76-2F38-9201-611A-58D6B63D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ACAA7-311B-645F-07D3-3A13984E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892589-3286-0E66-35C6-93FD3C6AC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D605-3699-A3BF-C756-BFB3F529C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74D7F-46E4-2917-3D37-74424BC1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43546-0756-15F7-E532-FF9D0108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BE542-487A-0A13-6798-E11CB5BBE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9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84424-ABF4-169D-91AC-B8275EF3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85FA-74B4-0CB1-6098-E6B28BE61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2392-C1FE-92F1-1EDE-163CB1FE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DD60D-4CF6-484B-4155-C7BB0D5C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1AF9-0268-8334-B296-8381946C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BC13-4C8D-56C4-49E6-7FC134FB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47F6F-6C60-0A0C-B35B-77BF6DEC9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20385-535A-BFF3-51ED-E9030759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1D27C-2954-4355-58BA-9AE83C62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33340-D359-4BD0-C364-9AA321AC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1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2670D-0944-C21E-9A67-623257A3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2F2F8-4128-B585-B1B2-6B9F01767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7F16-8DBB-524E-151E-037558D3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4D4C0-02BD-31C1-3655-1FFEC1C7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97997-4F4B-08A4-19E5-396176AC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C0D3F-E676-238F-F311-6EB852CD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438C-C7CC-A585-6F10-2E1A8B31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9BDBE-F354-DFAF-10C4-F97D72CA0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57348-EB38-A1F5-747D-4F61AC3D6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36AC9-F9C3-E5B7-F677-EDAC9905A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FF062-ED1A-E756-F1AE-01AA84018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7F7E2-A915-1981-CE76-928176CE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8190B-C63D-A923-53D5-2FA69AF3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3488F-BB17-6620-936E-FC12DA0A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5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B456-6447-1960-81FA-8606225E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944E2-2BDD-63D4-938F-3A73FC43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E3A2E-6AE6-5B84-99CB-18E3A1A4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DFBA2-DAAB-5DF2-933A-2E21A7E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474FB-932C-4B44-2D3A-83DBC365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47EAE-12A5-8822-4913-FA9E312C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5DDD8-1D06-DE68-3F4C-5284461A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6095-3016-8E3B-327B-2452702F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4D1F9-AD44-69F2-C682-FA7BF606A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9A6A9-35C2-8D9B-490D-0F742F36D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64A82-037E-9451-7BB4-C739E62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90726-5798-AC12-D20E-B0AA09B9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7A4E0-D955-75BE-2075-29883EC6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2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4F0B2-3A42-CA94-4AED-3AE7FDB1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9CDA5-2862-8BFD-AC9D-4A274D31C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FD11A-6AE1-D693-3943-0D3D33745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57371-1709-BC4B-057F-54A83ED8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741B6-A553-7865-2D9C-E5D3296F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D00E1-A58F-52D0-C8E5-98F67B65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1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B633B-1958-09E6-E840-4727A8D9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DEE6A-62D7-E0E8-8D7C-14BED13C2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9944E-D9DD-36BC-636A-40A3F24E5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2E2C0-1806-A34B-8966-17AEABB20E7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938C3-BAAC-5D1F-7083-17FA2F4B1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38EF4-64CF-BC82-017E-7D67D7868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BA53-36BC-F44E-B81F-23D69247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1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sdc.larc.nasa.gov/documents/dscovr/DSCOVR_EPIC_Geolocation_V03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FF00A-5F13-166C-72EE-B15196433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066" r="-1" b="336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0A8B8-BE88-4942-9383-91CC464CC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EPIC Geolocation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FDC11-6136-BC42-8836-048A3857B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Karin Blank </a:t>
            </a:r>
          </a:p>
          <a:p>
            <a:r>
              <a:rPr lang="en-US">
                <a:solidFill>
                  <a:schemeClr val="bg1"/>
                </a:solidFill>
              </a:rPr>
              <a:t>NASA/GSFC 586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5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-4920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1077526"/>
            <a:ext cx="3114284" cy="57804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EPIC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8284" y="1077526"/>
            <a:ext cx="3014858" cy="57804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NISTAR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53142" y="1077526"/>
            <a:ext cx="3014858" cy="57804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err="1"/>
              <a:t>PlasMag</a:t>
            </a:r>
            <a:r>
              <a:rPr lang="en-US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665121" y="1475185"/>
            <a:ext cx="2745445" cy="2059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92" y="1475184"/>
            <a:ext cx="2745446" cy="2059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267" y="1475184"/>
            <a:ext cx="2745449" cy="20590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7755" y="3989409"/>
            <a:ext cx="2642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Name: Earth Polychromatic Imaging Camera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Instrument type: Imager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Subject: Earth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Science: Measures ozone, aerosols, cloud height, leaf area index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17893" y="3989410"/>
            <a:ext cx="26428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Name: NIST Advanced Radiometer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Instrument type: Cavity radiometer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Subject: Earth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Science: Measures Earth’s radiation budget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4267" y="3989409"/>
            <a:ext cx="2642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Name: Plasma-Magnetometer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Instruments: Faraday Cup, Electron Spectrometer, Electrostatic Analyzer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Subject: Sun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Science: Measures Solar wind</a:t>
            </a:r>
          </a:p>
        </p:txBody>
      </p:sp>
    </p:spTree>
    <p:extLst>
      <p:ext uri="{BB962C8B-B14F-4D97-AF65-F5344CB8AC3E}">
        <p14:creationId xmlns:p14="http://schemas.microsoft.com/office/powerpoint/2010/main" val="96224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_images">
            <a:hlinkClick r:id="" action="ppaction://media"/>
            <a:extLst>
              <a:ext uri="{FF2B5EF4-FFF2-40B4-BE49-F238E27FC236}">
                <a16:creationId xmlns:a16="http://schemas.microsoft.com/office/drawing/2014/main" id="{93E67EA5-BF33-194B-8858-7B89D58233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7075" y="535781"/>
            <a:ext cx="5657850" cy="5657850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6ADBF1A-5244-F64D-93E3-46DFCAF57DC3}"/>
              </a:ext>
            </a:extLst>
          </p:cNvPr>
          <p:cNvSpPr/>
          <p:nvPr/>
        </p:nvSpPr>
        <p:spPr>
          <a:xfrm>
            <a:off x="3688557" y="1047749"/>
            <a:ext cx="4883943" cy="46958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28970D-C0AE-4743-8B9A-DB3273DE3C08}"/>
              </a:ext>
            </a:extLst>
          </p:cNvPr>
          <p:cNvSpPr/>
          <p:nvPr/>
        </p:nvSpPr>
        <p:spPr>
          <a:xfrm>
            <a:off x="4186909" y="1476824"/>
            <a:ext cx="4438650" cy="434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174D39-14FA-D843-A19B-FA4635B063FD}"/>
              </a:ext>
            </a:extLst>
          </p:cNvPr>
          <p:cNvCxnSpPr>
            <a:cxnSpLocks/>
            <a:endCxn id="12" idx="1"/>
          </p:cNvCxnSpPr>
          <p:nvPr/>
        </p:nvCxnSpPr>
        <p:spPr>
          <a:xfrm flipH="1" flipV="1">
            <a:off x="4403794" y="1735437"/>
            <a:ext cx="1692206" cy="1660225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E48A38-3161-C14D-A500-0EFD45134AE2}"/>
              </a:ext>
            </a:extLst>
          </p:cNvPr>
          <p:cNvCxnSpPr>
            <a:cxnSpLocks/>
          </p:cNvCxnSpPr>
          <p:nvPr/>
        </p:nvCxnSpPr>
        <p:spPr>
          <a:xfrm flipH="1" flipV="1">
            <a:off x="5249897" y="1285381"/>
            <a:ext cx="880631" cy="209837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40FFD-501D-CB4A-9D98-E6533158071F}"/>
              </a:ext>
            </a:extLst>
          </p:cNvPr>
          <p:cNvCxnSpPr>
            <a:cxnSpLocks/>
          </p:cNvCxnSpPr>
          <p:nvPr/>
        </p:nvCxnSpPr>
        <p:spPr>
          <a:xfrm flipV="1">
            <a:off x="6130528" y="1098206"/>
            <a:ext cx="0" cy="231268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57CB54-4CE5-6043-B2C0-68E19CC19000}"/>
              </a:ext>
            </a:extLst>
          </p:cNvPr>
          <p:cNvCxnSpPr>
            <a:cxnSpLocks/>
          </p:cNvCxnSpPr>
          <p:nvPr/>
        </p:nvCxnSpPr>
        <p:spPr>
          <a:xfrm flipV="1">
            <a:off x="6130528" y="1285381"/>
            <a:ext cx="927497" cy="2110281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B192C6-C324-B842-B3F2-7837D0F2BDCF}"/>
              </a:ext>
            </a:extLst>
          </p:cNvPr>
          <p:cNvCxnSpPr>
            <a:cxnSpLocks/>
          </p:cNvCxnSpPr>
          <p:nvPr/>
        </p:nvCxnSpPr>
        <p:spPr>
          <a:xfrm flipH="1" flipV="1">
            <a:off x="3964264" y="2565549"/>
            <a:ext cx="2166263" cy="84534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A5386A-7479-B144-AE45-946F736382EA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3688557" y="3395662"/>
            <a:ext cx="2407443" cy="32842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07D6B4-6593-C942-927E-9CF05F1F1AFC}"/>
              </a:ext>
            </a:extLst>
          </p:cNvPr>
          <p:cNvCxnSpPr>
            <a:cxnSpLocks/>
          </p:cNvCxnSpPr>
          <p:nvPr/>
        </p:nvCxnSpPr>
        <p:spPr>
          <a:xfrm flipH="1">
            <a:off x="3964264" y="3455641"/>
            <a:ext cx="2131737" cy="814882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B40252-8BC1-DF49-8A4A-6253815569F2}"/>
              </a:ext>
            </a:extLst>
          </p:cNvPr>
          <p:cNvCxnSpPr>
            <a:cxnSpLocks/>
          </p:cNvCxnSpPr>
          <p:nvPr/>
        </p:nvCxnSpPr>
        <p:spPr>
          <a:xfrm flipV="1">
            <a:off x="6976631" y="1222974"/>
            <a:ext cx="107923" cy="344944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66F168-986D-694B-826C-A1BA5BB63B5B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6130529" y="1047749"/>
            <a:ext cx="0" cy="435995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7C7F51-3EAA-ED46-BB26-9A6938466B60}"/>
              </a:ext>
            </a:extLst>
          </p:cNvPr>
          <p:cNvCxnSpPr>
            <a:cxnSpLocks/>
          </p:cNvCxnSpPr>
          <p:nvPr/>
        </p:nvCxnSpPr>
        <p:spPr>
          <a:xfrm flipH="1" flipV="1">
            <a:off x="5249897" y="1222975"/>
            <a:ext cx="153374" cy="431425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BA51EF-BE40-8C44-9F01-AAD6CE853556}"/>
              </a:ext>
            </a:extLst>
          </p:cNvPr>
          <p:cNvCxnSpPr>
            <a:cxnSpLocks/>
            <a:stCxn id="11" idx="1"/>
            <a:endCxn id="12" idx="1"/>
          </p:cNvCxnSpPr>
          <p:nvPr/>
        </p:nvCxnSpPr>
        <p:spPr>
          <a:xfrm flipH="1" flipV="1">
            <a:off x="4403794" y="1735437"/>
            <a:ext cx="433140" cy="377463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3E4E86-6BC1-9940-8D51-2912CAE7C0A1}"/>
              </a:ext>
            </a:extLst>
          </p:cNvPr>
          <p:cNvCxnSpPr>
            <a:cxnSpLocks/>
          </p:cNvCxnSpPr>
          <p:nvPr/>
        </p:nvCxnSpPr>
        <p:spPr>
          <a:xfrm flipH="1" flipV="1">
            <a:off x="3861047" y="2529261"/>
            <a:ext cx="541537" cy="249187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D6EAF17-5D4F-0C45-BA79-98C3F2014E27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3688557" y="3395662"/>
            <a:ext cx="498352" cy="15230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2088E8-A09E-724D-8803-4DC2713FAEFE}"/>
              </a:ext>
            </a:extLst>
          </p:cNvPr>
          <p:cNvCxnSpPr>
            <a:cxnSpLocks/>
          </p:cNvCxnSpPr>
          <p:nvPr/>
        </p:nvCxnSpPr>
        <p:spPr>
          <a:xfrm flipH="1">
            <a:off x="3861047" y="4141936"/>
            <a:ext cx="325862" cy="128587"/>
          </a:xfrm>
          <a:prstGeom prst="line">
            <a:avLst/>
          </a:prstGeom>
          <a:ln w="444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A539B1C-F23B-A54A-B20A-F319B566AFFD}"/>
              </a:ext>
            </a:extLst>
          </p:cNvPr>
          <p:cNvSpPr/>
          <p:nvPr/>
        </p:nvSpPr>
        <p:spPr>
          <a:xfrm>
            <a:off x="838200" y="3922860"/>
            <a:ext cx="1472989" cy="776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Spokes from Computed Disk Center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35036D-F288-1249-B7E9-54417EB16A42}"/>
              </a:ext>
            </a:extLst>
          </p:cNvPr>
          <p:cNvSpPr/>
          <p:nvPr/>
        </p:nvSpPr>
        <p:spPr>
          <a:xfrm>
            <a:off x="2530580" y="365124"/>
            <a:ext cx="1472989" cy="776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Segment Average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887D29-AF6E-A54E-9710-25CAA54E2AD2}"/>
              </a:ext>
            </a:extLst>
          </p:cNvPr>
          <p:cNvSpPr/>
          <p:nvPr/>
        </p:nvSpPr>
        <p:spPr>
          <a:xfrm>
            <a:off x="6594276" y="155227"/>
            <a:ext cx="1472989" cy="776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Segment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3C4734A-AA06-DC4C-AE73-DE8D585E2F44}"/>
              </a:ext>
            </a:extLst>
          </p:cNvPr>
          <p:cNvSpPr/>
          <p:nvPr/>
        </p:nvSpPr>
        <p:spPr>
          <a:xfrm>
            <a:off x="9008103" y="1027906"/>
            <a:ext cx="1472989" cy="776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Computed Disk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5E0A16F-96E4-514C-95BC-CA2D9E8A86A2}"/>
              </a:ext>
            </a:extLst>
          </p:cNvPr>
          <p:cNvSpPr/>
          <p:nvPr/>
        </p:nvSpPr>
        <p:spPr>
          <a:xfrm>
            <a:off x="9107781" y="4699598"/>
            <a:ext cx="1472989" cy="776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Actual Disk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1DA5FA1-ADD6-2044-B9E1-0D408FFD81A7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2311189" y="3922860"/>
            <a:ext cx="1377368" cy="388369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91186B-8101-B248-9DC5-02C6531FE945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4003569" y="753493"/>
            <a:ext cx="1026563" cy="90033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D1A0FC2-E7C6-C244-B697-365B74242AB7}"/>
              </a:ext>
            </a:extLst>
          </p:cNvPr>
          <p:cNvCxnSpPr/>
          <p:nvPr/>
        </p:nvCxnSpPr>
        <p:spPr>
          <a:xfrm flipV="1">
            <a:off x="4620364" y="1438687"/>
            <a:ext cx="706220" cy="4854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0CB7EF0-E58B-D649-B388-42F5BF007989}"/>
              </a:ext>
            </a:extLst>
          </p:cNvPr>
          <p:cNvCxnSpPr>
            <a:cxnSpLocks/>
          </p:cNvCxnSpPr>
          <p:nvPr/>
        </p:nvCxnSpPr>
        <p:spPr>
          <a:xfrm flipV="1">
            <a:off x="5326584" y="1282789"/>
            <a:ext cx="777415" cy="1558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3B6508-F01C-DF40-9DBD-4F3C24D31752}"/>
              </a:ext>
            </a:extLst>
          </p:cNvPr>
          <p:cNvCxnSpPr>
            <a:cxnSpLocks/>
          </p:cNvCxnSpPr>
          <p:nvPr/>
        </p:nvCxnSpPr>
        <p:spPr>
          <a:xfrm>
            <a:off x="6121968" y="1299908"/>
            <a:ext cx="928394" cy="827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F58C03E-FFB6-1742-A927-4B3D8DCAA58A}"/>
              </a:ext>
            </a:extLst>
          </p:cNvPr>
          <p:cNvCxnSpPr>
            <a:cxnSpLocks/>
          </p:cNvCxnSpPr>
          <p:nvPr/>
        </p:nvCxnSpPr>
        <p:spPr>
          <a:xfrm flipV="1">
            <a:off x="4103731" y="1944538"/>
            <a:ext cx="512322" cy="7243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135DC72-B46D-6F44-9FBC-B938FB6AF6A5}"/>
              </a:ext>
            </a:extLst>
          </p:cNvPr>
          <p:cNvCxnSpPr>
            <a:cxnSpLocks/>
          </p:cNvCxnSpPr>
          <p:nvPr/>
        </p:nvCxnSpPr>
        <p:spPr>
          <a:xfrm flipV="1">
            <a:off x="3920391" y="2594873"/>
            <a:ext cx="233288" cy="8204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9D09316-996B-0447-B8B1-30DE59F2B718}"/>
              </a:ext>
            </a:extLst>
          </p:cNvPr>
          <p:cNvCxnSpPr>
            <a:cxnSpLocks/>
          </p:cNvCxnSpPr>
          <p:nvPr/>
        </p:nvCxnSpPr>
        <p:spPr>
          <a:xfrm flipH="1" flipV="1">
            <a:off x="3937733" y="3428504"/>
            <a:ext cx="99302" cy="77772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D1C459E-5F5E-B042-A43C-04FDA527FF59}"/>
              </a:ext>
            </a:extLst>
          </p:cNvPr>
          <p:cNvCxnSpPr>
            <a:cxnSpLocks/>
            <a:stCxn id="57" idx="1"/>
          </p:cNvCxnSpPr>
          <p:nvPr/>
        </p:nvCxnSpPr>
        <p:spPr>
          <a:xfrm flipH="1">
            <a:off x="6159437" y="543596"/>
            <a:ext cx="434839" cy="48254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20204B3-042C-7542-8702-6184CADE4993}"/>
              </a:ext>
            </a:extLst>
          </p:cNvPr>
          <p:cNvCxnSpPr>
            <a:cxnSpLocks/>
            <a:stCxn id="58" idx="1"/>
          </p:cNvCxnSpPr>
          <p:nvPr/>
        </p:nvCxnSpPr>
        <p:spPr>
          <a:xfrm flipH="1">
            <a:off x="7576793" y="1416275"/>
            <a:ext cx="1431310" cy="79376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392DF41-A1A0-2E42-AD64-20DDFDFECEA1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7916847" y="5087967"/>
            <a:ext cx="1190934" cy="18108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2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 animBg="1"/>
      <p:bldP spid="11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9A33-ECFF-F18C-5028-51298ED9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Star Tracker – Day in the life</a:t>
            </a:r>
          </a:p>
        </p:txBody>
      </p:sp>
      <p:pic>
        <p:nvPicPr>
          <p:cNvPr id="4" name="j_images">
            <a:hlinkClick r:id="" action="ppaction://media"/>
            <a:extLst>
              <a:ext uri="{FF2B5EF4-FFF2-40B4-BE49-F238E27FC236}">
                <a16:creationId xmlns:a16="http://schemas.microsoft.com/office/drawing/2014/main" id="{C7B40924-53E7-7E55-093D-786E7FBEE4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8203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pic.gsfc.nasa.gov/archive/natural/2015/09/05/png/epic_1b_20150905161116.png">
            <a:extLst>
              <a:ext uri="{FF2B5EF4-FFF2-40B4-BE49-F238E27FC236}">
                <a16:creationId xmlns:a16="http://schemas.microsoft.com/office/drawing/2014/main" id="{A7875A40-5768-7643-A7FD-DA564452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-223837"/>
            <a:ext cx="7453312" cy="74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93F582-A743-EC40-9A51-AB13816AC765}"/>
              </a:ext>
            </a:extLst>
          </p:cNvPr>
          <p:cNvSpPr/>
          <p:nvPr/>
        </p:nvSpPr>
        <p:spPr>
          <a:xfrm>
            <a:off x="5593556" y="638175"/>
            <a:ext cx="5743576" cy="5729287"/>
          </a:xfrm>
          <a:prstGeom prst="ellipse">
            <a:avLst/>
          </a:prstGeom>
          <a:solidFill>
            <a:schemeClr val="accent4">
              <a:lumMod val="60000"/>
              <a:lumOff val="40000"/>
              <a:alpha val="26000"/>
            </a:schemeClr>
          </a:solidFill>
          <a:ln w="412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54BD59-BCF8-4441-A0B7-826861B1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Focal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3713FE-8D48-CB4E-BDFA-2E276263AA5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10766" y="1772444"/>
                <a:ext cx="5032772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Object size on CCD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𝑖𝑧𝑒</m:t>
                    </m:r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𝑑𝑖𝑎𝑚𝑒𝑡𝑒𝑟</m:t>
                    </m:r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𝑓𝑜𝑐𝑎𝑙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𝑙𝑒𝑛𝑔𝑡h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</m:oMath>
                </a14:m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Diameter on CCD in pixels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𝑝𝑖𝑥𝑒𝑙𝑠</m:t>
                    </m:r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𝑠𝑖𝑧𝑒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𝑠𝑖𝑧𝑒</m:t>
                        </m:r>
                      </m:den>
                    </m:f>
                  </m:oMath>
                </a14:m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3713FE-8D48-CB4E-BDFA-2E276263AA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0766" y="1772444"/>
                <a:ext cx="5032772" cy="4351338"/>
              </a:xfrm>
              <a:blipFill>
                <a:blip r:embed="rId3"/>
                <a:stretch>
                  <a:fillRect l="-1759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16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EC54D8-AC8B-604A-8FEC-2227A9E86B3A}"/>
              </a:ext>
            </a:extLst>
          </p:cNvPr>
          <p:cNvSpPr/>
          <p:nvPr/>
        </p:nvSpPr>
        <p:spPr>
          <a:xfrm>
            <a:off x="6763111" y="2174875"/>
            <a:ext cx="4590689" cy="38962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EPIC Optical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EPIC Schematic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40" y="2174875"/>
            <a:ext cx="6306884" cy="389625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9436" y="1356104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Field Lens Group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36" y="4658709"/>
            <a:ext cx="4170140" cy="119766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2C22D7-C257-3042-9EA1-BD82F206C5AF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36" y="3488365"/>
            <a:ext cx="4170140" cy="1066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36" y="2341006"/>
            <a:ext cx="4170140" cy="1062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2496" y="2632215"/>
            <a:ext cx="162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Field Lens Group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2777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2634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3568" y="5235200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CCD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21408" y="3252730"/>
            <a:ext cx="0" cy="757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353312" y="4295191"/>
            <a:ext cx="18288" cy="94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34640" y="4956049"/>
            <a:ext cx="0" cy="27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73168" y="4521259"/>
            <a:ext cx="0" cy="698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EC3F12-033E-1E43-9DE1-B2FBBAEFBA72}"/>
              </a:ext>
            </a:extLst>
          </p:cNvPr>
          <p:cNvSpPr/>
          <p:nvPr/>
        </p:nvSpPr>
        <p:spPr>
          <a:xfrm>
            <a:off x="6370320" y="1896666"/>
            <a:ext cx="4999356" cy="445968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76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Optical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Distortion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072754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Telephoto (pincushion) distortion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3D13FC-AFB7-1B4F-8CB0-ECABC8C77AC1}"/>
              </a:ext>
            </a:extLst>
          </p:cNvPr>
          <p:cNvSpPr/>
          <p:nvPr/>
        </p:nvSpPr>
        <p:spPr>
          <a:xfrm>
            <a:off x="6812598" y="2102644"/>
            <a:ext cx="4114800" cy="41305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lated imag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74875"/>
            <a:ext cx="3951288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ine being a fly VLT.jpg">
            <a:extLst>
              <a:ext uri="{FF2B5EF4-FFF2-40B4-BE49-F238E27FC236}">
                <a16:creationId xmlns:a16="http://schemas.microsoft.com/office/drawing/2014/main" id="{50702794-B744-EE43-BE56-229A878B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039"/>
            <a:ext cx="4676775" cy="373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8B08A9F-9855-B24A-B8AB-FAB5F08ED33A}"/>
              </a:ext>
            </a:extLst>
          </p:cNvPr>
          <p:cNvSpPr txBox="1">
            <a:spLocks/>
          </p:cNvSpPr>
          <p:nvPr/>
        </p:nvSpPr>
        <p:spPr>
          <a:xfrm>
            <a:off x="838200" y="109696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Wide angle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0406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distortion mathematical model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852" y="1707618"/>
            <a:ext cx="12222852" cy="9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/>
          <p:cNvSpPr/>
          <p:nvPr/>
        </p:nvSpPr>
        <p:spPr>
          <a:xfrm rot="16200000">
            <a:off x="1002095" y="2393040"/>
            <a:ext cx="118532" cy="446321"/>
          </a:xfrm>
          <a:prstGeom prst="leftBracket">
            <a:avLst>
              <a:gd name="adj" fmla="val 747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/>
          <p:cNvSpPr/>
          <p:nvPr/>
        </p:nvSpPr>
        <p:spPr>
          <a:xfrm rot="16200000">
            <a:off x="1817310" y="2172907"/>
            <a:ext cx="118530" cy="886590"/>
          </a:xfrm>
          <a:prstGeom prst="leftBracket">
            <a:avLst>
              <a:gd name="adj" fmla="val 747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/>
          <p:cNvSpPr/>
          <p:nvPr/>
        </p:nvSpPr>
        <p:spPr>
          <a:xfrm rot="16200000">
            <a:off x="3404320" y="1643250"/>
            <a:ext cx="181189" cy="2052572"/>
          </a:xfrm>
          <a:prstGeom prst="leftBracket">
            <a:avLst>
              <a:gd name="adj" fmla="val 747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 rot="16200000">
            <a:off x="8307281" y="-785923"/>
            <a:ext cx="248923" cy="7114122"/>
          </a:xfrm>
          <a:prstGeom prst="leftBracket">
            <a:avLst>
              <a:gd name="adj" fmla="val 747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/>
          <p:cNvSpPr/>
          <p:nvPr/>
        </p:nvSpPr>
        <p:spPr>
          <a:xfrm rot="16200000" flipV="1">
            <a:off x="287236" y="2511842"/>
            <a:ext cx="130386" cy="264583"/>
          </a:xfrm>
          <a:prstGeom prst="leftBracket">
            <a:avLst>
              <a:gd name="adj" fmla="val 747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84721" y="2895600"/>
            <a:ext cx="0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94321" y="2895600"/>
            <a:ext cx="0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890188" y="2895600"/>
            <a:ext cx="0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363388" y="2895600"/>
            <a:ext cx="0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257121" y="3048000"/>
            <a:ext cx="0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3524697">
            <a:off x="-132123" y="5339118"/>
            <a:ext cx="27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Corrected pixel location</a:t>
            </a:r>
          </a:p>
        </p:txBody>
      </p:sp>
      <p:sp>
        <p:nvSpPr>
          <p:cNvPr id="22" name="TextBox 21"/>
          <p:cNvSpPr txBox="1"/>
          <p:nvPr/>
        </p:nvSpPr>
        <p:spPr>
          <a:xfrm rot="3530536">
            <a:off x="402174" y="5356980"/>
            <a:ext cx="27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Distorted pixel location</a:t>
            </a:r>
          </a:p>
        </p:txBody>
      </p:sp>
      <p:sp>
        <p:nvSpPr>
          <p:cNvPr id="23" name="TextBox 22"/>
          <p:cNvSpPr txBox="1"/>
          <p:nvPr/>
        </p:nvSpPr>
        <p:spPr>
          <a:xfrm rot="3584625">
            <a:off x="1217621" y="5339118"/>
            <a:ext cx="27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offset</a:t>
            </a:r>
          </a:p>
        </p:txBody>
      </p:sp>
      <p:sp>
        <p:nvSpPr>
          <p:cNvPr id="24" name="TextBox 23"/>
          <p:cNvSpPr txBox="1"/>
          <p:nvPr/>
        </p:nvSpPr>
        <p:spPr>
          <a:xfrm rot="3430439">
            <a:off x="2717029" y="5339118"/>
            <a:ext cx="27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Radial distortion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3476163">
            <a:off x="7597831" y="5424592"/>
            <a:ext cx="27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Tangential distortion</a:t>
            </a:r>
          </a:p>
        </p:txBody>
      </p:sp>
    </p:spTree>
    <p:extLst>
      <p:ext uri="{BB962C8B-B14F-4D97-AF65-F5344CB8AC3E}">
        <p14:creationId xmlns:p14="http://schemas.microsoft.com/office/powerpoint/2010/main" val="1144382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6879-7423-A744-884D-3198EBBD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 – Liang-Kang Huang Solution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BF3FD2-700F-2D47-B089-B62E8D33F8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Limb profiling method</a:t>
            </a:r>
          </a:p>
          <a:p>
            <a:r>
              <a:rPr lang="en-US" dirty="0"/>
              <a:t>Shows difference due to chromatic aberration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644A2-5564-A643-9E3F-2EAC3E55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B836-9568-DC42-AFBA-85EC32AF6FE9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E508C-49A8-8649-91E4-88CB3642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C64DEC-54DC-F445-8C2F-44F4F4F0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091483-8278-264A-83D5-FE6EEC173971}"/>
              </a:ext>
            </a:extLst>
          </p:cNvPr>
          <p:cNvGraphicFramePr>
            <a:graphicFrameLocks noGrp="1"/>
          </p:cNvGraphicFramePr>
          <p:nvPr/>
        </p:nvGraphicFramePr>
        <p:xfrm>
          <a:off x="1644538" y="1686819"/>
          <a:ext cx="407046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554">
                  <a:extLst>
                    <a:ext uri="{9D8B030D-6E8A-4147-A177-3AD203B41FA5}">
                      <a16:colId xmlns:a16="http://schemas.microsoft.com/office/drawing/2014/main" val="208637722"/>
                    </a:ext>
                  </a:extLst>
                </a:gridCol>
                <a:gridCol w="2162908">
                  <a:extLst>
                    <a:ext uri="{9D8B030D-6E8A-4147-A177-3AD203B41FA5}">
                      <a16:colId xmlns:a16="http://schemas.microsoft.com/office/drawing/2014/main" val="2251203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Focal Length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433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317nm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6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325nm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16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340nm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90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388nm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44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443nm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61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551nm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54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680nm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7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688nm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186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764nm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44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330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659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to be solved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Dynamic Unknowns</a:t>
            </a:r>
          </a:p>
          <a:p>
            <a:pPr lvl="1"/>
            <a:r>
              <a:rPr lang="en-US" dirty="0"/>
              <a:t>Positional accuracy below requirements</a:t>
            </a:r>
          </a:p>
          <a:p>
            <a:pPr lvl="2"/>
            <a:r>
              <a:rPr lang="en-US" dirty="0"/>
              <a:t>3 variables below needed accuracy</a:t>
            </a:r>
          </a:p>
          <a:p>
            <a:pPr lvl="2"/>
            <a:r>
              <a:rPr lang="en-US" dirty="0"/>
              <a:t>Within 0.05 degrees</a:t>
            </a:r>
          </a:p>
          <a:p>
            <a:pPr lvl="2"/>
            <a:r>
              <a:rPr lang="en-US" dirty="0"/>
              <a:t>Error up to 0.5 degrees in rotation</a:t>
            </a:r>
          </a:p>
          <a:p>
            <a:pPr lvl="1"/>
            <a:r>
              <a:rPr lang="en-US" dirty="0"/>
              <a:t>Time</a:t>
            </a:r>
          </a:p>
          <a:p>
            <a:pPr lvl="2"/>
            <a:r>
              <a:rPr lang="en-US" dirty="0"/>
              <a:t>May be off +/- 2 seconds</a:t>
            </a:r>
          </a:p>
          <a:p>
            <a:r>
              <a:rPr lang="en-US" dirty="0"/>
              <a:t>Static Unknowns</a:t>
            </a:r>
          </a:p>
          <a:p>
            <a:pPr lvl="1"/>
            <a:r>
              <a:rPr lang="en-US" dirty="0"/>
              <a:t>Undefined telescope prescription</a:t>
            </a:r>
          </a:p>
          <a:p>
            <a:pPr lvl="2"/>
            <a:r>
              <a:rPr lang="en-US" dirty="0"/>
              <a:t>11+ variables with unknown values</a:t>
            </a:r>
          </a:p>
          <a:p>
            <a:pPr lvl="2"/>
            <a:r>
              <a:rPr lang="en-US" dirty="0"/>
              <a:t>Within 0.5 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B40BE-99E4-C04B-8A7C-75B78776E3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Total of 15 variables below requirements</a:t>
            </a:r>
          </a:p>
          <a:p>
            <a:r>
              <a:rPr lang="en-US" dirty="0"/>
              <a:t>Full solution is an O(n</a:t>
            </a:r>
            <a:r>
              <a:rPr lang="en-US" baseline="30000" dirty="0"/>
              <a:t>15</a:t>
            </a:r>
            <a:r>
              <a:rPr lang="en-US" dirty="0"/>
              <a:t>) problem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ubber sheeting algorithm">
            <a:extLst>
              <a:ext uri="{FF2B5EF4-FFF2-40B4-BE49-F238E27FC236}">
                <a16:creationId xmlns:a16="http://schemas.microsoft.com/office/drawing/2014/main" id="{242067F4-46A5-384D-AA7F-BE5F5CB8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0"/>
            <a:ext cx="8173720" cy="61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31A30-8408-AF4B-B937-C8A11F5318C8}"/>
              </a:ext>
            </a:extLst>
          </p:cNvPr>
          <p:cNvSpPr txBox="1"/>
          <p:nvPr/>
        </p:nvSpPr>
        <p:spPr>
          <a:xfrm>
            <a:off x="3914775" y="6386513"/>
            <a:ext cx="778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cier</a:t>
            </a:r>
            <a:r>
              <a:rPr lang="en-US" dirty="0"/>
              <a:t>/gis-concepts-35</a:t>
            </a:r>
          </a:p>
        </p:txBody>
      </p:sp>
    </p:spTree>
    <p:extLst>
      <p:ext uri="{BB962C8B-B14F-4D97-AF65-F5344CB8AC3E}">
        <p14:creationId xmlns:p14="http://schemas.microsoft.com/office/powerpoint/2010/main" val="313780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66472"/>
          </a:xfrm>
        </p:spPr>
        <p:txBody>
          <a:bodyPr>
            <a:normAutofit fontScale="90000"/>
          </a:bodyPr>
          <a:lstStyle/>
          <a:p>
            <a:r>
              <a:rPr lang="en-US" dirty="0"/>
              <a:t>Algorithm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336334"/>
              </p:ext>
            </p:extLst>
          </p:nvPr>
        </p:nvGraphicFramePr>
        <p:xfrm>
          <a:off x="1203961" y="666472"/>
          <a:ext cx="9784078" cy="6099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1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597">
                <a:tc>
                  <a:txBody>
                    <a:bodyPr/>
                    <a:lstStyle/>
                    <a:p>
                      <a:r>
                        <a:rPr lang="en-US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Algorithm</a:t>
                      </a:r>
                      <a:r>
                        <a:rPr lang="en-US" baseline="0" dirty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 Release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597">
                <a:tc>
                  <a:txBody>
                    <a:bodyPr/>
                    <a:lstStyle/>
                    <a:p>
                      <a:r>
                        <a:rPr lang="en-US" dirty="0"/>
                        <a:t>Simulator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Pre-launch simulator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r>
                        <a:rPr lang="en-US" dirty="0"/>
                        <a:t>Relative Geolocation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Version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geolocation; website</a:t>
                      </a:r>
                      <a:r>
                        <a:rPr lang="en-US" baseline="0" dirty="0"/>
                        <a:t> pictures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Mitigation</a:t>
                      </a:r>
                      <a:r>
                        <a:rPr lang="en-US" baseline="0" dirty="0"/>
                        <a:t> of issues with optical artifacts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Improved cross-band registration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Subpixel</a:t>
                      </a:r>
                      <a:r>
                        <a:rPr lang="en-US" baseline="0" dirty="0"/>
                        <a:t> registration L1b (Kai Yang’s algorithm)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r>
                        <a:rPr lang="en-US" dirty="0"/>
                        <a:t>Absolute</a:t>
                      </a:r>
                      <a:r>
                        <a:rPr lang="en-US" baseline="0" dirty="0"/>
                        <a:t> Geolocation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Initial fixes for absolution geolocation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7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6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Atmospheric</a:t>
                      </a:r>
                      <a:r>
                        <a:rPr lang="en-US" baseline="0" dirty="0"/>
                        <a:t> refraction correction, improved optical model, attitude correction, improved </a:t>
                      </a:r>
                      <a:r>
                        <a:rPr lang="en-US" baseline="0" dirty="0" err="1"/>
                        <a:t>lat</a:t>
                      </a:r>
                      <a:r>
                        <a:rPr lang="en-US" baseline="0" dirty="0"/>
                        <a:t>/</a:t>
                      </a:r>
                      <a:r>
                        <a:rPr lang="en-US" baseline="0" dirty="0" err="1"/>
                        <a:t>lon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51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7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Updated parallax correction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8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88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36116" y="5612131"/>
            <a:ext cx="11218116" cy="996115"/>
          </a:xfrm>
          <a:prstGeom prst="rect">
            <a:avLst/>
          </a:prstGeom>
          <a:solidFill>
            <a:srgbClr val="C0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5132" y="3675047"/>
            <a:ext cx="11239099" cy="19370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2655528"/>
            <a:ext cx="11239099" cy="9961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-1" y="1666611"/>
            <a:ext cx="11239099" cy="9961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0" y="675198"/>
            <a:ext cx="11239099" cy="9961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43" y="0"/>
            <a:ext cx="9144000" cy="800100"/>
          </a:xfrm>
        </p:spPr>
        <p:txBody>
          <a:bodyPr/>
          <a:lstStyle/>
          <a:p>
            <a:r>
              <a:rPr lang="en-US"/>
              <a:t>Solution – Forward/Back Propagation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20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64814" y="2766634"/>
            <a:ext cx="2450592" cy="79122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2D XY Offset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85562" y="2799988"/>
            <a:ext cx="2414527" cy="73415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3D XYZ Rotational Correction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78809" y="2726298"/>
            <a:ext cx="2362389" cy="7391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Optical Distortion model</a:t>
            </a:r>
          </a:p>
        </p:txBody>
      </p:sp>
      <p:sp>
        <p:nvSpPr>
          <p:cNvPr id="13" name="Oval 12"/>
          <p:cNvSpPr/>
          <p:nvPr/>
        </p:nvSpPr>
        <p:spPr>
          <a:xfrm>
            <a:off x="2464814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5438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06062" y="198625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26686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47310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7934" y="197714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13911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34535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55159" y="200634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75783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96407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17031" y="1997231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490606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911230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31854" y="199079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52478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173102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593726" y="1981672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571" y="4197149"/>
            <a:ext cx="1085196" cy="1085196"/>
          </a:xfrm>
          <a:prstGeom prst="rect">
            <a:avLst/>
          </a:prstGeom>
          <a:noFill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8181" y="5576452"/>
            <a:ext cx="1162734" cy="11627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3229" y="754839"/>
            <a:ext cx="1621428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Initial Coarse Input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8046" y="1763434"/>
            <a:ext cx="1621428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Modified Input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3229" y="2763965"/>
            <a:ext cx="1621428" cy="8229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Simulator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4724" y="4048716"/>
            <a:ext cx="1621428" cy="8229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Results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2238" y="5698708"/>
            <a:ext cx="1621428" cy="82296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Scoring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812286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Basic XY Offset Detection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834695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Astronomical/</a:t>
            </a:r>
          </a:p>
          <a:p>
            <a:pPr algn="ctr"/>
            <a:r>
              <a:rPr lang="en-US"/>
              <a:t>Star Tracker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883686" y="794160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Best Guess Optical Model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906" y="4195412"/>
            <a:ext cx="1085196" cy="1085196"/>
          </a:xfrm>
          <a:prstGeom prst="rect">
            <a:avLst/>
          </a:prstGeom>
          <a:noFill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710" y="4193336"/>
            <a:ext cx="1085196" cy="1085196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280" y="4175103"/>
            <a:ext cx="1085196" cy="1085196"/>
          </a:xfrm>
          <a:prstGeom prst="rect">
            <a:avLst/>
          </a:prstGeom>
          <a:noFill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826" y="4175103"/>
            <a:ext cx="1085196" cy="1085196"/>
          </a:xfrm>
          <a:prstGeom prst="rect">
            <a:avLst/>
          </a:prstGeom>
          <a:noFill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45" y="4211282"/>
            <a:ext cx="1085196" cy="1085196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08" y="4211282"/>
            <a:ext cx="1085196" cy="1085196"/>
          </a:xfrm>
          <a:prstGeom prst="rect">
            <a:avLst/>
          </a:prstGeom>
          <a:noFill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212" y="4193336"/>
            <a:ext cx="1085196" cy="1085196"/>
          </a:xfrm>
          <a:prstGeom prst="rect">
            <a:avLst/>
          </a:prstGeom>
          <a:noFill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782" y="5600359"/>
            <a:ext cx="1085196" cy="1085196"/>
          </a:xfrm>
          <a:prstGeom prst="rect">
            <a:avLst/>
          </a:prstGeom>
          <a:noFill/>
        </p:spPr>
      </p:pic>
      <p:sp>
        <p:nvSpPr>
          <p:cNvPr id="67" name="Rectangle 66"/>
          <p:cNvSpPr/>
          <p:nvPr/>
        </p:nvSpPr>
        <p:spPr>
          <a:xfrm>
            <a:off x="36115" y="650931"/>
            <a:ext cx="1973674" cy="5957315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Elbow Connector 70"/>
          <p:cNvCxnSpPr>
            <a:stCxn id="66" idx="3"/>
            <a:endCxn id="54" idx="3"/>
          </p:cNvCxnSpPr>
          <p:nvPr/>
        </p:nvCxnSpPr>
        <p:spPr>
          <a:xfrm flipV="1">
            <a:off x="7351978" y="1173256"/>
            <a:ext cx="3887121" cy="4969701"/>
          </a:xfrm>
          <a:prstGeom prst="bentConnector3">
            <a:avLst>
              <a:gd name="adj1" fmla="val 105881"/>
            </a:avLst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1" idx="2"/>
            <a:endCxn id="13" idx="0"/>
          </p:cNvCxnSpPr>
          <p:nvPr/>
        </p:nvCxnSpPr>
        <p:spPr>
          <a:xfrm flipH="1">
            <a:off x="2638550" y="1577799"/>
            <a:ext cx="1014984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1" idx="2"/>
            <a:endCxn id="14" idx="0"/>
          </p:cNvCxnSpPr>
          <p:nvPr/>
        </p:nvCxnSpPr>
        <p:spPr>
          <a:xfrm flipH="1">
            <a:off x="3059174" y="1577799"/>
            <a:ext cx="594360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51" idx="2"/>
            <a:endCxn id="15" idx="0"/>
          </p:cNvCxnSpPr>
          <p:nvPr/>
        </p:nvCxnSpPr>
        <p:spPr>
          <a:xfrm flipH="1">
            <a:off x="3479798" y="1577799"/>
            <a:ext cx="173736" cy="4084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690518" y="1589302"/>
            <a:ext cx="204499" cy="373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51" idx="2"/>
            <a:endCxn id="17" idx="0"/>
          </p:cNvCxnSpPr>
          <p:nvPr/>
        </p:nvCxnSpPr>
        <p:spPr>
          <a:xfrm>
            <a:off x="3653534" y="1577799"/>
            <a:ext cx="667512" cy="405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1" idx="2"/>
            <a:endCxn id="18" idx="0"/>
          </p:cNvCxnSpPr>
          <p:nvPr/>
        </p:nvCxnSpPr>
        <p:spPr>
          <a:xfrm>
            <a:off x="3653534" y="1577799"/>
            <a:ext cx="1088136" cy="3993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2" idx="2"/>
            <a:endCxn id="19" idx="0"/>
          </p:cNvCxnSpPr>
          <p:nvPr/>
        </p:nvCxnSpPr>
        <p:spPr>
          <a:xfrm flipH="1">
            <a:off x="5687647" y="1577799"/>
            <a:ext cx="988296" cy="434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52" idx="2"/>
          </p:cNvCxnSpPr>
          <p:nvPr/>
        </p:nvCxnSpPr>
        <p:spPr>
          <a:xfrm flipH="1">
            <a:off x="6102760" y="1577799"/>
            <a:ext cx="573183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52" idx="2"/>
            <a:endCxn id="21" idx="0"/>
          </p:cNvCxnSpPr>
          <p:nvPr/>
        </p:nvCxnSpPr>
        <p:spPr>
          <a:xfrm flipH="1">
            <a:off x="6528895" y="1577799"/>
            <a:ext cx="147048" cy="428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52" idx="2"/>
          </p:cNvCxnSpPr>
          <p:nvPr/>
        </p:nvCxnSpPr>
        <p:spPr>
          <a:xfrm>
            <a:off x="6675943" y="1577799"/>
            <a:ext cx="336262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52" idx="2"/>
            <a:endCxn id="23" idx="0"/>
          </p:cNvCxnSpPr>
          <p:nvPr/>
        </p:nvCxnSpPr>
        <p:spPr>
          <a:xfrm>
            <a:off x="6675943" y="1577799"/>
            <a:ext cx="694200" cy="425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52" idx="2"/>
            <a:endCxn id="24" idx="0"/>
          </p:cNvCxnSpPr>
          <p:nvPr/>
        </p:nvCxnSpPr>
        <p:spPr>
          <a:xfrm>
            <a:off x="6675943" y="1577799"/>
            <a:ext cx="1114824" cy="4194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25" idx="0"/>
          </p:cNvCxnSpPr>
          <p:nvPr/>
        </p:nvCxnSpPr>
        <p:spPr>
          <a:xfrm flipH="1">
            <a:off x="8664342" y="1626151"/>
            <a:ext cx="1101854" cy="370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53" idx="2"/>
            <a:endCxn id="26" idx="0"/>
          </p:cNvCxnSpPr>
          <p:nvPr/>
        </p:nvCxnSpPr>
        <p:spPr>
          <a:xfrm flipH="1">
            <a:off x="9084966" y="1617120"/>
            <a:ext cx="639968" cy="379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53" idx="2"/>
            <a:endCxn id="27" idx="0"/>
          </p:cNvCxnSpPr>
          <p:nvPr/>
        </p:nvCxnSpPr>
        <p:spPr>
          <a:xfrm flipH="1">
            <a:off x="9505590" y="1617120"/>
            <a:ext cx="219344" cy="3736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3" idx="2"/>
            <a:endCxn id="28" idx="0"/>
          </p:cNvCxnSpPr>
          <p:nvPr/>
        </p:nvCxnSpPr>
        <p:spPr>
          <a:xfrm>
            <a:off x="9724934" y="1617120"/>
            <a:ext cx="201280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53" idx="2"/>
            <a:endCxn id="29" idx="0"/>
          </p:cNvCxnSpPr>
          <p:nvPr/>
        </p:nvCxnSpPr>
        <p:spPr>
          <a:xfrm>
            <a:off x="9724934" y="1617120"/>
            <a:ext cx="621904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53" idx="2"/>
            <a:endCxn id="30" idx="0"/>
          </p:cNvCxnSpPr>
          <p:nvPr/>
        </p:nvCxnSpPr>
        <p:spPr>
          <a:xfrm>
            <a:off x="9724934" y="1617120"/>
            <a:ext cx="1042528" cy="364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" idx="4"/>
          </p:cNvCxnSpPr>
          <p:nvPr/>
        </p:nvCxnSpPr>
        <p:spPr>
          <a:xfrm flipH="1">
            <a:off x="2630660" y="233553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3059174" y="2323610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3479798" y="23387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917867" y="234249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4302881" y="23412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4760081" y="2323161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5693222" y="23785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6130939" y="2378507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6558041" y="236114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>
            <a:off x="6953343" y="237850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>
            <a:off x="7374296" y="23785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7802444" y="234248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>
            <a:off x="8688857" y="237811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H="1">
            <a:off x="9073621" y="234248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9474904" y="236114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9918324" y="23116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0338948" y="234673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10763027" y="23116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0" idx="2"/>
            <a:endCxn id="64" idx="0"/>
          </p:cNvCxnSpPr>
          <p:nvPr/>
        </p:nvCxnSpPr>
        <p:spPr>
          <a:xfrm flipH="1">
            <a:off x="3126810" y="3557856"/>
            <a:ext cx="563300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0" idx="2"/>
            <a:endCxn id="63" idx="0"/>
          </p:cNvCxnSpPr>
          <p:nvPr/>
        </p:nvCxnSpPr>
        <p:spPr>
          <a:xfrm>
            <a:off x="3690110" y="3557856"/>
            <a:ext cx="521896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0" idx="2"/>
            <a:endCxn id="62" idx="0"/>
          </p:cNvCxnSpPr>
          <p:nvPr/>
        </p:nvCxnSpPr>
        <p:spPr>
          <a:xfrm>
            <a:off x="3690110" y="3557856"/>
            <a:ext cx="1598833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0" idx="2"/>
            <a:endCxn id="61" idx="0"/>
          </p:cNvCxnSpPr>
          <p:nvPr/>
        </p:nvCxnSpPr>
        <p:spPr>
          <a:xfrm>
            <a:off x="3690110" y="3557856"/>
            <a:ext cx="2660314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0" idx="2"/>
            <a:endCxn id="60" idx="0"/>
          </p:cNvCxnSpPr>
          <p:nvPr/>
        </p:nvCxnSpPr>
        <p:spPr>
          <a:xfrm>
            <a:off x="3690110" y="3557856"/>
            <a:ext cx="3811768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0" idx="2"/>
            <a:endCxn id="59" idx="0"/>
          </p:cNvCxnSpPr>
          <p:nvPr/>
        </p:nvCxnSpPr>
        <p:spPr>
          <a:xfrm>
            <a:off x="3690110" y="3557856"/>
            <a:ext cx="4855198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0" idx="2"/>
            <a:endCxn id="58" idx="0"/>
          </p:cNvCxnSpPr>
          <p:nvPr/>
        </p:nvCxnSpPr>
        <p:spPr>
          <a:xfrm>
            <a:off x="3690110" y="3557856"/>
            <a:ext cx="5940394" cy="637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0" idx="2"/>
            <a:endCxn id="38" idx="0"/>
          </p:cNvCxnSpPr>
          <p:nvPr/>
        </p:nvCxnSpPr>
        <p:spPr>
          <a:xfrm>
            <a:off x="3690110" y="3557856"/>
            <a:ext cx="6942059" cy="6392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1" idx="2"/>
            <a:endCxn id="63" idx="0"/>
          </p:cNvCxnSpPr>
          <p:nvPr/>
        </p:nvCxnSpPr>
        <p:spPr>
          <a:xfrm flipH="1">
            <a:off x="4212006" y="3534146"/>
            <a:ext cx="2580820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1" idx="2"/>
            <a:endCxn id="62" idx="0"/>
          </p:cNvCxnSpPr>
          <p:nvPr/>
        </p:nvCxnSpPr>
        <p:spPr>
          <a:xfrm flipH="1">
            <a:off x="5288943" y="3534146"/>
            <a:ext cx="1503883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11" idx="2"/>
            <a:endCxn id="61" idx="0"/>
          </p:cNvCxnSpPr>
          <p:nvPr/>
        </p:nvCxnSpPr>
        <p:spPr>
          <a:xfrm flipH="1">
            <a:off x="6350424" y="3534146"/>
            <a:ext cx="44240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1" idx="2"/>
            <a:endCxn id="60" idx="0"/>
          </p:cNvCxnSpPr>
          <p:nvPr/>
        </p:nvCxnSpPr>
        <p:spPr>
          <a:xfrm>
            <a:off x="6792826" y="3534146"/>
            <a:ext cx="70905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1" idx="2"/>
            <a:endCxn id="59" idx="0"/>
          </p:cNvCxnSpPr>
          <p:nvPr/>
        </p:nvCxnSpPr>
        <p:spPr>
          <a:xfrm>
            <a:off x="6792826" y="3534146"/>
            <a:ext cx="1752482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1" idx="2"/>
          </p:cNvCxnSpPr>
          <p:nvPr/>
        </p:nvCxnSpPr>
        <p:spPr>
          <a:xfrm>
            <a:off x="6792826" y="3534146"/>
            <a:ext cx="2822436" cy="637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1" idx="2"/>
            <a:endCxn id="38" idx="0"/>
          </p:cNvCxnSpPr>
          <p:nvPr/>
        </p:nvCxnSpPr>
        <p:spPr>
          <a:xfrm>
            <a:off x="6792826" y="3534146"/>
            <a:ext cx="3839343" cy="6630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2" idx="2"/>
            <a:endCxn id="64" idx="0"/>
          </p:cNvCxnSpPr>
          <p:nvPr/>
        </p:nvCxnSpPr>
        <p:spPr>
          <a:xfrm flipH="1">
            <a:off x="3126810" y="3465482"/>
            <a:ext cx="6633194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12" idx="2"/>
            <a:endCxn id="63" idx="0"/>
          </p:cNvCxnSpPr>
          <p:nvPr/>
        </p:nvCxnSpPr>
        <p:spPr>
          <a:xfrm flipH="1">
            <a:off x="4212006" y="3465482"/>
            <a:ext cx="5547998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>
            <a:stCxn id="12" idx="2"/>
            <a:endCxn id="62" idx="0"/>
          </p:cNvCxnSpPr>
          <p:nvPr/>
        </p:nvCxnSpPr>
        <p:spPr>
          <a:xfrm flipH="1">
            <a:off x="5288943" y="3465482"/>
            <a:ext cx="4471061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stCxn id="12" idx="2"/>
            <a:endCxn id="61" idx="0"/>
          </p:cNvCxnSpPr>
          <p:nvPr/>
        </p:nvCxnSpPr>
        <p:spPr>
          <a:xfrm flipH="1">
            <a:off x="6350424" y="3465482"/>
            <a:ext cx="3409580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stCxn id="12" idx="2"/>
            <a:endCxn id="60" idx="0"/>
          </p:cNvCxnSpPr>
          <p:nvPr/>
        </p:nvCxnSpPr>
        <p:spPr>
          <a:xfrm flipH="1">
            <a:off x="7501878" y="3465482"/>
            <a:ext cx="2258126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12" idx="2"/>
            <a:endCxn id="59" idx="0"/>
          </p:cNvCxnSpPr>
          <p:nvPr/>
        </p:nvCxnSpPr>
        <p:spPr>
          <a:xfrm flipH="1">
            <a:off x="8545308" y="3465482"/>
            <a:ext cx="1214696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12" idx="2"/>
            <a:endCxn id="58" idx="0"/>
          </p:cNvCxnSpPr>
          <p:nvPr/>
        </p:nvCxnSpPr>
        <p:spPr>
          <a:xfrm flipH="1">
            <a:off x="9630504" y="3465482"/>
            <a:ext cx="129500" cy="7299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12" idx="2"/>
            <a:endCxn id="38" idx="0"/>
          </p:cNvCxnSpPr>
          <p:nvPr/>
        </p:nvCxnSpPr>
        <p:spPr>
          <a:xfrm>
            <a:off x="9760004" y="3465482"/>
            <a:ext cx="872165" cy="7316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64" idx="2"/>
            <a:endCxn id="66" idx="0"/>
          </p:cNvCxnSpPr>
          <p:nvPr/>
        </p:nvCxnSpPr>
        <p:spPr>
          <a:xfrm>
            <a:off x="3126810" y="5278532"/>
            <a:ext cx="3682570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63" idx="2"/>
            <a:endCxn id="66" idx="0"/>
          </p:cNvCxnSpPr>
          <p:nvPr/>
        </p:nvCxnSpPr>
        <p:spPr>
          <a:xfrm>
            <a:off x="4212006" y="5296478"/>
            <a:ext cx="2597374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>
            <a:stCxn id="62" idx="2"/>
            <a:endCxn id="66" idx="0"/>
          </p:cNvCxnSpPr>
          <p:nvPr/>
        </p:nvCxnSpPr>
        <p:spPr>
          <a:xfrm>
            <a:off x="5288943" y="5296478"/>
            <a:ext cx="1520437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61" idx="2"/>
            <a:endCxn id="66" idx="0"/>
          </p:cNvCxnSpPr>
          <p:nvPr/>
        </p:nvCxnSpPr>
        <p:spPr>
          <a:xfrm>
            <a:off x="6350424" y="5260299"/>
            <a:ext cx="458956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60" idx="2"/>
            <a:endCxn id="66" idx="0"/>
          </p:cNvCxnSpPr>
          <p:nvPr/>
        </p:nvCxnSpPr>
        <p:spPr>
          <a:xfrm flipH="1">
            <a:off x="6809380" y="5260299"/>
            <a:ext cx="692498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59" idx="2"/>
            <a:endCxn id="66" idx="0"/>
          </p:cNvCxnSpPr>
          <p:nvPr/>
        </p:nvCxnSpPr>
        <p:spPr>
          <a:xfrm flipH="1">
            <a:off x="6809380" y="5278532"/>
            <a:ext cx="1735928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58" idx="2"/>
            <a:endCxn id="66" idx="0"/>
          </p:cNvCxnSpPr>
          <p:nvPr/>
        </p:nvCxnSpPr>
        <p:spPr>
          <a:xfrm flipH="1">
            <a:off x="6809380" y="5280608"/>
            <a:ext cx="2821124" cy="319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>
            <a:stCxn id="38" idx="2"/>
            <a:endCxn id="66" idx="0"/>
          </p:cNvCxnSpPr>
          <p:nvPr/>
        </p:nvCxnSpPr>
        <p:spPr>
          <a:xfrm flipH="1">
            <a:off x="6809380" y="5282345"/>
            <a:ext cx="3822789" cy="3180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93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18" y="91609"/>
            <a:ext cx="105156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08064"/>
            <a:ext cx="5386917" cy="639762"/>
          </a:xfrm>
        </p:spPr>
        <p:txBody>
          <a:bodyPr/>
          <a:lstStyle/>
          <a:p>
            <a:r>
              <a:rPr lang="en-US"/>
              <a:t>EPIC Image</a:t>
            </a:r>
          </a:p>
        </p:txBody>
      </p:sp>
      <p:pic>
        <p:nvPicPr>
          <p:cNvPr id="10" name="BP_convergi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3952" y="1736587"/>
            <a:ext cx="4846320" cy="48463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097757"/>
            <a:ext cx="5389033" cy="639762"/>
          </a:xfrm>
        </p:spPr>
        <p:txBody>
          <a:bodyPr/>
          <a:lstStyle/>
          <a:p>
            <a:r>
              <a:rPr lang="en-US"/>
              <a:t>Forward/Back Propagation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21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1" y="1737519"/>
            <a:ext cx="4845388" cy="4845388"/>
          </a:xfrm>
        </p:spPr>
      </p:pic>
    </p:spTree>
    <p:extLst>
      <p:ext uri="{BB962C8B-B14F-4D97-AF65-F5344CB8AC3E}">
        <p14:creationId xmlns:p14="http://schemas.microsoft.com/office/powerpoint/2010/main" val="29599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567" y="46832"/>
            <a:ext cx="10515600" cy="1325563"/>
          </a:xfrm>
        </p:spPr>
        <p:txBody>
          <a:bodyPr/>
          <a:lstStyle/>
          <a:p>
            <a:r>
              <a:rPr lang="en-US" dirty="0"/>
              <a:t>EPIC Optical Distortion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533" y="1202267"/>
            <a:ext cx="5647267" cy="4974697"/>
          </a:xfrm>
        </p:spPr>
        <p:txBody>
          <a:bodyPr/>
          <a:lstStyle/>
          <a:p>
            <a:r>
              <a:rPr lang="en-US" dirty="0"/>
              <a:t>EPIC Theoretical (radial only)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202267"/>
            <a:ext cx="5334000" cy="4974697"/>
          </a:xfrm>
        </p:spPr>
        <p:txBody>
          <a:bodyPr/>
          <a:lstStyle/>
          <a:p>
            <a:r>
              <a:rPr lang="en-US" dirty="0"/>
              <a:t>EPIC Actual (radial + tangential)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" y="2235200"/>
            <a:ext cx="6163733" cy="462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1157D-4FFC-DC4E-9C64-E447C554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2885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R05 vs R06 – Horn of Africa (projection center)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R05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R06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23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602" y="2174875"/>
            <a:ext cx="5268384" cy="3951288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3427" y="2174875"/>
            <a:ext cx="5268384" cy="3951288"/>
          </a:xfrm>
        </p:spPr>
      </p:pic>
    </p:spTree>
    <p:extLst>
      <p:ext uri="{BB962C8B-B14F-4D97-AF65-F5344CB8AC3E}">
        <p14:creationId xmlns:p14="http://schemas.microsoft.com/office/powerpoint/2010/main" val="3567600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R05 vs R06 – Asia (projection edge)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3846"/>
            <a:ext cx="5386917" cy="639762"/>
          </a:xfrm>
        </p:spPr>
        <p:txBody>
          <a:bodyPr/>
          <a:lstStyle/>
          <a:p>
            <a:r>
              <a:rPr lang="en-US"/>
              <a:t>R05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246" y="1943608"/>
            <a:ext cx="5576740" cy="418255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02" y="1303846"/>
            <a:ext cx="5389033" cy="639762"/>
          </a:xfrm>
        </p:spPr>
        <p:txBody>
          <a:bodyPr/>
          <a:lstStyle/>
          <a:p>
            <a:r>
              <a:rPr lang="en-US" dirty="0"/>
              <a:t>R06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36986" y="1937544"/>
            <a:ext cx="5584825" cy="4188618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52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E03E-6546-402C-1C3F-EEA67D89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R07 – Horizontal Parallax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A4C86-74F7-7C0B-1319-D4233E693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Zenith Angle R06/R07 Delta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0B7822-309A-0A3A-473B-08C0BC7692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59BF0-AFD4-A28F-D869-CF61A3512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Sun Zenith Angle R06/R07 Delta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939B57-7B9D-F909-1635-7D6256DD1A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5E4DE-8EE5-CAEF-2465-5E22082CD576}"/>
              </a:ext>
            </a:extLst>
          </p:cNvPr>
          <p:cNvSpPr txBox="1"/>
          <p:nvPr/>
        </p:nvSpPr>
        <p:spPr>
          <a:xfrm>
            <a:off x="752224" y="6079524"/>
            <a:ext cx="1182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resolution - @60 degrees VZA - .17 degrees/pixel; @70 degrees VZA, .19 degrees/pixel; @80 degrees VZA, .35 degrees/pixel</a:t>
            </a:r>
          </a:p>
        </p:txBody>
      </p:sp>
    </p:spTree>
    <p:extLst>
      <p:ext uri="{BB962C8B-B14F-4D97-AF65-F5344CB8AC3E}">
        <p14:creationId xmlns:p14="http://schemas.microsoft.com/office/powerpoint/2010/main" val="3274502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A1CFB-DB0B-B8B4-62B4-598EBAC5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0352BC-CDF1-6FBD-07D9-E50DFA043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EPIC Geolocation Algorithm Description Document</a:t>
            </a:r>
          </a:p>
          <a:p>
            <a:pPr lvl="1"/>
            <a:r>
              <a:rPr lang="en-US" dirty="0">
                <a:hlinkClick r:id="rId2"/>
              </a:rPr>
              <a:t>https://asdc.larc.nasa.gov/documents/dscovr/DSCOVR_EPIC_Geolocation_V03.pdf</a:t>
            </a:r>
            <a:endParaRPr lang="en-US" dirty="0"/>
          </a:p>
          <a:p>
            <a:r>
              <a:rPr lang="en-US" dirty="0"/>
              <a:t>EPIC Geolocation: Strategies to Reduce Uncertainty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/articles/10.3389/frsen.2021.715296/full</a:t>
            </a:r>
          </a:p>
        </p:txBody>
      </p:sp>
    </p:spTree>
    <p:extLst>
      <p:ext uri="{BB962C8B-B14F-4D97-AF65-F5344CB8AC3E}">
        <p14:creationId xmlns:p14="http://schemas.microsoft.com/office/powerpoint/2010/main" val="298688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A5DA20-4723-3A44-A351-4F3CE88415E7}"/>
              </a:ext>
            </a:extLst>
          </p:cNvPr>
          <p:cNvSpPr/>
          <p:nvPr/>
        </p:nvSpPr>
        <p:spPr>
          <a:xfrm>
            <a:off x="1038225" y="0"/>
            <a:ext cx="79009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dirty="0">
                <a:effectLst>
                  <a:reflection endPos="0" dist="50800" dir="5400000" sy="-100000" algn="bl" rotWithShape="0"/>
                </a:effectLst>
              </a:rPr>
              <a:t>EPIC…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60C984-89DA-4847-9B1F-3CA144531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419" y="0"/>
            <a:ext cx="7843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483B56-A003-AD40-BB69-D4802A92D4C0}"/>
              </a:ext>
            </a:extLst>
          </p:cNvPr>
          <p:cNvSpPr/>
          <p:nvPr/>
        </p:nvSpPr>
        <p:spPr>
          <a:xfrm>
            <a:off x="1057275" y="0"/>
            <a:ext cx="1021556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s://epic.gsfc.nasa.gov/contents/assets/Image_004.jpg">
            <a:extLst>
              <a:ext uri="{FF2B5EF4-FFF2-40B4-BE49-F238E27FC236}">
                <a16:creationId xmlns:a16="http://schemas.microsoft.com/office/drawing/2014/main" id="{71C71FD4-9B56-6D49-A090-AE35D200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58749"/>
            <a:ext cx="9915525" cy="63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12575"/>
            <a:ext cx="6098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Wavelengths of EPIC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1" y="923330"/>
            <a:ext cx="2829013" cy="593467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6000">
                <a:srgbClr val="710D0D"/>
              </a:gs>
            </a:gsLst>
            <a:lin ang="5160000" scaled="0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1442" y="923330"/>
            <a:ext cx="2829013" cy="5934670"/>
          </a:xfrm>
          <a:prstGeom prst="rect">
            <a:avLst/>
          </a:prstGeom>
          <a:gradFill>
            <a:gsLst>
              <a:gs pos="10000">
                <a:srgbClr val="710D0D"/>
              </a:gs>
              <a:gs pos="85000">
                <a:schemeClr val="accent1">
                  <a:lumMod val="75000"/>
                </a:schemeClr>
              </a:gs>
              <a:gs pos="51000">
                <a:schemeClr val="accent6">
                  <a:lumMod val="75000"/>
                </a:schemeClr>
              </a:gs>
            </a:gsLst>
            <a:lin ang="51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838988" y="0"/>
            <a:ext cx="2829013" cy="6858000"/>
          </a:xfrm>
          <a:prstGeom prst="rect">
            <a:avLst/>
          </a:prstGeom>
          <a:gradFill>
            <a:gsLst>
              <a:gs pos="0">
                <a:srgbClr val="4830A0"/>
              </a:gs>
              <a:gs pos="91000">
                <a:schemeClr val="tx1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031" y="3187956"/>
            <a:ext cx="1682173" cy="1680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35271" y="5382026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688 nm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936" y="5099424"/>
            <a:ext cx="1661769" cy="1616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394" y="3203126"/>
            <a:ext cx="1641311" cy="16648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5366" y="3533872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551 nm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8566" y="3533872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764 nm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884195"/>
            <a:ext cx="20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Infrared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1441" y="910755"/>
            <a:ext cx="20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8987" y="0"/>
            <a:ext cx="20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Ultraviolet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30" y="1367681"/>
            <a:ext cx="1628474" cy="16037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55729" y="1628038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780 nm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014" y="1291385"/>
            <a:ext cx="1714201" cy="16800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815491" y="1628038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680 nm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030" y="5103920"/>
            <a:ext cx="1701184" cy="16121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66228" y="5382026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443 nm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394" y="369332"/>
            <a:ext cx="1522750" cy="144475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88750" y="480002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388 nm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414" y="1861718"/>
            <a:ext cx="1472378" cy="14437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88750" y="1971350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340 nm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7378" y="3423916"/>
            <a:ext cx="1520766" cy="144404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88750" y="3533872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325 nm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0414" y="5103919"/>
            <a:ext cx="1472378" cy="144651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088750" y="5216347"/>
            <a:ext cx="461665" cy="1334086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317 nm</a:t>
            </a:r>
          </a:p>
        </p:txBody>
      </p:sp>
    </p:spTree>
    <p:extLst>
      <p:ext uri="{BB962C8B-B14F-4D97-AF65-F5344CB8AC3E}">
        <p14:creationId xmlns:p14="http://schemas.microsoft.com/office/powerpoint/2010/main" val="247069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pic.gsfc.nasa.gov/epic-galleries/2015/first_light/full/187_2015187110107.png">
            <a:extLst>
              <a:ext uri="{FF2B5EF4-FFF2-40B4-BE49-F238E27FC236}">
                <a16:creationId xmlns:a16="http://schemas.microsoft.com/office/drawing/2014/main" id="{2FFB6F8C-7D7B-8545-BFC1-95F52850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134">
            <a:off x="2342193" y="-332343"/>
            <a:ext cx="7549454" cy="75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8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EE55B-18EA-C948-B1A8-FB4B7A2FD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742950"/>
            <a:ext cx="3506470" cy="350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E7D77-9EEA-5B45-876F-08B173AB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4683760"/>
            <a:ext cx="1708150" cy="1708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58F0D7-8C8B-4B46-8CC1-B4DF0B32F41D}"/>
              </a:ext>
            </a:extLst>
          </p:cNvPr>
          <p:cNvSpPr/>
          <p:nvPr/>
        </p:nvSpPr>
        <p:spPr>
          <a:xfrm>
            <a:off x="6743700" y="605790"/>
            <a:ext cx="5120640" cy="7772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- Geoid</a:t>
            </a:r>
          </a:p>
          <a:p>
            <a:r>
              <a:rPr lang="en-US" dirty="0"/>
              <a:t>- Terrain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A50A6E-FC98-8242-8FB2-2B8F77093235}"/>
              </a:ext>
            </a:extLst>
          </p:cNvPr>
          <p:cNvSpPr/>
          <p:nvPr/>
        </p:nvSpPr>
        <p:spPr>
          <a:xfrm>
            <a:off x="6743700" y="171450"/>
            <a:ext cx="5120640" cy="4343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3D Model (Earth)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C0643-3DCE-A444-81A1-3745581E4570}"/>
              </a:ext>
            </a:extLst>
          </p:cNvPr>
          <p:cNvSpPr/>
          <p:nvPr/>
        </p:nvSpPr>
        <p:spPr>
          <a:xfrm>
            <a:off x="6743700" y="1828800"/>
            <a:ext cx="5120640" cy="7772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- Earth</a:t>
            </a:r>
          </a:p>
          <a:p>
            <a:r>
              <a:rPr lang="en-US" dirty="0"/>
              <a:t>- Spacecraft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30CCB1-3977-BF49-AC76-259EBF13AAD9}"/>
              </a:ext>
            </a:extLst>
          </p:cNvPr>
          <p:cNvSpPr/>
          <p:nvPr/>
        </p:nvSpPr>
        <p:spPr>
          <a:xfrm>
            <a:off x="6743700" y="1428750"/>
            <a:ext cx="5120640" cy="4343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Location (Ephemeris)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F6EB88-3A42-3F46-87F0-2BED736FD8C6}"/>
              </a:ext>
            </a:extLst>
          </p:cNvPr>
          <p:cNvSpPr/>
          <p:nvPr/>
        </p:nvSpPr>
        <p:spPr>
          <a:xfrm>
            <a:off x="6743700" y="3097530"/>
            <a:ext cx="5120640" cy="23088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- Spacecraft</a:t>
            </a:r>
          </a:p>
          <a:p>
            <a:r>
              <a:rPr lang="en-US" dirty="0"/>
              <a:t>         -Attitude (X,Y offset)</a:t>
            </a:r>
          </a:p>
          <a:p>
            <a:r>
              <a:rPr lang="en-US" dirty="0"/>
              <a:t>        -Spacecraft-&gt;Earth orientation (Z rotation)</a:t>
            </a:r>
          </a:p>
          <a:p>
            <a:r>
              <a:rPr lang="en-US" dirty="0"/>
              <a:t>-Earth</a:t>
            </a:r>
          </a:p>
          <a:p>
            <a:pPr lvl="1"/>
            <a:r>
              <a:rPr lang="en-US" dirty="0"/>
              <a:t>-Tilt (Y rotation)</a:t>
            </a:r>
          </a:p>
          <a:p>
            <a:pPr lvl="2"/>
            <a:r>
              <a:rPr lang="en-US" dirty="0"/>
              <a:t>-Precession</a:t>
            </a:r>
          </a:p>
          <a:p>
            <a:pPr lvl="2"/>
            <a:r>
              <a:rPr lang="en-US" dirty="0"/>
              <a:t>-Nutation</a:t>
            </a:r>
          </a:p>
          <a:p>
            <a:pPr lvl="1"/>
            <a:r>
              <a:rPr lang="en-US" dirty="0"/>
              <a:t>-Sidereal Time (X rotation)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16756A-1BA9-DE40-AD54-FD31945E1CBD}"/>
              </a:ext>
            </a:extLst>
          </p:cNvPr>
          <p:cNvSpPr/>
          <p:nvPr/>
        </p:nvSpPr>
        <p:spPr>
          <a:xfrm>
            <a:off x="6743700" y="2663190"/>
            <a:ext cx="5120640" cy="4343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Pose (Astronomical)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27E95-BA0A-5442-822B-5F5E7A650A5B}"/>
              </a:ext>
            </a:extLst>
          </p:cNvPr>
          <p:cNvSpPr/>
          <p:nvPr/>
        </p:nvSpPr>
        <p:spPr>
          <a:xfrm>
            <a:off x="6743700" y="5916930"/>
            <a:ext cx="5120640" cy="7772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-Telescope Optical Model</a:t>
            </a:r>
          </a:p>
          <a:p>
            <a:r>
              <a:rPr lang="en-US" dirty="0"/>
              <a:t>-Sensor Model</a:t>
            </a:r>
          </a:p>
          <a:p>
            <a:r>
              <a:rPr lang="en-US" dirty="0"/>
              <a:t>-Atmospheric Refraction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10C04-63CC-5544-838C-0A405CF7C05B}"/>
              </a:ext>
            </a:extLst>
          </p:cNvPr>
          <p:cNvSpPr/>
          <p:nvPr/>
        </p:nvSpPr>
        <p:spPr>
          <a:xfrm>
            <a:off x="6743700" y="5482590"/>
            <a:ext cx="5120640" cy="4343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Drawing (2D-&gt;3D)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7351D3-AF3A-EA48-8D0E-FCE30F79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40" y="4683760"/>
            <a:ext cx="1708150" cy="170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ADA941-70DA-884A-ADF8-4684332C8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890" y="4683760"/>
            <a:ext cx="1708150" cy="17081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C71D09-2745-B44D-831F-3C4137DAB5BC}"/>
              </a:ext>
            </a:extLst>
          </p:cNvPr>
          <p:cNvSpPr/>
          <p:nvPr/>
        </p:nvSpPr>
        <p:spPr>
          <a:xfrm>
            <a:off x="148590" y="308610"/>
            <a:ext cx="5124450" cy="4343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Spacecraft Rotation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1F13FE-7B2D-4E46-8797-6C644F1A4FBB}"/>
              </a:ext>
            </a:extLst>
          </p:cNvPr>
          <p:cNvSpPr/>
          <p:nvPr/>
        </p:nvSpPr>
        <p:spPr>
          <a:xfrm>
            <a:off x="152400" y="4249420"/>
            <a:ext cx="5120640" cy="4343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Rotation</a:t>
            </a:r>
          </a:p>
        </p:txBody>
      </p:sp>
      <p:sp>
        <p:nvSpPr>
          <p:cNvPr id="22" name="Curved Up Arrow 21">
            <a:extLst>
              <a:ext uri="{FF2B5EF4-FFF2-40B4-BE49-F238E27FC236}">
                <a16:creationId xmlns:a16="http://schemas.microsoft.com/office/drawing/2014/main" id="{8DEAC202-2400-EB48-8047-DE4449E65402}"/>
              </a:ext>
            </a:extLst>
          </p:cNvPr>
          <p:cNvSpPr/>
          <p:nvPr/>
        </p:nvSpPr>
        <p:spPr>
          <a:xfrm>
            <a:off x="116204" y="5360670"/>
            <a:ext cx="1785621" cy="525780"/>
          </a:xfrm>
          <a:prstGeom prst="curvedUpArrow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Up Arrow 22">
            <a:extLst>
              <a:ext uri="{FF2B5EF4-FFF2-40B4-BE49-F238E27FC236}">
                <a16:creationId xmlns:a16="http://schemas.microsoft.com/office/drawing/2014/main" id="{7EE1E585-C77B-6044-9C57-527682DF6518}"/>
              </a:ext>
            </a:extLst>
          </p:cNvPr>
          <p:cNvSpPr/>
          <p:nvPr/>
        </p:nvSpPr>
        <p:spPr>
          <a:xfrm>
            <a:off x="1879601" y="5406390"/>
            <a:ext cx="1785621" cy="525780"/>
          </a:xfrm>
          <a:prstGeom prst="curvedUpArrow">
            <a:avLst/>
          </a:prstGeom>
          <a:solidFill>
            <a:srgbClr val="00B05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101969F5-C9E4-F845-828A-B6FDFF3A1993}"/>
              </a:ext>
            </a:extLst>
          </p:cNvPr>
          <p:cNvSpPr/>
          <p:nvPr/>
        </p:nvSpPr>
        <p:spPr>
          <a:xfrm>
            <a:off x="3587114" y="5442585"/>
            <a:ext cx="1785621" cy="525780"/>
          </a:xfrm>
          <a:prstGeom prst="curvedUp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2E1C7C72-AD07-004A-9A17-38096E5D2B68}"/>
              </a:ext>
            </a:extLst>
          </p:cNvPr>
          <p:cNvSpPr/>
          <p:nvPr/>
        </p:nvSpPr>
        <p:spPr>
          <a:xfrm rot="10800000">
            <a:off x="688340" y="605790"/>
            <a:ext cx="1234440" cy="3632200"/>
          </a:xfrm>
          <a:prstGeom prst="curvedLeft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BE2C-4AE4-CC46-B5CA-AB0DC824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916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DSCOVR Geolocation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37447-3DA9-C243-B049-D4A4014A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959168"/>
            <a:ext cx="2301240" cy="2301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60EFFB-4B83-0449-B84C-38770EE6D346}"/>
              </a:ext>
            </a:extLst>
          </p:cNvPr>
          <p:cNvSpPr/>
          <p:nvPr/>
        </p:nvSpPr>
        <p:spPr>
          <a:xfrm>
            <a:off x="487680" y="3260408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Latitude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990F0-FD4A-0F4F-A636-C7D3B2E67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56" y="952024"/>
            <a:ext cx="2308384" cy="2308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87A8CB-A9C0-1043-9B64-EF9644864FC7}"/>
              </a:ext>
            </a:extLst>
          </p:cNvPr>
          <p:cNvSpPr/>
          <p:nvPr/>
        </p:nvSpPr>
        <p:spPr>
          <a:xfrm>
            <a:off x="3276600" y="3260408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Longitude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5286E2-BCAA-E242-B0B8-9DDCBD8B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52024"/>
            <a:ext cx="2308384" cy="2308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B33A3D-69BA-6B48-B324-7469D19C6B90}"/>
              </a:ext>
            </a:extLst>
          </p:cNvPr>
          <p:cNvSpPr/>
          <p:nvPr/>
        </p:nvSpPr>
        <p:spPr>
          <a:xfrm>
            <a:off x="6103144" y="3260408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Sun Azimuth Angle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2A3188-97A6-2E41-89EB-0D0979EA9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688" y="932736"/>
            <a:ext cx="2327672" cy="23276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D3D183-4873-8F40-B939-0E802873E16C}"/>
              </a:ext>
            </a:extLst>
          </p:cNvPr>
          <p:cNvSpPr/>
          <p:nvPr/>
        </p:nvSpPr>
        <p:spPr>
          <a:xfrm>
            <a:off x="8942904" y="3260408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Sun Zenith Angle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A1D646-5FE0-2247-A9F8-1003C35DD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37648"/>
            <a:ext cx="2301240" cy="23012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174291-BCB6-B648-8F28-F137226F9B97}"/>
              </a:ext>
            </a:extLst>
          </p:cNvPr>
          <p:cNvSpPr/>
          <p:nvPr/>
        </p:nvSpPr>
        <p:spPr>
          <a:xfrm>
            <a:off x="6103144" y="6360320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View Azimuth Angle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275578-1DF9-8443-BEC2-08F2B27C4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88" y="4037648"/>
            <a:ext cx="2314456" cy="23144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182C2B9-A238-AB42-9719-C44A8F9C024F}"/>
              </a:ext>
            </a:extLst>
          </p:cNvPr>
          <p:cNvSpPr/>
          <p:nvPr/>
        </p:nvSpPr>
        <p:spPr>
          <a:xfrm>
            <a:off x="8929688" y="6338888"/>
            <a:ext cx="230124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View Zenith Angle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C7DD1D-C451-6643-AECC-9419A9C9BC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5432" y="4026696"/>
            <a:ext cx="2312192" cy="2312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D77712-6DB0-9240-B7A1-35DC94548D4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4336" y="4001938"/>
            <a:ext cx="2371964" cy="23719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967FF2-7A2C-614C-AF87-1E20FB829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874" y="4045156"/>
            <a:ext cx="2320404" cy="2320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7B57B9-569D-DF4B-BFCF-1CF2A97AE94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9872" y="4036814"/>
            <a:ext cx="2312192" cy="23121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48DCF1-4609-3442-8EDB-B5EAECC3AA6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6208" y="4028196"/>
            <a:ext cx="2346184" cy="23461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907AFB-3C7D-9445-B9EC-8C65F2BC9AE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061" y="4016476"/>
            <a:ext cx="2333364" cy="23333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C38A79-01EE-5D4F-98ED-61504D5B785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9344" y="4067645"/>
            <a:ext cx="2331838" cy="23318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101E5E-EB3A-0849-88A1-66085A6C320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6896" y="4069185"/>
            <a:ext cx="2292192" cy="22921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138E24-4DDF-E744-81E0-899E8E2B82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866" y="4053664"/>
            <a:ext cx="2317820" cy="2317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6E39DE-896A-B440-8AF1-9A378F780F6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639" y="4063428"/>
            <a:ext cx="2347902" cy="23479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94974D-A13A-6443-B5D1-DC34719AF4E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816" y="4076644"/>
            <a:ext cx="2301240" cy="230124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68375CC-DF23-1143-AC55-057BF4727604}"/>
              </a:ext>
            </a:extLst>
          </p:cNvPr>
          <p:cNvSpPr/>
          <p:nvPr/>
        </p:nvSpPr>
        <p:spPr>
          <a:xfrm>
            <a:off x="246400" y="6317716"/>
            <a:ext cx="5369900" cy="50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Georectified</a:t>
            </a:r>
            <a:r>
              <a:rPr lang="en-US" dirty="0"/>
              <a:t> and Color Imagery</a:t>
            </a:r>
          </a:p>
        </p:txBody>
      </p:sp>
    </p:spTree>
    <p:extLst>
      <p:ext uri="{BB962C8B-B14F-4D97-AF65-F5344CB8AC3E}">
        <p14:creationId xmlns:p14="http://schemas.microsoft.com/office/powerpoint/2010/main" val="225336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A5DA20-4723-3A44-A351-4F3CE88415E7}"/>
              </a:ext>
            </a:extLst>
          </p:cNvPr>
          <p:cNvSpPr/>
          <p:nvPr/>
        </p:nvSpPr>
        <p:spPr>
          <a:xfrm>
            <a:off x="1800225" y="1"/>
            <a:ext cx="79009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dirty="0">
                <a:effectLst>
                  <a:reflection endPos="0" dist="50800" dir="5400000" sy="-100000" algn="bl" rotWithShape="0"/>
                </a:effectLst>
              </a:rPr>
              <a:t>Goddard, we have a problem…</a:t>
            </a:r>
          </a:p>
        </p:txBody>
      </p:sp>
    </p:spTree>
    <p:extLst>
      <p:ext uri="{BB962C8B-B14F-4D97-AF65-F5344CB8AC3E}">
        <p14:creationId xmlns:p14="http://schemas.microsoft.com/office/powerpoint/2010/main" val="73506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711</Words>
  <Application>Microsoft Office PowerPoint</Application>
  <PresentationFormat>Widescreen</PresentationFormat>
  <Paragraphs>213</Paragraphs>
  <Slides>26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EPIC Geolocation</vt:lpstr>
      <vt:lpstr>Algorithm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DSCOVR Geolocation Software</vt:lpstr>
      <vt:lpstr>PowerPoint Presentation</vt:lpstr>
      <vt:lpstr>Instruments</vt:lpstr>
      <vt:lpstr>PowerPoint Presentation</vt:lpstr>
      <vt:lpstr>Star Tracker – Day in the life</vt:lpstr>
      <vt:lpstr>Focal Length</vt:lpstr>
      <vt:lpstr>EPIC Optical Design</vt:lpstr>
      <vt:lpstr>Optical Distortion</vt:lpstr>
      <vt:lpstr>Optical distortion mathematical model</vt:lpstr>
      <vt:lpstr>Focal Length – Liang-Kang Huang Solution</vt:lpstr>
      <vt:lpstr>Problems to be solved</vt:lpstr>
      <vt:lpstr>PowerPoint Presentation</vt:lpstr>
      <vt:lpstr>Solution – Forward/Back Propagation</vt:lpstr>
      <vt:lpstr>Example</vt:lpstr>
      <vt:lpstr>EPIC Optical Distortion Model</vt:lpstr>
      <vt:lpstr>R05 vs R06 – Horn of Africa (projection center)</vt:lpstr>
      <vt:lpstr>R05 vs R06 – Asia (projection edge)</vt:lpstr>
      <vt:lpstr>New in R07 – Horizontal Parallax Correction</vt:lpstr>
      <vt:lpstr>Documentation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Blank, Karin B. (GSFC-5860)</dc:creator>
  <cp:lastModifiedBy>Blank, Karin B. (GSFC-5860)</cp:lastModifiedBy>
  <cp:revision>10</cp:revision>
  <dcterms:created xsi:type="dcterms:W3CDTF">2023-10-10T19:00:42Z</dcterms:created>
  <dcterms:modified xsi:type="dcterms:W3CDTF">2023-10-16T13:40:42Z</dcterms:modified>
</cp:coreProperties>
</file>