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75" r:id="rId4"/>
  </p:sldMasterIdLst>
  <p:notesMasterIdLst>
    <p:notesMasterId r:id="rId15"/>
  </p:notesMasterIdLst>
  <p:handoutMasterIdLst>
    <p:handoutMasterId r:id="rId16"/>
  </p:handoutMasterIdLst>
  <p:sldIdLst>
    <p:sldId id="477" r:id="rId5"/>
    <p:sldId id="559" r:id="rId6"/>
    <p:sldId id="553" r:id="rId7"/>
    <p:sldId id="555" r:id="rId8"/>
    <p:sldId id="554" r:id="rId9"/>
    <p:sldId id="556" r:id="rId10"/>
    <p:sldId id="557" r:id="rId11"/>
    <p:sldId id="558" r:id="rId12"/>
    <p:sldId id="561" r:id="rId13"/>
    <p:sldId id="551" r:id="rId14"/>
  </p:sldIdLst>
  <p:sldSz cx="12192000" cy="6858000"/>
  <p:notesSz cx="7010400" cy="92964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0DB7E4FE-C31A-0E44-B29F-ECFB91561346}">
          <p14:sldIdLst>
            <p14:sldId id="477"/>
            <p14:sldId id="559"/>
            <p14:sldId id="553"/>
            <p14:sldId id="555"/>
            <p14:sldId id="554"/>
            <p14:sldId id="556"/>
            <p14:sldId id="557"/>
            <p14:sldId id="558"/>
            <p14:sldId id="561"/>
            <p14:sldId id="551"/>
          </p14:sldIdLst>
        </p14:section>
      </p14:sectionLst>
    </p:ext>
    <p:ext uri="{EFAFB233-063F-42B5-8137-9DF3F51BA10A}">
      <p15:sldGuideLst xmlns:p15="http://schemas.microsoft.com/office/powerpoint/2012/main">
        <p15:guide id="3" orient="horz" pos="168" userDrawn="1">
          <p15:clr>
            <a:srgbClr val="A4A3A4"/>
          </p15:clr>
        </p15:guide>
        <p15:guide id="21" pos="3840" userDrawn="1">
          <p15:clr>
            <a:srgbClr val="A4A3A4"/>
          </p15:clr>
        </p15:guide>
        <p15:guide id="23" orient="horz" pos="772" userDrawn="1">
          <p15:clr>
            <a:srgbClr val="A4A3A4"/>
          </p15:clr>
        </p15:guide>
        <p15:guide id="27" orient="horz" pos="2160" userDrawn="1">
          <p15:clr>
            <a:srgbClr val="A4A3A4"/>
          </p15:clr>
        </p15:guide>
        <p15:guide id="28" orient="horz" pos="5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51334" initials="I" lastIdx="8"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a:srgbClr val="D4E5F9"/>
    <a:srgbClr val="FFD51B"/>
    <a:srgbClr val="C4C4C4"/>
    <a:srgbClr val="FAFAFA"/>
    <a:srgbClr val="F0F0F0"/>
    <a:srgbClr val="F0F0C4"/>
    <a:srgbClr val="000000"/>
    <a:srgbClr val="7575CB"/>
    <a:srgbClr val="3F4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79" autoAdjust="0"/>
    <p:restoredTop sz="84062" autoAdjust="0"/>
  </p:normalViewPr>
  <p:slideViewPr>
    <p:cSldViewPr snapToGrid="0">
      <p:cViewPr varScale="1">
        <p:scale>
          <a:sx n="87" d="100"/>
          <a:sy n="87" d="100"/>
        </p:scale>
        <p:origin x="1240" y="200"/>
      </p:cViewPr>
      <p:guideLst>
        <p:guide orient="horz" pos="168"/>
        <p:guide pos="3840"/>
        <p:guide orient="horz" pos="772"/>
        <p:guide orient="horz" pos="2160"/>
        <p:guide orient="horz" pos="568"/>
      </p:guideLst>
    </p:cSldViewPr>
  </p:slideViewPr>
  <p:notesTextViewPr>
    <p:cViewPr>
      <p:scale>
        <a:sx n="150" d="100"/>
        <a:sy n="150" d="100"/>
      </p:scale>
      <p:origin x="0" y="0"/>
    </p:cViewPr>
  </p:notesTextViewPr>
  <p:sorterViewPr>
    <p:cViewPr>
      <p:scale>
        <a:sx n="66" d="100"/>
        <a:sy n="66" d="100"/>
      </p:scale>
      <p:origin x="0" y="0"/>
    </p:cViewPr>
  </p:sorterViewPr>
  <p:notesViewPr>
    <p:cSldViewPr snapToGrid="0">
      <p:cViewPr varScale="1">
        <p:scale>
          <a:sx n="50" d="100"/>
          <a:sy n="50" d="100"/>
        </p:scale>
        <p:origin x="2684"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33" tIns="45717" rIns="91433" bIns="45717"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1433" tIns="45717" rIns="91433" bIns="45717" rtlCol="0"/>
          <a:lstStyle>
            <a:lvl1pPr algn="r">
              <a:defRPr sz="1200"/>
            </a:lvl1pPr>
          </a:lstStyle>
          <a:p>
            <a:fld id="{BD3A0C50-E1CA-4E77-96B0-27DAD85BB38C}" type="datetimeFigureOut">
              <a:rPr lang="en-US" smtClean="0"/>
              <a:pPr/>
              <a:t>10/17/23</a:t>
            </a:fld>
            <a:endParaRPr lang="en-US"/>
          </a:p>
        </p:txBody>
      </p:sp>
      <p:sp>
        <p:nvSpPr>
          <p:cNvPr id="4" name="Footer Placeholder 3"/>
          <p:cNvSpPr>
            <a:spLocks noGrp="1"/>
          </p:cNvSpPr>
          <p:nvPr>
            <p:ph type="ftr" sz="quarter" idx="2"/>
          </p:nvPr>
        </p:nvSpPr>
        <p:spPr>
          <a:xfrm>
            <a:off x="0" y="8829968"/>
            <a:ext cx="3037840" cy="464820"/>
          </a:xfrm>
          <a:prstGeom prst="rect">
            <a:avLst/>
          </a:prstGeom>
        </p:spPr>
        <p:txBody>
          <a:bodyPr vert="horz" lIns="91433" tIns="45717" rIns="91433" bIns="45717"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8"/>
            <a:ext cx="3037840" cy="464820"/>
          </a:xfrm>
          <a:prstGeom prst="rect">
            <a:avLst/>
          </a:prstGeom>
        </p:spPr>
        <p:txBody>
          <a:bodyPr vert="horz" lIns="91433" tIns="45717" rIns="91433" bIns="45717" rtlCol="0" anchor="b"/>
          <a:lstStyle>
            <a:lvl1pPr algn="r">
              <a:defRPr sz="1200"/>
            </a:lvl1pPr>
          </a:lstStyle>
          <a:p>
            <a:fld id="{AD858600-E446-4665-9473-F6CFB70F902B}" type="slidenum">
              <a:rPr lang="en-US" smtClean="0"/>
              <a:pPr/>
              <a:t>‹#›</a:t>
            </a:fld>
            <a:endParaRPr lang="en-US"/>
          </a:p>
        </p:txBody>
      </p:sp>
    </p:spTree>
    <p:extLst>
      <p:ext uri="{BB962C8B-B14F-4D97-AF65-F5344CB8AC3E}">
        <p14:creationId xmlns:p14="http://schemas.microsoft.com/office/powerpoint/2010/main" val="31826557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33" tIns="45717" rIns="91433" bIns="45717"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33" tIns="45717" rIns="91433" bIns="45717" rtlCol="0"/>
          <a:lstStyle>
            <a:lvl1pPr algn="r">
              <a:defRPr sz="1200"/>
            </a:lvl1pPr>
          </a:lstStyle>
          <a:p>
            <a:fld id="{0A0830D5-D02C-4E49-82E3-D6B36F6B1F59}" type="datetimeFigureOut">
              <a:rPr lang="en-US" smtClean="0"/>
              <a:pPr/>
              <a:t>10/17/23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33" tIns="45717" rIns="91433" bIns="45717"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1433" tIns="45717" rIns="91433"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1433" tIns="45717" rIns="91433" bIns="45717"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4820"/>
          </a:xfrm>
          <a:prstGeom prst="rect">
            <a:avLst/>
          </a:prstGeom>
        </p:spPr>
        <p:txBody>
          <a:bodyPr vert="horz" lIns="91433" tIns="45717" rIns="91433" bIns="45717" rtlCol="0" anchor="b"/>
          <a:lstStyle>
            <a:lvl1pPr algn="r">
              <a:defRPr sz="1200"/>
            </a:lvl1pPr>
          </a:lstStyle>
          <a:p>
            <a:fld id="{D7435F94-B76E-4C4F-9CC1-16C116738A31}" type="slidenum">
              <a:rPr lang="en-US" smtClean="0"/>
              <a:pPr/>
              <a:t>‹#›</a:t>
            </a:fld>
            <a:endParaRPr lang="en-US"/>
          </a:p>
        </p:txBody>
      </p:sp>
    </p:spTree>
    <p:extLst>
      <p:ext uri="{BB962C8B-B14F-4D97-AF65-F5344CB8AC3E}">
        <p14:creationId xmlns:p14="http://schemas.microsoft.com/office/powerpoint/2010/main" val="399397514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435F94-B76E-4C4F-9CC1-16C116738A31}" type="slidenum">
              <a:rPr lang="en-US" smtClean="0"/>
              <a:pPr/>
              <a:t>1</a:t>
            </a:fld>
            <a:endParaRPr lang="en-US" dirty="0"/>
          </a:p>
        </p:txBody>
      </p:sp>
    </p:spTree>
    <p:extLst>
      <p:ext uri="{BB962C8B-B14F-4D97-AF65-F5344CB8AC3E}">
        <p14:creationId xmlns:p14="http://schemas.microsoft.com/office/powerpoint/2010/main" val="3679068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dirty="0"/>
              <a:t>Precision: when the model predicts cloud, 80% of those predictions are actual cloud.</a:t>
            </a:r>
          </a:p>
          <a:p>
            <a:r>
              <a:rPr lang="en-US" sz="1200" i="0" dirty="0"/>
              <a:t>Recall: 71% of the true cloudy </a:t>
            </a:r>
            <a:r>
              <a:rPr lang="en-US" sz="1200" i="0" dirty="0" err="1"/>
              <a:t>obs</a:t>
            </a:r>
            <a:r>
              <a:rPr lang="en-US" sz="1200" i="0" dirty="0"/>
              <a:t> are predicted as cloudy by the model. Which means the ML model is missing 29% of the cloudy observations. In these cases we are underestimating the vertical extent of the cloud layer in the column.</a:t>
            </a:r>
          </a:p>
          <a:p>
            <a:r>
              <a:rPr lang="en-US" sz="1200" i="0" dirty="0">
                <a:effectLst/>
                <a:latin typeface="Helvetica" pitchFamily="2" charset="0"/>
              </a:rPr>
              <a:t>To improve performance we’re working on including additional information found to be instructive with respect to the potential structure of clouds such as integrated column quantities like CAPE, derivative quantities like lapse rate, and the presence of inversions.</a:t>
            </a:r>
          </a:p>
          <a:p>
            <a:endParaRPr lang="en-US" dirty="0"/>
          </a:p>
        </p:txBody>
      </p:sp>
      <p:sp>
        <p:nvSpPr>
          <p:cNvPr id="4" name="Slide Number Placeholder 3"/>
          <p:cNvSpPr>
            <a:spLocks noGrp="1"/>
          </p:cNvSpPr>
          <p:nvPr>
            <p:ph type="sldNum" sz="quarter" idx="5"/>
          </p:nvPr>
        </p:nvSpPr>
        <p:spPr/>
        <p:txBody>
          <a:bodyPr/>
          <a:lstStyle/>
          <a:p>
            <a:fld id="{D7435F94-B76E-4C4F-9CC1-16C116738A31}" type="slidenum">
              <a:rPr lang="en-US" smtClean="0"/>
              <a:pPr/>
              <a:t>7</a:t>
            </a:fld>
            <a:endParaRPr lang="en-US"/>
          </a:p>
        </p:txBody>
      </p:sp>
    </p:spTree>
    <p:extLst>
      <p:ext uri="{BB962C8B-B14F-4D97-AF65-F5344CB8AC3E}">
        <p14:creationId xmlns:p14="http://schemas.microsoft.com/office/powerpoint/2010/main" val="2603659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large coverage means the feature is used to split a large number of observations.</a:t>
            </a:r>
          </a:p>
        </p:txBody>
      </p:sp>
      <p:sp>
        <p:nvSpPr>
          <p:cNvPr id="4" name="Slide Number Placeholder 3"/>
          <p:cNvSpPr>
            <a:spLocks noGrp="1"/>
          </p:cNvSpPr>
          <p:nvPr>
            <p:ph type="sldNum" sz="quarter" idx="5"/>
          </p:nvPr>
        </p:nvSpPr>
        <p:spPr/>
        <p:txBody>
          <a:bodyPr/>
          <a:lstStyle/>
          <a:p>
            <a:fld id="{D7435F94-B76E-4C4F-9CC1-16C116738A31}" type="slidenum">
              <a:rPr lang="en-US" smtClean="0"/>
              <a:pPr/>
              <a:t>8</a:t>
            </a:fld>
            <a:endParaRPr lang="en-US"/>
          </a:p>
        </p:txBody>
      </p:sp>
    </p:spTree>
    <p:extLst>
      <p:ext uri="{BB962C8B-B14F-4D97-AF65-F5344CB8AC3E}">
        <p14:creationId xmlns:p14="http://schemas.microsoft.com/office/powerpoint/2010/main" val="3138535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Line Title + Highligh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210413"/>
            <a:ext cx="8850429" cy="667512"/>
          </a:xfrm>
        </p:spPr>
        <p:txBody>
          <a:bodyPr wrap="square"/>
          <a:lstStyle/>
          <a:p>
            <a:r>
              <a:rPr lang="en-US" dirty="0"/>
              <a:t>Click to edit Master </a:t>
            </a:r>
            <a:br>
              <a:rPr lang="en-US" dirty="0"/>
            </a:br>
            <a:r>
              <a:rPr lang="en-US" dirty="0"/>
              <a:t>title style</a:t>
            </a:r>
          </a:p>
        </p:txBody>
      </p:sp>
      <p:sp>
        <p:nvSpPr>
          <p:cNvPr id="8" name="Content Placeholder 2"/>
          <p:cNvSpPr>
            <a:spLocks noGrp="1"/>
          </p:cNvSpPr>
          <p:nvPr>
            <p:ph idx="1"/>
          </p:nvPr>
        </p:nvSpPr>
        <p:spPr>
          <a:xfrm>
            <a:off x="457200" y="1219200"/>
            <a:ext cx="8375904" cy="4962144"/>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chemeClr val="accent1"/>
              </a:buClr>
              <a:defRPr>
                <a:solidFill>
                  <a:schemeClr val="tx1"/>
                </a:solidFill>
              </a:defRPr>
            </a:lvl6pPr>
            <a:lvl7pPr>
              <a:defRPr>
                <a:solidFill>
                  <a:srgbClr val="3F403F"/>
                </a:solidFill>
              </a:defRPr>
            </a:lvl7pPr>
            <a:lvl8pP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0231BCE8-ACD5-1FAF-B42D-82D3696D93C4}"/>
              </a:ext>
            </a:extLst>
          </p:cNvPr>
          <p:cNvSpPr>
            <a:spLocks noGrp="1"/>
          </p:cNvSpPr>
          <p:nvPr>
            <p:ph type="body" sz="quarter" idx="10"/>
          </p:nvPr>
        </p:nvSpPr>
        <p:spPr>
          <a:xfrm>
            <a:off x="9202738" y="1219200"/>
            <a:ext cx="2595562" cy="4962144"/>
          </a:xfrm>
        </p:spPr>
        <p:txBody>
          <a:bodyPr/>
          <a:lstStyle>
            <a:lvl1pPr marL="6350" indent="0">
              <a:buFontTx/>
              <a:buNone/>
              <a:defRPr b="1" i="0">
                <a:solidFill>
                  <a:schemeClr val="accent3"/>
                </a:solidFill>
                <a:latin typeface="Roboto" panose="02000000000000000000" pitchFamily="2" charset="0"/>
                <a:ea typeface="Roboto" panose="02000000000000000000" pitchFamily="2" charset="0"/>
              </a:defRPr>
            </a:lvl1pPr>
            <a:lvl2pPr marL="288925" indent="0">
              <a:buFontTx/>
              <a:buNone/>
              <a:tabLst/>
              <a:defRPr i="0">
                <a:solidFill>
                  <a:schemeClr val="accent3"/>
                </a:solidFill>
              </a:defRPr>
            </a:lvl2pPr>
            <a:lvl3pPr marL="576263" indent="0">
              <a:buFontTx/>
              <a:buNone/>
              <a:tabLst/>
              <a:defRPr sz="1800" i="1">
                <a:solidFill>
                  <a:schemeClr val="accent3"/>
                </a:solidFill>
              </a:defRPr>
            </a:lvl3pPr>
            <a:lvl4pPr marL="858838" indent="0">
              <a:buSzPct val="60000"/>
              <a:buFontTx/>
              <a:buNone/>
              <a:tabLst/>
              <a:defRPr sz="1600" i="1">
                <a:solidFill>
                  <a:schemeClr val="accent3"/>
                </a:solidFill>
              </a:defRPr>
            </a:lvl4pPr>
            <a:lvl5pPr marL="1093788" indent="0">
              <a:tabLst/>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7270328"/>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0" name="Picture 9" descr="A picture containing circle&#10;&#10;Description automatically generated">
            <a:extLst>
              <a:ext uri="{FF2B5EF4-FFF2-40B4-BE49-F238E27FC236}">
                <a16:creationId xmlns:a16="http://schemas.microsoft.com/office/drawing/2014/main" id="{10941ED3-3F0C-D049-83FF-2BF814A6470C}"/>
              </a:ext>
            </a:extLst>
          </p:cNvPr>
          <p:cNvPicPr>
            <a:picLocks noChangeAspect="1"/>
          </p:cNvPicPr>
          <p:nvPr/>
        </p:nvPicPr>
        <p:blipFill>
          <a:blip r:embed="rId2"/>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36AE4C7C-973D-0140-AE7E-B6784E087FF7}"/>
              </a:ext>
            </a:extLst>
          </p:cNvPr>
          <p:cNvSpPr/>
          <p:nvPr/>
        </p:nvSpPr>
        <p:spPr>
          <a:xfrm>
            <a:off x="457200" y="6463203"/>
            <a:ext cx="2905869" cy="138499"/>
          </a:xfrm>
          <a:prstGeom prst="rect">
            <a:avLst/>
          </a:prstGeom>
        </p:spPr>
        <p:txBody>
          <a:bodyPr wrap="square" lIns="0" tIns="0" rIns="0" bIns="0" anchor="b" anchorCtr="0">
            <a:spAutoFit/>
          </a:bodyPr>
          <a:lstStyle/>
          <a:p>
            <a:pPr algn="l"/>
            <a:r>
              <a:rPr lang="en-US" sz="900" b="0" i="0" kern="1200" dirty="0">
                <a:solidFill>
                  <a:schemeClr val="tx1"/>
                </a:solidFill>
                <a:latin typeface="Roboto" panose="02000000000000000000" pitchFamily="2" charset="0"/>
                <a:ea typeface="Roboto" panose="02000000000000000000" pitchFamily="2" charset="0"/>
                <a:cs typeface="Arial" charset="0"/>
              </a:rPr>
              <a:t>© Verisk Analytics, Inc. All rights reserved.</a:t>
            </a:r>
            <a:endParaRPr lang="en-US" sz="900" b="0" i="0" kern="1200" dirty="0">
              <a:solidFill>
                <a:schemeClr val="tx1"/>
              </a:solidFill>
              <a:effectLst/>
              <a:latin typeface="Roboto" panose="02000000000000000000" pitchFamily="2" charset="0"/>
              <a:ea typeface="Roboto" panose="02000000000000000000" pitchFamily="2" charset="0"/>
              <a:cs typeface="Arial" charset="0"/>
            </a:endParaRPr>
          </a:p>
        </p:txBody>
      </p:sp>
      <p:sp>
        <p:nvSpPr>
          <p:cNvPr id="7" name="Title 1"/>
          <p:cNvSpPr>
            <a:spLocks noGrp="1"/>
          </p:cNvSpPr>
          <p:nvPr>
            <p:ph type="title" hasCustomPrompt="1"/>
          </p:nvPr>
        </p:nvSpPr>
        <p:spPr>
          <a:xfrm>
            <a:off x="457200" y="1168197"/>
            <a:ext cx="4792639" cy="2195321"/>
          </a:xfrm>
        </p:spPr>
        <p:txBody>
          <a:bodyPr wrap="square" anchor="ctr" anchorCtr="0"/>
          <a:lstStyle>
            <a:lvl1pPr>
              <a:lnSpc>
                <a:spcPct val="100000"/>
              </a:lnSpc>
              <a:defRPr sz="3200">
                <a:latin typeface="+mj-lt"/>
              </a:defRPr>
            </a:lvl1pPr>
          </a:lstStyle>
          <a:p>
            <a:r>
              <a:rPr lang="en-US" dirty="0"/>
              <a:t>Click to edit Master </a:t>
            </a:r>
            <a:br>
              <a:rPr lang="en-US" dirty="0"/>
            </a:br>
            <a:r>
              <a:rPr lang="en-US" dirty="0"/>
              <a:t>title style</a:t>
            </a:r>
          </a:p>
        </p:txBody>
      </p:sp>
      <p:sp>
        <p:nvSpPr>
          <p:cNvPr id="9" name="Text Placeholder 12"/>
          <p:cNvSpPr>
            <a:spLocks noGrp="1"/>
          </p:cNvSpPr>
          <p:nvPr>
            <p:ph type="body" sz="quarter" idx="10" hasCustomPrompt="1"/>
          </p:nvPr>
        </p:nvSpPr>
        <p:spPr>
          <a:xfrm>
            <a:off x="457199" y="3725131"/>
            <a:ext cx="4792640" cy="1319454"/>
          </a:xfrm>
        </p:spPr>
        <p:txBody>
          <a:bodyPr/>
          <a:lstStyle>
            <a:lvl1pPr marL="0" indent="0">
              <a:lnSpc>
                <a:spcPct val="100000"/>
              </a:lnSpc>
              <a:spcAft>
                <a:spcPts val="0"/>
              </a:spcAft>
              <a:buNone/>
              <a:defRPr sz="2000" b="0" i="0">
                <a:solidFill>
                  <a:schemeClr val="accent3"/>
                </a:solidFill>
                <a:latin typeface="+mj-lt"/>
                <a:ea typeface="Roboto" panose="02000000000000000000" pitchFamily="2" charset="0"/>
              </a:defRPr>
            </a:lvl1pPr>
          </a:lstStyle>
          <a:p>
            <a:pPr lvl="0"/>
            <a:r>
              <a:rPr lang="en-US" dirty="0"/>
              <a:t>Click to edit Master</a:t>
            </a:r>
            <a:br>
              <a:rPr lang="en-US" dirty="0"/>
            </a:br>
            <a:r>
              <a:rPr lang="en-US" dirty="0"/>
              <a:t>text styles</a:t>
            </a:r>
          </a:p>
        </p:txBody>
      </p:sp>
      <p:sp>
        <p:nvSpPr>
          <p:cNvPr id="3" name="Text Placeholder 2">
            <a:extLst>
              <a:ext uri="{FF2B5EF4-FFF2-40B4-BE49-F238E27FC236}">
                <a16:creationId xmlns:a16="http://schemas.microsoft.com/office/drawing/2014/main" id="{D99566C9-0BBC-3C48-AAAD-9EB657E681CB}"/>
              </a:ext>
            </a:extLst>
          </p:cNvPr>
          <p:cNvSpPr>
            <a:spLocks noGrp="1"/>
          </p:cNvSpPr>
          <p:nvPr>
            <p:ph type="body" sz="quarter" idx="11" hasCustomPrompt="1"/>
          </p:nvPr>
        </p:nvSpPr>
        <p:spPr>
          <a:xfrm>
            <a:off x="457199" y="5334000"/>
            <a:ext cx="4248615" cy="839788"/>
          </a:xfrm>
        </p:spPr>
        <p:txBody>
          <a:bodyPr/>
          <a:lstStyle>
            <a:lvl1pPr marL="0" indent="0">
              <a:lnSpc>
                <a:spcPct val="100000"/>
              </a:lnSpc>
              <a:spcAft>
                <a:spcPts val="0"/>
              </a:spcAft>
              <a:buNone/>
              <a:defRPr b="0" i="0">
                <a:solidFill>
                  <a:schemeClr val="accent3"/>
                </a:solidFill>
              </a:defRPr>
            </a:lvl1pPr>
          </a:lstStyle>
          <a:p>
            <a:pPr lvl="0"/>
            <a:r>
              <a:rPr lang="en-US" dirty="0"/>
              <a:t>Date</a:t>
            </a:r>
          </a:p>
        </p:txBody>
      </p:sp>
      <p:sp>
        <p:nvSpPr>
          <p:cNvPr id="2" name="TextBox 1">
            <a:extLst>
              <a:ext uri="{FF2B5EF4-FFF2-40B4-BE49-F238E27FC236}">
                <a16:creationId xmlns:a16="http://schemas.microsoft.com/office/drawing/2014/main" id="{387F9D06-EF70-9C8F-FD41-D4F69E9C6842}"/>
              </a:ext>
            </a:extLst>
          </p:cNvPr>
          <p:cNvSpPr txBox="1"/>
          <p:nvPr userDrawn="1"/>
        </p:nvSpPr>
        <p:spPr>
          <a:xfrm>
            <a:off x="457198" y="289954"/>
            <a:ext cx="2682241" cy="588828"/>
          </a:xfrm>
          <a:prstGeom prst="rect">
            <a:avLst/>
          </a:prstGeom>
        </p:spPr>
        <p:txBody>
          <a:bodyPr vert="horz" wrap="square" lIns="0" tIns="0" rIns="0" bIns="0" rtlCol="0" anchor="t" anchorCtr="0">
            <a:noAutofit/>
          </a:bodyPr>
          <a:lstStyle/>
          <a:p>
            <a:pPr marL="9525" algn="l" defTabSz="914377">
              <a:spcBef>
                <a:spcPts val="200"/>
              </a:spcBef>
              <a:buClr>
                <a:srgbClr val="016AA6"/>
              </a:buClr>
            </a:pPr>
            <a:r>
              <a:rPr lang="en-US" sz="1800" dirty="0">
                <a:solidFill>
                  <a:schemeClr val="accent3"/>
                </a:solidFill>
                <a:latin typeface="+mj-lt"/>
                <a:ea typeface="Roboto Medium" panose="02000000000000000000" pitchFamily="2" charset="0"/>
              </a:rPr>
              <a:t>Atmospheric and Environmental Research</a:t>
            </a:r>
          </a:p>
        </p:txBody>
      </p:sp>
      <p:pic>
        <p:nvPicPr>
          <p:cNvPr id="11" name="Picture 10">
            <a:extLst>
              <a:ext uri="{FF2B5EF4-FFF2-40B4-BE49-F238E27FC236}">
                <a16:creationId xmlns:a16="http://schemas.microsoft.com/office/drawing/2014/main" id="{FE04F024-426A-8D27-7970-BEB0309B5F9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56037" y="216730"/>
            <a:ext cx="1596270" cy="452486"/>
          </a:xfrm>
          <a:prstGeom prst="rect">
            <a:avLst/>
          </a:prstGeom>
          <a:solidFill>
            <a:srgbClr val="00358E">
              <a:alpha val="61569"/>
            </a:srgbClr>
          </a:solidFill>
        </p:spPr>
      </p:pic>
    </p:spTree>
    <p:extLst>
      <p:ext uri="{BB962C8B-B14F-4D97-AF65-F5344CB8AC3E}">
        <p14:creationId xmlns:p14="http://schemas.microsoft.com/office/powerpoint/2010/main" val="939830538"/>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A6095E-78D4-AB49-9E59-C38C007845DD}"/>
              </a:ext>
            </a:extLst>
          </p:cNvPr>
          <p:cNvPicPr>
            <a:picLocks noChangeAspect="1"/>
          </p:cNvPicPr>
          <p:nvPr userDrawn="1"/>
        </p:nvPicPr>
        <p:blipFill>
          <a:blip r:embed="rId2"/>
          <a:srcRect/>
          <a:stretch/>
        </p:blipFill>
        <p:spPr>
          <a:xfrm>
            <a:off x="0" y="2190"/>
            <a:ext cx="12192000" cy="6858000"/>
          </a:xfrm>
          <a:prstGeom prst="rect">
            <a:avLst/>
          </a:prstGeom>
        </p:spPr>
      </p:pic>
      <p:sp>
        <p:nvSpPr>
          <p:cNvPr id="12" name="Rectangle 11">
            <a:extLst>
              <a:ext uri="{FF2B5EF4-FFF2-40B4-BE49-F238E27FC236}">
                <a16:creationId xmlns:a16="http://schemas.microsoft.com/office/drawing/2014/main" id="{36AE4C7C-973D-0140-AE7E-B6784E087FF7}"/>
              </a:ext>
            </a:extLst>
          </p:cNvPr>
          <p:cNvSpPr/>
          <p:nvPr/>
        </p:nvSpPr>
        <p:spPr>
          <a:xfrm>
            <a:off x="457200" y="6493980"/>
            <a:ext cx="2905869" cy="107722"/>
          </a:xfrm>
          <a:prstGeom prst="rect">
            <a:avLst/>
          </a:prstGeom>
        </p:spPr>
        <p:txBody>
          <a:bodyPr wrap="square" lIns="0" tIns="0" rIns="0" bIns="0" anchor="b" anchorCtr="0">
            <a:spAutoFit/>
          </a:bodyPr>
          <a:lstStyle/>
          <a:p>
            <a:pPr algn="l"/>
            <a:r>
              <a:rPr lang="en-US" sz="700" b="0" i="0" kern="1200" dirty="0">
                <a:solidFill>
                  <a:srgbClr val="A6A6A6"/>
                </a:solidFill>
                <a:latin typeface="Roboto" panose="02000000000000000000" pitchFamily="2" charset="0"/>
                <a:ea typeface="Roboto" panose="02000000000000000000" pitchFamily="2" charset="0"/>
                <a:cs typeface="Arial" charset="0"/>
              </a:rPr>
              <a:t>© Verisk Analytics, Inc. All rights reserved.</a:t>
            </a:r>
            <a:endParaRPr lang="en-US" sz="700" b="0" i="0" kern="1200" dirty="0">
              <a:solidFill>
                <a:srgbClr val="A6A6A6"/>
              </a:solidFill>
              <a:effectLst/>
              <a:latin typeface="Roboto" panose="02000000000000000000" pitchFamily="2" charset="0"/>
              <a:ea typeface="Roboto" panose="02000000000000000000" pitchFamily="2" charset="0"/>
              <a:cs typeface="Arial" charset="0"/>
            </a:endParaRPr>
          </a:p>
        </p:txBody>
      </p:sp>
      <p:sp>
        <p:nvSpPr>
          <p:cNvPr id="7" name="Title 1"/>
          <p:cNvSpPr>
            <a:spLocks noGrp="1"/>
          </p:cNvSpPr>
          <p:nvPr>
            <p:ph type="title" hasCustomPrompt="1"/>
          </p:nvPr>
        </p:nvSpPr>
        <p:spPr>
          <a:xfrm>
            <a:off x="457200" y="2377440"/>
            <a:ext cx="5641848" cy="1545336"/>
          </a:xfrm>
        </p:spPr>
        <p:txBody>
          <a:bodyPr wrap="square" anchor="ctr" anchorCtr="0"/>
          <a:lstStyle>
            <a:lvl1pPr>
              <a:lnSpc>
                <a:spcPct val="100000"/>
              </a:lnSpc>
              <a:defRPr sz="3600" b="0" i="0">
                <a:latin typeface="+mj-lt"/>
                <a:ea typeface="Roboto" panose="02000000000000000000" pitchFamily="2" charset="0"/>
              </a:defRPr>
            </a:lvl1pPr>
          </a:lstStyle>
          <a:p>
            <a:r>
              <a:rPr lang="en-US" dirty="0"/>
              <a:t>Click to  edit</a:t>
            </a:r>
            <a:br>
              <a:rPr lang="en-US" dirty="0"/>
            </a:br>
            <a:r>
              <a:rPr lang="en-US" dirty="0"/>
              <a:t>Bold message/chapter</a:t>
            </a:r>
          </a:p>
        </p:txBody>
      </p:sp>
      <p:sp>
        <p:nvSpPr>
          <p:cNvPr id="6" name="TextBox 5">
            <a:extLst>
              <a:ext uri="{FF2B5EF4-FFF2-40B4-BE49-F238E27FC236}">
                <a16:creationId xmlns:a16="http://schemas.microsoft.com/office/drawing/2014/main" id="{BC338A96-E49F-CFD9-B17B-643842CF8D13}"/>
              </a:ext>
            </a:extLst>
          </p:cNvPr>
          <p:cNvSpPr txBox="1"/>
          <p:nvPr userDrawn="1"/>
        </p:nvSpPr>
        <p:spPr>
          <a:xfrm>
            <a:off x="457198" y="289954"/>
            <a:ext cx="2682241" cy="588828"/>
          </a:xfrm>
          <a:prstGeom prst="rect">
            <a:avLst/>
          </a:prstGeom>
        </p:spPr>
        <p:txBody>
          <a:bodyPr vert="horz" wrap="square" lIns="0" tIns="0" rIns="0" bIns="0" rtlCol="0" anchor="t" anchorCtr="0">
            <a:noAutofit/>
          </a:bodyPr>
          <a:lstStyle/>
          <a:p>
            <a:pPr marL="9525" algn="l" defTabSz="914377">
              <a:spcBef>
                <a:spcPts val="200"/>
              </a:spcBef>
              <a:buClr>
                <a:srgbClr val="016AA6"/>
              </a:buClr>
            </a:pPr>
            <a:r>
              <a:rPr lang="en-US" sz="1800" dirty="0">
                <a:solidFill>
                  <a:schemeClr val="accent3"/>
                </a:solidFill>
                <a:latin typeface="+mj-lt"/>
                <a:ea typeface="Roboto Medium" panose="02000000000000000000" pitchFamily="2" charset="0"/>
              </a:rPr>
              <a:t>Atmospheric and Environmental Research</a:t>
            </a:r>
          </a:p>
        </p:txBody>
      </p:sp>
      <p:pic>
        <p:nvPicPr>
          <p:cNvPr id="8" name="Picture 7">
            <a:extLst>
              <a:ext uri="{FF2B5EF4-FFF2-40B4-BE49-F238E27FC236}">
                <a16:creationId xmlns:a16="http://schemas.microsoft.com/office/drawing/2014/main" id="{77D6CC05-E3B5-EF15-0A3A-074D49E7B38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56037" y="216730"/>
            <a:ext cx="1596270" cy="452486"/>
          </a:xfrm>
          <a:prstGeom prst="rect">
            <a:avLst/>
          </a:prstGeom>
          <a:noFill/>
        </p:spPr>
      </p:pic>
    </p:spTree>
    <p:extLst>
      <p:ext uri="{BB962C8B-B14F-4D97-AF65-F5344CB8AC3E}">
        <p14:creationId xmlns:p14="http://schemas.microsoft.com/office/powerpoint/2010/main" val="2673151812"/>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10" name="Picture 9" descr="A picture containing circle&#10;&#10;Description automatically generated">
            <a:extLst>
              <a:ext uri="{FF2B5EF4-FFF2-40B4-BE49-F238E27FC236}">
                <a16:creationId xmlns:a16="http://schemas.microsoft.com/office/drawing/2014/main" id="{10941ED3-3F0C-D049-83FF-2BF814A6470C}"/>
              </a:ext>
            </a:extLst>
          </p:cNvPr>
          <p:cNvPicPr>
            <a:picLocks noChangeAspect="1"/>
          </p:cNvPicPr>
          <p:nvPr/>
        </p:nvPicPr>
        <p:blipFill>
          <a:blip r:embed="rId2"/>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36AE4C7C-973D-0140-AE7E-B6784E087FF7}"/>
              </a:ext>
            </a:extLst>
          </p:cNvPr>
          <p:cNvSpPr/>
          <p:nvPr/>
        </p:nvSpPr>
        <p:spPr>
          <a:xfrm>
            <a:off x="457200" y="6493980"/>
            <a:ext cx="2905869" cy="107722"/>
          </a:xfrm>
          <a:prstGeom prst="rect">
            <a:avLst/>
          </a:prstGeom>
        </p:spPr>
        <p:txBody>
          <a:bodyPr wrap="square" lIns="0" tIns="0" rIns="0" bIns="0" anchor="b" anchorCtr="0">
            <a:spAutoFit/>
          </a:bodyPr>
          <a:lstStyle/>
          <a:p>
            <a:pPr algn="l"/>
            <a:r>
              <a:rPr lang="en-US" sz="700" b="0" i="0" kern="1200" dirty="0">
                <a:solidFill>
                  <a:srgbClr val="A6A6A6"/>
                </a:solidFill>
                <a:latin typeface="Roboto" panose="02000000000000000000" pitchFamily="2" charset="0"/>
                <a:ea typeface="Roboto" panose="02000000000000000000" pitchFamily="2" charset="0"/>
                <a:cs typeface="Arial" charset="0"/>
              </a:rPr>
              <a:t>© Verisk Analytics, Inc. All rights reserved.</a:t>
            </a:r>
            <a:endParaRPr lang="en-US" sz="700" b="0" i="0" kern="1200" dirty="0">
              <a:solidFill>
                <a:srgbClr val="A6A6A6"/>
              </a:solidFill>
              <a:effectLst/>
              <a:latin typeface="Roboto" panose="02000000000000000000" pitchFamily="2" charset="0"/>
              <a:ea typeface="Roboto" panose="02000000000000000000" pitchFamily="2" charset="0"/>
              <a:cs typeface="Arial" charset="0"/>
            </a:endParaRPr>
          </a:p>
        </p:txBody>
      </p:sp>
      <p:sp>
        <p:nvSpPr>
          <p:cNvPr id="7" name="Title 1"/>
          <p:cNvSpPr>
            <a:spLocks noGrp="1"/>
          </p:cNvSpPr>
          <p:nvPr>
            <p:ph type="title" hasCustomPrompt="1"/>
          </p:nvPr>
        </p:nvSpPr>
        <p:spPr>
          <a:xfrm>
            <a:off x="457200" y="1807464"/>
            <a:ext cx="5632704" cy="1545336"/>
          </a:xfrm>
        </p:spPr>
        <p:txBody>
          <a:bodyPr wrap="square" anchor="ctr" anchorCtr="0"/>
          <a:lstStyle>
            <a:lvl1pPr>
              <a:lnSpc>
                <a:spcPct val="100000"/>
              </a:lnSpc>
              <a:defRPr sz="3200">
                <a:latin typeface="+mj-lt"/>
              </a:defRPr>
            </a:lvl1pPr>
          </a:lstStyle>
          <a:p>
            <a:r>
              <a:rPr lang="en-US" dirty="0"/>
              <a:t>Closing message …</a:t>
            </a:r>
          </a:p>
        </p:txBody>
      </p:sp>
      <p:sp>
        <p:nvSpPr>
          <p:cNvPr id="9" name="TextBox 8">
            <a:extLst>
              <a:ext uri="{FF2B5EF4-FFF2-40B4-BE49-F238E27FC236}">
                <a16:creationId xmlns:a16="http://schemas.microsoft.com/office/drawing/2014/main" id="{34A20A4B-297E-21D0-5BE6-BDDE675DE53A}"/>
              </a:ext>
            </a:extLst>
          </p:cNvPr>
          <p:cNvSpPr txBox="1"/>
          <p:nvPr userDrawn="1"/>
        </p:nvSpPr>
        <p:spPr>
          <a:xfrm>
            <a:off x="457198" y="289954"/>
            <a:ext cx="2682241" cy="588828"/>
          </a:xfrm>
          <a:prstGeom prst="rect">
            <a:avLst/>
          </a:prstGeom>
        </p:spPr>
        <p:txBody>
          <a:bodyPr vert="horz" wrap="square" lIns="0" tIns="0" rIns="0" bIns="0" rtlCol="0" anchor="t" anchorCtr="0">
            <a:noAutofit/>
          </a:bodyPr>
          <a:lstStyle/>
          <a:p>
            <a:pPr marL="9525" algn="l" defTabSz="914377">
              <a:spcBef>
                <a:spcPts val="200"/>
              </a:spcBef>
              <a:buClr>
                <a:srgbClr val="016AA6"/>
              </a:buClr>
            </a:pPr>
            <a:r>
              <a:rPr lang="en-US" sz="1800" dirty="0">
                <a:solidFill>
                  <a:schemeClr val="accent3"/>
                </a:solidFill>
                <a:latin typeface="+mj-lt"/>
                <a:ea typeface="Roboto Medium" panose="02000000000000000000" pitchFamily="2" charset="0"/>
              </a:rPr>
              <a:t>Atmospheric and Environmental Research</a:t>
            </a:r>
          </a:p>
        </p:txBody>
      </p:sp>
      <p:pic>
        <p:nvPicPr>
          <p:cNvPr id="11" name="Picture 10">
            <a:extLst>
              <a:ext uri="{FF2B5EF4-FFF2-40B4-BE49-F238E27FC236}">
                <a16:creationId xmlns:a16="http://schemas.microsoft.com/office/drawing/2014/main" id="{D9D908D1-0817-F53A-F163-6981400F592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56037" y="216730"/>
            <a:ext cx="1596270" cy="452486"/>
          </a:xfrm>
          <a:prstGeom prst="rect">
            <a:avLst/>
          </a:prstGeom>
          <a:solidFill>
            <a:srgbClr val="00358E">
              <a:alpha val="61569"/>
            </a:srgbClr>
          </a:solidFill>
        </p:spPr>
      </p:pic>
      <p:sp>
        <p:nvSpPr>
          <p:cNvPr id="5" name="Text Placeholder 4">
            <a:extLst>
              <a:ext uri="{FF2B5EF4-FFF2-40B4-BE49-F238E27FC236}">
                <a16:creationId xmlns:a16="http://schemas.microsoft.com/office/drawing/2014/main" id="{88ABE93B-C7E2-0360-0BEE-EB361060BF31}"/>
              </a:ext>
            </a:extLst>
          </p:cNvPr>
          <p:cNvSpPr>
            <a:spLocks noGrp="1"/>
          </p:cNvSpPr>
          <p:nvPr>
            <p:ph type="body" sz="quarter" idx="10" hasCustomPrompt="1"/>
          </p:nvPr>
        </p:nvSpPr>
        <p:spPr>
          <a:xfrm>
            <a:off x="528638" y="4033838"/>
            <a:ext cx="3983037" cy="2041525"/>
          </a:xfrm>
        </p:spPr>
        <p:txBody>
          <a:bodyPr/>
          <a:lstStyle>
            <a:lvl1pPr marL="6350" indent="0">
              <a:buFontTx/>
              <a:buNone/>
              <a:defRPr/>
            </a:lvl1pPr>
            <a:lvl2pPr marL="290512" indent="0">
              <a:buFontTx/>
              <a:buNone/>
              <a:defRPr/>
            </a:lvl2pPr>
            <a:lvl3pPr marL="690562" indent="0">
              <a:buFontTx/>
              <a:buNone/>
              <a:defRPr/>
            </a:lvl3pPr>
            <a:lvl4pPr marL="1033463" indent="0">
              <a:buFontTx/>
              <a:buNone/>
              <a:defRPr/>
            </a:lvl4pPr>
            <a:lvl5pPr>
              <a:buFontTx/>
              <a:buNone/>
              <a:defRPr/>
            </a:lvl5pPr>
          </a:lstStyle>
          <a:p>
            <a:pPr lvl="0"/>
            <a:r>
              <a:rPr lang="en-US" dirty="0"/>
              <a:t>For more information please contact</a:t>
            </a:r>
          </a:p>
        </p:txBody>
      </p:sp>
    </p:spTree>
    <p:extLst>
      <p:ext uri="{BB962C8B-B14F-4D97-AF65-F5344CB8AC3E}">
        <p14:creationId xmlns:p14="http://schemas.microsoft.com/office/powerpoint/2010/main" val="2011842886"/>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divider - Clou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B17F0-07AF-DB84-AAE4-F4FD55482BDA}"/>
              </a:ext>
            </a:extLst>
          </p:cNvPr>
          <p:cNvSpPr>
            <a:spLocks noGrp="1"/>
          </p:cNvSpPr>
          <p:nvPr>
            <p:ph type="title" hasCustomPrompt="1"/>
          </p:nvPr>
        </p:nvSpPr>
        <p:spPr>
          <a:xfrm>
            <a:off x="353379" y="2392795"/>
            <a:ext cx="5519101" cy="667512"/>
          </a:xfrm>
        </p:spPr>
        <p:txBody>
          <a:bodyPr/>
          <a:lstStyle>
            <a:lvl1pPr>
              <a:defRPr>
                <a:latin typeface="+mj-lt"/>
              </a:defRPr>
            </a:lvl1pPr>
          </a:lstStyle>
          <a:p>
            <a:r>
              <a:rPr lang="en-US" dirty="0"/>
              <a:t>Message/ Chapter Heading</a:t>
            </a:r>
          </a:p>
        </p:txBody>
      </p:sp>
      <p:pic>
        <p:nvPicPr>
          <p:cNvPr id="3" name="Picture Placeholder 6" descr="A picture containing sky, outdoor, nature, cloud&#10;&#10;Description automatically generated">
            <a:extLst>
              <a:ext uri="{FF2B5EF4-FFF2-40B4-BE49-F238E27FC236}">
                <a16:creationId xmlns:a16="http://schemas.microsoft.com/office/drawing/2014/main" id="{25685723-79B4-B6C5-20C8-CEFC7BAF3643}"/>
              </a:ext>
            </a:extLst>
          </p:cNvPr>
          <p:cNvPicPr>
            <a:picLocks noChangeAspect="1"/>
          </p:cNvPicPr>
          <p:nvPr userDrawn="1"/>
        </p:nvPicPr>
        <p:blipFill>
          <a:blip r:embed="rId2"/>
          <a:srcRect l="12470" r="12470"/>
          <a:stretch>
            <a:fillRect/>
          </a:stretch>
        </p:blipFill>
        <p:spPr>
          <a:xfrm>
            <a:off x="4648814" y="326"/>
            <a:ext cx="7543186" cy="6857674"/>
          </a:xfrm>
          <a:custGeom>
            <a:avLst/>
            <a:gdLst>
              <a:gd name="connsiteX0" fmla="*/ 1019279 w 7543186"/>
              <a:gd name="connsiteY0" fmla="*/ 0 h 6857674"/>
              <a:gd name="connsiteX1" fmla="*/ 7543186 w 7543186"/>
              <a:gd name="connsiteY1" fmla="*/ 0 h 6857674"/>
              <a:gd name="connsiteX2" fmla="*/ 7543186 w 7543186"/>
              <a:gd name="connsiteY2" fmla="*/ 6857674 h 6857674"/>
              <a:gd name="connsiteX3" fmla="*/ 0 w 7543186"/>
              <a:gd name="connsiteY3" fmla="*/ 6857674 h 6857674"/>
              <a:gd name="connsiteX4" fmla="*/ 1981078 w 7543186"/>
              <a:gd name="connsiteY4" fmla="*/ 2924260 h 6857674"/>
              <a:gd name="connsiteX5" fmla="*/ 1019279 w 7543186"/>
              <a:gd name="connsiteY5" fmla="*/ 0 h 685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3186" h="6857674">
                <a:moveTo>
                  <a:pt x="1019279" y="0"/>
                </a:moveTo>
                <a:lnTo>
                  <a:pt x="7543186" y="0"/>
                </a:lnTo>
                <a:cubicBezTo>
                  <a:pt x="7543186" y="0"/>
                  <a:pt x="7543186" y="0"/>
                  <a:pt x="7543186" y="6857674"/>
                </a:cubicBezTo>
                <a:cubicBezTo>
                  <a:pt x="7543186" y="6857674"/>
                  <a:pt x="7543186" y="6857674"/>
                  <a:pt x="0" y="6857674"/>
                </a:cubicBezTo>
                <a:cubicBezTo>
                  <a:pt x="1200208" y="5962499"/>
                  <a:pt x="1981078" y="4533681"/>
                  <a:pt x="1981078" y="2924260"/>
                </a:cubicBezTo>
                <a:cubicBezTo>
                  <a:pt x="1981078" y="1828887"/>
                  <a:pt x="1619220" y="819407"/>
                  <a:pt x="1019279" y="0"/>
                </a:cubicBezTo>
                <a:close/>
              </a:path>
            </a:pathLst>
          </a:custGeom>
        </p:spPr>
      </p:pic>
      <p:sp>
        <p:nvSpPr>
          <p:cNvPr id="4" name="TextBox 3">
            <a:extLst>
              <a:ext uri="{FF2B5EF4-FFF2-40B4-BE49-F238E27FC236}">
                <a16:creationId xmlns:a16="http://schemas.microsoft.com/office/drawing/2014/main" id="{F5985200-AC00-4DAC-F29B-64739EBCD0C6}"/>
              </a:ext>
            </a:extLst>
          </p:cNvPr>
          <p:cNvSpPr txBox="1"/>
          <p:nvPr userDrawn="1"/>
        </p:nvSpPr>
        <p:spPr>
          <a:xfrm>
            <a:off x="457198" y="289954"/>
            <a:ext cx="2682241" cy="588828"/>
          </a:xfrm>
          <a:prstGeom prst="rect">
            <a:avLst/>
          </a:prstGeom>
        </p:spPr>
        <p:txBody>
          <a:bodyPr vert="horz" wrap="square" lIns="0" tIns="0" rIns="0" bIns="0" rtlCol="0" anchor="t" anchorCtr="0">
            <a:noAutofit/>
          </a:bodyPr>
          <a:lstStyle/>
          <a:p>
            <a:pPr marL="9525" algn="l" defTabSz="914377">
              <a:spcBef>
                <a:spcPts val="200"/>
              </a:spcBef>
              <a:buClr>
                <a:srgbClr val="016AA6"/>
              </a:buClr>
            </a:pPr>
            <a:r>
              <a:rPr lang="en-US" sz="1800" dirty="0">
                <a:solidFill>
                  <a:schemeClr val="accent3"/>
                </a:solidFill>
                <a:latin typeface="+mj-lt"/>
                <a:ea typeface="Roboto Medium" panose="02000000000000000000" pitchFamily="2" charset="0"/>
              </a:rPr>
              <a:t>Atmospheric and Environmental Research</a:t>
            </a:r>
          </a:p>
        </p:txBody>
      </p:sp>
      <p:pic>
        <p:nvPicPr>
          <p:cNvPr id="5" name="Picture 4">
            <a:extLst>
              <a:ext uri="{FF2B5EF4-FFF2-40B4-BE49-F238E27FC236}">
                <a16:creationId xmlns:a16="http://schemas.microsoft.com/office/drawing/2014/main" id="{F29FB3A9-DBDB-C09C-DFB9-F3E6F3D40B9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56037" y="216730"/>
            <a:ext cx="1596270" cy="452486"/>
          </a:xfrm>
          <a:prstGeom prst="rect">
            <a:avLst/>
          </a:prstGeom>
          <a:noFill/>
        </p:spPr>
      </p:pic>
    </p:spTree>
    <p:extLst>
      <p:ext uri="{BB962C8B-B14F-4D97-AF65-F5344CB8AC3E}">
        <p14:creationId xmlns:p14="http://schemas.microsoft.com/office/powerpoint/2010/main" val="36160387"/>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Divider - Earth">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A6095E-78D4-AB49-9E59-C38C007845DD}"/>
              </a:ext>
            </a:extLst>
          </p:cNvPr>
          <p:cNvPicPr>
            <a:picLocks noChangeAspect="1"/>
          </p:cNvPicPr>
          <p:nvPr userDrawn="1"/>
        </p:nvPicPr>
        <p:blipFill>
          <a:blip r:embed="rId2"/>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36AE4C7C-973D-0140-AE7E-B6784E087FF7}"/>
              </a:ext>
            </a:extLst>
          </p:cNvPr>
          <p:cNvSpPr/>
          <p:nvPr/>
        </p:nvSpPr>
        <p:spPr>
          <a:xfrm>
            <a:off x="457200" y="6493980"/>
            <a:ext cx="2905869" cy="107722"/>
          </a:xfrm>
          <a:prstGeom prst="rect">
            <a:avLst/>
          </a:prstGeom>
        </p:spPr>
        <p:txBody>
          <a:bodyPr wrap="square" lIns="0" tIns="0" rIns="0" bIns="0" anchor="b" anchorCtr="0">
            <a:spAutoFit/>
          </a:bodyPr>
          <a:lstStyle/>
          <a:p>
            <a:pPr algn="l"/>
            <a:r>
              <a:rPr lang="en-US" sz="700" b="0" i="0" kern="1200" dirty="0">
                <a:solidFill>
                  <a:srgbClr val="A6A6A6"/>
                </a:solidFill>
                <a:latin typeface="Roboto" panose="02000000000000000000" pitchFamily="2" charset="0"/>
                <a:ea typeface="Roboto" panose="02000000000000000000" pitchFamily="2" charset="0"/>
                <a:cs typeface="Arial" charset="0"/>
              </a:rPr>
              <a:t>© Verisk Analytics, Inc. All rights reserved.</a:t>
            </a:r>
            <a:endParaRPr lang="en-US" sz="700" b="0" i="0" kern="1200" dirty="0">
              <a:solidFill>
                <a:srgbClr val="A6A6A6"/>
              </a:solidFill>
              <a:effectLst/>
              <a:latin typeface="Roboto" panose="02000000000000000000" pitchFamily="2" charset="0"/>
              <a:ea typeface="Roboto" panose="02000000000000000000" pitchFamily="2" charset="0"/>
              <a:cs typeface="Arial" charset="0"/>
            </a:endParaRPr>
          </a:p>
        </p:txBody>
      </p:sp>
      <p:sp>
        <p:nvSpPr>
          <p:cNvPr id="7" name="Title 1"/>
          <p:cNvSpPr>
            <a:spLocks noGrp="1"/>
          </p:cNvSpPr>
          <p:nvPr>
            <p:ph type="title" hasCustomPrompt="1"/>
          </p:nvPr>
        </p:nvSpPr>
        <p:spPr>
          <a:xfrm>
            <a:off x="457200" y="2377440"/>
            <a:ext cx="5641848" cy="1545336"/>
          </a:xfrm>
        </p:spPr>
        <p:txBody>
          <a:bodyPr wrap="square" anchor="b" anchorCtr="0"/>
          <a:lstStyle>
            <a:lvl1pPr>
              <a:lnSpc>
                <a:spcPct val="100000"/>
              </a:lnSpc>
              <a:defRPr sz="3600" b="0" i="0">
                <a:latin typeface="+mj-lt"/>
                <a:ea typeface="Roboto" panose="02000000000000000000" pitchFamily="2" charset="0"/>
              </a:defRPr>
            </a:lvl1pPr>
          </a:lstStyle>
          <a:p>
            <a:r>
              <a:rPr lang="en-US" dirty="0"/>
              <a:t>Click to edit</a:t>
            </a:r>
            <a:br>
              <a:rPr lang="en-US" dirty="0"/>
            </a:br>
            <a:r>
              <a:rPr lang="en-US" dirty="0"/>
              <a:t>Bold message/chapter</a:t>
            </a:r>
          </a:p>
        </p:txBody>
      </p:sp>
      <p:pic>
        <p:nvPicPr>
          <p:cNvPr id="6" name="Picture 5">
            <a:extLst>
              <a:ext uri="{FF2B5EF4-FFF2-40B4-BE49-F238E27FC236}">
                <a16:creationId xmlns:a16="http://schemas.microsoft.com/office/drawing/2014/main" id="{40887BDB-DA85-B123-1C3C-DD289BA76453}"/>
              </a:ext>
            </a:extLst>
          </p:cNvPr>
          <p:cNvPicPr>
            <a:picLocks noChangeAspect="1"/>
          </p:cNvPicPr>
          <p:nvPr userDrawn="1"/>
        </p:nvPicPr>
        <p:blipFill>
          <a:blip r:embed="rId3"/>
          <a:stretch>
            <a:fillRect/>
          </a:stretch>
        </p:blipFill>
        <p:spPr>
          <a:xfrm>
            <a:off x="4648200" y="-2190"/>
            <a:ext cx="7543800" cy="6858000"/>
          </a:xfrm>
          <a:prstGeom prst="rect">
            <a:avLst/>
          </a:prstGeom>
        </p:spPr>
      </p:pic>
      <p:sp>
        <p:nvSpPr>
          <p:cNvPr id="8" name="TextBox 7">
            <a:extLst>
              <a:ext uri="{FF2B5EF4-FFF2-40B4-BE49-F238E27FC236}">
                <a16:creationId xmlns:a16="http://schemas.microsoft.com/office/drawing/2014/main" id="{DA890F8D-67C9-025C-C75F-CFAF389547DA}"/>
              </a:ext>
            </a:extLst>
          </p:cNvPr>
          <p:cNvSpPr txBox="1"/>
          <p:nvPr userDrawn="1"/>
        </p:nvSpPr>
        <p:spPr>
          <a:xfrm>
            <a:off x="457198" y="289954"/>
            <a:ext cx="2682241" cy="588828"/>
          </a:xfrm>
          <a:prstGeom prst="rect">
            <a:avLst/>
          </a:prstGeom>
        </p:spPr>
        <p:txBody>
          <a:bodyPr vert="horz" wrap="square" lIns="0" tIns="0" rIns="0" bIns="0" rtlCol="0" anchor="t" anchorCtr="0">
            <a:noAutofit/>
          </a:bodyPr>
          <a:lstStyle/>
          <a:p>
            <a:pPr marL="9525" algn="l" defTabSz="914377">
              <a:spcBef>
                <a:spcPts val="200"/>
              </a:spcBef>
              <a:buClr>
                <a:srgbClr val="016AA6"/>
              </a:buClr>
            </a:pPr>
            <a:r>
              <a:rPr lang="en-US" sz="1800" dirty="0">
                <a:solidFill>
                  <a:schemeClr val="accent3"/>
                </a:solidFill>
                <a:latin typeface="+mj-lt"/>
                <a:ea typeface="Roboto Medium" panose="02000000000000000000" pitchFamily="2" charset="0"/>
              </a:rPr>
              <a:t>Atmospheric and Environmental Research</a:t>
            </a:r>
          </a:p>
        </p:txBody>
      </p:sp>
      <p:pic>
        <p:nvPicPr>
          <p:cNvPr id="10" name="Picture 9">
            <a:extLst>
              <a:ext uri="{FF2B5EF4-FFF2-40B4-BE49-F238E27FC236}">
                <a16:creationId xmlns:a16="http://schemas.microsoft.com/office/drawing/2014/main" id="{9D508EE8-5DF8-9D10-C22C-51ABB1F9ABB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356037" y="216730"/>
            <a:ext cx="1596270" cy="452486"/>
          </a:xfrm>
          <a:prstGeom prst="rect">
            <a:avLst/>
          </a:prstGeom>
          <a:solidFill>
            <a:srgbClr val="002060">
              <a:alpha val="61569"/>
            </a:srgbClr>
          </a:solidFill>
        </p:spPr>
      </p:pic>
    </p:spTree>
    <p:extLst>
      <p:ext uri="{BB962C8B-B14F-4D97-AF65-F5344CB8AC3E}">
        <p14:creationId xmlns:p14="http://schemas.microsoft.com/office/powerpoint/2010/main" val="3821675706"/>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wo Line 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210413"/>
            <a:ext cx="9144000" cy="667512"/>
          </a:xfrm>
        </p:spPr>
        <p:txBody>
          <a:bodyPr wrap="square"/>
          <a:lstStyle/>
          <a:p>
            <a:r>
              <a:rPr lang="en-US" dirty="0"/>
              <a:t>Click to edit Master </a:t>
            </a:r>
            <a:br>
              <a:rPr lang="en-US" dirty="0"/>
            </a:br>
            <a:r>
              <a:rPr lang="en-US" dirty="0"/>
              <a:t>title style</a:t>
            </a:r>
          </a:p>
        </p:txBody>
      </p:sp>
      <p:sp>
        <p:nvSpPr>
          <p:cNvPr id="8" name="Content Placeholder 2"/>
          <p:cNvSpPr>
            <a:spLocks noGrp="1"/>
          </p:cNvSpPr>
          <p:nvPr>
            <p:ph idx="1"/>
          </p:nvPr>
        </p:nvSpPr>
        <p:spPr>
          <a:xfrm>
            <a:off x="457200" y="1219200"/>
            <a:ext cx="9144000" cy="4962144"/>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chemeClr val="accent1"/>
              </a:buClr>
              <a:defRPr>
                <a:solidFill>
                  <a:schemeClr val="tx1"/>
                </a:solidFill>
              </a:defRPr>
            </a:lvl6pPr>
            <a:lvl7pPr>
              <a:defRPr>
                <a:solidFill>
                  <a:srgbClr val="3F403F"/>
                </a:solidFill>
              </a:defRPr>
            </a:lvl7pPr>
            <a:lvl8pP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0965952"/>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Line Title and Sub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198" y="202370"/>
            <a:ext cx="9143998" cy="667512"/>
          </a:xfrm>
        </p:spPr>
        <p:txBody>
          <a:bodyPr wrap="square"/>
          <a:lstStyle/>
          <a:p>
            <a:r>
              <a:rPr lang="en-US" dirty="0"/>
              <a:t>Click to edit Master </a:t>
            </a:r>
            <a:br>
              <a:rPr lang="en-US" dirty="0"/>
            </a:br>
            <a:r>
              <a:rPr lang="en-US" dirty="0"/>
              <a:t>title style</a:t>
            </a:r>
          </a:p>
        </p:txBody>
      </p:sp>
      <p:sp>
        <p:nvSpPr>
          <p:cNvPr id="9" name="Text Placeholder 12"/>
          <p:cNvSpPr>
            <a:spLocks noGrp="1"/>
          </p:cNvSpPr>
          <p:nvPr>
            <p:ph type="body" sz="quarter" idx="10"/>
          </p:nvPr>
        </p:nvSpPr>
        <p:spPr>
          <a:xfrm>
            <a:off x="457199" y="1057830"/>
            <a:ext cx="9143998" cy="319090"/>
          </a:xfrm>
        </p:spPr>
        <p:txBody>
          <a:bodyPr anchor="t" anchorCtr="0"/>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019440A2-4C4C-8D48-B977-EAC9A16805C1}"/>
              </a:ext>
            </a:extLst>
          </p:cNvPr>
          <p:cNvSpPr>
            <a:spLocks noGrp="1"/>
          </p:cNvSpPr>
          <p:nvPr>
            <p:ph sz="quarter" idx="11"/>
          </p:nvPr>
        </p:nvSpPr>
        <p:spPr>
          <a:xfrm>
            <a:off x="457200" y="1545204"/>
            <a:ext cx="9144000" cy="4717944"/>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6511941"/>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Line Title – Blank">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200" y="210412"/>
            <a:ext cx="9194800" cy="667512"/>
          </a:xfrm>
        </p:spPr>
        <p:txBody>
          <a:bodyPr wrap="square"/>
          <a:lstStyle/>
          <a:p>
            <a:r>
              <a:rPr lang="en-US" dirty="0"/>
              <a:t>Click to edit Master </a:t>
            </a:r>
            <a:br>
              <a:rPr lang="en-US" dirty="0"/>
            </a:br>
            <a:r>
              <a:rPr lang="en-US" dirty="0"/>
              <a:t>title style</a:t>
            </a:r>
          </a:p>
        </p:txBody>
      </p:sp>
    </p:spTree>
    <p:extLst>
      <p:ext uri="{BB962C8B-B14F-4D97-AF65-F5344CB8AC3E}">
        <p14:creationId xmlns:p14="http://schemas.microsoft.com/office/powerpoint/2010/main" val="2175672213"/>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Line Title – 2 Column">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200" y="210413"/>
            <a:ext cx="9052560" cy="667512"/>
          </a:xfrm>
        </p:spPr>
        <p:txBody>
          <a:bodyPr wrap="square"/>
          <a:lstStyle/>
          <a:p>
            <a:r>
              <a:rPr lang="en-US" dirty="0"/>
              <a:t>Click to edit Master </a:t>
            </a:r>
            <a:br>
              <a:rPr lang="en-US" dirty="0"/>
            </a:br>
            <a:r>
              <a:rPr lang="en-US" dirty="0"/>
              <a:t>title style</a:t>
            </a:r>
          </a:p>
        </p:txBody>
      </p:sp>
      <p:sp>
        <p:nvSpPr>
          <p:cNvPr id="4" name="Content Placeholder 3">
            <a:extLst>
              <a:ext uri="{FF2B5EF4-FFF2-40B4-BE49-F238E27FC236}">
                <a16:creationId xmlns:a16="http://schemas.microsoft.com/office/drawing/2014/main" id="{A1AD04A3-69C4-BDF7-3325-2C194F122595}"/>
              </a:ext>
            </a:extLst>
          </p:cNvPr>
          <p:cNvSpPr>
            <a:spLocks noGrp="1"/>
          </p:cNvSpPr>
          <p:nvPr>
            <p:ph sz="quarter" idx="15"/>
          </p:nvPr>
        </p:nvSpPr>
        <p:spPr>
          <a:xfrm>
            <a:off x="545691" y="1219200"/>
            <a:ext cx="5305425"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2B7852BA-7645-CCD4-B467-E79BA97A0723}"/>
              </a:ext>
            </a:extLst>
          </p:cNvPr>
          <p:cNvSpPr>
            <a:spLocks noGrp="1"/>
          </p:cNvSpPr>
          <p:nvPr>
            <p:ph sz="quarter" idx="16"/>
          </p:nvPr>
        </p:nvSpPr>
        <p:spPr>
          <a:xfrm>
            <a:off x="6421131" y="1219200"/>
            <a:ext cx="532765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7176401"/>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Line Title and Subtitle – 2 Column">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199" y="210408"/>
            <a:ext cx="9174481" cy="667512"/>
          </a:xfrm>
        </p:spPr>
        <p:txBody>
          <a:bodyPr wrap="square"/>
          <a:lstStyle/>
          <a:p>
            <a:r>
              <a:rPr lang="en-US" dirty="0"/>
              <a:t>Click to edit Master </a:t>
            </a:r>
            <a:br>
              <a:rPr lang="en-US" dirty="0"/>
            </a:br>
            <a:r>
              <a:rPr lang="en-US" dirty="0"/>
              <a:t>title style</a:t>
            </a:r>
          </a:p>
        </p:txBody>
      </p:sp>
      <p:sp>
        <p:nvSpPr>
          <p:cNvPr id="9" name="Text Placeholder 12"/>
          <p:cNvSpPr>
            <a:spLocks noGrp="1"/>
          </p:cNvSpPr>
          <p:nvPr>
            <p:ph type="body" sz="quarter" idx="10"/>
          </p:nvPr>
        </p:nvSpPr>
        <p:spPr>
          <a:xfrm>
            <a:off x="457200" y="1080959"/>
            <a:ext cx="8375904" cy="319090"/>
          </a:xfrm>
        </p:spPr>
        <p:txBody>
          <a:bodyPr anchor="t" anchorCtr="0"/>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71392301-EE73-30C4-D287-F27E4BCA42AA}"/>
              </a:ext>
            </a:extLst>
          </p:cNvPr>
          <p:cNvSpPr>
            <a:spLocks noGrp="1"/>
          </p:cNvSpPr>
          <p:nvPr>
            <p:ph sz="quarter" idx="15"/>
          </p:nvPr>
        </p:nvSpPr>
        <p:spPr>
          <a:xfrm>
            <a:off x="457200" y="1603375"/>
            <a:ext cx="5305425" cy="4568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BF03C449-2A58-49A9-AAA7-6EB600578C12}"/>
              </a:ext>
            </a:extLst>
          </p:cNvPr>
          <p:cNvSpPr>
            <a:spLocks noGrp="1"/>
          </p:cNvSpPr>
          <p:nvPr>
            <p:ph sz="quarter" idx="16"/>
          </p:nvPr>
        </p:nvSpPr>
        <p:spPr>
          <a:xfrm>
            <a:off x="6419850" y="1603375"/>
            <a:ext cx="5378450" cy="4568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3853186"/>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Line Title – 3 Column">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199" y="200578"/>
            <a:ext cx="9245601" cy="667512"/>
          </a:xfrm>
        </p:spPr>
        <p:txBody>
          <a:bodyPr wrap="square"/>
          <a:lstStyle/>
          <a:p>
            <a:r>
              <a:rPr lang="en-US" dirty="0"/>
              <a:t>Click to edit Master </a:t>
            </a:r>
            <a:br>
              <a:rPr lang="en-US" dirty="0"/>
            </a:br>
            <a:r>
              <a:rPr lang="en-US" dirty="0"/>
              <a:t>title style</a:t>
            </a:r>
          </a:p>
        </p:txBody>
      </p:sp>
      <p:sp>
        <p:nvSpPr>
          <p:cNvPr id="7" name="Content Placeholder 2">
            <a:extLst>
              <a:ext uri="{FF2B5EF4-FFF2-40B4-BE49-F238E27FC236}">
                <a16:creationId xmlns:a16="http://schemas.microsoft.com/office/drawing/2014/main" id="{CD5A9700-78FB-FC46-8ADE-0CE8182ADCD5}"/>
              </a:ext>
            </a:extLst>
          </p:cNvPr>
          <p:cNvSpPr>
            <a:spLocks noGrp="1"/>
          </p:cNvSpPr>
          <p:nvPr>
            <p:ph idx="17"/>
          </p:nvPr>
        </p:nvSpPr>
        <p:spPr>
          <a:xfrm>
            <a:off x="457200" y="1229032"/>
            <a:ext cx="3566160" cy="4955043"/>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E8F3D953-3277-1D4D-98B0-E50039E6FDEF}"/>
              </a:ext>
            </a:extLst>
          </p:cNvPr>
          <p:cNvSpPr>
            <a:spLocks noGrp="1"/>
          </p:cNvSpPr>
          <p:nvPr>
            <p:ph idx="18"/>
          </p:nvPr>
        </p:nvSpPr>
        <p:spPr>
          <a:xfrm>
            <a:off x="4306824" y="1229032"/>
            <a:ext cx="3566160" cy="4955043"/>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78DC44A-9060-2240-8E73-244381782E6D}"/>
              </a:ext>
            </a:extLst>
          </p:cNvPr>
          <p:cNvSpPr>
            <a:spLocks noGrp="1"/>
          </p:cNvSpPr>
          <p:nvPr>
            <p:ph idx="19"/>
          </p:nvPr>
        </p:nvSpPr>
        <p:spPr>
          <a:xfrm>
            <a:off x="8153400" y="1229032"/>
            <a:ext cx="3566160" cy="4955043"/>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3581466"/>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Line Title and Subtitle – 3 Column">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199" y="200578"/>
            <a:ext cx="9113521" cy="667512"/>
          </a:xfrm>
        </p:spPr>
        <p:txBody>
          <a:bodyPr wrap="square"/>
          <a:lstStyle/>
          <a:p>
            <a:r>
              <a:rPr lang="en-US" dirty="0"/>
              <a:t>Click to edit Master </a:t>
            </a:r>
            <a:br>
              <a:rPr lang="en-US" dirty="0"/>
            </a:br>
            <a:r>
              <a:rPr lang="en-US" dirty="0"/>
              <a:t>title style</a:t>
            </a:r>
          </a:p>
        </p:txBody>
      </p:sp>
      <p:sp>
        <p:nvSpPr>
          <p:cNvPr id="9" name="Text Placeholder 12"/>
          <p:cNvSpPr>
            <a:spLocks noGrp="1"/>
          </p:cNvSpPr>
          <p:nvPr>
            <p:ph type="body" sz="quarter" idx="10"/>
          </p:nvPr>
        </p:nvSpPr>
        <p:spPr>
          <a:xfrm>
            <a:off x="457200" y="1080958"/>
            <a:ext cx="9316064" cy="319090"/>
          </a:xfrm>
        </p:spPr>
        <p:txBody>
          <a:bodyPr anchor="t" anchorCtr="0"/>
          <a:lstStyle>
            <a:lvl1pPr marL="0" indent="0">
              <a:buNone/>
              <a:defRPr sz="2000" b="0" i="0">
                <a:solidFill>
                  <a:schemeClr val="accent3"/>
                </a:solidFill>
                <a:latin typeface="Roboto Medium" panose="02000000000000000000" pitchFamily="2" charset="0"/>
                <a:ea typeface="Roboto Medium" panose="02000000000000000000" pitchFamily="2" charset="0"/>
              </a:defRPr>
            </a:lvl1pPr>
          </a:lstStyle>
          <a:p>
            <a:pPr lvl="0"/>
            <a:r>
              <a:rPr lang="en-US"/>
              <a:t>Click to edit Master text styles</a:t>
            </a:r>
          </a:p>
        </p:txBody>
      </p:sp>
      <p:sp>
        <p:nvSpPr>
          <p:cNvPr id="12" name="Content Placeholder 2">
            <a:extLst>
              <a:ext uri="{FF2B5EF4-FFF2-40B4-BE49-F238E27FC236}">
                <a16:creationId xmlns:a16="http://schemas.microsoft.com/office/drawing/2014/main" id="{6486AD56-EE40-5844-83C4-379B67D731D1}"/>
              </a:ext>
            </a:extLst>
          </p:cNvPr>
          <p:cNvSpPr>
            <a:spLocks noGrp="1"/>
          </p:cNvSpPr>
          <p:nvPr>
            <p:ph idx="17"/>
          </p:nvPr>
        </p:nvSpPr>
        <p:spPr>
          <a:xfrm>
            <a:off x="457200" y="1612916"/>
            <a:ext cx="3566160" cy="4571159"/>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40AB2ED6-FB63-204F-AFE2-7630DD4A969E}"/>
              </a:ext>
            </a:extLst>
          </p:cNvPr>
          <p:cNvSpPr>
            <a:spLocks noGrp="1"/>
          </p:cNvSpPr>
          <p:nvPr>
            <p:ph idx="18"/>
          </p:nvPr>
        </p:nvSpPr>
        <p:spPr>
          <a:xfrm>
            <a:off x="4306824" y="1612916"/>
            <a:ext cx="3566160" cy="4571159"/>
          </a:xfrm>
        </p:spPr>
        <p:txBody>
          <a:bodyPr wrap="square"/>
          <a:lstStyle>
            <a:lvl1pPr>
              <a:buClr>
                <a:srgbClr val="2A7DE1"/>
              </a:buClr>
              <a:defRPr b="0" i="0">
                <a:solidFill>
                  <a:schemeClr val="tx1"/>
                </a:solidFill>
              </a:defRPr>
            </a:lvl1pPr>
            <a:lvl2pPr>
              <a:buClr>
                <a:srgbClr val="2A7DE1"/>
              </a:buClr>
              <a:defRPr b="0" i="0">
                <a:solidFill>
                  <a:schemeClr val="tx1"/>
                </a:solidFill>
              </a:defRPr>
            </a:lvl2pPr>
            <a:lvl3pPr>
              <a:buClr>
                <a:srgbClr val="2A7DE1"/>
              </a:buClr>
              <a:defRPr b="0" i="0">
                <a:solidFill>
                  <a:schemeClr val="tx1"/>
                </a:solidFill>
              </a:defRPr>
            </a:lvl3pPr>
            <a:lvl4pPr>
              <a:buClr>
                <a:srgbClr val="2A7DE1"/>
              </a:buClr>
              <a:defRPr b="0" i="0">
                <a:solidFill>
                  <a:schemeClr val="tx1"/>
                </a:solidFill>
              </a:defRPr>
            </a:lvl4pPr>
            <a:lvl5pPr>
              <a:buClr>
                <a:srgbClr val="2A7DE1"/>
              </a:buClr>
              <a:defRPr b="0" i="0">
                <a:solidFill>
                  <a:schemeClr val="tx1"/>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A8745A70-4F68-5543-9B0E-58A3DEF51D96}"/>
              </a:ext>
            </a:extLst>
          </p:cNvPr>
          <p:cNvSpPr>
            <a:spLocks noGrp="1"/>
          </p:cNvSpPr>
          <p:nvPr>
            <p:ph idx="19"/>
          </p:nvPr>
        </p:nvSpPr>
        <p:spPr>
          <a:xfrm>
            <a:off x="8153400" y="1612916"/>
            <a:ext cx="3566160" cy="4571159"/>
          </a:xfrm>
        </p:spPr>
        <p:txBody>
          <a:bodyPr wrap="square"/>
          <a:lstStyle>
            <a:lvl1pPr>
              <a:buClr>
                <a:srgbClr val="2A7DE1"/>
              </a:buClr>
              <a:defRPr b="0" i="0">
                <a:solidFill>
                  <a:srgbClr val="3F403F"/>
                </a:solidFill>
              </a:defRPr>
            </a:lvl1pPr>
            <a:lvl2pPr>
              <a:buClr>
                <a:srgbClr val="2A7DE1"/>
              </a:buClr>
              <a:defRPr b="0" i="0">
                <a:solidFill>
                  <a:srgbClr val="3F403F"/>
                </a:solidFill>
              </a:defRPr>
            </a:lvl2pPr>
            <a:lvl3pPr>
              <a:buClr>
                <a:srgbClr val="2A7DE1"/>
              </a:buClr>
              <a:defRPr b="0" i="0">
                <a:solidFill>
                  <a:srgbClr val="3F403F"/>
                </a:solidFill>
              </a:defRPr>
            </a:lvl3pPr>
            <a:lvl4pPr>
              <a:buClr>
                <a:srgbClr val="2A7DE1"/>
              </a:buClr>
              <a:defRPr b="0" i="0">
                <a:solidFill>
                  <a:srgbClr val="3F403F"/>
                </a:solidFill>
              </a:defRPr>
            </a:lvl4pPr>
            <a:lvl5pPr>
              <a:buClr>
                <a:srgbClr val="2A7DE1"/>
              </a:buClr>
              <a:defRPr b="0" i="0">
                <a:solidFill>
                  <a:srgbClr val="3F403F"/>
                </a:solidFill>
              </a:defRPr>
            </a:lvl5pPr>
            <a:lvl6pPr>
              <a:buClr>
                <a:srgbClr val="2A7DE1"/>
              </a:buClr>
              <a:defRPr>
                <a:solidFill>
                  <a:srgbClr val="3F403F"/>
                </a:solidFill>
              </a:defRPr>
            </a:lvl6pPr>
            <a:lvl7pPr>
              <a:buClr>
                <a:srgbClr val="2A7DE1"/>
              </a:buClr>
              <a:defRPr>
                <a:solidFill>
                  <a:srgbClr val="3F403F"/>
                </a:solidFill>
              </a:defRPr>
            </a:lvl7pPr>
            <a:lvl8pPr>
              <a:buClr>
                <a:srgbClr val="2A7DE1"/>
              </a:buClr>
              <a:defRPr>
                <a:solidFill>
                  <a:srgbClr val="3F403F"/>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1037382"/>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No background">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200" y="210412"/>
            <a:ext cx="9194800" cy="667512"/>
          </a:xfrm>
        </p:spPr>
        <p:txBody>
          <a:bodyPr wrap="square"/>
          <a:lstStyle/>
          <a:p>
            <a:r>
              <a:rPr lang="en-US" dirty="0"/>
              <a:t>Click to edit Master </a:t>
            </a:r>
            <a:br>
              <a:rPr lang="en-US" dirty="0"/>
            </a:br>
            <a:r>
              <a:rPr lang="en-US" dirty="0"/>
              <a:t>title style</a:t>
            </a:r>
          </a:p>
        </p:txBody>
      </p:sp>
    </p:spTree>
    <p:extLst>
      <p:ext uri="{BB962C8B-B14F-4D97-AF65-F5344CB8AC3E}">
        <p14:creationId xmlns:p14="http://schemas.microsoft.com/office/powerpoint/2010/main" val="3279693193"/>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4643065" y="6563504"/>
            <a:ext cx="2905869" cy="153888"/>
          </a:xfrm>
          <a:prstGeom prst="rect">
            <a:avLst/>
          </a:prstGeom>
        </p:spPr>
        <p:txBody>
          <a:bodyPr wrap="square" lIns="0" tIns="0" rIns="0" bIns="0" anchor="t">
            <a:spAutoFit/>
          </a:bodyPr>
          <a:lstStyle/>
          <a:p>
            <a:pPr algn="ctr"/>
            <a:r>
              <a:rPr lang="en-US" sz="1000" b="0" i="0" kern="1200" dirty="0">
                <a:solidFill>
                  <a:schemeClr val="tx1"/>
                </a:solidFill>
                <a:latin typeface="Roboto" panose="02000000000000000000" pitchFamily="2" charset="0"/>
                <a:ea typeface="Roboto" panose="02000000000000000000" pitchFamily="2" charset="0"/>
                <a:cs typeface="Arial" charset="0"/>
              </a:rPr>
              <a:t>DSCOVR STM | October 2023 </a:t>
            </a:r>
            <a:endParaRPr lang="en-US" sz="1000" b="0" i="0" kern="1200" dirty="0">
              <a:solidFill>
                <a:schemeClr val="tx1"/>
              </a:solidFill>
              <a:effectLst/>
              <a:latin typeface="Roboto" panose="02000000000000000000" pitchFamily="2" charset="0"/>
              <a:ea typeface="Roboto" panose="02000000000000000000" pitchFamily="2" charset="0"/>
              <a:cs typeface="Arial" charset="0"/>
            </a:endParaRPr>
          </a:p>
        </p:txBody>
      </p:sp>
      <p:sp>
        <p:nvSpPr>
          <p:cNvPr id="13" name="Rectangle 12"/>
          <p:cNvSpPr/>
          <p:nvPr/>
        </p:nvSpPr>
        <p:spPr>
          <a:xfrm>
            <a:off x="11558016" y="6553272"/>
            <a:ext cx="174625" cy="153888"/>
          </a:xfrm>
          <a:prstGeom prst="rect">
            <a:avLst/>
          </a:prstGeom>
        </p:spPr>
        <p:txBody>
          <a:bodyPr wrap="square" lIns="0" tIns="0" rIns="0" bIns="0" anchor="t">
            <a:spAutoFit/>
          </a:bodyPr>
          <a:lstStyle/>
          <a:p>
            <a:pPr algn="r"/>
            <a:fld id="{794AB575-7986-1741-A4D9-8B601F7D4868}" type="slidenum">
              <a:rPr lang="en-US" sz="1000" b="0" i="0" smtClean="0">
                <a:solidFill>
                  <a:schemeClr val="tx1"/>
                </a:solidFill>
                <a:latin typeface="Roboto" panose="02000000000000000000" pitchFamily="2" charset="0"/>
                <a:ea typeface="Roboto" panose="02000000000000000000" pitchFamily="2" charset="0"/>
              </a:rPr>
              <a:t>‹#›</a:t>
            </a:fld>
            <a:endParaRPr lang="en-US" sz="1000" b="0" i="0">
              <a:solidFill>
                <a:schemeClr val="tx1"/>
              </a:solidFill>
              <a:latin typeface="Roboto" panose="02000000000000000000" pitchFamily="2" charset="0"/>
              <a:ea typeface="Roboto" panose="02000000000000000000" pitchFamily="2" charset="0"/>
            </a:endParaRPr>
          </a:p>
        </p:txBody>
      </p:sp>
      <p:sp>
        <p:nvSpPr>
          <p:cNvPr id="17" name="Text Placeholder 2"/>
          <p:cNvSpPr>
            <a:spLocks noGrp="1"/>
          </p:cNvSpPr>
          <p:nvPr>
            <p:ph type="body" idx="1"/>
          </p:nvPr>
        </p:nvSpPr>
        <p:spPr>
          <a:xfrm>
            <a:off x="457200" y="1238668"/>
            <a:ext cx="9144000" cy="5014645"/>
          </a:xfrm>
          <a:prstGeom prst="rect">
            <a:avLst/>
          </a:prstGeom>
        </p:spPr>
        <p:txBody>
          <a:bodyPr vert="horz" wrap="square" lIns="45720" tIns="0" rIns="4572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Placeholder 1"/>
          <p:cNvSpPr>
            <a:spLocks noGrp="1"/>
          </p:cNvSpPr>
          <p:nvPr>
            <p:ph type="title"/>
          </p:nvPr>
        </p:nvSpPr>
        <p:spPr>
          <a:xfrm>
            <a:off x="465139" y="208395"/>
            <a:ext cx="8832864" cy="667512"/>
          </a:xfrm>
          <a:prstGeom prst="rect">
            <a:avLst/>
          </a:prstGeom>
        </p:spPr>
        <p:txBody>
          <a:bodyPr vert="horz" wrap="none" lIns="0" tIns="0" rIns="0" bIns="0" rtlCol="0" anchor="b" anchorCtr="0">
            <a:noAutofit/>
          </a:bodyPr>
          <a:lstStyle/>
          <a:p>
            <a:r>
              <a:rPr lang="en-US" dirty="0"/>
              <a:t>Click to edit Master </a:t>
            </a:r>
            <a:br>
              <a:rPr lang="en-US" dirty="0"/>
            </a:br>
            <a:r>
              <a:rPr lang="en-US" dirty="0"/>
              <a:t>title style</a:t>
            </a:r>
          </a:p>
        </p:txBody>
      </p:sp>
      <p:grpSp>
        <p:nvGrpSpPr>
          <p:cNvPr id="2" name="Group 1">
            <a:extLst>
              <a:ext uri="{FF2B5EF4-FFF2-40B4-BE49-F238E27FC236}">
                <a16:creationId xmlns:a16="http://schemas.microsoft.com/office/drawing/2014/main" id="{7CBE4F73-24F0-EAE8-0997-0D0DC449F988}"/>
              </a:ext>
            </a:extLst>
          </p:cNvPr>
          <p:cNvGrpSpPr/>
          <p:nvPr userDrawn="1"/>
        </p:nvGrpSpPr>
        <p:grpSpPr>
          <a:xfrm>
            <a:off x="487680" y="881038"/>
            <a:ext cx="11399520" cy="82297"/>
            <a:chOff x="487680" y="881038"/>
            <a:chExt cx="11399520" cy="82297"/>
          </a:xfrm>
        </p:grpSpPr>
        <p:cxnSp>
          <p:nvCxnSpPr>
            <p:cNvPr id="3" name="Straight Connector 2">
              <a:extLst>
                <a:ext uri="{FF2B5EF4-FFF2-40B4-BE49-F238E27FC236}">
                  <a16:creationId xmlns:a16="http://schemas.microsoft.com/office/drawing/2014/main" id="{32A50438-D04E-A101-E288-FE10D7168C5B}"/>
                </a:ext>
              </a:extLst>
            </p:cNvPr>
            <p:cNvCxnSpPr/>
            <p:nvPr userDrawn="1"/>
          </p:nvCxnSpPr>
          <p:spPr>
            <a:xfrm>
              <a:off x="487680" y="895325"/>
              <a:ext cx="11399520" cy="0"/>
            </a:xfrm>
            <a:prstGeom prst="line">
              <a:avLst/>
            </a:prstGeom>
            <a:ln>
              <a:solidFill>
                <a:srgbClr val="006BA6"/>
              </a:solidFill>
            </a:ln>
          </p:spPr>
          <p:style>
            <a:lnRef idx="1">
              <a:schemeClr val="accent1"/>
            </a:lnRef>
            <a:fillRef idx="0">
              <a:schemeClr val="accent1"/>
            </a:fillRef>
            <a:effectRef idx="0">
              <a:schemeClr val="accent1"/>
            </a:effectRef>
            <a:fontRef idx="minor">
              <a:schemeClr val="tx1"/>
            </a:fontRef>
          </p:style>
        </p:cxnSp>
        <p:sp>
          <p:nvSpPr>
            <p:cNvPr id="4" name="Triangle 3">
              <a:extLst>
                <a:ext uri="{FF2B5EF4-FFF2-40B4-BE49-F238E27FC236}">
                  <a16:creationId xmlns:a16="http://schemas.microsoft.com/office/drawing/2014/main" id="{898FB339-FC8C-88FC-F764-71680E5340D3}"/>
                </a:ext>
              </a:extLst>
            </p:cNvPr>
            <p:cNvSpPr/>
            <p:nvPr userDrawn="1"/>
          </p:nvSpPr>
          <p:spPr>
            <a:xfrm rot="10800000">
              <a:off x="487680" y="881038"/>
              <a:ext cx="134112" cy="82297"/>
            </a:xfrm>
            <a:prstGeom prst="triangle">
              <a:avLst/>
            </a:prstGeom>
            <a:solidFill>
              <a:srgbClr val="006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Baghdad" pitchFamily="2" charset="-78"/>
              </a:endParaRPr>
            </a:p>
          </p:txBody>
        </p:sp>
      </p:grpSp>
      <p:sp>
        <p:nvSpPr>
          <p:cNvPr id="7" name="TextBox 6">
            <a:extLst>
              <a:ext uri="{FF2B5EF4-FFF2-40B4-BE49-F238E27FC236}">
                <a16:creationId xmlns:a16="http://schemas.microsoft.com/office/drawing/2014/main" id="{F962F804-A02F-AF59-6F9A-9157B1DCA3F1}"/>
              </a:ext>
            </a:extLst>
          </p:cNvPr>
          <p:cNvSpPr txBox="1"/>
          <p:nvPr userDrawn="1"/>
        </p:nvSpPr>
        <p:spPr>
          <a:xfrm>
            <a:off x="10464800" y="2082800"/>
            <a:ext cx="0" cy="0"/>
          </a:xfrm>
          <a:prstGeom prst="rect">
            <a:avLst/>
          </a:prstGeom>
          <a:ln>
            <a:noFill/>
          </a:ln>
        </p:spPr>
        <p:txBody>
          <a:bodyPr vert="horz" wrap="none" lIns="45720" tIns="0" rIns="0" bIns="0" rtlCol="0">
            <a:noAutofit/>
          </a:bodyPr>
          <a:lstStyle/>
          <a:p>
            <a:pPr algn="l"/>
            <a:endParaRPr lang="en-US" sz="1600" dirty="0" err="1">
              <a:solidFill>
                <a:schemeClr val="accent3"/>
              </a:solidFill>
              <a:latin typeface="Roboto" panose="02000000000000000000" pitchFamily="2" charset="0"/>
              <a:ea typeface="Roboto" panose="02000000000000000000" pitchFamily="2" charset="0"/>
            </a:endParaRPr>
          </a:p>
        </p:txBody>
      </p:sp>
      <p:sp>
        <p:nvSpPr>
          <p:cNvPr id="8" name="TextBox 7">
            <a:extLst>
              <a:ext uri="{FF2B5EF4-FFF2-40B4-BE49-F238E27FC236}">
                <a16:creationId xmlns:a16="http://schemas.microsoft.com/office/drawing/2014/main" id="{49AC9A70-9554-DBC7-1DAA-EE4F65215D9A}"/>
              </a:ext>
            </a:extLst>
          </p:cNvPr>
          <p:cNvSpPr txBox="1"/>
          <p:nvPr userDrawn="1"/>
        </p:nvSpPr>
        <p:spPr>
          <a:xfrm>
            <a:off x="457200" y="6522619"/>
            <a:ext cx="3416157" cy="215194"/>
          </a:xfrm>
          <a:prstGeom prst="rect">
            <a:avLst/>
          </a:prstGeom>
          <a:ln>
            <a:noFill/>
          </a:ln>
        </p:spPr>
        <p:txBody>
          <a:bodyPr vert="horz" wrap="square" lIns="45720" tIns="0" rIns="0" bIns="0" rtlCol="0">
            <a:noAutofit/>
          </a:bodyPr>
          <a:lstStyle/>
          <a:p>
            <a:pPr algn="l"/>
            <a:r>
              <a:rPr lang="en-US" sz="1400" b="0" dirty="0">
                <a:solidFill>
                  <a:schemeClr val="accent3"/>
                </a:solidFill>
                <a:latin typeface="+mj-lt"/>
                <a:ea typeface="Roboto" panose="02000000000000000000" pitchFamily="2" charset="0"/>
              </a:rPr>
              <a:t>Atmospheric and Environmental Research</a:t>
            </a:r>
          </a:p>
        </p:txBody>
      </p:sp>
      <p:pic>
        <p:nvPicPr>
          <p:cNvPr id="5" name="Picture 4">
            <a:extLst>
              <a:ext uri="{FF2B5EF4-FFF2-40B4-BE49-F238E27FC236}">
                <a16:creationId xmlns:a16="http://schemas.microsoft.com/office/drawing/2014/main" id="{8F140DCF-9D56-129B-A54F-2BFE3618C80A}"/>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10505443" y="339577"/>
            <a:ext cx="1229357" cy="348478"/>
          </a:xfrm>
          <a:prstGeom prst="rect">
            <a:avLst/>
          </a:prstGeom>
          <a:solidFill>
            <a:schemeClr val="bg1"/>
          </a:solidFill>
        </p:spPr>
      </p:pic>
    </p:spTree>
    <p:extLst>
      <p:ext uri="{BB962C8B-B14F-4D97-AF65-F5344CB8AC3E}">
        <p14:creationId xmlns:p14="http://schemas.microsoft.com/office/powerpoint/2010/main" val="3601119669"/>
      </p:ext>
    </p:extLst>
  </p:cSld>
  <p:clrMap bg1="lt1" tx1="dk1" bg2="lt2" tx2="dk2" accent1="accent1" accent2="accent2" accent3="accent3" accent4="accent4" accent5="accent5" accent6="accent6" hlink="hlink" folHlink="folHlink"/>
  <p:sldLayoutIdLst>
    <p:sldLayoutId id="2147484279" r:id="rId1"/>
    <p:sldLayoutId id="2147484176" r:id="rId2"/>
    <p:sldLayoutId id="2147484177" r:id="rId3"/>
    <p:sldLayoutId id="2147484179" r:id="rId4"/>
    <p:sldLayoutId id="2147484182" r:id="rId5"/>
    <p:sldLayoutId id="2147484183" r:id="rId6"/>
    <p:sldLayoutId id="2147484194" r:id="rId7"/>
    <p:sldLayoutId id="2147484195" r:id="rId8"/>
    <p:sldLayoutId id="2147484287" r:id="rId9"/>
    <p:sldLayoutId id="2147484288" r:id="rId10"/>
    <p:sldLayoutId id="2147484290" r:id="rId11"/>
    <p:sldLayoutId id="2147484289" r:id="rId12"/>
    <p:sldLayoutId id="2147484281" r:id="rId13"/>
    <p:sldLayoutId id="2147484221" r:id="rId14"/>
  </p:sldLayoutIdLst>
  <p:transition spd="slow"/>
  <p:hf hdr="0" ftr="0" dt="0"/>
  <p:txStyles>
    <p:titleStyle>
      <a:lvl1pPr algn="l" defTabSz="914377" rtl="0" eaLnBrk="1" latinLnBrk="0" hangingPunct="1">
        <a:lnSpc>
          <a:spcPct val="80000"/>
        </a:lnSpc>
        <a:spcBef>
          <a:spcPct val="0"/>
        </a:spcBef>
        <a:buNone/>
        <a:defRPr sz="2800" b="0" i="0" kern="1200">
          <a:solidFill>
            <a:schemeClr val="accent3"/>
          </a:solidFill>
          <a:effectLst/>
          <a:latin typeface="Roboto Medium" panose="02000000000000000000" pitchFamily="2" charset="0"/>
          <a:ea typeface="Roboto Medium" panose="02000000000000000000" pitchFamily="2" charset="0"/>
          <a:cs typeface="+mj-cs"/>
        </a:defRPr>
      </a:lvl1pPr>
    </p:titleStyle>
    <p:bodyStyle>
      <a:lvl1pPr marL="233363" indent="-227013" algn="l" defTabSz="914377" rtl="0" eaLnBrk="1" latinLnBrk="0" hangingPunct="1">
        <a:lnSpc>
          <a:spcPct val="85000"/>
        </a:lnSpc>
        <a:spcBef>
          <a:spcPts val="0"/>
        </a:spcBef>
        <a:spcAft>
          <a:spcPts val="400"/>
        </a:spcAft>
        <a:buClr>
          <a:schemeClr val="accent1"/>
        </a:buClr>
        <a:buFont typeface="Arial" pitchFamily="34" charset="0"/>
        <a:buChar char="•"/>
        <a:tabLst/>
        <a:defRPr sz="1800" b="0" i="0" kern="1200">
          <a:solidFill>
            <a:schemeClr val="tx1"/>
          </a:solidFill>
          <a:latin typeface="+mn-lt"/>
          <a:ea typeface="Roboto" panose="02000000000000000000" pitchFamily="2" charset="0"/>
          <a:cs typeface="Arial" panose="020B0604020202020204" pitchFamily="34" charset="0"/>
        </a:defRPr>
      </a:lvl1pPr>
      <a:lvl2pPr marL="514350" indent="-223838" algn="l" defTabSz="914377" rtl="0" eaLnBrk="1" latinLnBrk="0" hangingPunct="1">
        <a:lnSpc>
          <a:spcPct val="85000"/>
        </a:lnSpc>
        <a:spcBef>
          <a:spcPts val="0"/>
        </a:spcBef>
        <a:spcAft>
          <a:spcPts val="400"/>
        </a:spcAft>
        <a:buClr>
          <a:schemeClr val="accent1"/>
        </a:buClr>
        <a:buFont typeface="Calibri" pitchFamily="34" charset="0"/>
        <a:buChar char="–"/>
        <a:tabLst/>
        <a:defRPr sz="1800" b="0" i="0" kern="1200">
          <a:solidFill>
            <a:schemeClr val="tx1"/>
          </a:solidFill>
          <a:latin typeface="+mn-lt"/>
          <a:ea typeface="Roboto" panose="02000000000000000000" pitchFamily="2" charset="0"/>
          <a:cs typeface="Arial" panose="020B0604020202020204" pitchFamily="34" charset="0"/>
        </a:defRPr>
      </a:lvl2pPr>
      <a:lvl3pPr marL="917575" indent="-227013" algn="l" defTabSz="914377" rtl="0" eaLnBrk="1" latinLnBrk="0" hangingPunct="1">
        <a:lnSpc>
          <a:spcPct val="85000"/>
        </a:lnSpc>
        <a:spcBef>
          <a:spcPts val="0"/>
        </a:spcBef>
        <a:spcAft>
          <a:spcPts val="400"/>
        </a:spcAft>
        <a:buClr>
          <a:schemeClr val="accent1"/>
        </a:buClr>
        <a:buSzPct val="80000"/>
        <a:buFont typeface="Courier New" panose="02070309020205020404" pitchFamily="49" charset="0"/>
        <a:buChar char="o"/>
        <a:tabLst/>
        <a:defRPr sz="1800" b="0" i="0" kern="1200">
          <a:solidFill>
            <a:schemeClr val="tx1"/>
          </a:solidFill>
          <a:latin typeface="+mn-lt"/>
          <a:ea typeface="Roboto" panose="02000000000000000000" pitchFamily="2" charset="0"/>
          <a:cs typeface="Arial" panose="020B0604020202020204" pitchFamily="34" charset="0"/>
        </a:defRPr>
      </a:lvl3pPr>
      <a:lvl4pPr marL="1262063" indent="-228600" algn="l" defTabSz="914377" rtl="0" eaLnBrk="1" latinLnBrk="0" hangingPunct="1">
        <a:lnSpc>
          <a:spcPct val="85000"/>
        </a:lnSpc>
        <a:spcBef>
          <a:spcPts val="0"/>
        </a:spcBef>
        <a:spcAft>
          <a:spcPts val="400"/>
        </a:spcAft>
        <a:buClr>
          <a:schemeClr val="accent1"/>
        </a:buClr>
        <a:buSzPct val="80000"/>
        <a:buFont typeface="Wingdings" pitchFamily="2" charset="2"/>
        <a:buChar char="§"/>
        <a:tabLst/>
        <a:defRPr sz="1800" b="0" i="0" kern="1200">
          <a:solidFill>
            <a:schemeClr val="tx1"/>
          </a:solidFill>
          <a:latin typeface="+mn-lt"/>
          <a:ea typeface="Roboto" panose="02000000000000000000" pitchFamily="2" charset="0"/>
          <a:cs typeface="Arial" panose="020B0604020202020204" pitchFamily="34" charset="0"/>
        </a:defRPr>
      </a:lvl4pPr>
      <a:lvl5pPr marL="1433513" indent="0" algn="l" defTabSz="914377" rtl="0" eaLnBrk="1" latinLnBrk="0" hangingPunct="1">
        <a:lnSpc>
          <a:spcPct val="85000"/>
        </a:lnSpc>
        <a:spcBef>
          <a:spcPts val="0"/>
        </a:spcBef>
        <a:spcAft>
          <a:spcPts val="400"/>
        </a:spcAft>
        <a:buClr>
          <a:schemeClr val="accent1"/>
        </a:buClr>
        <a:buFontTx/>
        <a:buNone/>
        <a:tabLst/>
        <a:defRPr sz="1600" b="0" i="1" kern="1200">
          <a:solidFill>
            <a:schemeClr val="tx1"/>
          </a:solidFill>
          <a:latin typeface="+mn-lt"/>
          <a:ea typeface="Roboto" panose="02000000000000000000" pitchFamily="2" charset="0"/>
          <a:cs typeface="Arial" panose="020B0604020202020204" pitchFamily="34" charset="0"/>
        </a:defRPr>
      </a:lvl5pPr>
      <a:lvl6pPr marL="349250" indent="-342900" algn="l" defTabSz="914377" rtl="0" eaLnBrk="1" latinLnBrk="0" hangingPunct="1">
        <a:lnSpc>
          <a:spcPct val="85000"/>
        </a:lnSpc>
        <a:spcBef>
          <a:spcPts val="400"/>
        </a:spcBef>
        <a:spcAft>
          <a:spcPts val="600"/>
        </a:spcAft>
        <a:buClr>
          <a:schemeClr val="accent1"/>
        </a:buClr>
        <a:buFont typeface="+mj-lt"/>
        <a:buAutoNum type="arabicPeriod"/>
        <a:tabLst/>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6pPr>
      <a:lvl7pPr marL="690563" indent="-341313" algn="l" defTabSz="914377" rtl="0" eaLnBrk="1" latinLnBrk="0" hangingPunct="1">
        <a:lnSpc>
          <a:spcPct val="85000"/>
        </a:lnSpc>
        <a:spcBef>
          <a:spcPts val="400"/>
        </a:spcBef>
        <a:spcAft>
          <a:spcPts val="600"/>
        </a:spcAft>
        <a:buClr>
          <a:schemeClr val="accent1"/>
        </a:buClr>
        <a:buFont typeface="+mj-lt"/>
        <a:buAutoNum type="alphaUcPeriod"/>
        <a:tabLst/>
        <a:defRPr sz="1800" kern="1200">
          <a:solidFill>
            <a:schemeClr val="tx1"/>
          </a:solidFill>
          <a:latin typeface="Roboto" panose="02000000000000000000" pitchFamily="2" charset="0"/>
          <a:ea typeface="+mn-ea"/>
          <a:cs typeface="Arial" panose="020B0604020202020204" pitchFamily="34" charset="0"/>
        </a:defRPr>
      </a:lvl7pPr>
      <a:lvl8pPr marL="1033463" indent="-342900" algn="l" defTabSz="914377" rtl="0" eaLnBrk="1" latinLnBrk="0" hangingPunct="1">
        <a:lnSpc>
          <a:spcPct val="85000"/>
        </a:lnSpc>
        <a:spcBef>
          <a:spcPts val="400"/>
        </a:spcBef>
        <a:spcAft>
          <a:spcPts val="600"/>
        </a:spcAft>
        <a:buClr>
          <a:schemeClr val="accent1"/>
        </a:buClr>
        <a:buFont typeface="+mj-lt"/>
        <a:buAutoNum type="romanLcPeriod"/>
        <a:tabLst/>
        <a:defRPr sz="1800" kern="1200" baseline="0">
          <a:solidFill>
            <a:schemeClr val="tx1"/>
          </a:solidFill>
          <a:latin typeface="Roboto" panose="02000000000000000000" pitchFamily="2" charset="0"/>
          <a:ea typeface="Roboto" panose="02000000000000000000" pitchFamily="2" charset="0"/>
          <a:cs typeface="+mn-cs"/>
        </a:defRPr>
      </a:lvl8pPr>
      <a:lvl9pPr marL="742950" indent="0" algn="l" defTabSz="914377" rtl="0" eaLnBrk="1" latinLnBrk="0" hangingPunct="1">
        <a:lnSpc>
          <a:spcPct val="85000"/>
        </a:lnSpc>
        <a:spcBef>
          <a:spcPts val="400"/>
        </a:spcBef>
        <a:spcAft>
          <a:spcPts val="600"/>
        </a:spcAft>
        <a:buClr>
          <a:srgbClr val="2A7DE1"/>
        </a:buClr>
        <a:buFont typeface="Arial" panose="020B0604020202020204" pitchFamily="34" charset="0"/>
        <a:buNone/>
        <a:tabLst>
          <a:tab pos="742950" algn="l"/>
        </a:tabLst>
        <a:defRPr sz="1800" kern="1200">
          <a:solidFill>
            <a:srgbClr val="3F403F"/>
          </a:solidFill>
          <a:latin typeface="Roboto" panose="02000000000000000000" pitchFamily="2" charset="0"/>
          <a:ea typeface="Roboto" panose="02000000000000000000" pitchFamily="2" charset="0"/>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2" orient="horz" pos="2160" userDrawn="1">
          <p15:clr>
            <a:srgbClr val="F26B43"/>
          </p15:clr>
        </p15:guide>
        <p15:guide id="103" pos="3840" userDrawn="1">
          <p15:clr>
            <a:srgbClr val="F26B43"/>
          </p15:clr>
        </p15:guide>
        <p15:guide id="104" pos="288" userDrawn="1">
          <p15:clr>
            <a:srgbClr val="F26B43"/>
          </p15:clr>
        </p15:guide>
        <p15:guide id="105" pos="7392" userDrawn="1">
          <p15:clr>
            <a:srgbClr val="F26B43"/>
          </p15:clr>
        </p15:guide>
        <p15:guide id="106" orient="horz" pos="3889" userDrawn="1">
          <p15:clr>
            <a:srgbClr val="F26B43"/>
          </p15:clr>
        </p15:guide>
        <p15:guide id="107" orient="horz" pos="216" userDrawn="1">
          <p15:clr>
            <a:srgbClr val="F26B43"/>
          </p15:clr>
        </p15:guide>
        <p15:guide id="108" orient="horz" pos="1032" userDrawn="1">
          <p15:clr>
            <a:srgbClr val="F26B43"/>
          </p15:clr>
        </p15:guide>
        <p15:guide id="109" pos="5568" userDrawn="1">
          <p15:clr>
            <a:srgbClr val="F26B43"/>
          </p15:clr>
        </p15:guide>
        <p15:guide id="110" pos="6048" userDrawn="1">
          <p15:clr>
            <a:srgbClr val="F26B43"/>
          </p15:clr>
        </p15:guide>
        <p15:guide id="111" orient="horz" pos="288" userDrawn="1">
          <p15:clr>
            <a:srgbClr val="F26B43"/>
          </p15:clr>
        </p15:guide>
        <p15:guide id="112" orient="horz" pos="456" userDrawn="1">
          <p15:clr>
            <a:srgbClr val="F26B43"/>
          </p15:clr>
        </p15:guide>
        <p15:guide id="113" orient="horz" pos="816" userDrawn="1">
          <p15:clr>
            <a:srgbClr val="F26B43"/>
          </p15:clr>
        </p15:guide>
        <p15:guide id="114" orient="horz" pos="1278" userDrawn="1">
          <p15:clr>
            <a:srgbClr val="F26B43"/>
          </p15:clr>
        </p15:guide>
        <p15:guide id="115" orient="horz" pos="4152" userDrawn="1">
          <p15:clr>
            <a:srgbClr val="F26B43"/>
          </p15:clr>
        </p15:guide>
        <p15:guide id="116" pos="62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4778F-2B43-D941-9AB6-C1097A42D730}"/>
              </a:ext>
            </a:extLst>
          </p:cNvPr>
          <p:cNvSpPr>
            <a:spLocks noGrp="1"/>
          </p:cNvSpPr>
          <p:nvPr>
            <p:ph type="title"/>
          </p:nvPr>
        </p:nvSpPr>
        <p:spPr>
          <a:xfrm>
            <a:off x="457200" y="1168197"/>
            <a:ext cx="6822374" cy="2195321"/>
          </a:xfrm>
        </p:spPr>
        <p:txBody>
          <a:bodyPr/>
          <a:lstStyle/>
          <a:p>
            <a:r>
              <a:rPr lang="en-US" sz="2800" dirty="0"/>
              <a:t>Cloud vertical structure derived from coincident DSCOVR-CloudSat observations and machine learning</a:t>
            </a:r>
          </a:p>
        </p:txBody>
      </p:sp>
      <p:sp>
        <p:nvSpPr>
          <p:cNvPr id="4" name="Text Placeholder 3">
            <a:extLst>
              <a:ext uri="{FF2B5EF4-FFF2-40B4-BE49-F238E27FC236}">
                <a16:creationId xmlns:a16="http://schemas.microsoft.com/office/drawing/2014/main" id="{D22724A2-5365-864A-B37F-14BE490C0057}"/>
              </a:ext>
            </a:extLst>
          </p:cNvPr>
          <p:cNvSpPr>
            <a:spLocks noGrp="1"/>
          </p:cNvSpPr>
          <p:nvPr>
            <p:ph type="body" sz="quarter" idx="10"/>
          </p:nvPr>
        </p:nvSpPr>
        <p:spPr>
          <a:xfrm>
            <a:off x="457199" y="3549389"/>
            <a:ext cx="4637315" cy="1702040"/>
          </a:xfrm>
        </p:spPr>
        <p:txBody>
          <a:bodyPr/>
          <a:lstStyle/>
          <a:p>
            <a:endParaRPr lang="en-US" sz="300" dirty="0"/>
          </a:p>
          <a:p>
            <a:r>
              <a:rPr lang="en-US" sz="1800" dirty="0"/>
              <a:t>Betsy Berry, Rick </a:t>
            </a:r>
            <a:r>
              <a:rPr lang="en-US" sz="1800" dirty="0" err="1"/>
              <a:t>Pernak</a:t>
            </a:r>
            <a:r>
              <a:rPr lang="en-US" sz="1800" dirty="0"/>
              <a:t>, and Jeana </a:t>
            </a:r>
            <a:r>
              <a:rPr lang="en-US" sz="1800" dirty="0" err="1"/>
              <a:t>Mascio</a:t>
            </a:r>
            <a:endParaRPr lang="en-US" sz="1800" dirty="0"/>
          </a:p>
          <a:p>
            <a:endParaRPr lang="en-US" sz="1800" dirty="0"/>
          </a:p>
          <a:p>
            <a:r>
              <a:rPr lang="en-US" sz="1600" dirty="0"/>
              <a:t>Presented to:</a:t>
            </a:r>
          </a:p>
          <a:p>
            <a:r>
              <a:rPr lang="en-US" sz="1800" dirty="0"/>
              <a:t>DSCOVR EPIC and NISTAR Science Team Meeting</a:t>
            </a:r>
          </a:p>
          <a:p>
            <a:endParaRPr lang="en-US" sz="1800" dirty="0"/>
          </a:p>
        </p:txBody>
      </p:sp>
      <p:sp>
        <p:nvSpPr>
          <p:cNvPr id="3" name="Subtitle 2">
            <a:extLst>
              <a:ext uri="{FF2B5EF4-FFF2-40B4-BE49-F238E27FC236}">
                <a16:creationId xmlns:a16="http://schemas.microsoft.com/office/drawing/2014/main" id="{C0F208C4-02FB-3E45-9E38-36423EA30524}"/>
              </a:ext>
            </a:extLst>
          </p:cNvPr>
          <p:cNvSpPr>
            <a:spLocks noGrp="1"/>
          </p:cNvSpPr>
          <p:nvPr>
            <p:ph type="body" sz="quarter" idx="11"/>
          </p:nvPr>
        </p:nvSpPr>
        <p:spPr>
          <a:xfrm>
            <a:off x="457199" y="5539195"/>
            <a:ext cx="4248615" cy="483985"/>
          </a:xfrm>
        </p:spPr>
        <p:txBody>
          <a:bodyPr/>
          <a:lstStyle/>
          <a:p>
            <a:r>
              <a:rPr lang="en-US" dirty="0"/>
              <a:t>October 17, 2023</a:t>
            </a:r>
          </a:p>
        </p:txBody>
      </p:sp>
    </p:spTree>
    <p:extLst>
      <p:ext uri="{BB962C8B-B14F-4D97-AF65-F5344CB8AC3E}">
        <p14:creationId xmlns:p14="http://schemas.microsoft.com/office/powerpoint/2010/main" val="1140705592"/>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9ADFF-A836-473C-4B03-1B1E82F71DC7}"/>
              </a:ext>
            </a:extLst>
          </p:cNvPr>
          <p:cNvSpPr>
            <a:spLocks noGrp="1"/>
          </p:cNvSpPr>
          <p:nvPr>
            <p:ph type="title"/>
          </p:nvPr>
        </p:nvSpPr>
        <p:spPr/>
        <p:txBody>
          <a:bodyPr/>
          <a:lstStyle/>
          <a:p>
            <a:r>
              <a:rPr lang="en-US" dirty="0"/>
              <a:t>Thanks for your attention!</a:t>
            </a:r>
          </a:p>
        </p:txBody>
      </p:sp>
      <p:sp>
        <p:nvSpPr>
          <p:cNvPr id="3" name="Text Placeholder 2">
            <a:extLst>
              <a:ext uri="{FF2B5EF4-FFF2-40B4-BE49-F238E27FC236}">
                <a16:creationId xmlns:a16="http://schemas.microsoft.com/office/drawing/2014/main" id="{C4A27C1C-BD7F-591F-43C5-CD5083EC5E82}"/>
              </a:ext>
            </a:extLst>
          </p:cNvPr>
          <p:cNvSpPr>
            <a:spLocks noGrp="1"/>
          </p:cNvSpPr>
          <p:nvPr>
            <p:ph type="body" sz="quarter" idx="10"/>
          </p:nvPr>
        </p:nvSpPr>
        <p:spPr/>
        <p:txBody>
          <a:bodyPr/>
          <a:lstStyle/>
          <a:p>
            <a:r>
              <a:rPr lang="en-US" sz="1600" i="1" dirty="0"/>
              <a:t>For more information, please contact</a:t>
            </a:r>
          </a:p>
          <a:p>
            <a:endParaRPr lang="en-US" dirty="0"/>
          </a:p>
          <a:p>
            <a:r>
              <a:rPr lang="en-US" dirty="0"/>
              <a:t>Betsy Berry</a:t>
            </a:r>
          </a:p>
          <a:p>
            <a:r>
              <a:rPr lang="en-US" dirty="0"/>
              <a:t>Staff Scientist I,</a:t>
            </a:r>
          </a:p>
          <a:p>
            <a:r>
              <a:rPr lang="en-US" dirty="0"/>
              <a:t>Radiation and Climate Group</a:t>
            </a:r>
          </a:p>
          <a:p>
            <a:r>
              <a:rPr lang="en-US" dirty="0" err="1"/>
              <a:t>eberry@aer.com</a:t>
            </a:r>
            <a:endParaRPr lang="en-US" dirty="0"/>
          </a:p>
        </p:txBody>
      </p:sp>
    </p:spTree>
    <p:extLst>
      <p:ext uri="{BB962C8B-B14F-4D97-AF65-F5344CB8AC3E}">
        <p14:creationId xmlns:p14="http://schemas.microsoft.com/office/powerpoint/2010/main" val="441854943"/>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picture containing website&#10;&#10;Description automatically generated">
            <a:extLst>
              <a:ext uri="{FF2B5EF4-FFF2-40B4-BE49-F238E27FC236}">
                <a16:creationId xmlns:a16="http://schemas.microsoft.com/office/drawing/2014/main" id="{D8CDECB7-FDD3-6A0C-55A3-5D9376173331}"/>
              </a:ext>
            </a:extLst>
          </p:cNvPr>
          <p:cNvPicPr>
            <a:picLocks noGrp="1" noChangeAspect="1"/>
          </p:cNvPicPr>
          <p:nvPr>
            <p:ph idx="18"/>
          </p:nvPr>
        </p:nvPicPr>
        <p:blipFill rotWithShape="1">
          <a:blip r:embed="rId2"/>
          <a:srcRect l="23395" t="8614" r="35223"/>
          <a:stretch/>
        </p:blipFill>
        <p:spPr>
          <a:xfrm>
            <a:off x="4133122" y="1900706"/>
            <a:ext cx="3966051" cy="4283370"/>
          </a:xfrm>
        </p:spPr>
      </p:pic>
      <p:sp>
        <p:nvSpPr>
          <p:cNvPr id="2" name="Title 1">
            <a:extLst>
              <a:ext uri="{FF2B5EF4-FFF2-40B4-BE49-F238E27FC236}">
                <a16:creationId xmlns:a16="http://schemas.microsoft.com/office/drawing/2014/main" id="{FD254ACE-6204-CD41-00FF-AC5C7CD6455D}"/>
              </a:ext>
            </a:extLst>
          </p:cNvPr>
          <p:cNvSpPr>
            <a:spLocks noGrp="1"/>
          </p:cNvSpPr>
          <p:nvPr>
            <p:ph type="title"/>
          </p:nvPr>
        </p:nvSpPr>
        <p:spPr/>
        <p:txBody>
          <a:bodyPr/>
          <a:lstStyle/>
          <a:p>
            <a:r>
              <a:rPr lang="en-US" dirty="0"/>
              <a:t>Overview and Motivation: adding an active view to EPIC</a:t>
            </a:r>
          </a:p>
        </p:txBody>
      </p:sp>
      <p:pic>
        <p:nvPicPr>
          <p:cNvPr id="9" name="Content Placeholder 8" descr="A picture containing orange&#10;&#10;Description automatically generated">
            <a:extLst>
              <a:ext uri="{FF2B5EF4-FFF2-40B4-BE49-F238E27FC236}">
                <a16:creationId xmlns:a16="http://schemas.microsoft.com/office/drawing/2014/main" id="{DCA56079-5918-1522-CBB7-D61C73A87EBE}"/>
              </a:ext>
            </a:extLst>
          </p:cNvPr>
          <p:cNvPicPr>
            <a:picLocks noGrp="1" noChangeAspect="1"/>
          </p:cNvPicPr>
          <p:nvPr>
            <p:ph idx="17"/>
          </p:nvPr>
        </p:nvPicPr>
        <p:blipFill rotWithShape="1">
          <a:blip r:embed="rId3"/>
          <a:srcRect l="24994" t="6556" b="9987"/>
          <a:stretch/>
        </p:blipFill>
        <p:spPr>
          <a:xfrm>
            <a:off x="167071" y="943559"/>
            <a:ext cx="3966051" cy="3493529"/>
          </a:xfrm>
        </p:spPr>
      </p:pic>
      <p:sp>
        <p:nvSpPr>
          <p:cNvPr id="7" name="Content Placeholder 6">
            <a:extLst>
              <a:ext uri="{FF2B5EF4-FFF2-40B4-BE49-F238E27FC236}">
                <a16:creationId xmlns:a16="http://schemas.microsoft.com/office/drawing/2014/main" id="{99FC660A-2A34-8F0A-BEF8-4522C48F9E08}"/>
              </a:ext>
            </a:extLst>
          </p:cNvPr>
          <p:cNvSpPr>
            <a:spLocks noGrp="1"/>
          </p:cNvSpPr>
          <p:nvPr>
            <p:ph idx="19"/>
          </p:nvPr>
        </p:nvSpPr>
        <p:spPr>
          <a:xfrm>
            <a:off x="8445700" y="1828800"/>
            <a:ext cx="3450148" cy="4355276"/>
          </a:xfrm>
        </p:spPr>
        <p:txBody>
          <a:bodyPr/>
          <a:lstStyle/>
          <a:p>
            <a:pPr marL="6350" indent="0">
              <a:buNone/>
            </a:pPr>
            <a:r>
              <a:rPr lang="en-US" dirty="0">
                <a:effectLst/>
              </a:rPr>
              <a:t>1. Characterize the vertical structure of clouds for DSCOVR pixels that are collocated with</a:t>
            </a:r>
          </a:p>
          <a:p>
            <a:pPr marL="6350" indent="0">
              <a:buNone/>
            </a:pPr>
            <a:r>
              <a:rPr lang="en-US" dirty="0">
                <a:effectLst/>
              </a:rPr>
              <a:t>CloudSat/CALIPSO. </a:t>
            </a:r>
          </a:p>
          <a:p>
            <a:pPr marL="6350" indent="0">
              <a:spcBef>
                <a:spcPts val="1800"/>
              </a:spcBef>
              <a:buNone/>
            </a:pPr>
            <a:endParaRPr lang="en-US" dirty="0">
              <a:effectLst/>
            </a:endParaRPr>
          </a:p>
          <a:p>
            <a:pPr marL="6350" indent="0">
              <a:buNone/>
            </a:pPr>
            <a:r>
              <a:rPr lang="en-US" dirty="0">
                <a:effectLst/>
              </a:rPr>
              <a:t>2. Apply ML methods to map the relationships between DSCOVR observed 2-D clouds and 3-D clouds from CloudSat/CALIPSO. </a:t>
            </a:r>
          </a:p>
          <a:p>
            <a:pPr marL="6350" indent="0">
              <a:buNone/>
            </a:pPr>
            <a:endParaRPr lang="en-US" dirty="0"/>
          </a:p>
        </p:txBody>
      </p:sp>
      <p:sp>
        <p:nvSpPr>
          <p:cNvPr id="10" name="TextBox 9">
            <a:extLst>
              <a:ext uri="{FF2B5EF4-FFF2-40B4-BE49-F238E27FC236}">
                <a16:creationId xmlns:a16="http://schemas.microsoft.com/office/drawing/2014/main" id="{961BA316-B1D0-6B2C-B71B-6F355C9B8D23}"/>
              </a:ext>
            </a:extLst>
          </p:cNvPr>
          <p:cNvSpPr txBox="1"/>
          <p:nvPr/>
        </p:nvSpPr>
        <p:spPr>
          <a:xfrm>
            <a:off x="457199" y="4575422"/>
            <a:ext cx="3160020" cy="294375"/>
          </a:xfrm>
          <a:prstGeom prst="rect">
            <a:avLst/>
          </a:prstGeom>
          <a:ln>
            <a:noFill/>
          </a:ln>
        </p:spPr>
        <p:txBody>
          <a:bodyPr vert="horz" wrap="square" lIns="45720" tIns="0" rIns="0" bIns="0" rtlCol="0">
            <a:noAutofit/>
          </a:bodyPr>
          <a:lstStyle/>
          <a:p>
            <a:r>
              <a:rPr lang="en-US" sz="1600" dirty="0">
                <a:solidFill>
                  <a:schemeClr val="accent3"/>
                </a:solidFill>
                <a:latin typeface="Roboto" panose="02000000000000000000" pitchFamily="2" charset="0"/>
                <a:ea typeface="Roboto" panose="02000000000000000000" pitchFamily="2" charset="0"/>
              </a:rPr>
              <a:t>EPIC view on August 3, 2015 at 01:53 UTC</a:t>
            </a:r>
          </a:p>
          <a:p>
            <a:pPr algn="l"/>
            <a:r>
              <a:rPr lang="en-US" sz="1600" dirty="0">
                <a:solidFill>
                  <a:schemeClr val="accent3"/>
                </a:solidFill>
                <a:latin typeface="Roboto" panose="02000000000000000000" pitchFamily="2" charset="0"/>
                <a:ea typeface="Roboto" panose="02000000000000000000" pitchFamily="2" charset="0"/>
              </a:rPr>
              <a:t>Cloud Effective Temperature</a:t>
            </a:r>
          </a:p>
          <a:p>
            <a:pPr algn="l"/>
            <a:endParaRPr lang="en-US" sz="1600" dirty="0">
              <a:solidFill>
                <a:schemeClr val="accent3"/>
              </a:solidFill>
              <a:latin typeface="Roboto" panose="02000000000000000000" pitchFamily="2" charset="0"/>
              <a:ea typeface="Roboto" panose="02000000000000000000" pitchFamily="2" charset="0"/>
            </a:endParaRPr>
          </a:p>
        </p:txBody>
      </p:sp>
      <p:sp>
        <p:nvSpPr>
          <p:cNvPr id="3" name="Oval 2">
            <a:extLst>
              <a:ext uri="{FF2B5EF4-FFF2-40B4-BE49-F238E27FC236}">
                <a16:creationId xmlns:a16="http://schemas.microsoft.com/office/drawing/2014/main" id="{81722447-A7F1-49D1-902A-11A155DCA53B}"/>
              </a:ext>
            </a:extLst>
          </p:cNvPr>
          <p:cNvSpPr/>
          <p:nvPr/>
        </p:nvSpPr>
        <p:spPr>
          <a:xfrm>
            <a:off x="5695295" y="2095145"/>
            <a:ext cx="1605157" cy="161228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endParaRPr lang="en-US" dirty="0">
              <a:latin typeface="Roboto" panose="02000000000000000000" pitchFamily="2" charset="0"/>
              <a:ea typeface="Roboto" panose="02000000000000000000" pitchFamily="2" charset="0"/>
            </a:endParaRPr>
          </a:p>
        </p:txBody>
      </p:sp>
      <p:sp>
        <p:nvSpPr>
          <p:cNvPr id="4" name="Left Bracket 3">
            <a:extLst>
              <a:ext uri="{FF2B5EF4-FFF2-40B4-BE49-F238E27FC236}">
                <a16:creationId xmlns:a16="http://schemas.microsoft.com/office/drawing/2014/main" id="{FC7D0D00-F7DD-9E70-7BC4-1575EDAA7C71}"/>
              </a:ext>
            </a:extLst>
          </p:cNvPr>
          <p:cNvSpPr/>
          <p:nvPr/>
        </p:nvSpPr>
        <p:spPr>
          <a:xfrm rot="5400000">
            <a:off x="6020045" y="3911430"/>
            <a:ext cx="151909" cy="2068643"/>
          </a:xfrm>
          <a:prstGeom prst="leftBracket">
            <a:avLst/>
          </a:prstGeom>
          <a:ln w="317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91436466"/>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BAA0A6-D534-F4EA-2955-5192A6D7AC52}"/>
              </a:ext>
            </a:extLst>
          </p:cNvPr>
          <p:cNvSpPr>
            <a:spLocks noGrp="1"/>
          </p:cNvSpPr>
          <p:nvPr>
            <p:ph type="title"/>
          </p:nvPr>
        </p:nvSpPr>
        <p:spPr/>
        <p:txBody>
          <a:bodyPr/>
          <a:lstStyle/>
          <a:p>
            <a:r>
              <a:rPr lang="en-US" dirty="0"/>
              <a:t>Case Study of coincident DSCOVR-CloudSat data</a:t>
            </a:r>
          </a:p>
        </p:txBody>
      </p:sp>
      <p:pic>
        <p:nvPicPr>
          <p:cNvPr id="18" name="Content Placeholder 17">
            <a:extLst>
              <a:ext uri="{FF2B5EF4-FFF2-40B4-BE49-F238E27FC236}">
                <a16:creationId xmlns:a16="http://schemas.microsoft.com/office/drawing/2014/main" id="{90BDABC4-CFF7-B182-C5B5-3FE5170FAEA4}"/>
              </a:ext>
            </a:extLst>
          </p:cNvPr>
          <p:cNvPicPr>
            <a:picLocks noGrp="1" noChangeAspect="1"/>
          </p:cNvPicPr>
          <p:nvPr>
            <p:ph idx="17"/>
          </p:nvPr>
        </p:nvPicPr>
        <p:blipFill rotWithShape="1">
          <a:blip r:embed="rId2"/>
          <a:srcRect t="9389" r="15931" b="6200"/>
          <a:stretch/>
        </p:blipFill>
        <p:spPr>
          <a:xfrm>
            <a:off x="620033" y="983130"/>
            <a:ext cx="3749588" cy="5327821"/>
          </a:xfrm>
        </p:spPr>
      </p:pic>
      <p:pic>
        <p:nvPicPr>
          <p:cNvPr id="21" name="Content Placeholder 20">
            <a:extLst>
              <a:ext uri="{FF2B5EF4-FFF2-40B4-BE49-F238E27FC236}">
                <a16:creationId xmlns:a16="http://schemas.microsoft.com/office/drawing/2014/main" id="{83FF4BB4-E3CB-58E1-6BCA-39056E7CCF55}"/>
              </a:ext>
            </a:extLst>
          </p:cNvPr>
          <p:cNvPicPr>
            <a:picLocks noGrp="1" noChangeAspect="1"/>
          </p:cNvPicPr>
          <p:nvPr>
            <p:ph idx="18"/>
          </p:nvPr>
        </p:nvPicPr>
        <p:blipFill rotWithShape="1">
          <a:blip r:embed="rId3"/>
          <a:srcRect t="9389" r="24415" b="26471"/>
          <a:stretch/>
        </p:blipFill>
        <p:spPr>
          <a:xfrm>
            <a:off x="4702086" y="1300307"/>
            <a:ext cx="3908396" cy="4693468"/>
          </a:xfrm>
        </p:spPr>
      </p:pic>
      <p:sp>
        <p:nvSpPr>
          <p:cNvPr id="22" name="Content Placeholder 21">
            <a:extLst>
              <a:ext uri="{FF2B5EF4-FFF2-40B4-BE49-F238E27FC236}">
                <a16:creationId xmlns:a16="http://schemas.microsoft.com/office/drawing/2014/main" id="{ED038AE8-1A7A-3309-FA5F-445FBE870411}"/>
              </a:ext>
            </a:extLst>
          </p:cNvPr>
          <p:cNvSpPr>
            <a:spLocks noGrp="1"/>
          </p:cNvSpPr>
          <p:nvPr>
            <p:ph idx="19"/>
          </p:nvPr>
        </p:nvSpPr>
        <p:spPr>
          <a:xfrm>
            <a:off x="9105899" y="4559300"/>
            <a:ext cx="2981841" cy="972150"/>
          </a:xfrm>
        </p:spPr>
        <p:txBody>
          <a:bodyPr/>
          <a:lstStyle/>
          <a:p>
            <a:pPr marL="6350" indent="0">
              <a:buNone/>
            </a:pPr>
            <a:r>
              <a:rPr lang="en-US" dirty="0">
                <a:solidFill>
                  <a:srgbClr val="FF9300"/>
                </a:solidFill>
              </a:rPr>
              <a:t>CloudSat</a:t>
            </a:r>
            <a:r>
              <a:rPr lang="en-US" dirty="0">
                <a:solidFill>
                  <a:schemeClr val="tx2"/>
                </a:solidFill>
              </a:rPr>
              <a:t> Footprint: ~ 1.5km</a:t>
            </a:r>
          </a:p>
          <a:p>
            <a:pPr marL="6350" indent="0">
              <a:buNone/>
            </a:pPr>
            <a:r>
              <a:rPr lang="en-US" dirty="0">
                <a:solidFill>
                  <a:schemeClr val="accent1"/>
                </a:solidFill>
              </a:rPr>
              <a:t>EPIC</a:t>
            </a:r>
            <a:r>
              <a:rPr lang="en-US" dirty="0">
                <a:solidFill>
                  <a:schemeClr val="tx2"/>
                </a:solidFill>
              </a:rPr>
              <a:t> pixel ~ 8km at nadir</a:t>
            </a:r>
          </a:p>
        </p:txBody>
      </p:sp>
      <p:pic>
        <p:nvPicPr>
          <p:cNvPr id="2" name="Picture 1" descr="Chart, scatter chart&#10;&#10;Description automatically generated">
            <a:extLst>
              <a:ext uri="{FF2B5EF4-FFF2-40B4-BE49-F238E27FC236}">
                <a16:creationId xmlns:a16="http://schemas.microsoft.com/office/drawing/2014/main" id="{786C5FC0-0ADF-94D4-8E64-8B376A1387C8}"/>
              </a:ext>
            </a:extLst>
          </p:cNvPr>
          <p:cNvPicPr>
            <a:picLocks noChangeAspect="1"/>
          </p:cNvPicPr>
          <p:nvPr/>
        </p:nvPicPr>
        <p:blipFill rotWithShape="1">
          <a:blip r:embed="rId4"/>
          <a:srcRect l="35523" t="32856" r="33338" b="34350"/>
          <a:stretch/>
        </p:blipFill>
        <p:spPr>
          <a:xfrm>
            <a:off x="10817741" y="5156200"/>
            <a:ext cx="1028700" cy="1079500"/>
          </a:xfrm>
          <a:prstGeom prst="rect">
            <a:avLst/>
          </a:prstGeom>
        </p:spPr>
      </p:pic>
    </p:spTree>
    <p:extLst>
      <p:ext uri="{BB962C8B-B14F-4D97-AF65-F5344CB8AC3E}">
        <p14:creationId xmlns:p14="http://schemas.microsoft.com/office/powerpoint/2010/main" val="670171309"/>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4B177-0B9F-0FF6-4750-5D75D588A098}"/>
              </a:ext>
            </a:extLst>
          </p:cNvPr>
          <p:cNvSpPr>
            <a:spLocks noGrp="1"/>
          </p:cNvSpPr>
          <p:nvPr>
            <p:ph type="title"/>
          </p:nvPr>
        </p:nvSpPr>
        <p:spPr/>
        <p:txBody>
          <a:bodyPr/>
          <a:lstStyle/>
          <a:p>
            <a:r>
              <a:rPr lang="en-US" dirty="0"/>
              <a:t>Truth: CloudSat-CALIPSO </a:t>
            </a:r>
            <a:r>
              <a:rPr lang="en-US"/>
              <a:t>(CC</a:t>
            </a:r>
            <a:r>
              <a:rPr lang="en-US" dirty="0"/>
              <a:t>) vertical cloud mask</a:t>
            </a:r>
          </a:p>
        </p:txBody>
      </p:sp>
      <p:sp>
        <p:nvSpPr>
          <p:cNvPr id="3" name="Content Placeholder 2">
            <a:extLst>
              <a:ext uri="{FF2B5EF4-FFF2-40B4-BE49-F238E27FC236}">
                <a16:creationId xmlns:a16="http://schemas.microsoft.com/office/drawing/2014/main" id="{200178C4-27EA-B63B-BE86-631345A09541}"/>
              </a:ext>
            </a:extLst>
          </p:cNvPr>
          <p:cNvSpPr>
            <a:spLocks noGrp="1"/>
          </p:cNvSpPr>
          <p:nvPr>
            <p:ph sz="quarter" idx="15"/>
          </p:nvPr>
        </p:nvSpPr>
        <p:spPr>
          <a:xfrm>
            <a:off x="305399" y="1665823"/>
            <a:ext cx="5790597" cy="3379329"/>
          </a:xfrm>
        </p:spPr>
        <p:txBody>
          <a:bodyPr/>
          <a:lstStyle/>
          <a:p>
            <a:pPr marL="342900" indent="-342900">
              <a:spcBef>
                <a:spcPts val="600"/>
              </a:spcBef>
              <a:buFont typeface="+mj-lt"/>
              <a:buAutoNum type="arabicPeriod"/>
            </a:pPr>
            <a:r>
              <a:rPr lang="en-US" dirty="0"/>
              <a:t>Use 2B-GEOPROF-LIDAR CloudSat product to create a </a:t>
            </a:r>
            <a:r>
              <a:rPr lang="en-US" i="1" dirty="0"/>
              <a:t>binary cloud mask </a:t>
            </a:r>
            <a:r>
              <a:rPr lang="en-US" dirty="0"/>
              <a:t>from the radar cloud mask and lidar cloud fraction within the radar footprint </a:t>
            </a:r>
          </a:p>
          <a:p>
            <a:pPr marL="342900" indent="-342900">
              <a:spcBef>
                <a:spcPts val="3600"/>
              </a:spcBef>
              <a:buFont typeface="+mj-lt"/>
              <a:buAutoNum type="arabicPeriod"/>
            </a:pPr>
            <a:r>
              <a:rPr lang="en-US" dirty="0"/>
              <a:t>Reduce 75 vertical levels (240m resolution) to 25 vertical levels (720m resolution) </a:t>
            </a:r>
          </a:p>
          <a:p>
            <a:pPr marL="623887" lvl="1" indent="-342900">
              <a:spcBef>
                <a:spcPts val="600"/>
              </a:spcBef>
            </a:pPr>
            <a:r>
              <a:rPr lang="en-US" dirty="0"/>
              <a:t>Cloud mask threshold = 33%  for reduced vertical levels</a:t>
            </a:r>
          </a:p>
          <a:p>
            <a:pPr marL="122237" indent="-342900">
              <a:spcBef>
                <a:spcPts val="3600"/>
              </a:spcBef>
              <a:buFont typeface="+mj-lt"/>
              <a:buAutoNum type="arabicPeriod"/>
            </a:pPr>
            <a:r>
              <a:rPr lang="en-US" dirty="0"/>
              <a:t>Average CC cloud mask within EPIC pixels</a:t>
            </a:r>
          </a:p>
          <a:p>
            <a:pPr marL="566737" lvl="1" indent="-285750">
              <a:spcBef>
                <a:spcPts val="600"/>
              </a:spcBef>
            </a:pPr>
            <a:r>
              <a:rPr lang="en-US" dirty="0"/>
              <a:t>Minimum of four CloudSat profiles                       per DSCOVR pixel</a:t>
            </a:r>
          </a:p>
          <a:p>
            <a:pPr marL="566737" lvl="1" indent="-285750">
              <a:spcBef>
                <a:spcPts val="600"/>
              </a:spcBef>
            </a:pPr>
            <a:r>
              <a:rPr lang="en-US" dirty="0"/>
              <a:t>Cloud mask threshold = 50% for </a:t>
            </a:r>
          </a:p>
          <a:p>
            <a:pPr marL="280987" lvl="1" indent="0">
              <a:buNone/>
            </a:pPr>
            <a:r>
              <a:rPr lang="en-US" dirty="0"/>
              <a:t>     horizontal averaging </a:t>
            </a:r>
          </a:p>
          <a:p>
            <a:pPr marL="280987" lvl="1" indent="0">
              <a:spcBef>
                <a:spcPts val="600"/>
              </a:spcBef>
              <a:buNone/>
            </a:pPr>
            <a:r>
              <a:rPr lang="en-US" dirty="0"/>
              <a:t> </a:t>
            </a:r>
          </a:p>
          <a:p>
            <a:endParaRPr lang="en-US" dirty="0"/>
          </a:p>
          <a:p>
            <a:endParaRPr lang="en-US" dirty="0"/>
          </a:p>
          <a:p>
            <a:endParaRPr lang="en-US" dirty="0"/>
          </a:p>
          <a:p>
            <a:endParaRPr lang="en-US" dirty="0"/>
          </a:p>
          <a:p>
            <a:endParaRPr lang="en-US" dirty="0"/>
          </a:p>
          <a:p>
            <a:endParaRPr lang="en-US" dirty="0"/>
          </a:p>
          <a:p>
            <a:endParaRPr lang="en-US" dirty="0"/>
          </a:p>
        </p:txBody>
      </p:sp>
      <p:pic>
        <p:nvPicPr>
          <p:cNvPr id="8" name="Content Placeholder 7" descr="Graphical user interface&#10;&#10;Description automatically generated">
            <a:extLst>
              <a:ext uri="{FF2B5EF4-FFF2-40B4-BE49-F238E27FC236}">
                <a16:creationId xmlns:a16="http://schemas.microsoft.com/office/drawing/2014/main" id="{57C6851B-7D6D-025D-7271-BFE5EB9A56F5}"/>
              </a:ext>
            </a:extLst>
          </p:cNvPr>
          <p:cNvPicPr>
            <a:picLocks noGrp="1" noChangeAspect="1"/>
          </p:cNvPicPr>
          <p:nvPr>
            <p:ph sz="quarter" idx="16"/>
          </p:nvPr>
        </p:nvPicPr>
        <p:blipFill rotWithShape="1">
          <a:blip r:embed="rId2"/>
          <a:srcRect r="29346" b="34945"/>
          <a:stretch/>
        </p:blipFill>
        <p:spPr>
          <a:xfrm>
            <a:off x="8045918" y="1036516"/>
            <a:ext cx="3859655" cy="3553772"/>
          </a:xfrm>
        </p:spPr>
      </p:pic>
      <p:pic>
        <p:nvPicPr>
          <p:cNvPr id="12" name="Picture 11" descr="Graphical user interface, application&#10;&#10;Description automatically generated">
            <a:extLst>
              <a:ext uri="{FF2B5EF4-FFF2-40B4-BE49-F238E27FC236}">
                <a16:creationId xmlns:a16="http://schemas.microsoft.com/office/drawing/2014/main" id="{40C7698E-202D-84BB-DBB9-FA9C7652E427}"/>
              </a:ext>
            </a:extLst>
          </p:cNvPr>
          <p:cNvPicPr>
            <a:picLocks noChangeAspect="1"/>
          </p:cNvPicPr>
          <p:nvPr/>
        </p:nvPicPr>
        <p:blipFill rotWithShape="1">
          <a:blip r:embed="rId3"/>
          <a:srcRect l="-747" t="67978" r="51611"/>
          <a:stretch/>
        </p:blipFill>
        <p:spPr>
          <a:xfrm>
            <a:off x="8045918" y="4764182"/>
            <a:ext cx="3958291" cy="1719712"/>
          </a:xfrm>
          <a:prstGeom prst="rect">
            <a:avLst/>
          </a:prstGeom>
        </p:spPr>
      </p:pic>
      <p:graphicFrame>
        <p:nvGraphicFramePr>
          <p:cNvPr id="4" name="Table 3">
            <a:extLst>
              <a:ext uri="{FF2B5EF4-FFF2-40B4-BE49-F238E27FC236}">
                <a16:creationId xmlns:a16="http://schemas.microsoft.com/office/drawing/2014/main" id="{84B9E269-EDC4-3640-608B-88BC3AA3F372}"/>
              </a:ext>
            </a:extLst>
          </p:cNvPr>
          <p:cNvGraphicFramePr>
            <a:graphicFrameLocks noGrp="1"/>
          </p:cNvGraphicFramePr>
          <p:nvPr>
            <p:extLst>
              <p:ext uri="{D42A27DB-BD31-4B8C-83A1-F6EECF244321}">
                <p14:modId xmlns:p14="http://schemas.microsoft.com/office/powerpoint/2010/main" val="28416262"/>
              </p:ext>
            </p:extLst>
          </p:nvPr>
        </p:nvGraphicFramePr>
        <p:xfrm>
          <a:off x="6753289" y="2705878"/>
          <a:ext cx="505927" cy="1157772"/>
        </p:xfrm>
        <a:graphic>
          <a:graphicData uri="http://schemas.openxmlformats.org/drawingml/2006/table">
            <a:tbl>
              <a:tblPr firstRow="1" bandRow="1">
                <a:tableStyleId>{69012ECD-51FC-41F1-AA8D-1B2483CD663E}</a:tableStyleId>
              </a:tblPr>
              <a:tblGrid>
                <a:gridCol w="505927">
                  <a:extLst>
                    <a:ext uri="{9D8B030D-6E8A-4147-A177-3AD203B41FA5}">
                      <a16:colId xmlns:a16="http://schemas.microsoft.com/office/drawing/2014/main" val="4035384084"/>
                    </a:ext>
                  </a:extLst>
                </a:gridCol>
              </a:tblGrid>
              <a:tr h="385924">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2066227"/>
                  </a:ext>
                </a:extLst>
              </a:tr>
              <a:tr h="385924">
                <a:tc>
                  <a:txBody>
                    <a:bodyPr/>
                    <a:lstStyle/>
                    <a:p>
                      <a:pPr algn="ctr"/>
                      <a:r>
                        <a:rPr lang="en-US" b="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1912928"/>
                  </a:ext>
                </a:extLst>
              </a:tr>
              <a:tr h="385924">
                <a:tc>
                  <a:txBody>
                    <a:bodyPr/>
                    <a:lstStyle/>
                    <a:p>
                      <a:pPr algn="ctr"/>
                      <a:r>
                        <a:rPr lang="en-US" b="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9895105"/>
                  </a:ext>
                </a:extLst>
              </a:tr>
            </a:tbl>
          </a:graphicData>
        </a:graphic>
      </p:graphicFrame>
      <p:cxnSp>
        <p:nvCxnSpPr>
          <p:cNvPr id="6" name="Straight Connector 5">
            <a:extLst>
              <a:ext uri="{FF2B5EF4-FFF2-40B4-BE49-F238E27FC236}">
                <a16:creationId xmlns:a16="http://schemas.microsoft.com/office/drawing/2014/main" id="{2239F610-A25D-AF98-1D55-231E97234677}"/>
              </a:ext>
            </a:extLst>
          </p:cNvPr>
          <p:cNvCxnSpPr>
            <a:cxnSpLocks/>
          </p:cNvCxnSpPr>
          <p:nvPr/>
        </p:nvCxnSpPr>
        <p:spPr>
          <a:xfrm>
            <a:off x="6997959" y="2258008"/>
            <a:ext cx="0" cy="317241"/>
          </a:xfrm>
          <a:prstGeom prst="line">
            <a:avLst/>
          </a:prstGeom>
          <a:ln w="50800" cap="rnd">
            <a:solidFill>
              <a:schemeClr val="tx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9" name="Table 8">
            <a:extLst>
              <a:ext uri="{FF2B5EF4-FFF2-40B4-BE49-F238E27FC236}">
                <a16:creationId xmlns:a16="http://schemas.microsoft.com/office/drawing/2014/main" id="{7BB18EAD-488E-A0E1-8A39-6F1258CD6F06}"/>
              </a:ext>
            </a:extLst>
          </p:cNvPr>
          <p:cNvGraphicFramePr>
            <a:graphicFrameLocks noGrp="1"/>
          </p:cNvGraphicFramePr>
          <p:nvPr>
            <p:extLst>
              <p:ext uri="{D42A27DB-BD31-4B8C-83A1-F6EECF244321}">
                <p14:modId xmlns:p14="http://schemas.microsoft.com/office/powerpoint/2010/main" val="2248643047"/>
              </p:ext>
            </p:extLst>
          </p:nvPr>
        </p:nvGraphicFramePr>
        <p:xfrm>
          <a:off x="6757416" y="1737360"/>
          <a:ext cx="505927" cy="388562"/>
        </p:xfrm>
        <a:graphic>
          <a:graphicData uri="http://schemas.openxmlformats.org/drawingml/2006/table">
            <a:tbl>
              <a:tblPr firstRow="1" bandRow="1">
                <a:tableStyleId>{69012ECD-51FC-41F1-AA8D-1B2483CD663E}</a:tableStyleId>
              </a:tblPr>
              <a:tblGrid>
                <a:gridCol w="505927">
                  <a:extLst>
                    <a:ext uri="{9D8B030D-6E8A-4147-A177-3AD203B41FA5}">
                      <a16:colId xmlns:a16="http://schemas.microsoft.com/office/drawing/2014/main" val="2949371378"/>
                    </a:ext>
                  </a:extLst>
                </a:gridCol>
              </a:tblGrid>
              <a:tr h="388562">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2657"/>
                  </a:ext>
                </a:extLst>
              </a:tr>
            </a:tbl>
          </a:graphicData>
        </a:graphic>
      </p:graphicFrame>
      <p:graphicFrame>
        <p:nvGraphicFramePr>
          <p:cNvPr id="16" name="Table 15">
            <a:extLst>
              <a:ext uri="{FF2B5EF4-FFF2-40B4-BE49-F238E27FC236}">
                <a16:creationId xmlns:a16="http://schemas.microsoft.com/office/drawing/2014/main" id="{0D29354B-BB6F-ECD8-03FA-C876725742AC}"/>
              </a:ext>
            </a:extLst>
          </p:cNvPr>
          <p:cNvGraphicFramePr>
            <a:graphicFrameLocks noGrp="1"/>
          </p:cNvGraphicFramePr>
          <p:nvPr>
            <p:extLst>
              <p:ext uri="{D42A27DB-BD31-4B8C-83A1-F6EECF244321}">
                <p14:modId xmlns:p14="http://schemas.microsoft.com/office/powerpoint/2010/main" val="2175934566"/>
              </p:ext>
            </p:extLst>
          </p:nvPr>
        </p:nvGraphicFramePr>
        <p:xfrm>
          <a:off x="4739101" y="5090404"/>
          <a:ext cx="1981156" cy="1112520"/>
        </p:xfrm>
        <a:graphic>
          <a:graphicData uri="http://schemas.openxmlformats.org/drawingml/2006/table">
            <a:tbl>
              <a:tblPr firstRow="1" bandRow="1">
                <a:tableStyleId>{69012ECD-51FC-41F1-AA8D-1B2483CD663E}</a:tableStyleId>
              </a:tblPr>
              <a:tblGrid>
                <a:gridCol w="495289">
                  <a:extLst>
                    <a:ext uri="{9D8B030D-6E8A-4147-A177-3AD203B41FA5}">
                      <a16:colId xmlns:a16="http://schemas.microsoft.com/office/drawing/2014/main" val="2615645512"/>
                    </a:ext>
                  </a:extLst>
                </a:gridCol>
                <a:gridCol w="495289">
                  <a:extLst>
                    <a:ext uri="{9D8B030D-6E8A-4147-A177-3AD203B41FA5}">
                      <a16:colId xmlns:a16="http://schemas.microsoft.com/office/drawing/2014/main" val="3481225498"/>
                    </a:ext>
                  </a:extLst>
                </a:gridCol>
                <a:gridCol w="495289">
                  <a:extLst>
                    <a:ext uri="{9D8B030D-6E8A-4147-A177-3AD203B41FA5}">
                      <a16:colId xmlns:a16="http://schemas.microsoft.com/office/drawing/2014/main" val="3056025611"/>
                    </a:ext>
                  </a:extLst>
                </a:gridCol>
                <a:gridCol w="495289">
                  <a:extLst>
                    <a:ext uri="{9D8B030D-6E8A-4147-A177-3AD203B41FA5}">
                      <a16:colId xmlns:a16="http://schemas.microsoft.com/office/drawing/2014/main" val="2934583340"/>
                    </a:ext>
                  </a:extLst>
                </a:gridCol>
              </a:tblGrid>
              <a:tr h="370840">
                <a:tc>
                  <a:txBody>
                    <a:bodyPr/>
                    <a:lstStyle/>
                    <a:p>
                      <a:pPr algn="ctr"/>
                      <a:r>
                        <a:rPr lang="en-US" b="0" dirty="0">
                          <a:solidFill>
                            <a:schemeClr val="tx2"/>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1383135"/>
                  </a:ext>
                </a:extLst>
              </a:tr>
              <a:tr h="370840">
                <a:tc>
                  <a:txBody>
                    <a:bodyPr/>
                    <a:lstStyle/>
                    <a:p>
                      <a:pPr algn="ctr"/>
                      <a:r>
                        <a:rPr lang="en-US" b="0" dirty="0">
                          <a:solidFill>
                            <a:schemeClr val="tx2"/>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2"/>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2"/>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2"/>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7247369"/>
                  </a:ext>
                </a:extLst>
              </a:tr>
              <a:tr h="370840">
                <a:tc>
                  <a:txBody>
                    <a:bodyPr/>
                    <a:lstStyle/>
                    <a:p>
                      <a:pPr algn="ctr"/>
                      <a:r>
                        <a:rPr lang="en-US" b="0" dirty="0">
                          <a:solidFill>
                            <a:schemeClr val="tx2"/>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2"/>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33619782"/>
                  </a:ext>
                </a:extLst>
              </a:tr>
            </a:tbl>
          </a:graphicData>
        </a:graphic>
      </p:graphicFrame>
      <p:cxnSp>
        <p:nvCxnSpPr>
          <p:cNvPr id="18" name="Straight Arrow Connector 17">
            <a:extLst>
              <a:ext uri="{FF2B5EF4-FFF2-40B4-BE49-F238E27FC236}">
                <a16:creationId xmlns:a16="http://schemas.microsoft.com/office/drawing/2014/main" id="{EFF4AA06-DAF3-DF7A-033B-02DD25C8477D}"/>
              </a:ext>
            </a:extLst>
          </p:cNvPr>
          <p:cNvCxnSpPr/>
          <p:nvPr/>
        </p:nvCxnSpPr>
        <p:spPr>
          <a:xfrm>
            <a:off x="6798906" y="5624038"/>
            <a:ext cx="398106" cy="0"/>
          </a:xfrm>
          <a:prstGeom prst="straightConnector1">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19" name="Table 18">
            <a:extLst>
              <a:ext uri="{FF2B5EF4-FFF2-40B4-BE49-F238E27FC236}">
                <a16:creationId xmlns:a16="http://schemas.microsoft.com/office/drawing/2014/main" id="{62A541BE-19C9-AFA5-6CD8-458F4EDC07B7}"/>
              </a:ext>
            </a:extLst>
          </p:cNvPr>
          <p:cNvGraphicFramePr>
            <a:graphicFrameLocks noGrp="1"/>
          </p:cNvGraphicFramePr>
          <p:nvPr>
            <p:extLst>
              <p:ext uri="{D42A27DB-BD31-4B8C-83A1-F6EECF244321}">
                <p14:modId xmlns:p14="http://schemas.microsoft.com/office/powerpoint/2010/main" val="117186474"/>
              </p:ext>
            </p:extLst>
          </p:nvPr>
        </p:nvGraphicFramePr>
        <p:xfrm>
          <a:off x="7382693" y="5045152"/>
          <a:ext cx="505927" cy="1157772"/>
        </p:xfrm>
        <a:graphic>
          <a:graphicData uri="http://schemas.openxmlformats.org/drawingml/2006/table">
            <a:tbl>
              <a:tblPr firstRow="1" bandRow="1">
                <a:tableStyleId>{69012ECD-51FC-41F1-AA8D-1B2483CD663E}</a:tableStyleId>
              </a:tblPr>
              <a:tblGrid>
                <a:gridCol w="505927">
                  <a:extLst>
                    <a:ext uri="{9D8B030D-6E8A-4147-A177-3AD203B41FA5}">
                      <a16:colId xmlns:a16="http://schemas.microsoft.com/office/drawing/2014/main" val="4035384084"/>
                    </a:ext>
                  </a:extLst>
                </a:gridCol>
              </a:tblGrid>
              <a:tr h="385924">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2066227"/>
                  </a:ext>
                </a:extLst>
              </a:tr>
              <a:tr h="385924">
                <a:tc>
                  <a:txBody>
                    <a:bodyPr/>
                    <a:lstStyle/>
                    <a:p>
                      <a:pPr algn="ctr"/>
                      <a:r>
                        <a:rPr lang="en-US" b="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1912928"/>
                  </a:ext>
                </a:extLst>
              </a:tr>
              <a:tr h="385924">
                <a:tc>
                  <a:txBody>
                    <a:bodyPr/>
                    <a:lstStyle/>
                    <a:p>
                      <a:pPr algn="ctr"/>
                      <a:r>
                        <a:rPr lang="en-US" b="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9895105"/>
                  </a:ext>
                </a:extLst>
              </a:tr>
            </a:tbl>
          </a:graphicData>
        </a:graphic>
      </p:graphicFrame>
      <p:sp>
        <p:nvSpPr>
          <p:cNvPr id="5" name="TextBox 4">
            <a:extLst>
              <a:ext uri="{FF2B5EF4-FFF2-40B4-BE49-F238E27FC236}">
                <a16:creationId xmlns:a16="http://schemas.microsoft.com/office/drawing/2014/main" id="{D5783B32-5FB3-8FBB-3D3A-5081D2E20462}"/>
              </a:ext>
            </a:extLst>
          </p:cNvPr>
          <p:cNvSpPr txBox="1"/>
          <p:nvPr/>
        </p:nvSpPr>
        <p:spPr>
          <a:xfrm>
            <a:off x="8748084" y="5139950"/>
            <a:ext cx="1152144" cy="249692"/>
          </a:xfrm>
          <a:prstGeom prst="rect">
            <a:avLst/>
          </a:prstGeom>
          <a:ln>
            <a:noFill/>
          </a:ln>
        </p:spPr>
        <p:txBody>
          <a:bodyPr vert="horz" wrap="square" lIns="45720" tIns="0" rIns="0" bIns="0" rtlCol="0">
            <a:noAutofit/>
          </a:bodyPr>
          <a:lstStyle/>
          <a:p>
            <a:pPr algn="l"/>
            <a:r>
              <a:rPr lang="en-US" sz="1600" dirty="0">
                <a:solidFill>
                  <a:schemeClr val="accent3"/>
                </a:solidFill>
                <a:latin typeface="Roboto" panose="02000000000000000000" pitchFamily="2" charset="0"/>
                <a:ea typeface="Roboto" panose="02000000000000000000" pitchFamily="2" charset="0"/>
              </a:rPr>
              <a:t>3</a:t>
            </a:r>
          </a:p>
        </p:txBody>
      </p:sp>
      <p:sp>
        <p:nvSpPr>
          <p:cNvPr id="7" name="TextBox 6">
            <a:extLst>
              <a:ext uri="{FF2B5EF4-FFF2-40B4-BE49-F238E27FC236}">
                <a16:creationId xmlns:a16="http://schemas.microsoft.com/office/drawing/2014/main" id="{110C71DF-6995-DACF-DB3C-054E283332B2}"/>
              </a:ext>
            </a:extLst>
          </p:cNvPr>
          <p:cNvSpPr txBox="1"/>
          <p:nvPr/>
        </p:nvSpPr>
        <p:spPr>
          <a:xfrm>
            <a:off x="7304043" y="3680770"/>
            <a:ext cx="663225" cy="365760"/>
          </a:xfrm>
          <a:prstGeom prst="rect">
            <a:avLst/>
          </a:prstGeom>
          <a:ln>
            <a:noFill/>
          </a:ln>
        </p:spPr>
        <p:txBody>
          <a:bodyPr vert="horz" wrap="square" lIns="45720" tIns="0" rIns="0" bIns="0" rtlCol="0">
            <a:noAutofit/>
          </a:bodyPr>
          <a:lstStyle/>
          <a:p>
            <a:pPr algn="l"/>
            <a:r>
              <a:rPr lang="en-US" sz="1600" dirty="0">
                <a:solidFill>
                  <a:schemeClr val="accent3"/>
                </a:solidFill>
                <a:latin typeface="Roboto" panose="02000000000000000000" pitchFamily="2" charset="0"/>
                <a:ea typeface="Roboto" panose="02000000000000000000" pitchFamily="2" charset="0"/>
              </a:rPr>
              <a:t>0 Km</a:t>
            </a:r>
          </a:p>
        </p:txBody>
      </p:sp>
      <p:sp>
        <p:nvSpPr>
          <p:cNvPr id="10" name="TextBox 9">
            <a:extLst>
              <a:ext uri="{FF2B5EF4-FFF2-40B4-BE49-F238E27FC236}">
                <a16:creationId xmlns:a16="http://schemas.microsoft.com/office/drawing/2014/main" id="{BDA69C09-8D68-4179-FFCE-CCC97E992ADB}"/>
              </a:ext>
            </a:extLst>
          </p:cNvPr>
          <p:cNvSpPr txBox="1"/>
          <p:nvPr/>
        </p:nvSpPr>
        <p:spPr>
          <a:xfrm>
            <a:off x="7302284" y="1605274"/>
            <a:ext cx="663225" cy="365760"/>
          </a:xfrm>
          <a:prstGeom prst="rect">
            <a:avLst/>
          </a:prstGeom>
          <a:ln>
            <a:noFill/>
          </a:ln>
        </p:spPr>
        <p:txBody>
          <a:bodyPr vert="horz" wrap="square" lIns="45720" tIns="0" rIns="0" bIns="0" rtlCol="0">
            <a:noAutofit/>
          </a:bodyPr>
          <a:lstStyle/>
          <a:p>
            <a:pPr algn="l"/>
            <a:r>
              <a:rPr lang="en-US" sz="1600" dirty="0">
                <a:solidFill>
                  <a:schemeClr val="accent3"/>
                </a:solidFill>
                <a:latin typeface="Roboto" panose="02000000000000000000" pitchFamily="2" charset="0"/>
                <a:ea typeface="Roboto" panose="02000000000000000000" pitchFamily="2" charset="0"/>
              </a:rPr>
              <a:t>18 Km</a:t>
            </a:r>
          </a:p>
        </p:txBody>
      </p:sp>
      <p:sp>
        <p:nvSpPr>
          <p:cNvPr id="11" name="TextBox 10">
            <a:extLst>
              <a:ext uri="{FF2B5EF4-FFF2-40B4-BE49-F238E27FC236}">
                <a16:creationId xmlns:a16="http://schemas.microsoft.com/office/drawing/2014/main" id="{02D820DA-B50B-BEC7-7EFA-0CF61944D421}"/>
              </a:ext>
            </a:extLst>
          </p:cNvPr>
          <p:cNvSpPr txBox="1"/>
          <p:nvPr/>
        </p:nvSpPr>
        <p:spPr>
          <a:xfrm>
            <a:off x="545692" y="5876702"/>
            <a:ext cx="1981155" cy="607192"/>
          </a:xfrm>
          <a:prstGeom prst="rect">
            <a:avLst/>
          </a:prstGeom>
          <a:ln>
            <a:noFill/>
          </a:ln>
        </p:spPr>
        <p:txBody>
          <a:bodyPr vert="horz" wrap="square" lIns="45720" tIns="0" rIns="0" bIns="0" rtlCol="0">
            <a:noAutofit/>
          </a:bodyPr>
          <a:lstStyle/>
          <a:p>
            <a:pPr algn="l"/>
            <a:endParaRPr lang="en-US" sz="1600" dirty="0" err="1">
              <a:solidFill>
                <a:schemeClr val="accent3"/>
              </a:solidFill>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6A91E3B7-4743-53AD-E958-12E2FDCD1EC6}"/>
              </a:ext>
            </a:extLst>
          </p:cNvPr>
          <p:cNvSpPr txBox="1"/>
          <p:nvPr/>
        </p:nvSpPr>
        <p:spPr>
          <a:xfrm>
            <a:off x="8748084" y="3304154"/>
            <a:ext cx="1152144" cy="249692"/>
          </a:xfrm>
          <a:prstGeom prst="rect">
            <a:avLst/>
          </a:prstGeom>
          <a:ln>
            <a:noFill/>
          </a:ln>
        </p:spPr>
        <p:txBody>
          <a:bodyPr vert="horz" wrap="square" lIns="45720" tIns="0" rIns="0" bIns="0" rtlCol="0">
            <a:noAutofit/>
          </a:bodyPr>
          <a:lstStyle/>
          <a:p>
            <a:pPr algn="l"/>
            <a:r>
              <a:rPr lang="en-US" sz="1600" dirty="0">
                <a:solidFill>
                  <a:schemeClr val="accent3"/>
                </a:solidFill>
                <a:latin typeface="Roboto" panose="02000000000000000000" pitchFamily="2" charset="0"/>
                <a:ea typeface="Roboto" panose="02000000000000000000" pitchFamily="2" charset="0"/>
              </a:rPr>
              <a:t>2</a:t>
            </a:r>
          </a:p>
        </p:txBody>
      </p:sp>
      <p:sp>
        <p:nvSpPr>
          <p:cNvPr id="14" name="TextBox 13">
            <a:extLst>
              <a:ext uri="{FF2B5EF4-FFF2-40B4-BE49-F238E27FC236}">
                <a16:creationId xmlns:a16="http://schemas.microsoft.com/office/drawing/2014/main" id="{73050C4D-792C-D5A5-8D0F-51A2F9AE9764}"/>
              </a:ext>
            </a:extLst>
          </p:cNvPr>
          <p:cNvSpPr txBox="1"/>
          <p:nvPr/>
        </p:nvSpPr>
        <p:spPr>
          <a:xfrm>
            <a:off x="8748084" y="1468358"/>
            <a:ext cx="1152144" cy="249692"/>
          </a:xfrm>
          <a:prstGeom prst="rect">
            <a:avLst/>
          </a:prstGeom>
          <a:ln>
            <a:noFill/>
          </a:ln>
        </p:spPr>
        <p:txBody>
          <a:bodyPr vert="horz" wrap="square" lIns="45720" tIns="0" rIns="0" bIns="0" rtlCol="0">
            <a:noAutofit/>
          </a:bodyPr>
          <a:lstStyle/>
          <a:p>
            <a:pPr algn="l"/>
            <a:r>
              <a:rPr lang="en-US" sz="1600" dirty="0">
                <a:solidFill>
                  <a:schemeClr val="accent3"/>
                </a:solidFill>
                <a:latin typeface="Roboto" panose="02000000000000000000" pitchFamily="2" charset="0"/>
                <a:ea typeface="Roboto" panose="02000000000000000000" pitchFamily="2" charset="0"/>
              </a:rPr>
              <a:t>1</a:t>
            </a:r>
          </a:p>
        </p:txBody>
      </p:sp>
    </p:spTree>
    <p:extLst>
      <p:ext uri="{BB962C8B-B14F-4D97-AF65-F5344CB8AC3E}">
        <p14:creationId xmlns:p14="http://schemas.microsoft.com/office/powerpoint/2010/main" val="3907590115"/>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A2C2F5-8D29-0345-3E67-64F171FE6679}"/>
              </a:ext>
            </a:extLst>
          </p:cNvPr>
          <p:cNvSpPr>
            <a:spLocks noGrp="1"/>
          </p:cNvSpPr>
          <p:nvPr>
            <p:ph type="title"/>
          </p:nvPr>
        </p:nvSpPr>
        <p:spPr/>
        <p:txBody>
          <a:bodyPr/>
          <a:lstStyle/>
          <a:p>
            <a:r>
              <a:rPr lang="en-US" dirty="0"/>
              <a:t>Machine Learning (ML) Method</a:t>
            </a:r>
          </a:p>
        </p:txBody>
      </p:sp>
      <p:sp>
        <p:nvSpPr>
          <p:cNvPr id="2" name="Content Placeholder 1">
            <a:extLst>
              <a:ext uri="{FF2B5EF4-FFF2-40B4-BE49-F238E27FC236}">
                <a16:creationId xmlns:a16="http://schemas.microsoft.com/office/drawing/2014/main" id="{0C778395-955D-FFB7-59EA-190649189B7D}"/>
              </a:ext>
            </a:extLst>
          </p:cNvPr>
          <p:cNvSpPr txBox="1">
            <a:spLocks noGrp="1"/>
          </p:cNvSpPr>
          <p:nvPr>
            <p:ph sz="quarter" idx="16"/>
          </p:nvPr>
        </p:nvSpPr>
        <p:spPr>
          <a:xfrm>
            <a:off x="457200" y="1777654"/>
            <a:ext cx="5814908" cy="2236470"/>
          </a:xfrm>
          <a:prstGeom prst="rect">
            <a:avLst/>
          </a:prstGeom>
          <a:ln>
            <a:noFill/>
          </a:ln>
        </p:spPr>
        <p:txBody>
          <a:bodyPr vert="horz" wrap="square" lIns="45720" tIns="0" rIns="0" bIns="0" rtlCol="0">
            <a:noAutofit/>
          </a:bodyPr>
          <a:lstStyle/>
          <a:p>
            <a:pPr marL="6350" indent="0" algn="l">
              <a:buNone/>
            </a:pPr>
            <a:r>
              <a:rPr lang="en-US" dirty="0">
                <a:solidFill>
                  <a:schemeClr val="tx2"/>
                </a:solidFill>
                <a:ea typeface="Roboto" panose="02000000000000000000" pitchFamily="2" charset="0"/>
              </a:rPr>
              <a:t>Predictors (</a:t>
            </a:r>
            <a:r>
              <a:rPr lang="en-US" dirty="0" err="1">
                <a:solidFill>
                  <a:schemeClr val="tx2"/>
                </a:solidFill>
                <a:ea typeface="Roboto" panose="02000000000000000000" pitchFamily="2" charset="0"/>
              </a:rPr>
              <a:t>n</a:t>
            </a:r>
            <a:r>
              <a:rPr lang="en-US" baseline="-25000" dirty="0" err="1">
                <a:solidFill>
                  <a:schemeClr val="tx2"/>
                </a:solidFill>
                <a:ea typeface="Roboto" panose="02000000000000000000" pitchFamily="2" charset="0"/>
              </a:rPr>
              <a:t>features</a:t>
            </a:r>
            <a:r>
              <a:rPr lang="en-US" baseline="-25000" dirty="0">
                <a:solidFill>
                  <a:schemeClr val="tx2"/>
                </a:solidFill>
                <a:ea typeface="Roboto" panose="02000000000000000000" pitchFamily="2" charset="0"/>
              </a:rPr>
              <a:t> </a:t>
            </a:r>
            <a:r>
              <a:rPr lang="en-US" dirty="0">
                <a:solidFill>
                  <a:schemeClr val="tx2"/>
                </a:solidFill>
                <a:ea typeface="Roboto" panose="02000000000000000000" pitchFamily="2" charset="0"/>
              </a:rPr>
              <a:t>= 25)</a:t>
            </a:r>
          </a:p>
          <a:p>
            <a:pPr algn="l">
              <a:spcBef>
                <a:spcPts val="600"/>
              </a:spcBef>
            </a:pPr>
            <a:r>
              <a:rPr lang="en-US" dirty="0">
                <a:solidFill>
                  <a:schemeClr val="tx2"/>
                </a:solidFill>
              </a:rPr>
              <a:t>Reflectance measurements: </a:t>
            </a:r>
            <a:r>
              <a:rPr lang="en-US" dirty="0">
                <a:solidFill>
                  <a:schemeClr val="tx2"/>
                </a:solidFill>
                <a:ea typeface="Roboto" panose="02000000000000000000" pitchFamily="2" charset="0"/>
              </a:rPr>
              <a:t>10 channels UV to near IR</a:t>
            </a:r>
          </a:p>
          <a:p>
            <a:pPr algn="l">
              <a:spcBef>
                <a:spcPts val="600"/>
              </a:spcBef>
            </a:pPr>
            <a:r>
              <a:rPr lang="en-US" dirty="0">
                <a:solidFill>
                  <a:schemeClr val="tx2"/>
                </a:solidFill>
              </a:rPr>
              <a:t>EPIC C</a:t>
            </a:r>
            <a:r>
              <a:rPr lang="en-US" dirty="0">
                <a:solidFill>
                  <a:schemeClr val="tx2"/>
                </a:solidFill>
                <a:ea typeface="Roboto" panose="02000000000000000000" pitchFamily="2" charset="0"/>
              </a:rPr>
              <a:t>loud retrievals: CEH, CET, CEP, Phase, COT</a:t>
            </a:r>
          </a:p>
          <a:p>
            <a:pPr algn="l">
              <a:spcBef>
                <a:spcPts val="600"/>
              </a:spcBef>
            </a:pPr>
            <a:r>
              <a:rPr lang="en-US" dirty="0">
                <a:solidFill>
                  <a:schemeClr val="tx2"/>
                </a:solidFill>
                <a:ea typeface="Roboto" panose="02000000000000000000" pitchFamily="2" charset="0"/>
              </a:rPr>
              <a:t>Geolocation: Latitude, </a:t>
            </a:r>
            <a:r>
              <a:rPr lang="en-US" dirty="0" err="1">
                <a:solidFill>
                  <a:schemeClr val="tx2"/>
                </a:solidFill>
                <a:ea typeface="Roboto" panose="02000000000000000000" pitchFamily="2" charset="0"/>
              </a:rPr>
              <a:t>surface_type</a:t>
            </a:r>
            <a:r>
              <a:rPr lang="en-US" dirty="0">
                <a:solidFill>
                  <a:schemeClr val="tx2"/>
                </a:solidFill>
                <a:ea typeface="Roboto" panose="02000000000000000000" pitchFamily="2" charset="0"/>
              </a:rPr>
              <a:t>, SZA</a:t>
            </a:r>
          </a:p>
          <a:p>
            <a:pPr algn="l">
              <a:spcBef>
                <a:spcPts val="600"/>
              </a:spcBef>
            </a:pPr>
            <a:r>
              <a:rPr lang="en-US" dirty="0">
                <a:solidFill>
                  <a:schemeClr val="tx2"/>
                </a:solidFill>
                <a:ea typeface="Roboto" panose="02000000000000000000" pitchFamily="2" charset="0"/>
              </a:rPr>
              <a:t>ECMWF Thermodynamics: atmospheric T, P, RH</a:t>
            </a:r>
          </a:p>
          <a:p>
            <a:pPr algn="l"/>
            <a:endParaRPr lang="en-US" dirty="0">
              <a:solidFill>
                <a:schemeClr val="tx2"/>
              </a:solidFill>
              <a:ea typeface="Roboto" panose="02000000000000000000" pitchFamily="2" charset="0"/>
            </a:endParaRPr>
          </a:p>
          <a:p>
            <a:pPr marL="6350" indent="0">
              <a:buNone/>
            </a:pPr>
            <a:r>
              <a:rPr lang="en-US" dirty="0"/>
              <a:t>ML Model</a:t>
            </a:r>
          </a:p>
          <a:p>
            <a:pPr>
              <a:spcBef>
                <a:spcPts val="600"/>
              </a:spcBef>
            </a:pPr>
            <a:r>
              <a:rPr lang="en-US" dirty="0">
                <a:effectLst/>
              </a:rPr>
              <a:t>The </a:t>
            </a:r>
            <a:r>
              <a:rPr lang="en-US" dirty="0" err="1">
                <a:effectLst/>
              </a:rPr>
              <a:t>eXtreme</a:t>
            </a:r>
            <a:r>
              <a:rPr lang="en-US" dirty="0">
                <a:effectLst/>
              </a:rPr>
              <a:t> Gradient Boost (XGBoost) model (Chen and </a:t>
            </a:r>
            <a:r>
              <a:rPr lang="en-US" dirty="0" err="1">
                <a:effectLst/>
              </a:rPr>
              <a:t>Guestrin</a:t>
            </a:r>
            <a:r>
              <a:rPr lang="en-US" dirty="0">
                <a:effectLst/>
              </a:rPr>
              <a:t> 2016), an adaptation of gradient boosted decision trees that runs more efficiently</a:t>
            </a:r>
          </a:p>
          <a:p>
            <a:pPr lvl="1"/>
            <a:endParaRPr lang="en-US" dirty="0"/>
          </a:p>
          <a:p>
            <a:pPr marL="0" indent="0">
              <a:buNone/>
            </a:pPr>
            <a:r>
              <a:rPr lang="en-US" dirty="0"/>
              <a:t>Target: Binary Cloud Mask vertical profile</a:t>
            </a:r>
          </a:p>
          <a:p>
            <a:pPr algn="l"/>
            <a:endParaRPr lang="en-US" sz="1600" dirty="0">
              <a:solidFill>
                <a:schemeClr val="accent3"/>
              </a:solidFill>
              <a:latin typeface="Roboto" panose="02000000000000000000" pitchFamily="2" charset="0"/>
              <a:ea typeface="Roboto" panose="02000000000000000000" pitchFamily="2" charset="0"/>
            </a:endParaRPr>
          </a:p>
        </p:txBody>
      </p:sp>
      <p:pic>
        <p:nvPicPr>
          <p:cNvPr id="6" name="Picture 5">
            <a:extLst>
              <a:ext uri="{FF2B5EF4-FFF2-40B4-BE49-F238E27FC236}">
                <a16:creationId xmlns:a16="http://schemas.microsoft.com/office/drawing/2014/main" id="{65F994DF-2B28-7563-9005-5D980961F66A}"/>
              </a:ext>
            </a:extLst>
          </p:cNvPr>
          <p:cNvPicPr>
            <a:picLocks noChangeAspect="1"/>
          </p:cNvPicPr>
          <p:nvPr/>
        </p:nvPicPr>
        <p:blipFill rotWithShape="1">
          <a:blip r:embed="rId2"/>
          <a:srcRect r="19433"/>
          <a:stretch/>
        </p:blipFill>
        <p:spPr>
          <a:xfrm>
            <a:off x="6680201" y="1777654"/>
            <a:ext cx="5207000" cy="2876896"/>
          </a:xfrm>
          <a:prstGeom prst="rect">
            <a:avLst/>
          </a:prstGeom>
        </p:spPr>
      </p:pic>
      <p:pic>
        <p:nvPicPr>
          <p:cNvPr id="8" name="Picture 7" descr="A picture containing chart&#10;&#10;Description automatically generated">
            <a:extLst>
              <a:ext uri="{FF2B5EF4-FFF2-40B4-BE49-F238E27FC236}">
                <a16:creationId xmlns:a16="http://schemas.microsoft.com/office/drawing/2014/main" id="{54C7F905-39EF-B25E-96DE-E6A8D8DC5938}"/>
              </a:ext>
            </a:extLst>
          </p:cNvPr>
          <p:cNvPicPr>
            <a:picLocks noChangeAspect="1"/>
          </p:cNvPicPr>
          <p:nvPr/>
        </p:nvPicPr>
        <p:blipFill>
          <a:blip r:embed="rId3"/>
          <a:stretch>
            <a:fillRect/>
          </a:stretch>
        </p:blipFill>
        <p:spPr>
          <a:xfrm>
            <a:off x="7955280" y="3474720"/>
            <a:ext cx="1245481" cy="982980"/>
          </a:xfrm>
          <a:prstGeom prst="rect">
            <a:avLst/>
          </a:prstGeom>
        </p:spPr>
      </p:pic>
      <p:sp>
        <p:nvSpPr>
          <p:cNvPr id="12" name="TextBox 11">
            <a:extLst>
              <a:ext uri="{FF2B5EF4-FFF2-40B4-BE49-F238E27FC236}">
                <a16:creationId xmlns:a16="http://schemas.microsoft.com/office/drawing/2014/main" id="{D42CE5F0-67BE-B9CE-ABC0-8ED268821E2C}"/>
              </a:ext>
            </a:extLst>
          </p:cNvPr>
          <p:cNvSpPr txBox="1"/>
          <p:nvPr/>
        </p:nvSpPr>
        <p:spPr>
          <a:xfrm>
            <a:off x="6779260" y="2112264"/>
            <a:ext cx="3329940" cy="170180"/>
          </a:xfrm>
          <a:prstGeom prst="rect">
            <a:avLst/>
          </a:prstGeom>
          <a:solidFill>
            <a:schemeClr val="bg1"/>
          </a:solidFill>
          <a:ln>
            <a:noFill/>
          </a:ln>
        </p:spPr>
        <p:txBody>
          <a:bodyPr vert="horz" wrap="square" lIns="45720" tIns="0" rIns="0" bIns="0" rtlCol="0">
            <a:noAutofit/>
          </a:bodyPr>
          <a:lstStyle/>
          <a:p>
            <a:pPr algn="l"/>
            <a:r>
              <a:rPr lang="en-US" sz="900" dirty="0">
                <a:solidFill>
                  <a:schemeClr val="tx2"/>
                </a:solidFill>
                <a:latin typeface="Roboto" panose="02000000000000000000" pitchFamily="2" charset="0"/>
                <a:ea typeface="Roboto" panose="02000000000000000000" pitchFamily="2" charset="0"/>
              </a:rPr>
              <a:t>Reflectance       Geolocation                    2D Clouds.    Atmosphere</a:t>
            </a:r>
          </a:p>
          <a:p>
            <a:pPr algn="l"/>
            <a:r>
              <a:rPr lang="en-US" sz="1200" dirty="0">
                <a:solidFill>
                  <a:schemeClr val="tx2"/>
                </a:solidFill>
                <a:latin typeface="Roboto" panose="02000000000000000000" pitchFamily="2" charset="0"/>
                <a:ea typeface="Roboto" panose="02000000000000000000" pitchFamily="2" charset="0"/>
              </a:rPr>
              <a:t>			</a:t>
            </a:r>
          </a:p>
        </p:txBody>
      </p:sp>
      <p:pic>
        <p:nvPicPr>
          <p:cNvPr id="13" name="Picture 12" descr="A screenshot of a cell phone&#10;&#10;Description automatically generated with medium confidence">
            <a:extLst>
              <a:ext uri="{FF2B5EF4-FFF2-40B4-BE49-F238E27FC236}">
                <a16:creationId xmlns:a16="http://schemas.microsoft.com/office/drawing/2014/main" id="{A44F6769-C122-81A0-262E-F7FE0782CB3C}"/>
              </a:ext>
            </a:extLst>
          </p:cNvPr>
          <p:cNvPicPr>
            <a:picLocks noChangeAspect="1"/>
          </p:cNvPicPr>
          <p:nvPr/>
        </p:nvPicPr>
        <p:blipFill rotWithShape="1">
          <a:blip r:embed="rId4"/>
          <a:srcRect l="3555" t="10719"/>
          <a:stretch/>
        </p:blipFill>
        <p:spPr>
          <a:xfrm>
            <a:off x="8750051" y="2273300"/>
            <a:ext cx="647949" cy="797765"/>
          </a:xfrm>
          <a:prstGeom prst="rect">
            <a:avLst/>
          </a:prstGeom>
        </p:spPr>
      </p:pic>
      <p:sp>
        <p:nvSpPr>
          <p:cNvPr id="14" name="TextBox 13">
            <a:extLst>
              <a:ext uri="{FF2B5EF4-FFF2-40B4-BE49-F238E27FC236}">
                <a16:creationId xmlns:a16="http://schemas.microsoft.com/office/drawing/2014/main" id="{967CBEA0-B9DE-60E1-24C1-7EE458D8265B}"/>
              </a:ext>
            </a:extLst>
          </p:cNvPr>
          <p:cNvSpPr txBox="1"/>
          <p:nvPr/>
        </p:nvSpPr>
        <p:spPr>
          <a:xfrm>
            <a:off x="10520647" y="2240280"/>
            <a:ext cx="1110861" cy="736600"/>
          </a:xfrm>
          <a:prstGeom prst="rect">
            <a:avLst/>
          </a:prstGeom>
          <a:solidFill>
            <a:schemeClr val="bg2"/>
          </a:solidFill>
          <a:ln>
            <a:noFill/>
          </a:ln>
        </p:spPr>
        <p:txBody>
          <a:bodyPr vert="horz" wrap="square" lIns="45720" tIns="0" rIns="0" bIns="0" rtlCol="0">
            <a:noAutofit/>
          </a:bodyPr>
          <a:lstStyle/>
          <a:p>
            <a:pPr algn="ctr"/>
            <a:r>
              <a:rPr lang="en-US" sz="1400" dirty="0">
                <a:solidFill>
                  <a:schemeClr val="tx2"/>
                </a:solidFill>
                <a:latin typeface="Roboto" panose="02000000000000000000" pitchFamily="2" charset="0"/>
                <a:ea typeface="Roboto" panose="02000000000000000000" pitchFamily="2" charset="0"/>
              </a:rPr>
              <a:t>Machine Learning Algorithms</a:t>
            </a:r>
          </a:p>
        </p:txBody>
      </p:sp>
      <p:sp>
        <p:nvSpPr>
          <p:cNvPr id="15" name="TextBox 14">
            <a:extLst>
              <a:ext uri="{FF2B5EF4-FFF2-40B4-BE49-F238E27FC236}">
                <a16:creationId xmlns:a16="http://schemas.microsoft.com/office/drawing/2014/main" id="{0A46CC15-AD39-A735-B735-8BE82B98E1D1}"/>
              </a:ext>
            </a:extLst>
          </p:cNvPr>
          <p:cNvSpPr txBox="1"/>
          <p:nvPr/>
        </p:nvSpPr>
        <p:spPr>
          <a:xfrm>
            <a:off x="8022589" y="1765258"/>
            <a:ext cx="1110861" cy="208774"/>
          </a:xfrm>
          <a:prstGeom prst="rect">
            <a:avLst/>
          </a:prstGeom>
          <a:solidFill>
            <a:schemeClr val="bg2"/>
          </a:solidFill>
          <a:ln>
            <a:noFill/>
          </a:ln>
        </p:spPr>
        <p:txBody>
          <a:bodyPr vert="horz" wrap="square" lIns="45720" tIns="0" rIns="0" bIns="0" rtlCol="0">
            <a:noAutofit/>
          </a:bodyPr>
          <a:lstStyle/>
          <a:p>
            <a:pPr algn="l"/>
            <a:r>
              <a:rPr lang="en-US" sz="1400" dirty="0">
                <a:solidFill>
                  <a:schemeClr val="tx2"/>
                </a:solidFill>
                <a:latin typeface="Roboto" panose="02000000000000000000" pitchFamily="2" charset="0"/>
                <a:ea typeface="Roboto" panose="02000000000000000000" pitchFamily="2" charset="0"/>
              </a:rPr>
              <a:t>Predictors</a:t>
            </a:r>
          </a:p>
        </p:txBody>
      </p:sp>
      <p:sp>
        <p:nvSpPr>
          <p:cNvPr id="16" name="TextBox 15">
            <a:extLst>
              <a:ext uri="{FF2B5EF4-FFF2-40B4-BE49-F238E27FC236}">
                <a16:creationId xmlns:a16="http://schemas.microsoft.com/office/drawing/2014/main" id="{4EBFBB5D-E3BA-17F9-408D-91803ADE4E39}"/>
              </a:ext>
            </a:extLst>
          </p:cNvPr>
          <p:cNvSpPr txBox="1"/>
          <p:nvPr/>
        </p:nvSpPr>
        <p:spPr>
          <a:xfrm>
            <a:off x="7955280" y="3105831"/>
            <a:ext cx="1110861" cy="251461"/>
          </a:xfrm>
          <a:prstGeom prst="rect">
            <a:avLst/>
          </a:prstGeom>
          <a:solidFill>
            <a:schemeClr val="bg1"/>
          </a:solidFill>
          <a:ln>
            <a:noFill/>
          </a:ln>
        </p:spPr>
        <p:txBody>
          <a:bodyPr vert="horz" wrap="square" lIns="45720" tIns="0" rIns="0" bIns="0" rtlCol="0">
            <a:noAutofit/>
          </a:bodyPr>
          <a:lstStyle/>
          <a:p>
            <a:pPr algn="ctr"/>
            <a:r>
              <a:rPr lang="en-US" sz="1400" dirty="0">
                <a:solidFill>
                  <a:schemeClr val="tx2"/>
                </a:solidFill>
                <a:latin typeface="Roboto" panose="02000000000000000000" pitchFamily="2" charset="0"/>
                <a:ea typeface="Roboto" panose="02000000000000000000" pitchFamily="2" charset="0"/>
              </a:rPr>
              <a:t>Targets</a:t>
            </a:r>
          </a:p>
        </p:txBody>
      </p:sp>
      <p:sp>
        <p:nvSpPr>
          <p:cNvPr id="17" name="TextBox 16">
            <a:extLst>
              <a:ext uri="{FF2B5EF4-FFF2-40B4-BE49-F238E27FC236}">
                <a16:creationId xmlns:a16="http://schemas.microsoft.com/office/drawing/2014/main" id="{55A51E96-04A1-7A9F-2986-841602AD9BB2}"/>
              </a:ext>
            </a:extLst>
          </p:cNvPr>
          <p:cNvSpPr txBox="1"/>
          <p:nvPr/>
        </p:nvSpPr>
        <p:spPr>
          <a:xfrm>
            <a:off x="11155680" y="3231560"/>
            <a:ext cx="652747" cy="1086439"/>
          </a:xfrm>
          <a:prstGeom prst="rect">
            <a:avLst/>
          </a:prstGeom>
          <a:solidFill>
            <a:schemeClr val="bg2"/>
          </a:solidFill>
          <a:ln>
            <a:noFill/>
          </a:ln>
        </p:spPr>
        <p:txBody>
          <a:bodyPr vert="horz" wrap="square" lIns="45720" tIns="0" rIns="0" bIns="0" rtlCol="0">
            <a:noAutofit/>
          </a:bodyPr>
          <a:lstStyle/>
          <a:p>
            <a:pPr algn="ctr"/>
            <a:r>
              <a:rPr lang="en-US" sz="1000" dirty="0">
                <a:solidFill>
                  <a:schemeClr val="tx2"/>
                </a:solidFill>
                <a:latin typeface="Roboto" panose="02000000000000000000" pitchFamily="2" charset="0"/>
                <a:ea typeface="Roboto" panose="02000000000000000000" pitchFamily="2" charset="0"/>
              </a:rPr>
              <a:t>Neural Networks</a:t>
            </a:r>
          </a:p>
          <a:p>
            <a:pPr algn="ctr"/>
            <a:endParaRPr lang="en-US" sz="1000" dirty="0">
              <a:solidFill>
                <a:schemeClr val="tx2"/>
              </a:solidFill>
              <a:latin typeface="Roboto" panose="02000000000000000000" pitchFamily="2" charset="0"/>
              <a:ea typeface="Roboto" panose="02000000000000000000" pitchFamily="2" charset="0"/>
            </a:endParaRPr>
          </a:p>
          <a:p>
            <a:pPr algn="ctr"/>
            <a:endParaRPr lang="en-US" sz="1000" dirty="0">
              <a:solidFill>
                <a:schemeClr val="tx2"/>
              </a:solidFill>
              <a:latin typeface="Roboto" panose="02000000000000000000" pitchFamily="2" charset="0"/>
              <a:ea typeface="Roboto" panose="02000000000000000000" pitchFamily="2" charset="0"/>
            </a:endParaRPr>
          </a:p>
          <a:p>
            <a:pPr algn="ctr"/>
            <a:r>
              <a:rPr lang="en-US" sz="1000" dirty="0">
                <a:solidFill>
                  <a:schemeClr val="tx2"/>
                </a:solidFill>
                <a:latin typeface="Roboto" panose="02000000000000000000" pitchFamily="2" charset="0"/>
                <a:ea typeface="Roboto" panose="02000000000000000000" pitchFamily="2" charset="0"/>
              </a:rPr>
              <a:t>Decision</a:t>
            </a:r>
          </a:p>
          <a:p>
            <a:pPr algn="ctr"/>
            <a:r>
              <a:rPr lang="en-US" sz="1000" dirty="0">
                <a:solidFill>
                  <a:schemeClr val="tx2"/>
                </a:solidFill>
                <a:latin typeface="Roboto" panose="02000000000000000000" pitchFamily="2" charset="0"/>
                <a:ea typeface="Roboto" panose="02000000000000000000" pitchFamily="2" charset="0"/>
              </a:rPr>
              <a:t>Trees</a:t>
            </a:r>
          </a:p>
        </p:txBody>
      </p:sp>
    </p:spTree>
    <p:extLst>
      <p:ext uri="{BB962C8B-B14F-4D97-AF65-F5344CB8AC3E}">
        <p14:creationId xmlns:p14="http://schemas.microsoft.com/office/powerpoint/2010/main" val="1395177215"/>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7" descr="Chart, histogram&#10;&#10;Description automatically generated">
            <a:extLst>
              <a:ext uri="{FF2B5EF4-FFF2-40B4-BE49-F238E27FC236}">
                <a16:creationId xmlns:a16="http://schemas.microsoft.com/office/drawing/2014/main" id="{F2FB1B08-AEFF-200B-17E0-4FECCFEDDBC7}"/>
              </a:ext>
            </a:extLst>
          </p:cNvPr>
          <p:cNvPicPr>
            <a:picLocks noChangeAspect="1"/>
          </p:cNvPicPr>
          <p:nvPr/>
        </p:nvPicPr>
        <p:blipFill rotWithShape="1">
          <a:blip r:embed="rId2"/>
          <a:srcRect t="5324" b="3584"/>
          <a:stretch/>
        </p:blipFill>
        <p:spPr>
          <a:xfrm>
            <a:off x="259929" y="1790700"/>
            <a:ext cx="4686301" cy="3695429"/>
          </a:xfrm>
          <a:prstGeom prst="rect">
            <a:avLst/>
          </a:prstGeom>
        </p:spPr>
      </p:pic>
      <p:sp>
        <p:nvSpPr>
          <p:cNvPr id="10" name="Title 9">
            <a:extLst>
              <a:ext uri="{FF2B5EF4-FFF2-40B4-BE49-F238E27FC236}">
                <a16:creationId xmlns:a16="http://schemas.microsoft.com/office/drawing/2014/main" id="{60D6504F-62AC-8BBA-92AC-A4D012E2B6EB}"/>
              </a:ext>
            </a:extLst>
          </p:cNvPr>
          <p:cNvSpPr>
            <a:spLocks noGrp="1"/>
          </p:cNvSpPr>
          <p:nvPr>
            <p:ph type="title"/>
          </p:nvPr>
        </p:nvSpPr>
        <p:spPr/>
        <p:txBody>
          <a:bodyPr/>
          <a:lstStyle/>
          <a:p>
            <a:r>
              <a:rPr lang="en-US" dirty="0"/>
              <a:t>Visualization of ML results: example case</a:t>
            </a:r>
          </a:p>
        </p:txBody>
      </p:sp>
      <p:pic>
        <p:nvPicPr>
          <p:cNvPr id="13" name="Content Placeholder 12">
            <a:extLst>
              <a:ext uri="{FF2B5EF4-FFF2-40B4-BE49-F238E27FC236}">
                <a16:creationId xmlns:a16="http://schemas.microsoft.com/office/drawing/2014/main" id="{FB86241F-77A6-0635-A250-86A0C07CD50F}"/>
              </a:ext>
            </a:extLst>
          </p:cNvPr>
          <p:cNvPicPr>
            <a:picLocks noGrp="1" noChangeAspect="1"/>
          </p:cNvPicPr>
          <p:nvPr>
            <p:ph idx="19"/>
          </p:nvPr>
        </p:nvPicPr>
        <p:blipFill rotWithShape="1">
          <a:blip r:embed="rId3"/>
          <a:srcRect l="4622" t="41030" r="35723" b="34918"/>
          <a:stretch/>
        </p:blipFill>
        <p:spPr>
          <a:xfrm>
            <a:off x="7195874" y="1371871"/>
            <a:ext cx="3338434" cy="1904729"/>
          </a:xfrm>
          <a:ln>
            <a:solidFill>
              <a:schemeClr val="tx2"/>
            </a:solidFill>
          </a:ln>
        </p:spPr>
      </p:pic>
      <p:graphicFrame>
        <p:nvGraphicFramePr>
          <p:cNvPr id="15" name="Table 14">
            <a:extLst>
              <a:ext uri="{FF2B5EF4-FFF2-40B4-BE49-F238E27FC236}">
                <a16:creationId xmlns:a16="http://schemas.microsoft.com/office/drawing/2014/main" id="{D60502CC-AEAF-49BF-2B2D-4C0D79CC8824}"/>
              </a:ext>
            </a:extLst>
          </p:cNvPr>
          <p:cNvGraphicFramePr>
            <a:graphicFrameLocks noGrp="1"/>
          </p:cNvGraphicFramePr>
          <p:nvPr>
            <p:extLst>
              <p:ext uri="{D42A27DB-BD31-4B8C-83A1-F6EECF244321}">
                <p14:modId xmlns:p14="http://schemas.microsoft.com/office/powerpoint/2010/main" val="2059096696"/>
              </p:ext>
            </p:extLst>
          </p:nvPr>
        </p:nvGraphicFramePr>
        <p:xfrm>
          <a:off x="7009062" y="4535097"/>
          <a:ext cx="3525246" cy="1789888"/>
        </p:xfrm>
        <a:graphic>
          <a:graphicData uri="http://schemas.openxmlformats.org/drawingml/2006/table">
            <a:tbl>
              <a:tblPr firstRow="1" bandRow="1">
                <a:tableStyleId>{69012ECD-51FC-41F1-AA8D-1B2483CD663E}</a:tableStyleId>
              </a:tblPr>
              <a:tblGrid>
                <a:gridCol w="1762623">
                  <a:extLst>
                    <a:ext uri="{9D8B030D-6E8A-4147-A177-3AD203B41FA5}">
                      <a16:colId xmlns:a16="http://schemas.microsoft.com/office/drawing/2014/main" val="982590980"/>
                    </a:ext>
                  </a:extLst>
                </a:gridCol>
                <a:gridCol w="1762623">
                  <a:extLst>
                    <a:ext uri="{9D8B030D-6E8A-4147-A177-3AD203B41FA5}">
                      <a16:colId xmlns:a16="http://schemas.microsoft.com/office/drawing/2014/main" val="4128143590"/>
                    </a:ext>
                  </a:extLst>
                </a:gridCol>
              </a:tblGrid>
              <a:tr h="894944">
                <a:tc>
                  <a:txBody>
                    <a:bodyPr/>
                    <a:lstStyle/>
                    <a:p>
                      <a:r>
                        <a:rPr lang="en-US" b="1" dirty="0">
                          <a:solidFill>
                            <a:srgbClr val="0070C0"/>
                          </a:solidFill>
                        </a:rPr>
                        <a:t>True Positive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dirty="0">
                          <a:solidFill>
                            <a:schemeClr val="accent6">
                              <a:lumMod val="20000"/>
                              <a:lumOff val="80000"/>
                            </a:schemeClr>
                          </a:solidFill>
                        </a:rPr>
                        <a:t>False Positive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6497842"/>
                  </a:ext>
                </a:extLst>
              </a:tr>
              <a:tr h="894944">
                <a:tc>
                  <a:txBody>
                    <a:bodyPr/>
                    <a:lstStyle/>
                    <a:p>
                      <a:r>
                        <a:rPr lang="en-US" b="1" dirty="0">
                          <a:solidFill>
                            <a:srgbClr val="FF0000"/>
                          </a:solidFill>
                        </a:rPr>
                        <a:t>False Negative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dirty="0">
                          <a:solidFill>
                            <a:schemeClr val="accent2">
                              <a:lumMod val="40000"/>
                              <a:lumOff val="60000"/>
                            </a:schemeClr>
                          </a:solidFill>
                        </a:rPr>
                        <a:t>True Negative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0553025"/>
                  </a:ext>
                </a:extLst>
              </a:tr>
            </a:tbl>
          </a:graphicData>
        </a:graphic>
      </p:graphicFrame>
      <p:graphicFrame>
        <p:nvGraphicFramePr>
          <p:cNvPr id="17" name="Table 16">
            <a:extLst>
              <a:ext uri="{FF2B5EF4-FFF2-40B4-BE49-F238E27FC236}">
                <a16:creationId xmlns:a16="http://schemas.microsoft.com/office/drawing/2014/main" id="{A1C49ADA-9901-F020-520A-22C6111D16D3}"/>
              </a:ext>
            </a:extLst>
          </p:cNvPr>
          <p:cNvGraphicFramePr>
            <a:graphicFrameLocks noGrp="1"/>
          </p:cNvGraphicFramePr>
          <p:nvPr>
            <p:extLst>
              <p:ext uri="{D42A27DB-BD31-4B8C-83A1-F6EECF244321}">
                <p14:modId xmlns:p14="http://schemas.microsoft.com/office/powerpoint/2010/main" val="457870479"/>
              </p:ext>
            </p:extLst>
          </p:nvPr>
        </p:nvGraphicFramePr>
        <p:xfrm>
          <a:off x="7009060" y="3793417"/>
          <a:ext cx="3525248" cy="741680"/>
        </p:xfrm>
        <a:graphic>
          <a:graphicData uri="http://schemas.openxmlformats.org/drawingml/2006/table">
            <a:tbl>
              <a:tblPr firstRow="1" bandRow="1">
                <a:tableStyleId>{69012ECD-51FC-41F1-AA8D-1B2483CD663E}</a:tableStyleId>
              </a:tblPr>
              <a:tblGrid>
                <a:gridCol w="1762624">
                  <a:extLst>
                    <a:ext uri="{9D8B030D-6E8A-4147-A177-3AD203B41FA5}">
                      <a16:colId xmlns:a16="http://schemas.microsoft.com/office/drawing/2014/main" val="4268056597"/>
                    </a:ext>
                  </a:extLst>
                </a:gridCol>
                <a:gridCol w="1762624">
                  <a:extLst>
                    <a:ext uri="{9D8B030D-6E8A-4147-A177-3AD203B41FA5}">
                      <a16:colId xmlns:a16="http://schemas.microsoft.com/office/drawing/2014/main" val="3589218351"/>
                    </a:ext>
                  </a:extLst>
                </a:gridCol>
              </a:tblGrid>
              <a:tr h="370840">
                <a:tc gridSpan="2">
                  <a:txBody>
                    <a:bodyPr/>
                    <a:lstStyle/>
                    <a:p>
                      <a:pPr algn="ctr"/>
                      <a:r>
                        <a:rPr lang="en-US" b="0" dirty="0">
                          <a:solidFill>
                            <a:schemeClr val="tx1"/>
                          </a:solidFill>
                        </a:rPr>
                        <a:t>Actual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5758694"/>
                  </a:ext>
                </a:extLst>
              </a:tr>
              <a:tr h="370840">
                <a:tc>
                  <a:txBody>
                    <a:bodyPr/>
                    <a:lstStyle/>
                    <a:p>
                      <a:pPr algn="ctr"/>
                      <a:r>
                        <a:rPr lang="en-US" dirty="0"/>
                        <a:t>Cloudy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Clear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2172607"/>
                  </a:ext>
                </a:extLst>
              </a:tr>
            </a:tbl>
          </a:graphicData>
        </a:graphic>
      </p:graphicFrame>
      <p:graphicFrame>
        <p:nvGraphicFramePr>
          <p:cNvPr id="18" name="Table 17">
            <a:extLst>
              <a:ext uri="{FF2B5EF4-FFF2-40B4-BE49-F238E27FC236}">
                <a16:creationId xmlns:a16="http://schemas.microsoft.com/office/drawing/2014/main" id="{2AA6C5E5-9BE7-E877-709B-5B34D5780F2F}"/>
              </a:ext>
            </a:extLst>
          </p:cNvPr>
          <p:cNvGraphicFramePr>
            <a:graphicFrameLocks noGrp="1"/>
          </p:cNvGraphicFramePr>
          <p:nvPr>
            <p:extLst>
              <p:ext uri="{D42A27DB-BD31-4B8C-83A1-F6EECF244321}">
                <p14:modId xmlns:p14="http://schemas.microsoft.com/office/powerpoint/2010/main" val="3176907387"/>
              </p:ext>
            </p:extLst>
          </p:nvPr>
        </p:nvGraphicFramePr>
        <p:xfrm>
          <a:off x="5633840" y="4535097"/>
          <a:ext cx="1375220" cy="1789888"/>
        </p:xfrm>
        <a:graphic>
          <a:graphicData uri="http://schemas.openxmlformats.org/drawingml/2006/table">
            <a:tbl>
              <a:tblPr firstRow="1" bandRow="1">
                <a:tableStyleId>{69012ECD-51FC-41F1-AA8D-1B2483CD663E}</a:tableStyleId>
              </a:tblPr>
              <a:tblGrid>
                <a:gridCol w="687610">
                  <a:extLst>
                    <a:ext uri="{9D8B030D-6E8A-4147-A177-3AD203B41FA5}">
                      <a16:colId xmlns:a16="http://schemas.microsoft.com/office/drawing/2014/main" val="4268056597"/>
                    </a:ext>
                  </a:extLst>
                </a:gridCol>
                <a:gridCol w="687610">
                  <a:extLst>
                    <a:ext uri="{9D8B030D-6E8A-4147-A177-3AD203B41FA5}">
                      <a16:colId xmlns:a16="http://schemas.microsoft.com/office/drawing/2014/main" val="3589218351"/>
                    </a:ext>
                  </a:extLst>
                </a:gridCol>
              </a:tblGrid>
              <a:tr h="894944">
                <a:tc rowSpan="2">
                  <a:txBody>
                    <a:bodyPr/>
                    <a:lstStyle/>
                    <a:p>
                      <a:pPr algn="ctr"/>
                      <a:r>
                        <a:rPr lang="en-US" b="0" dirty="0">
                          <a:solidFill>
                            <a:schemeClr val="tx1"/>
                          </a:solidFill>
                        </a:rPr>
                        <a:t>Predicted</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rPr>
                        <a:t>Cloudy</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5758694"/>
                  </a:ext>
                </a:extLst>
              </a:tr>
              <a:tr h="894944">
                <a:tc vMerge="1">
                  <a:txBody>
                    <a:bodyPr/>
                    <a:lstStyle/>
                    <a:p>
                      <a:pPr algn="ctr"/>
                      <a:endParaRPr lang="en-US" dirty="0"/>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Clear</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2172607"/>
                  </a:ext>
                </a:extLst>
              </a:tr>
            </a:tbl>
          </a:graphicData>
        </a:graphic>
      </p:graphicFrame>
      <p:sp>
        <p:nvSpPr>
          <p:cNvPr id="14" name="Content Placeholder 4">
            <a:extLst>
              <a:ext uri="{FF2B5EF4-FFF2-40B4-BE49-F238E27FC236}">
                <a16:creationId xmlns:a16="http://schemas.microsoft.com/office/drawing/2014/main" id="{B087D9C3-3B35-9E40-679A-377A9FCC6AAA}"/>
              </a:ext>
            </a:extLst>
          </p:cNvPr>
          <p:cNvSpPr txBox="1">
            <a:spLocks/>
          </p:cNvSpPr>
          <p:nvPr/>
        </p:nvSpPr>
        <p:spPr>
          <a:xfrm>
            <a:off x="751600" y="1371871"/>
            <a:ext cx="4054027" cy="284960"/>
          </a:xfrm>
          <a:prstGeom prst="rect">
            <a:avLst/>
          </a:prstGeom>
          <a:noFill/>
        </p:spPr>
        <p:txBody>
          <a:bodyPr/>
          <a:lstStyle>
            <a:lvl1pPr marL="233363" indent="-227013" algn="l" defTabSz="914377" rtl="0" eaLnBrk="1" latinLnBrk="0" hangingPunct="1">
              <a:lnSpc>
                <a:spcPct val="85000"/>
              </a:lnSpc>
              <a:spcBef>
                <a:spcPts val="0"/>
              </a:spcBef>
              <a:spcAft>
                <a:spcPts val="400"/>
              </a:spcAft>
              <a:buClr>
                <a:schemeClr val="accent1"/>
              </a:buClr>
              <a:buFont typeface="Arial" pitchFamily="34" charset="0"/>
              <a:buChar char="•"/>
              <a:tabLst/>
              <a:defRPr sz="1800" b="0" i="0" kern="1200">
                <a:solidFill>
                  <a:schemeClr val="tx1"/>
                </a:solidFill>
                <a:latin typeface="+mn-lt"/>
                <a:ea typeface="Roboto" panose="02000000000000000000" pitchFamily="2" charset="0"/>
                <a:cs typeface="Arial" panose="020B0604020202020204" pitchFamily="34" charset="0"/>
              </a:defRPr>
            </a:lvl1pPr>
            <a:lvl2pPr marL="514350" indent="-223838" algn="l" defTabSz="914377" rtl="0" eaLnBrk="1" latinLnBrk="0" hangingPunct="1">
              <a:lnSpc>
                <a:spcPct val="85000"/>
              </a:lnSpc>
              <a:spcBef>
                <a:spcPts val="0"/>
              </a:spcBef>
              <a:spcAft>
                <a:spcPts val="400"/>
              </a:spcAft>
              <a:buClr>
                <a:schemeClr val="accent1"/>
              </a:buClr>
              <a:buFont typeface="Calibri" pitchFamily="34" charset="0"/>
              <a:buChar char="–"/>
              <a:tabLst/>
              <a:defRPr sz="1800" b="0" i="0" kern="1200">
                <a:solidFill>
                  <a:schemeClr val="tx1"/>
                </a:solidFill>
                <a:latin typeface="+mn-lt"/>
                <a:ea typeface="Roboto" panose="02000000000000000000" pitchFamily="2" charset="0"/>
                <a:cs typeface="Arial" panose="020B0604020202020204" pitchFamily="34" charset="0"/>
              </a:defRPr>
            </a:lvl2pPr>
            <a:lvl3pPr marL="917575" indent="-227013" algn="l" defTabSz="914377" rtl="0" eaLnBrk="1" latinLnBrk="0" hangingPunct="1">
              <a:lnSpc>
                <a:spcPct val="85000"/>
              </a:lnSpc>
              <a:spcBef>
                <a:spcPts val="0"/>
              </a:spcBef>
              <a:spcAft>
                <a:spcPts val="400"/>
              </a:spcAft>
              <a:buClr>
                <a:schemeClr val="accent1"/>
              </a:buClr>
              <a:buSzPct val="80000"/>
              <a:buFont typeface="Courier New" panose="02070309020205020404" pitchFamily="49" charset="0"/>
              <a:buChar char="o"/>
              <a:tabLst/>
              <a:defRPr sz="1800" b="0" i="0" kern="1200">
                <a:solidFill>
                  <a:schemeClr val="tx1"/>
                </a:solidFill>
                <a:latin typeface="+mn-lt"/>
                <a:ea typeface="Roboto" panose="02000000000000000000" pitchFamily="2" charset="0"/>
                <a:cs typeface="Arial" panose="020B0604020202020204" pitchFamily="34" charset="0"/>
              </a:defRPr>
            </a:lvl3pPr>
            <a:lvl4pPr marL="1262063" indent="-228600" algn="l" defTabSz="914377" rtl="0" eaLnBrk="1" latinLnBrk="0" hangingPunct="1">
              <a:lnSpc>
                <a:spcPct val="85000"/>
              </a:lnSpc>
              <a:spcBef>
                <a:spcPts val="0"/>
              </a:spcBef>
              <a:spcAft>
                <a:spcPts val="400"/>
              </a:spcAft>
              <a:buClr>
                <a:schemeClr val="accent1"/>
              </a:buClr>
              <a:buSzPct val="80000"/>
              <a:buFont typeface="Wingdings" pitchFamily="2" charset="2"/>
              <a:buChar char="§"/>
              <a:tabLst/>
              <a:defRPr sz="1800" b="0" i="0" kern="1200">
                <a:solidFill>
                  <a:schemeClr val="tx1"/>
                </a:solidFill>
                <a:latin typeface="+mn-lt"/>
                <a:ea typeface="Roboto" panose="02000000000000000000" pitchFamily="2" charset="0"/>
                <a:cs typeface="Arial" panose="020B0604020202020204" pitchFamily="34" charset="0"/>
              </a:defRPr>
            </a:lvl4pPr>
            <a:lvl5pPr marL="1433513" indent="0" algn="l" defTabSz="914377" rtl="0" eaLnBrk="1" latinLnBrk="0" hangingPunct="1">
              <a:lnSpc>
                <a:spcPct val="85000"/>
              </a:lnSpc>
              <a:spcBef>
                <a:spcPts val="0"/>
              </a:spcBef>
              <a:spcAft>
                <a:spcPts val="400"/>
              </a:spcAft>
              <a:buClr>
                <a:schemeClr val="accent1"/>
              </a:buClr>
              <a:buFontTx/>
              <a:buNone/>
              <a:tabLst/>
              <a:defRPr sz="1600" b="0" i="1" kern="1200">
                <a:solidFill>
                  <a:schemeClr val="tx1"/>
                </a:solidFill>
                <a:latin typeface="+mn-lt"/>
                <a:ea typeface="Roboto" panose="02000000000000000000" pitchFamily="2" charset="0"/>
                <a:cs typeface="Arial" panose="020B0604020202020204" pitchFamily="34" charset="0"/>
              </a:defRPr>
            </a:lvl5pPr>
            <a:lvl6pPr marL="349250" indent="-342900" algn="l" defTabSz="914377" rtl="0" eaLnBrk="1" latinLnBrk="0" hangingPunct="1">
              <a:lnSpc>
                <a:spcPct val="85000"/>
              </a:lnSpc>
              <a:spcBef>
                <a:spcPts val="400"/>
              </a:spcBef>
              <a:spcAft>
                <a:spcPts val="600"/>
              </a:spcAft>
              <a:buClr>
                <a:schemeClr val="accent1"/>
              </a:buClr>
              <a:buFont typeface="+mj-lt"/>
              <a:buAutoNum type="arabicPeriod"/>
              <a:tabLst/>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6pPr>
            <a:lvl7pPr marL="690563" indent="-341313" algn="l" defTabSz="914377" rtl="0" eaLnBrk="1" latinLnBrk="0" hangingPunct="1">
              <a:lnSpc>
                <a:spcPct val="85000"/>
              </a:lnSpc>
              <a:spcBef>
                <a:spcPts val="400"/>
              </a:spcBef>
              <a:spcAft>
                <a:spcPts val="600"/>
              </a:spcAft>
              <a:buClr>
                <a:schemeClr val="accent1"/>
              </a:buClr>
              <a:buFont typeface="+mj-lt"/>
              <a:buAutoNum type="alphaUcPeriod"/>
              <a:tabLst/>
              <a:defRPr sz="1800" kern="1200">
                <a:solidFill>
                  <a:schemeClr val="tx1"/>
                </a:solidFill>
                <a:latin typeface="Roboto" panose="02000000000000000000" pitchFamily="2" charset="0"/>
                <a:ea typeface="+mn-ea"/>
                <a:cs typeface="Arial" panose="020B0604020202020204" pitchFamily="34" charset="0"/>
              </a:defRPr>
            </a:lvl7pPr>
            <a:lvl8pPr marL="1033463" indent="-342900" algn="l" defTabSz="914377" rtl="0" eaLnBrk="1" latinLnBrk="0" hangingPunct="1">
              <a:lnSpc>
                <a:spcPct val="85000"/>
              </a:lnSpc>
              <a:spcBef>
                <a:spcPts val="400"/>
              </a:spcBef>
              <a:spcAft>
                <a:spcPts val="600"/>
              </a:spcAft>
              <a:buClr>
                <a:schemeClr val="accent1"/>
              </a:buClr>
              <a:buFont typeface="+mj-lt"/>
              <a:buAutoNum type="romanLcPeriod"/>
              <a:tabLst/>
              <a:defRPr sz="1800" kern="1200" baseline="0">
                <a:solidFill>
                  <a:schemeClr val="tx1"/>
                </a:solidFill>
                <a:latin typeface="Roboto" panose="02000000000000000000" pitchFamily="2" charset="0"/>
                <a:ea typeface="Roboto" panose="02000000000000000000" pitchFamily="2" charset="0"/>
                <a:cs typeface="+mn-cs"/>
              </a:defRPr>
            </a:lvl8pPr>
            <a:lvl9pPr marL="742950" indent="0" algn="l" defTabSz="914377" rtl="0" eaLnBrk="1" latinLnBrk="0" hangingPunct="1">
              <a:lnSpc>
                <a:spcPct val="85000"/>
              </a:lnSpc>
              <a:spcBef>
                <a:spcPts val="400"/>
              </a:spcBef>
              <a:spcAft>
                <a:spcPts val="600"/>
              </a:spcAft>
              <a:buClr>
                <a:srgbClr val="2A7DE1"/>
              </a:buClr>
              <a:buFont typeface="Arial" panose="020B0604020202020204" pitchFamily="34" charset="0"/>
              <a:buNone/>
              <a:tabLst>
                <a:tab pos="742950" algn="l"/>
              </a:tabLst>
              <a:defRPr sz="1800" kern="1200">
                <a:solidFill>
                  <a:srgbClr val="3F403F"/>
                </a:solidFill>
                <a:latin typeface="Roboto" panose="02000000000000000000" pitchFamily="2" charset="0"/>
                <a:ea typeface="Roboto" panose="02000000000000000000" pitchFamily="2" charset="0"/>
                <a:cs typeface="+mn-cs"/>
              </a:defRPr>
            </a:lvl9pPr>
          </a:lstStyle>
          <a:p>
            <a:pPr marL="0" indent="0">
              <a:buNone/>
            </a:pPr>
            <a:r>
              <a:rPr lang="en-US" dirty="0"/>
              <a:t>XGBoost Confusion Matrix Results</a:t>
            </a:r>
          </a:p>
          <a:p>
            <a:pPr marL="0" indent="0">
              <a:buNone/>
            </a:pPr>
            <a:endParaRPr lang="en-US" dirty="0"/>
          </a:p>
        </p:txBody>
      </p:sp>
    </p:spTree>
    <p:extLst>
      <p:ext uri="{BB962C8B-B14F-4D97-AF65-F5344CB8AC3E}">
        <p14:creationId xmlns:p14="http://schemas.microsoft.com/office/powerpoint/2010/main" val="1806714240"/>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7BDD70-6C00-CF4C-F08F-1938582AC4F2}"/>
              </a:ext>
            </a:extLst>
          </p:cNvPr>
          <p:cNvSpPr>
            <a:spLocks noGrp="1"/>
          </p:cNvSpPr>
          <p:nvPr>
            <p:ph type="title"/>
          </p:nvPr>
        </p:nvSpPr>
        <p:spPr/>
        <p:txBody>
          <a:bodyPr/>
          <a:lstStyle/>
          <a:p>
            <a:r>
              <a:rPr lang="en-US" dirty="0"/>
              <a:t>Overall results for XGBoost August-December 2015</a:t>
            </a:r>
          </a:p>
        </p:txBody>
      </p:sp>
      <p:pic>
        <p:nvPicPr>
          <p:cNvPr id="15" name="Content Placeholder 14" descr="Chart, bar chart&#10;&#10;Description automatically generated">
            <a:extLst>
              <a:ext uri="{FF2B5EF4-FFF2-40B4-BE49-F238E27FC236}">
                <a16:creationId xmlns:a16="http://schemas.microsoft.com/office/drawing/2014/main" id="{D1422B9F-60F8-4401-EBE4-38F692840020}"/>
              </a:ext>
            </a:extLst>
          </p:cNvPr>
          <p:cNvPicPr>
            <a:picLocks noGrp="1" noChangeAspect="1"/>
          </p:cNvPicPr>
          <p:nvPr>
            <p:ph idx="18"/>
          </p:nvPr>
        </p:nvPicPr>
        <p:blipFill rotWithShape="1">
          <a:blip r:embed="rId3"/>
          <a:srcRect r="8741"/>
          <a:stretch/>
        </p:blipFill>
        <p:spPr>
          <a:xfrm>
            <a:off x="226903" y="1549082"/>
            <a:ext cx="4853096" cy="3988436"/>
          </a:xfrm>
        </p:spPr>
      </p:pic>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3018975E-9620-AB56-3639-D1A2EA5089A1}"/>
                  </a:ext>
                </a:extLst>
              </p:cNvPr>
              <p:cNvSpPr>
                <a:spLocks noGrp="1"/>
              </p:cNvSpPr>
              <p:nvPr>
                <p:ph idx="17"/>
              </p:nvPr>
            </p:nvSpPr>
            <p:spPr>
              <a:xfrm>
                <a:off x="5405120" y="1275485"/>
                <a:ext cx="3865880" cy="4955043"/>
              </a:xfrm>
            </p:spPr>
            <p:txBody>
              <a:bodyPr/>
              <a:lstStyle/>
              <a:p>
                <a:pPr marL="6350" indent="0">
                  <a:buNone/>
                </a:pPr>
                <a:r>
                  <a:rPr lang="en-US" dirty="0"/>
                  <a:t>Precision: Out of all the positive predicted, what percentage is truly positive?</a:t>
                </a:r>
              </a:p>
              <a:p>
                <a:pPr marL="635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𝑃𝑟𝑒𝑐𝑖𝑠𝑖𝑜𝑛</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𝑇𝑃</m:t>
                          </m:r>
                        </m:num>
                        <m:den>
                          <m:r>
                            <a:rPr lang="en-US" b="0" i="1" smtClean="0">
                              <a:latin typeface="Cambria Math" panose="02040503050406030204" pitchFamily="18" charset="0"/>
                            </a:rPr>
                            <m:t>𝑇𝑃</m:t>
                          </m:r>
                          <m:r>
                            <a:rPr lang="en-US" b="0" i="1" smtClean="0">
                              <a:latin typeface="Cambria Math" panose="02040503050406030204" pitchFamily="18" charset="0"/>
                            </a:rPr>
                            <m:t>+</m:t>
                          </m:r>
                          <m:r>
                            <a:rPr lang="en-US" b="0" i="1" smtClean="0">
                              <a:latin typeface="Cambria Math" panose="02040503050406030204" pitchFamily="18" charset="0"/>
                            </a:rPr>
                            <m:t>𝐹𝑃</m:t>
                          </m:r>
                        </m:den>
                      </m:f>
                    </m:oMath>
                  </m:oMathPara>
                </a14:m>
                <a:endParaRPr lang="en-US" dirty="0"/>
              </a:p>
              <a:p>
                <a:pPr marL="6350" indent="0">
                  <a:buNone/>
                </a:pPr>
                <a:endParaRPr lang="en-US" dirty="0"/>
              </a:p>
              <a:p>
                <a:r>
                  <a:rPr lang="en-US" dirty="0"/>
                  <a:t>Median precision 80%</a:t>
                </a:r>
              </a:p>
              <a:p>
                <a:endParaRPr lang="en-US" dirty="0"/>
              </a:p>
              <a:p>
                <a:pPr marL="6350" indent="0">
                  <a:buNone/>
                </a:pPr>
                <a:r>
                  <a:rPr lang="en-US" dirty="0"/>
                  <a:t>Recall: Out of the total positive, what percentage are predicted positive (aka true positive rate)</a:t>
                </a:r>
              </a:p>
              <a:p>
                <a:endParaRPr lang="en-US" dirty="0"/>
              </a:p>
              <a:p>
                <a:pPr marL="635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𝑅𝑒𝑐𝑎𝑙𝑙</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𝑇𝑃</m:t>
                          </m:r>
                        </m:num>
                        <m:den>
                          <m:r>
                            <a:rPr lang="en-US" b="0" i="1" smtClean="0">
                              <a:latin typeface="Cambria Math" panose="02040503050406030204" pitchFamily="18" charset="0"/>
                            </a:rPr>
                            <m:t>𝑇𝑝</m:t>
                          </m:r>
                          <m:r>
                            <a:rPr lang="en-US" b="0" i="1" smtClean="0">
                              <a:latin typeface="Cambria Math" panose="02040503050406030204" pitchFamily="18" charset="0"/>
                            </a:rPr>
                            <m:t>+</m:t>
                          </m:r>
                          <m:r>
                            <a:rPr lang="en-US" b="0" i="1" smtClean="0">
                              <a:latin typeface="Cambria Math" panose="02040503050406030204" pitchFamily="18" charset="0"/>
                            </a:rPr>
                            <m:t>𝐹𝑁</m:t>
                          </m:r>
                        </m:den>
                      </m:f>
                    </m:oMath>
                  </m:oMathPara>
                </a14:m>
                <a:endParaRPr lang="en-US" b="0" dirty="0"/>
              </a:p>
              <a:p>
                <a:pPr marL="6350" indent="0">
                  <a:buNone/>
                </a:pPr>
                <a:endParaRPr lang="en-US" dirty="0"/>
              </a:p>
              <a:p>
                <a:r>
                  <a:rPr lang="en-US" dirty="0"/>
                  <a:t>Average recall is 71%</a:t>
                </a:r>
              </a:p>
            </p:txBody>
          </p:sp>
        </mc:Choice>
        <mc:Fallback xmlns="">
          <p:sp>
            <p:nvSpPr>
              <p:cNvPr id="4" name="Content Placeholder 3">
                <a:extLst>
                  <a:ext uri="{FF2B5EF4-FFF2-40B4-BE49-F238E27FC236}">
                    <a16:creationId xmlns:a16="http://schemas.microsoft.com/office/drawing/2014/main" id="{3018975E-9620-AB56-3639-D1A2EA5089A1}"/>
                  </a:ext>
                </a:extLst>
              </p:cNvPr>
              <p:cNvSpPr>
                <a:spLocks noGrp="1" noRot="1" noChangeAspect="1" noMove="1" noResize="1" noEditPoints="1" noAdjustHandles="1" noChangeArrowheads="1" noChangeShapeType="1" noTextEdit="1"/>
              </p:cNvSpPr>
              <p:nvPr>
                <p:ph idx="17"/>
              </p:nvPr>
            </p:nvSpPr>
            <p:spPr>
              <a:xfrm>
                <a:off x="5405120" y="1275485"/>
                <a:ext cx="3865880" cy="4955043"/>
              </a:xfrm>
              <a:blipFill>
                <a:blip r:embed="rId4"/>
                <a:stretch>
                  <a:fillRect l="-2288" t="-2302" r="-1961"/>
                </a:stretch>
              </a:blipFill>
            </p:spPr>
            <p:txBody>
              <a:bodyPr/>
              <a:lstStyle/>
              <a:p>
                <a:r>
                  <a:rPr lang="en-US">
                    <a:noFill/>
                  </a:rPr>
                  <a:t> </a:t>
                </a:r>
              </a:p>
            </p:txBody>
          </p:sp>
        </mc:Fallback>
      </mc:AlternateContent>
      <p:graphicFrame>
        <p:nvGraphicFramePr>
          <p:cNvPr id="10" name="Table 9">
            <a:extLst>
              <a:ext uri="{FF2B5EF4-FFF2-40B4-BE49-F238E27FC236}">
                <a16:creationId xmlns:a16="http://schemas.microsoft.com/office/drawing/2014/main" id="{4BFA32E0-A14F-A66D-B19A-CC053DCCC856}"/>
              </a:ext>
            </a:extLst>
          </p:cNvPr>
          <p:cNvGraphicFramePr>
            <a:graphicFrameLocks noGrp="1"/>
          </p:cNvGraphicFramePr>
          <p:nvPr>
            <p:extLst>
              <p:ext uri="{D42A27DB-BD31-4B8C-83A1-F6EECF244321}">
                <p14:modId xmlns:p14="http://schemas.microsoft.com/office/powerpoint/2010/main" val="4157858438"/>
              </p:ext>
            </p:extLst>
          </p:nvPr>
        </p:nvGraphicFramePr>
        <p:xfrm>
          <a:off x="9534783" y="1148119"/>
          <a:ext cx="2350740" cy="5014906"/>
        </p:xfrm>
        <a:graphic>
          <a:graphicData uri="http://schemas.openxmlformats.org/drawingml/2006/table">
            <a:tbl>
              <a:tblPr/>
              <a:tblGrid>
                <a:gridCol w="783580">
                  <a:extLst>
                    <a:ext uri="{9D8B030D-6E8A-4147-A177-3AD203B41FA5}">
                      <a16:colId xmlns:a16="http://schemas.microsoft.com/office/drawing/2014/main" val="125454126"/>
                    </a:ext>
                  </a:extLst>
                </a:gridCol>
                <a:gridCol w="783580">
                  <a:extLst>
                    <a:ext uri="{9D8B030D-6E8A-4147-A177-3AD203B41FA5}">
                      <a16:colId xmlns:a16="http://schemas.microsoft.com/office/drawing/2014/main" val="296008359"/>
                    </a:ext>
                  </a:extLst>
                </a:gridCol>
                <a:gridCol w="783580">
                  <a:extLst>
                    <a:ext uri="{9D8B030D-6E8A-4147-A177-3AD203B41FA5}">
                      <a16:colId xmlns:a16="http://schemas.microsoft.com/office/drawing/2014/main" val="1724262379"/>
                    </a:ext>
                  </a:extLst>
                </a:gridCol>
              </a:tblGrid>
              <a:tr h="192881">
                <a:tc>
                  <a:txBody>
                    <a:bodyPr/>
                    <a:lstStyle/>
                    <a:p>
                      <a:pPr algn="l" fontAlgn="b"/>
                      <a:r>
                        <a:rPr lang="en-US" sz="1100" b="1" i="0" u="none" strike="noStrike">
                          <a:solidFill>
                            <a:srgbClr val="000000"/>
                          </a:solidFill>
                          <a:effectLst/>
                          <a:latin typeface="Calibri" panose="020F0502020204030204" pitchFamily="34" charset="0"/>
                        </a:rPr>
                        <a:t>Height [km]</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Precision</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Recall</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0620889"/>
                  </a:ext>
                </a:extLst>
              </a:tr>
              <a:tr h="192881">
                <a:tc>
                  <a:txBody>
                    <a:bodyPr/>
                    <a:lstStyle/>
                    <a:p>
                      <a:pPr algn="r" fontAlgn="b"/>
                      <a:r>
                        <a:rPr lang="en-US" sz="1100" b="0" i="0" u="none" strike="noStrike">
                          <a:solidFill>
                            <a:srgbClr val="000000"/>
                          </a:solidFill>
                          <a:effectLst/>
                          <a:latin typeface="Calibri" panose="020F0502020204030204" pitchFamily="34" charset="0"/>
                        </a:rPr>
                        <a:t>0.0</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76.0</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49.6</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059543503"/>
                  </a:ext>
                </a:extLst>
              </a:tr>
              <a:tr h="192881">
                <a:tc>
                  <a:txBody>
                    <a:bodyPr/>
                    <a:lstStyle/>
                    <a:p>
                      <a:pPr algn="r" fontAlgn="b"/>
                      <a:r>
                        <a:rPr lang="en-US" sz="1100" b="0" i="0" u="none" strike="noStrike">
                          <a:solidFill>
                            <a:srgbClr val="000000"/>
                          </a:solidFill>
                          <a:effectLst/>
                          <a:latin typeface="Calibri" panose="020F0502020204030204" pitchFamily="34" charset="0"/>
                        </a:rPr>
                        <a:t>0.7</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77.3</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74.2</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517764823"/>
                  </a:ext>
                </a:extLst>
              </a:tr>
              <a:tr h="192881">
                <a:tc>
                  <a:txBody>
                    <a:bodyPr/>
                    <a:lstStyle/>
                    <a:p>
                      <a:pPr algn="r" fontAlgn="b"/>
                      <a:r>
                        <a:rPr lang="en-US" sz="1100" b="0" i="0" u="none" strike="noStrike">
                          <a:solidFill>
                            <a:srgbClr val="000000"/>
                          </a:solidFill>
                          <a:effectLst/>
                          <a:latin typeface="Calibri" panose="020F0502020204030204" pitchFamily="34" charset="0"/>
                        </a:rPr>
                        <a:t>1.4</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76.9</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70.0</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034656727"/>
                  </a:ext>
                </a:extLst>
              </a:tr>
              <a:tr h="192881">
                <a:tc>
                  <a:txBody>
                    <a:bodyPr/>
                    <a:lstStyle/>
                    <a:p>
                      <a:pPr algn="r" fontAlgn="b"/>
                      <a:r>
                        <a:rPr lang="en-US" sz="1100" b="0" i="0" u="none" strike="noStrike">
                          <a:solidFill>
                            <a:srgbClr val="000000"/>
                          </a:solidFill>
                          <a:effectLst/>
                          <a:latin typeface="Calibri" panose="020F0502020204030204" pitchFamily="34" charset="0"/>
                        </a:rPr>
                        <a:t>2.2</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79.0</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64.9</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133468429"/>
                  </a:ext>
                </a:extLst>
              </a:tr>
              <a:tr h="192881">
                <a:tc>
                  <a:txBody>
                    <a:bodyPr/>
                    <a:lstStyle/>
                    <a:p>
                      <a:pPr algn="r" fontAlgn="b"/>
                      <a:r>
                        <a:rPr lang="en-US" sz="1100" b="0" i="0" u="none" strike="noStrike">
                          <a:solidFill>
                            <a:srgbClr val="000000"/>
                          </a:solidFill>
                          <a:effectLst/>
                          <a:latin typeface="Calibri" panose="020F0502020204030204" pitchFamily="34" charset="0"/>
                        </a:rPr>
                        <a:t>2.9</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80.0</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67.4</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111487934"/>
                  </a:ext>
                </a:extLst>
              </a:tr>
              <a:tr h="192881">
                <a:tc>
                  <a:txBody>
                    <a:bodyPr/>
                    <a:lstStyle/>
                    <a:p>
                      <a:pPr algn="r" fontAlgn="b"/>
                      <a:r>
                        <a:rPr lang="en-US" sz="1100" b="0" i="0" u="none" strike="noStrike">
                          <a:solidFill>
                            <a:srgbClr val="000000"/>
                          </a:solidFill>
                          <a:effectLst/>
                          <a:latin typeface="Calibri" panose="020F0502020204030204" pitchFamily="34" charset="0"/>
                        </a:rPr>
                        <a:t>3.6</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80.3</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68.8</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500716276"/>
                  </a:ext>
                </a:extLst>
              </a:tr>
              <a:tr h="192881">
                <a:tc>
                  <a:txBody>
                    <a:bodyPr/>
                    <a:lstStyle/>
                    <a:p>
                      <a:pPr algn="r" fontAlgn="b"/>
                      <a:r>
                        <a:rPr lang="en-US" sz="1100" b="0" i="0" u="none" strike="noStrike" dirty="0">
                          <a:solidFill>
                            <a:srgbClr val="000000"/>
                          </a:solidFill>
                          <a:effectLst/>
                          <a:latin typeface="Calibri" panose="020F0502020204030204" pitchFamily="34" charset="0"/>
                        </a:rPr>
                        <a:t>4.3</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dirty="0">
                          <a:solidFill>
                            <a:srgbClr val="000000"/>
                          </a:solidFill>
                          <a:effectLst/>
                          <a:latin typeface="Calibri" panose="020F0502020204030204" pitchFamily="34" charset="0"/>
                        </a:rPr>
                        <a:t>80.8</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69.7</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069031067"/>
                  </a:ext>
                </a:extLst>
              </a:tr>
              <a:tr h="192881">
                <a:tc>
                  <a:txBody>
                    <a:bodyPr/>
                    <a:lstStyle/>
                    <a:p>
                      <a:pPr algn="r" fontAlgn="b"/>
                      <a:r>
                        <a:rPr lang="en-US" sz="1100" b="0" i="0" u="none" strike="noStrike">
                          <a:solidFill>
                            <a:srgbClr val="000000"/>
                          </a:solidFill>
                          <a:effectLst/>
                          <a:latin typeface="Calibri" panose="020F0502020204030204" pitchFamily="34" charset="0"/>
                        </a:rPr>
                        <a:t>5.0</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80.6</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70.5</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4381195"/>
                  </a:ext>
                </a:extLst>
              </a:tr>
              <a:tr h="192881">
                <a:tc>
                  <a:txBody>
                    <a:bodyPr/>
                    <a:lstStyle/>
                    <a:p>
                      <a:pPr algn="r" fontAlgn="b"/>
                      <a:r>
                        <a:rPr lang="en-US" sz="1100" b="0" i="0" u="none" strike="noStrike">
                          <a:solidFill>
                            <a:srgbClr val="000000"/>
                          </a:solidFill>
                          <a:effectLst/>
                          <a:latin typeface="Calibri" panose="020F0502020204030204" pitchFamily="34" charset="0"/>
                        </a:rPr>
                        <a:t>5.8</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80.6</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70.7</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0038304"/>
                  </a:ext>
                </a:extLst>
              </a:tr>
              <a:tr h="192881">
                <a:tc>
                  <a:txBody>
                    <a:bodyPr/>
                    <a:lstStyle/>
                    <a:p>
                      <a:pPr algn="r" fontAlgn="b"/>
                      <a:r>
                        <a:rPr lang="en-US" sz="1100" b="0" i="0" u="none" strike="noStrike">
                          <a:solidFill>
                            <a:srgbClr val="000000"/>
                          </a:solidFill>
                          <a:effectLst/>
                          <a:latin typeface="Calibri" panose="020F0502020204030204" pitchFamily="34" charset="0"/>
                        </a:rPr>
                        <a:t>6.5</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80.3</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70.9</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189807"/>
                  </a:ext>
                </a:extLst>
              </a:tr>
              <a:tr h="192881">
                <a:tc>
                  <a:txBody>
                    <a:bodyPr/>
                    <a:lstStyle/>
                    <a:p>
                      <a:pPr algn="r" fontAlgn="b"/>
                      <a:r>
                        <a:rPr lang="en-US" sz="1100" b="0" i="0" u="none" strike="noStrike">
                          <a:solidFill>
                            <a:srgbClr val="000000"/>
                          </a:solidFill>
                          <a:effectLst/>
                          <a:latin typeface="Calibri" panose="020F0502020204030204" pitchFamily="34" charset="0"/>
                        </a:rPr>
                        <a:t>7.2</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81.4</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75.6</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8344637"/>
                  </a:ext>
                </a:extLst>
              </a:tr>
              <a:tr h="192881">
                <a:tc>
                  <a:txBody>
                    <a:bodyPr/>
                    <a:lstStyle/>
                    <a:p>
                      <a:pPr algn="r" fontAlgn="b"/>
                      <a:r>
                        <a:rPr lang="en-US" sz="1100" b="0" i="0" u="none" strike="noStrike">
                          <a:solidFill>
                            <a:srgbClr val="000000"/>
                          </a:solidFill>
                          <a:effectLst/>
                          <a:latin typeface="Calibri" panose="020F0502020204030204" pitchFamily="34" charset="0"/>
                        </a:rPr>
                        <a:t>7.9</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80.8</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74.7</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5625407"/>
                  </a:ext>
                </a:extLst>
              </a:tr>
              <a:tr h="192881">
                <a:tc>
                  <a:txBody>
                    <a:bodyPr/>
                    <a:lstStyle/>
                    <a:p>
                      <a:pPr algn="r" fontAlgn="b"/>
                      <a:r>
                        <a:rPr lang="en-US" sz="1100" b="0" i="0" u="none" strike="noStrike">
                          <a:solidFill>
                            <a:srgbClr val="000000"/>
                          </a:solidFill>
                          <a:effectLst/>
                          <a:latin typeface="Calibri" panose="020F0502020204030204" pitchFamily="34" charset="0"/>
                        </a:rPr>
                        <a:t>8.6</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80.8</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74.2</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3188795"/>
                  </a:ext>
                </a:extLst>
              </a:tr>
              <a:tr h="192881">
                <a:tc>
                  <a:txBody>
                    <a:bodyPr/>
                    <a:lstStyle/>
                    <a:p>
                      <a:pPr algn="r" fontAlgn="b"/>
                      <a:r>
                        <a:rPr lang="en-US" sz="1100" b="0" i="0" u="none" strike="noStrike">
                          <a:solidFill>
                            <a:srgbClr val="000000"/>
                          </a:solidFill>
                          <a:effectLst/>
                          <a:latin typeface="Calibri" panose="020F0502020204030204" pitchFamily="34" charset="0"/>
                        </a:rPr>
                        <a:t>9.4</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79.8</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72.7</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7623605"/>
                  </a:ext>
                </a:extLst>
              </a:tr>
              <a:tr h="192881">
                <a:tc>
                  <a:txBody>
                    <a:bodyPr/>
                    <a:lstStyle/>
                    <a:p>
                      <a:pPr algn="r" fontAlgn="b"/>
                      <a:r>
                        <a:rPr lang="en-US" sz="1100" b="0" i="0" u="none" strike="noStrike">
                          <a:solidFill>
                            <a:srgbClr val="000000"/>
                          </a:solidFill>
                          <a:effectLst/>
                          <a:latin typeface="Calibri" panose="020F0502020204030204" pitchFamily="34" charset="0"/>
                        </a:rPr>
                        <a:t>10.1</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79.8</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72.0</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094845418"/>
                  </a:ext>
                </a:extLst>
              </a:tr>
              <a:tr h="192881">
                <a:tc>
                  <a:txBody>
                    <a:bodyPr/>
                    <a:lstStyle/>
                    <a:p>
                      <a:pPr algn="r" fontAlgn="b"/>
                      <a:r>
                        <a:rPr lang="en-US" sz="1100" b="0" i="0" u="none" strike="noStrike">
                          <a:solidFill>
                            <a:srgbClr val="000000"/>
                          </a:solidFill>
                          <a:effectLst/>
                          <a:latin typeface="Calibri" panose="020F0502020204030204" pitchFamily="34" charset="0"/>
                        </a:rPr>
                        <a:t>10.8</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80.1</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71.7</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673393825"/>
                  </a:ext>
                </a:extLst>
              </a:tr>
              <a:tr h="192881">
                <a:tc>
                  <a:txBody>
                    <a:bodyPr/>
                    <a:lstStyle/>
                    <a:p>
                      <a:pPr algn="r" fontAlgn="b"/>
                      <a:r>
                        <a:rPr lang="en-US" sz="1100" b="0" i="0" u="none" strike="noStrike">
                          <a:solidFill>
                            <a:srgbClr val="000000"/>
                          </a:solidFill>
                          <a:effectLst/>
                          <a:latin typeface="Calibri" panose="020F0502020204030204" pitchFamily="34" charset="0"/>
                        </a:rPr>
                        <a:t>11.5</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80.0</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73.0</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202493277"/>
                  </a:ext>
                </a:extLst>
              </a:tr>
              <a:tr h="192881">
                <a:tc>
                  <a:txBody>
                    <a:bodyPr/>
                    <a:lstStyle/>
                    <a:p>
                      <a:pPr algn="r" fontAlgn="b"/>
                      <a:r>
                        <a:rPr lang="en-US" sz="1100" b="0" i="0" u="none" strike="noStrike">
                          <a:solidFill>
                            <a:srgbClr val="000000"/>
                          </a:solidFill>
                          <a:effectLst/>
                          <a:latin typeface="Calibri" panose="020F0502020204030204" pitchFamily="34" charset="0"/>
                        </a:rPr>
                        <a:t>12.2</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79.8</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73.0</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3230390"/>
                  </a:ext>
                </a:extLst>
              </a:tr>
              <a:tr h="192881">
                <a:tc>
                  <a:txBody>
                    <a:bodyPr/>
                    <a:lstStyle/>
                    <a:p>
                      <a:pPr algn="r" fontAlgn="b"/>
                      <a:r>
                        <a:rPr lang="en-US" sz="1100" b="0" i="0" u="none" strike="noStrike">
                          <a:solidFill>
                            <a:srgbClr val="000000"/>
                          </a:solidFill>
                          <a:effectLst/>
                          <a:latin typeface="Calibri" panose="020F0502020204030204" pitchFamily="34" charset="0"/>
                        </a:rPr>
                        <a:t>13.0</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79.8</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72.8</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746042633"/>
                  </a:ext>
                </a:extLst>
              </a:tr>
              <a:tr h="192881">
                <a:tc>
                  <a:txBody>
                    <a:bodyPr/>
                    <a:lstStyle/>
                    <a:p>
                      <a:pPr algn="r" fontAlgn="b"/>
                      <a:r>
                        <a:rPr lang="en-US" sz="1100" b="0" i="0" u="none" strike="noStrike">
                          <a:solidFill>
                            <a:srgbClr val="000000"/>
                          </a:solidFill>
                          <a:effectLst/>
                          <a:latin typeface="Calibri" panose="020F0502020204030204" pitchFamily="34" charset="0"/>
                        </a:rPr>
                        <a:t>13.7</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80.9</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70.6</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452100829"/>
                  </a:ext>
                </a:extLst>
              </a:tr>
              <a:tr h="192881">
                <a:tc>
                  <a:txBody>
                    <a:bodyPr/>
                    <a:lstStyle/>
                    <a:p>
                      <a:pPr algn="r" fontAlgn="b"/>
                      <a:r>
                        <a:rPr lang="en-US" sz="1100" b="0" i="0" u="none" strike="noStrike">
                          <a:solidFill>
                            <a:srgbClr val="000000"/>
                          </a:solidFill>
                          <a:effectLst/>
                          <a:latin typeface="Calibri" panose="020F0502020204030204" pitchFamily="34" charset="0"/>
                        </a:rPr>
                        <a:t>14.4</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82.7</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65.8</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74377651"/>
                  </a:ext>
                </a:extLst>
              </a:tr>
              <a:tr h="192881">
                <a:tc>
                  <a:txBody>
                    <a:bodyPr/>
                    <a:lstStyle/>
                    <a:p>
                      <a:pPr algn="r" fontAlgn="b"/>
                      <a:r>
                        <a:rPr lang="en-US" sz="1100" b="0" i="0" u="none" strike="noStrike">
                          <a:solidFill>
                            <a:srgbClr val="000000"/>
                          </a:solidFill>
                          <a:effectLst/>
                          <a:latin typeface="Calibri" panose="020F0502020204030204" pitchFamily="34" charset="0"/>
                        </a:rPr>
                        <a:t>15.1</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85.3</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60.6</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266262254"/>
                  </a:ext>
                </a:extLst>
              </a:tr>
              <a:tr h="192881">
                <a:tc>
                  <a:txBody>
                    <a:bodyPr/>
                    <a:lstStyle/>
                    <a:p>
                      <a:pPr algn="r" fontAlgn="b"/>
                      <a:r>
                        <a:rPr lang="en-US" sz="1100" b="0" i="0" u="none" strike="noStrike">
                          <a:solidFill>
                            <a:srgbClr val="000000"/>
                          </a:solidFill>
                          <a:effectLst/>
                          <a:latin typeface="Calibri" panose="020F0502020204030204" pitchFamily="34" charset="0"/>
                        </a:rPr>
                        <a:t>15.8</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91.5</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63.8</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649880398"/>
                  </a:ext>
                </a:extLst>
              </a:tr>
              <a:tr h="192881">
                <a:tc>
                  <a:txBody>
                    <a:bodyPr/>
                    <a:lstStyle/>
                    <a:p>
                      <a:pPr algn="r" fontAlgn="b"/>
                      <a:r>
                        <a:rPr lang="en-US" sz="1100" b="0" i="0" u="none" strike="noStrike">
                          <a:solidFill>
                            <a:srgbClr val="000000"/>
                          </a:solidFill>
                          <a:effectLst/>
                          <a:latin typeface="Calibri" panose="020F0502020204030204" pitchFamily="34" charset="0"/>
                        </a:rPr>
                        <a:t>16.6</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96.1</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75.2</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097736008"/>
                  </a:ext>
                </a:extLst>
              </a:tr>
              <a:tr h="192881">
                <a:tc>
                  <a:txBody>
                    <a:bodyPr/>
                    <a:lstStyle/>
                    <a:p>
                      <a:pPr algn="r" fontAlgn="b"/>
                      <a:r>
                        <a:rPr lang="en-US" sz="1100" b="0" i="0" u="none" strike="noStrike">
                          <a:solidFill>
                            <a:srgbClr val="000000"/>
                          </a:solidFill>
                          <a:effectLst/>
                          <a:latin typeface="Calibri" panose="020F0502020204030204" pitchFamily="34" charset="0"/>
                        </a:rPr>
                        <a:t>17.3</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a:solidFill>
                            <a:srgbClr val="000000"/>
                          </a:solidFill>
                          <a:effectLst/>
                          <a:latin typeface="Calibri" panose="020F0502020204030204" pitchFamily="34" charset="0"/>
                        </a:rPr>
                        <a:t>99.1</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n-US" sz="1100" b="0" i="0" u="none" strike="noStrike" dirty="0">
                          <a:solidFill>
                            <a:srgbClr val="000000"/>
                          </a:solidFill>
                          <a:effectLst/>
                          <a:latin typeface="Calibri" panose="020F0502020204030204" pitchFamily="34" charset="0"/>
                        </a:rPr>
                        <a:t>92.2</a:t>
                      </a:r>
                    </a:p>
                  </a:txBody>
                  <a:tcPr marL="9041" marR="9041" marT="90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414036647"/>
                  </a:ext>
                </a:extLst>
              </a:tr>
            </a:tbl>
          </a:graphicData>
        </a:graphic>
      </p:graphicFrame>
    </p:spTree>
    <p:extLst>
      <p:ext uri="{BB962C8B-B14F-4D97-AF65-F5344CB8AC3E}">
        <p14:creationId xmlns:p14="http://schemas.microsoft.com/office/powerpoint/2010/main" val="1980508286"/>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D798-ECE0-C168-C1FD-B9AEAC9DFAF3}"/>
              </a:ext>
            </a:extLst>
          </p:cNvPr>
          <p:cNvSpPr>
            <a:spLocks noGrp="1"/>
          </p:cNvSpPr>
          <p:nvPr>
            <p:ph type="title"/>
          </p:nvPr>
        </p:nvSpPr>
        <p:spPr/>
        <p:txBody>
          <a:bodyPr/>
          <a:lstStyle/>
          <a:p>
            <a:r>
              <a:rPr lang="en-US" dirty="0"/>
              <a:t>Feature Importance</a:t>
            </a:r>
          </a:p>
        </p:txBody>
      </p:sp>
      <p:pic>
        <p:nvPicPr>
          <p:cNvPr id="7" name="Content Placeholder 6" descr="A picture containing graphical user interface&#10;&#10;Description automatically generated">
            <a:extLst>
              <a:ext uri="{FF2B5EF4-FFF2-40B4-BE49-F238E27FC236}">
                <a16:creationId xmlns:a16="http://schemas.microsoft.com/office/drawing/2014/main" id="{6191F4E4-5525-EDB5-3BF6-DDFFDC8A4430}"/>
              </a:ext>
            </a:extLst>
          </p:cNvPr>
          <p:cNvPicPr>
            <a:picLocks noGrp="1" noChangeAspect="1"/>
          </p:cNvPicPr>
          <p:nvPr>
            <p:ph idx="17"/>
          </p:nvPr>
        </p:nvPicPr>
        <p:blipFill rotWithShape="1">
          <a:blip r:embed="rId3"/>
          <a:srcRect l="5046" t="7268" r="13255"/>
          <a:stretch/>
        </p:blipFill>
        <p:spPr>
          <a:xfrm>
            <a:off x="6096000" y="1052951"/>
            <a:ext cx="5593057" cy="3854327"/>
          </a:xfrm>
        </p:spPr>
      </p:pic>
      <p:pic>
        <p:nvPicPr>
          <p:cNvPr id="9" name="Content Placeholder 8" descr="A screenshot of a computer&#10;&#10;Description automatically generated with medium confidence">
            <a:extLst>
              <a:ext uri="{FF2B5EF4-FFF2-40B4-BE49-F238E27FC236}">
                <a16:creationId xmlns:a16="http://schemas.microsoft.com/office/drawing/2014/main" id="{9C8B27B4-EE12-C64E-DD9C-15DCBC82B47A}"/>
              </a:ext>
            </a:extLst>
          </p:cNvPr>
          <p:cNvPicPr>
            <a:picLocks noGrp="1" noChangeAspect="1"/>
          </p:cNvPicPr>
          <p:nvPr>
            <p:ph idx="18"/>
          </p:nvPr>
        </p:nvPicPr>
        <p:blipFill rotWithShape="1">
          <a:blip r:embed="rId4"/>
          <a:srcRect l="4871" t="7268" r="13429"/>
          <a:stretch/>
        </p:blipFill>
        <p:spPr>
          <a:xfrm>
            <a:off x="315685" y="1052951"/>
            <a:ext cx="5593056" cy="3854327"/>
          </a:xfrm>
        </p:spPr>
      </p:pic>
      <p:sp>
        <p:nvSpPr>
          <p:cNvPr id="5" name="Content Placeholder 4">
            <a:extLst>
              <a:ext uri="{FF2B5EF4-FFF2-40B4-BE49-F238E27FC236}">
                <a16:creationId xmlns:a16="http://schemas.microsoft.com/office/drawing/2014/main" id="{AD3B2533-DE2E-EC8E-AF1A-7D5DAAAEFF76}"/>
              </a:ext>
            </a:extLst>
          </p:cNvPr>
          <p:cNvSpPr>
            <a:spLocks noGrp="1"/>
          </p:cNvSpPr>
          <p:nvPr>
            <p:ph idx="19"/>
          </p:nvPr>
        </p:nvSpPr>
        <p:spPr>
          <a:xfrm>
            <a:off x="315685" y="5079123"/>
            <a:ext cx="5297715" cy="1264603"/>
          </a:xfrm>
        </p:spPr>
        <p:txBody>
          <a:bodyPr/>
          <a:lstStyle/>
          <a:p>
            <a:pPr marL="6350" indent="0">
              <a:buNone/>
            </a:pPr>
            <a:r>
              <a:rPr lang="en-US" i="0" u="none" strike="noStrike" dirty="0">
                <a:solidFill>
                  <a:srgbClr val="242424"/>
                </a:solidFill>
                <a:effectLst/>
                <a:latin typeface="source-serif-pro"/>
              </a:rPr>
              <a:t>Coverage </a:t>
            </a:r>
            <a:r>
              <a:rPr lang="en-US" b="0" i="0" u="none" strike="noStrike" dirty="0">
                <a:solidFill>
                  <a:srgbClr val="242424"/>
                </a:solidFill>
                <a:effectLst/>
                <a:latin typeface="source-serif-pro"/>
              </a:rPr>
              <a:t>measures the relative quantity of observations concerned by a feature</a:t>
            </a:r>
          </a:p>
          <a:p>
            <a:pPr>
              <a:spcBef>
                <a:spcPts val="600"/>
              </a:spcBef>
            </a:pPr>
            <a:r>
              <a:rPr lang="en-US" dirty="0">
                <a:solidFill>
                  <a:srgbClr val="242424"/>
                </a:solidFill>
                <a:latin typeface="source-serif-pro"/>
              </a:rPr>
              <a:t>Low Levels (&lt; 7 Km): Temp, SZA, CEP, Lat</a:t>
            </a:r>
          </a:p>
          <a:p>
            <a:r>
              <a:rPr lang="en-US" dirty="0">
                <a:solidFill>
                  <a:srgbClr val="242424"/>
                </a:solidFill>
                <a:latin typeface="source-serif-pro"/>
              </a:rPr>
              <a:t>Upper Levels (&gt; 7 Km): RH, Pres, 764nm</a:t>
            </a:r>
          </a:p>
        </p:txBody>
      </p:sp>
      <p:sp>
        <p:nvSpPr>
          <p:cNvPr id="3" name="Content Placeholder 4">
            <a:extLst>
              <a:ext uri="{FF2B5EF4-FFF2-40B4-BE49-F238E27FC236}">
                <a16:creationId xmlns:a16="http://schemas.microsoft.com/office/drawing/2014/main" id="{E40214CC-E281-5BF8-8010-29808D35A9C5}"/>
              </a:ext>
            </a:extLst>
          </p:cNvPr>
          <p:cNvSpPr txBox="1">
            <a:spLocks/>
          </p:cNvSpPr>
          <p:nvPr/>
        </p:nvSpPr>
        <p:spPr>
          <a:xfrm>
            <a:off x="6056085" y="5079124"/>
            <a:ext cx="5559552" cy="1264603"/>
          </a:xfrm>
          <a:prstGeom prst="rect">
            <a:avLst/>
          </a:prstGeom>
        </p:spPr>
        <p:txBody>
          <a:bodyPr vert="horz" wrap="square" lIns="45720" tIns="0" rIns="45720" bIns="0" rtlCol="0">
            <a:noAutofit/>
          </a:bodyPr>
          <a:lstStyle>
            <a:lvl1pPr marL="233363" indent="-227013" algn="l" defTabSz="914377" rtl="0" eaLnBrk="1" latinLnBrk="0" hangingPunct="1">
              <a:lnSpc>
                <a:spcPct val="85000"/>
              </a:lnSpc>
              <a:spcBef>
                <a:spcPts val="0"/>
              </a:spcBef>
              <a:spcAft>
                <a:spcPts val="400"/>
              </a:spcAft>
              <a:buClr>
                <a:srgbClr val="2A7DE1"/>
              </a:buClr>
              <a:buFont typeface="Arial" pitchFamily="34" charset="0"/>
              <a:buChar char="•"/>
              <a:tabLst/>
              <a:defRPr sz="1800" b="0" i="0" kern="1200">
                <a:solidFill>
                  <a:schemeClr val="tx1"/>
                </a:solidFill>
                <a:latin typeface="+mn-lt"/>
                <a:ea typeface="Roboto" panose="02000000000000000000" pitchFamily="2" charset="0"/>
                <a:cs typeface="Arial" panose="020B0604020202020204" pitchFamily="34" charset="0"/>
              </a:defRPr>
            </a:lvl1pPr>
            <a:lvl2pPr marL="514350" indent="-223838" algn="l" defTabSz="914377" rtl="0" eaLnBrk="1" latinLnBrk="0" hangingPunct="1">
              <a:lnSpc>
                <a:spcPct val="85000"/>
              </a:lnSpc>
              <a:spcBef>
                <a:spcPts val="0"/>
              </a:spcBef>
              <a:spcAft>
                <a:spcPts val="400"/>
              </a:spcAft>
              <a:buClr>
                <a:srgbClr val="2A7DE1"/>
              </a:buClr>
              <a:buFont typeface="Calibri" pitchFamily="34" charset="0"/>
              <a:buChar char="–"/>
              <a:tabLst/>
              <a:defRPr sz="1800" b="0" i="0" kern="1200">
                <a:solidFill>
                  <a:schemeClr val="tx1"/>
                </a:solidFill>
                <a:latin typeface="+mn-lt"/>
                <a:ea typeface="Roboto" panose="02000000000000000000" pitchFamily="2" charset="0"/>
                <a:cs typeface="Arial" panose="020B0604020202020204" pitchFamily="34" charset="0"/>
              </a:defRPr>
            </a:lvl2pPr>
            <a:lvl3pPr marL="917575" indent="-227013" algn="l" defTabSz="914377" rtl="0" eaLnBrk="1" latinLnBrk="0" hangingPunct="1">
              <a:lnSpc>
                <a:spcPct val="85000"/>
              </a:lnSpc>
              <a:spcBef>
                <a:spcPts val="0"/>
              </a:spcBef>
              <a:spcAft>
                <a:spcPts val="400"/>
              </a:spcAft>
              <a:buClr>
                <a:srgbClr val="2A7DE1"/>
              </a:buClr>
              <a:buSzPct val="80000"/>
              <a:buFont typeface="Courier New" panose="02070309020205020404" pitchFamily="49" charset="0"/>
              <a:buChar char="o"/>
              <a:tabLst/>
              <a:defRPr sz="1800" b="0" i="0" kern="1200">
                <a:solidFill>
                  <a:schemeClr val="tx1"/>
                </a:solidFill>
                <a:latin typeface="+mn-lt"/>
                <a:ea typeface="Roboto" panose="02000000000000000000" pitchFamily="2" charset="0"/>
                <a:cs typeface="Arial" panose="020B0604020202020204" pitchFamily="34" charset="0"/>
              </a:defRPr>
            </a:lvl3pPr>
            <a:lvl4pPr marL="1262063" indent="-228600" algn="l" defTabSz="914377" rtl="0" eaLnBrk="1" latinLnBrk="0" hangingPunct="1">
              <a:lnSpc>
                <a:spcPct val="85000"/>
              </a:lnSpc>
              <a:spcBef>
                <a:spcPts val="0"/>
              </a:spcBef>
              <a:spcAft>
                <a:spcPts val="400"/>
              </a:spcAft>
              <a:buClr>
                <a:srgbClr val="2A7DE1"/>
              </a:buClr>
              <a:buSzPct val="80000"/>
              <a:buFont typeface="Wingdings" pitchFamily="2" charset="2"/>
              <a:buChar char="§"/>
              <a:tabLst/>
              <a:defRPr sz="1800" b="0" i="0" kern="1200">
                <a:solidFill>
                  <a:schemeClr val="tx1"/>
                </a:solidFill>
                <a:latin typeface="+mn-lt"/>
                <a:ea typeface="Roboto" panose="02000000000000000000" pitchFamily="2" charset="0"/>
                <a:cs typeface="Arial" panose="020B0604020202020204" pitchFamily="34" charset="0"/>
              </a:defRPr>
            </a:lvl4pPr>
            <a:lvl5pPr marL="1433513" indent="0" algn="l" defTabSz="914377" rtl="0" eaLnBrk="1" latinLnBrk="0" hangingPunct="1">
              <a:lnSpc>
                <a:spcPct val="85000"/>
              </a:lnSpc>
              <a:spcBef>
                <a:spcPts val="0"/>
              </a:spcBef>
              <a:spcAft>
                <a:spcPts val="400"/>
              </a:spcAft>
              <a:buClr>
                <a:srgbClr val="2A7DE1"/>
              </a:buClr>
              <a:buFontTx/>
              <a:buNone/>
              <a:tabLst/>
              <a:defRPr sz="1600" b="0" i="0" kern="1200">
                <a:solidFill>
                  <a:schemeClr val="tx1"/>
                </a:solidFill>
                <a:latin typeface="+mn-lt"/>
                <a:ea typeface="Roboto" panose="02000000000000000000" pitchFamily="2" charset="0"/>
                <a:cs typeface="Arial" panose="020B0604020202020204" pitchFamily="34" charset="0"/>
              </a:defRPr>
            </a:lvl5pPr>
            <a:lvl6pPr marL="349250" indent="-342900" algn="l" defTabSz="914377" rtl="0" eaLnBrk="1" latinLnBrk="0" hangingPunct="1">
              <a:lnSpc>
                <a:spcPct val="85000"/>
              </a:lnSpc>
              <a:spcBef>
                <a:spcPts val="400"/>
              </a:spcBef>
              <a:spcAft>
                <a:spcPts val="600"/>
              </a:spcAft>
              <a:buClr>
                <a:srgbClr val="2A7DE1"/>
              </a:buClr>
              <a:buFont typeface="+mj-lt"/>
              <a:buAutoNum type="arabicPeriod"/>
              <a:tabLst/>
              <a:defRPr sz="1800" kern="1200">
                <a:solidFill>
                  <a:srgbClr val="3F403F"/>
                </a:solidFill>
                <a:latin typeface="Roboto" panose="02000000000000000000" pitchFamily="2" charset="0"/>
                <a:ea typeface="Roboto" panose="02000000000000000000" pitchFamily="2" charset="0"/>
                <a:cs typeface="Arial" panose="020B0604020202020204" pitchFamily="34" charset="0"/>
              </a:defRPr>
            </a:lvl6pPr>
            <a:lvl7pPr marL="690563" indent="-341313" algn="l" defTabSz="914377" rtl="0" eaLnBrk="1" latinLnBrk="0" hangingPunct="1">
              <a:lnSpc>
                <a:spcPct val="85000"/>
              </a:lnSpc>
              <a:spcBef>
                <a:spcPts val="400"/>
              </a:spcBef>
              <a:spcAft>
                <a:spcPts val="600"/>
              </a:spcAft>
              <a:buClr>
                <a:srgbClr val="2A7DE1"/>
              </a:buClr>
              <a:buFont typeface="+mj-lt"/>
              <a:buAutoNum type="alphaUcPeriod"/>
              <a:tabLst/>
              <a:defRPr sz="1800" kern="1200">
                <a:solidFill>
                  <a:srgbClr val="3F403F"/>
                </a:solidFill>
                <a:latin typeface="Roboto" panose="02000000000000000000" pitchFamily="2" charset="0"/>
                <a:ea typeface="+mn-ea"/>
                <a:cs typeface="Arial" panose="020B0604020202020204" pitchFamily="34" charset="0"/>
              </a:defRPr>
            </a:lvl7pPr>
            <a:lvl8pPr marL="1033463" indent="-342900" algn="l" defTabSz="914377" rtl="0" eaLnBrk="1" latinLnBrk="0" hangingPunct="1">
              <a:lnSpc>
                <a:spcPct val="85000"/>
              </a:lnSpc>
              <a:spcBef>
                <a:spcPts val="400"/>
              </a:spcBef>
              <a:spcAft>
                <a:spcPts val="600"/>
              </a:spcAft>
              <a:buClr>
                <a:srgbClr val="2A7DE1"/>
              </a:buClr>
              <a:buFont typeface="+mj-lt"/>
              <a:buAutoNum type="romanLcPeriod"/>
              <a:tabLst/>
              <a:defRPr sz="1800" kern="1200" baseline="0">
                <a:solidFill>
                  <a:srgbClr val="3F403F"/>
                </a:solidFill>
                <a:latin typeface="Roboto" panose="02000000000000000000" pitchFamily="2" charset="0"/>
                <a:ea typeface="Roboto" panose="02000000000000000000" pitchFamily="2" charset="0"/>
                <a:cs typeface="+mn-cs"/>
              </a:defRPr>
            </a:lvl8pPr>
            <a:lvl9pPr marL="742950" indent="0" algn="l" defTabSz="914377" rtl="0" eaLnBrk="1" latinLnBrk="0" hangingPunct="1">
              <a:lnSpc>
                <a:spcPct val="85000"/>
              </a:lnSpc>
              <a:spcBef>
                <a:spcPts val="400"/>
              </a:spcBef>
              <a:spcAft>
                <a:spcPts val="600"/>
              </a:spcAft>
              <a:buClr>
                <a:srgbClr val="2A7DE1"/>
              </a:buClr>
              <a:buFont typeface="Arial" panose="020B0604020202020204" pitchFamily="34" charset="0"/>
              <a:buNone/>
              <a:tabLst>
                <a:tab pos="742950" algn="l"/>
              </a:tabLst>
              <a:defRPr sz="1800" kern="1200">
                <a:solidFill>
                  <a:srgbClr val="3F403F"/>
                </a:solidFill>
                <a:latin typeface="Roboto" panose="02000000000000000000" pitchFamily="2" charset="0"/>
                <a:ea typeface="Roboto" panose="02000000000000000000" pitchFamily="2" charset="0"/>
                <a:cs typeface="+mn-cs"/>
              </a:defRPr>
            </a:lvl9pPr>
          </a:lstStyle>
          <a:p>
            <a:pPr marL="6350" indent="0">
              <a:buNone/>
            </a:pPr>
            <a:r>
              <a:rPr lang="en-US" dirty="0">
                <a:solidFill>
                  <a:srgbClr val="242424"/>
                </a:solidFill>
                <a:latin typeface="source-serif-pro"/>
              </a:rPr>
              <a:t>Gain is the improvement in accuracy brought by a feature to the branches it is on</a:t>
            </a:r>
          </a:p>
          <a:p>
            <a:pPr>
              <a:spcBef>
                <a:spcPts val="600"/>
              </a:spcBef>
            </a:pPr>
            <a:r>
              <a:rPr lang="en-US" dirty="0">
                <a:solidFill>
                  <a:srgbClr val="242424"/>
                </a:solidFill>
                <a:latin typeface="source-serif-pro"/>
              </a:rPr>
              <a:t>Low Levels (&lt; 7 Km): COT, CEP, surface type</a:t>
            </a:r>
          </a:p>
          <a:p>
            <a:r>
              <a:rPr lang="en-US" dirty="0">
                <a:solidFill>
                  <a:srgbClr val="242424"/>
                </a:solidFill>
                <a:latin typeface="source-serif-pro"/>
              </a:rPr>
              <a:t>Upper Levels (&gt; 7 Km): RH, cloud phase, CEH</a:t>
            </a:r>
          </a:p>
          <a:p>
            <a:endParaRPr lang="en-US" dirty="0">
              <a:solidFill>
                <a:srgbClr val="242424"/>
              </a:solidFill>
              <a:latin typeface="source-serif-pro"/>
            </a:endParaRPr>
          </a:p>
          <a:p>
            <a:endParaRPr lang="en-US" dirty="0">
              <a:solidFill>
                <a:srgbClr val="242424"/>
              </a:solidFill>
              <a:latin typeface="source-serif-pro"/>
            </a:endParaRPr>
          </a:p>
        </p:txBody>
      </p:sp>
    </p:spTree>
    <p:extLst>
      <p:ext uri="{BB962C8B-B14F-4D97-AF65-F5344CB8AC3E}">
        <p14:creationId xmlns:p14="http://schemas.microsoft.com/office/powerpoint/2010/main" val="1987361496"/>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2467F-EDF0-555B-F281-88AB4FEE3D93}"/>
              </a:ext>
            </a:extLst>
          </p:cNvPr>
          <p:cNvSpPr>
            <a:spLocks noGrp="1"/>
          </p:cNvSpPr>
          <p:nvPr>
            <p:ph type="title"/>
          </p:nvPr>
        </p:nvSpPr>
        <p:spPr/>
        <p:txBody>
          <a:bodyPr/>
          <a:lstStyle/>
          <a:p>
            <a:r>
              <a:rPr lang="en-US" dirty="0"/>
              <a:t>Next Steps</a:t>
            </a:r>
          </a:p>
        </p:txBody>
      </p:sp>
      <p:sp>
        <p:nvSpPr>
          <p:cNvPr id="6" name="Content Placeholder 5">
            <a:extLst>
              <a:ext uri="{FF2B5EF4-FFF2-40B4-BE49-F238E27FC236}">
                <a16:creationId xmlns:a16="http://schemas.microsoft.com/office/drawing/2014/main" id="{BAAB8F2C-A776-9710-2004-88D9EC8F5996}"/>
              </a:ext>
            </a:extLst>
          </p:cNvPr>
          <p:cNvSpPr>
            <a:spLocks noGrp="1"/>
          </p:cNvSpPr>
          <p:nvPr>
            <p:ph idx="1"/>
          </p:nvPr>
        </p:nvSpPr>
        <p:spPr>
          <a:xfrm>
            <a:off x="457200" y="1397000"/>
            <a:ext cx="5847353" cy="4784344"/>
          </a:xfrm>
        </p:spPr>
        <p:txBody>
          <a:bodyPr/>
          <a:lstStyle/>
          <a:p>
            <a:r>
              <a:rPr lang="en-US" dirty="0"/>
              <a:t>Expand XGBoost ML to the entire coincident dataset (August 2015 – August 2020)</a:t>
            </a:r>
          </a:p>
          <a:p>
            <a:pPr lvl="1">
              <a:spcBef>
                <a:spcPts val="600"/>
              </a:spcBef>
            </a:pPr>
            <a:r>
              <a:rPr lang="en-US" dirty="0"/>
              <a:t>Add features to improve skill</a:t>
            </a:r>
          </a:p>
          <a:p>
            <a:pPr lvl="1">
              <a:spcBef>
                <a:spcPts val="600"/>
              </a:spcBef>
            </a:pPr>
            <a:r>
              <a:rPr lang="en-US" dirty="0"/>
              <a:t>Also target cloud vertical structure class </a:t>
            </a:r>
          </a:p>
          <a:p>
            <a:pPr>
              <a:spcBef>
                <a:spcPts val="1800"/>
              </a:spcBef>
            </a:pPr>
            <a:r>
              <a:rPr lang="en-US" dirty="0"/>
              <a:t>Train a deep learning model</a:t>
            </a:r>
          </a:p>
          <a:p>
            <a:pPr lvl="1">
              <a:spcBef>
                <a:spcPts val="600"/>
              </a:spcBef>
            </a:pPr>
            <a:r>
              <a:rPr lang="en-US" dirty="0"/>
              <a:t>Convolutional Neural Network</a:t>
            </a:r>
          </a:p>
          <a:p>
            <a:pPr lvl="1">
              <a:spcBef>
                <a:spcPts val="600"/>
              </a:spcBef>
            </a:pPr>
            <a:r>
              <a:rPr lang="en-US" dirty="0"/>
              <a:t>Predictors 11x11 image centered on coincident pixels </a:t>
            </a:r>
          </a:p>
          <a:p>
            <a:pPr>
              <a:spcBef>
                <a:spcPts val="1800"/>
              </a:spcBef>
            </a:pPr>
            <a:r>
              <a:rPr lang="en-US" dirty="0"/>
              <a:t>Test ability of ML model to predict vertical cloud mask offset from the 1:30p overpass time of CloudSat</a:t>
            </a:r>
          </a:p>
          <a:p>
            <a:pPr lvl="1">
              <a:spcBef>
                <a:spcPts val="600"/>
              </a:spcBef>
            </a:pPr>
            <a:r>
              <a:rPr lang="en-US" dirty="0"/>
              <a:t>Use ARM ground data for truth </a:t>
            </a:r>
          </a:p>
        </p:txBody>
      </p:sp>
      <p:pic>
        <p:nvPicPr>
          <p:cNvPr id="3" name="Picture 2" descr="Chart, bar chart&#10;&#10;Description automatically generated">
            <a:extLst>
              <a:ext uri="{FF2B5EF4-FFF2-40B4-BE49-F238E27FC236}">
                <a16:creationId xmlns:a16="http://schemas.microsoft.com/office/drawing/2014/main" id="{213A7C1C-11F5-3699-68FD-9FDAE181AD5F}"/>
              </a:ext>
            </a:extLst>
          </p:cNvPr>
          <p:cNvPicPr>
            <a:picLocks noChangeAspect="1"/>
          </p:cNvPicPr>
          <p:nvPr/>
        </p:nvPicPr>
        <p:blipFill>
          <a:blip r:embed="rId2"/>
          <a:stretch>
            <a:fillRect/>
          </a:stretch>
        </p:blipFill>
        <p:spPr>
          <a:xfrm>
            <a:off x="6812553" y="3556318"/>
            <a:ext cx="1993900" cy="1993900"/>
          </a:xfrm>
          <a:prstGeom prst="rect">
            <a:avLst/>
          </a:prstGeom>
        </p:spPr>
      </p:pic>
      <p:sp>
        <p:nvSpPr>
          <p:cNvPr id="7" name="TextBox 6">
            <a:extLst>
              <a:ext uri="{FF2B5EF4-FFF2-40B4-BE49-F238E27FC236}">
                <a16:creationId xmlns:a16="http://schemas.microsoft.com/office/drawing/2014/main" id="{B8DBD957-9ED0-3090-C095-99F905A5D9C0}"/>
              </a:ext>
            </a:extLst>
          </p:cNvPr>
          <p:cNvSpPr txBox="1"/>
          <p:nvPr/>
        </p:nvSpPr>
        <p:spPr>
          <a:xfrm>
            <a:off x="8806453" y="3068448"/>
            <a:ext cx="3728447" cy="338554"/>
          </a:xfrm>
          <a:prstGeom prst="rect">
            <a:avLst/>
          </a:prstGeom>
          <a:noFill/>
        </p:spPr>
        <p:txBody>
          <a:bodyPr wrap="square" rtlCol="0">
            <a:spAutoFit/>
          </a:bodyPr>
          <a:lstStyle/>
          <a:p>
            <a:pPr>
              <a:spcBef>
                <a:spcPts val="600"/>
              </a:spcBef>
            </a:pPr>
            <a:r>
              <a:rPr lang="en-US" sz="1600" dirty="0" err="1">
                <a:solidFill>
                  <a:schemeClr val="tx2"/>
                </a:solidFill>
              </a:rPr>
              <a:t>Oreopoulos</a:t>
            </a:r>
            <a:r>
              <a:rPr lang="en-US" sz="1600" dirty="0">
                <a:solidFill>
                  <a:schemeClr val="tx2"/>
                </a:solidFill>
              </a:rPr>
              <a:t> et al. (2017) JGR: Atm</a:t>
            </a:r>
          </a:p>
        </p:txBody>
      </p:sp>
      <p:pic>
        <p:nvPicPr>
          <p:cNvPr id="11" name="Picture 10" descr="Graphical user interface, text, application, calendar&#10;&#10;Description automatically generated">
            <a:extLst>
              <a:ext uri="{FF2B5EF4-FFF2-40B4-BE49-F238E27FC236}">
                <a16:creationId xmlns:a16="http://schemas.microsoft.com/office/drawing/2014/main" id="{0E14C802-24DE-017B-FB94-28D6D52560C7}"/>
              </a:ext>
            </a:extLst>
          </p:cNvPr>
          <p:cNvPicPr>
            <a:picLocks noChangeAspect="1"/>
          </p:cNvPicPr>
          <p:nvPr/>
        </p:nvPicPr>
        <p:blipFill>
          <a:blip r:embed="rId3"/>
          <a:stretch>
            <a:fillRect/>
          </a:stretch>
        </p:blipFill>
        <p:spPr>
          <a:xfrm>
            <a:off x="5823054" y="1747396"/>
            <a:ext cx="6311694" cy="1321052"/>
          </a:xfrm>
          <a:prstGeom prst="rect">
            <a:avLst/>
          </a:prstGeom>
        </p:spPr>
      </p:pic>
      <p:sp>
        <p:nvSpPr>
          <p:cNvPr id="12" name="TextBox 11">
            <a:extLst>
              <a:ext uri="{FF2B5EF4-FFF2-40B4-BE49-F238E27FC236}">
                <a16:creationId xmlns:a16="http://schemas.microsoft.com/office/drawing/2014/main" id="{4311838F-2309-FA9B-144C-608D40C37672}"/>
              </a:ext>
            </a:extLst>
          </p:cNvPr>
          <p:cNvSpPr txBox="1"/>
          <p:nvPr/>
        </p:nvSpPr>
        <p:spPr>
          <a:xfrm>
            <a:off x="6812553" y="5610634"/>
            <a:ext cx="1993900" cy="177800"/>
          </a:xfrm>
          <a:prstGeom prst="rect">
            <a:avLst/>
          </a:prstGeom>
          <a:ln>
            <a:noFill/>
          </a:ln>
        </p:spPr>
        <p:txBody>
          <a:bodyPr vert="horz" wrap="square" lIns="45720" tIns="0" rIns="0" bIns="0" rtlCol="0">
            <a:noAutofit/>
          </a:bodyPr>
          <a:lstStyle/>
          <a:p>
            <a:pPr algn="ctr"/>
            <a:r>
              <a:rPr lang="en-US" sz="1600" dirty="0">
                <a:solidFill>
                  <a:schemeClr val="accent3"/>
                </a:solidFill>
                <a:latin typeface="Roboto" panose="02000000000000000000" pitchFamily="2" charset="0"/>
                <a:ea typeface="Roboto" panose="02000000000000000000" pitchFamily="2" charset="0"/>
              </a:rPr>
              <a:t>CNN Architecture</a:t>
            </a:r>
          </a:p>
        </p:txBody>
      </p:sp>
    </p:spTree>
    <p:extLst>
      <p:ext uri="{BB962C8B-B14F-4D97-AF65-F5344CB8AC3E}">
        <p14:creationId xmlns:p14="http://schemas.microsoft.com/office/powerpoint/2010/main" val="2923479710"/>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7&quot;/&gt;&lt;/object&gt;&lt;object type=&quot;3&quot; unique_id=&quot;10570&quot;&gt;&lt;property id=&quot;20148&quot; value=&quot;5&quot;/&gt;&lt;property id=&quot;20300&quot; value=&quot;Slide 2&quot;/&gt;&lt;property id=&quot;20307&quot; value=&quot;285&quot;/&gt;&lt;/object&gt;&lt;object type=&quot;3&quot; unique_id=&quot;10587&quot;&gt;&lt;property id=&quot;20148&quot; value=&quot;5&quot;/&gt;&lt;property id=&quot;20300&quot; value=&quot;Slide 3&quot;/&gt;&lt;property id=&quot;20307&quot; value=&quot;286&quot;/&gt;&lt;/object&gt;&lt;object type=&quot;3&quot; unique_id=&quot;10690&quot;&gt;&lt;property id=&quot;20148&quot; value=&quot;5&quot;/&gt;&lt;property id=&quot;20300&quot; value=&quot;Slide 4&quot;/&gt;&lt;property id=&quot;20307&quot; value=&quot;287&quot;/&gt;&lt;/object&gt;&lt;object type=&quot;3&quot; unique_id=&quot;10745&quot;&gt;&lt;property id=&quot;20148&quot; value=&quot;5&quot;/&gt;&lt;property id=&quot;20300&quot; value=&quot;Slide 5&quot;/&gt;&lt;property id=&quot;20307&quot; value=&quot;288&quot;/&gt;&lt;/object&gt;&lt;object type=&quot;3&quot; unique_id=&quot;10879&quot;&gt;&lt;property id=&quot;20148&quot; value=&quot;5&quot;/&gt;&lt;property id=&quot;20300&quot; value=&quot;Slide 11&quot;/&gt;&lt;property id=&quot;20307&quot; value=&quot;289&quot;/&gt;&lt;/object&gt;&lt;object type=&quot;3&quot; unique_id=&quot;11589&quot;&gt;&lt;property id=&quot;20148&quot; value=&quot;5&quot;/&gt;&lt;property id=&quot;20300&quot; value=&quot;Slide 6&quot;/&gt;&lt;property id=&quot;20307&quot; value=&quot;299&quot;/&gt;&lt;/object&gt;&lt;object type=&quot;3&quot; unique_id=&quot;11590&quot;&gt;&lt;property id=&quot;20148&quot; value=&quot;5&quot;/&gt;&lt;property id=&quot;20300&quot; value=&quot;Slide 7&quot;/&gt;&lt;property id=&quot;20307&quot; value=&quot;297&quot;/&gt;&lt;/object&gt;&lt;object type=&quot;3&quot; unique_id=&quot;11591&quot;&gt;&lt;property id=&quot;20148&quot; value=&quot;5&quot;/&gt;&lt;property id=&quot;20300&quot; value=&quot;Slide 8&quot;/&gt;&lt;property id=&quot;20307&quot; value=&quot;300&quot;/&gt;&lt;/object&gt;&lt;object type=&quot;3&quot; unique_id=&quot;11592&quot;&gt;&lt;property id=&quot;20148&quot; value=&quot;5&quot;/&gt;&lt;property id=&quot;20300&quot; value=&quot;Slide 9&quot;/&gt;&lt;property id=&quot;20307&quot; value=&quot;301&quot;/&gt;&lt;/object&gt;&lt;object type=&quot;3&quot; unique_id=&quot;11593&quot;&gt;&lt;property id=&quot;20148&quot; value=&quot;5&quot;/&gt;&lt;property id=&quot;20300&quot; value=&quot;Slide 10&quot;/&gt;&lt;property id=&quot;20307&quot; value=&quot;302&quot;/&gt;&lt;/object&gt;&lt;object type=&quot;3&quot; unique_id=&quot;11594&quot;&gt;&lt;property id=&quot;20148&quot; value=&quot;5&quot;/&gt;&lt;property id=&quot;20300&quot; value=&quot;Slide 16&quot;/&gt;&lt;property id=&quot;20307&quot; value=&quot;303&quot;/&gt;&lt;/object&gt;&lt;object type=&quot;3&quot; unique_id=&quot;11595&quot;&gt;&lt;property id=&quot;20148&quot; value=&quot;5&quot;/&gt;&lt;property id=&quot;20300&quot; value=&quot;Slide 12&quot;/&gt;&lt;property id=&quot;20307&quot; value=&quot;305&quot;/&gt;&lt;/object&gt;&lt;object type=&quot;3&quot; unique_id=&quot;11723&quot;&gt;&lt;property id=&quot;20148&quot; value=&quot;5&quot;/&gt;&lt;property id=&quot;20300&quot; value=&quot;Slide 13&quot;/&gt;&lt;property id=&quot;20307&quot; value=&quot;306&quot;/&gt;&lt;/object&gt;&lt;object type=&quot;3&quot; unique_id=&quot;11724&quot;&gt;&lt;property id=&quot;20148&quot; value=&quot;5&quot;/&gt;&lt;property id=&quot;20300&quot; value=&quot;Slide 14&quot;/&gt;&lt;property id=&quot;20307&quot; value=&quot;307&quot;/&gt;&lt;/object&gt;&lt;object type=&quot;3&quot; unique_id=&quot;12390&quot;&gt;&lt;property id=&quot;20148&quot; value=&quot;5&quot;/&gt;&lt;property id=&quot;20300&quot; value=&quot;Slide 17&quot;/&gt;&lt;property id=&quot;20307&quot; value=&quot;309&quot;/&gt;&lt;/object&gt;&lt;object type=&quot;3&quot; unique_id=&quot;12427&quot;&gt;&lt;property id=&quot;20148&quot; value=&quot;5&quot;/&gt;&lt;property id=&quot;20300&quot; value=&quot;Slide 15&quot;/&gt;&lt;property id=&quot;20307&quot; value=&quot;310&quot;/&gt;&lt;/object&gt;&lt;/object&gt;&lt;/object&gt;&lt;/database&gt;"/>
  <p:tag name="SECTOMILLISECCONVERTED" val="1"/>
</p:tagLst>
</file>

<file path=ppt/theme/theme1.xml><?xml version="1.0" encoding="utf-8"?>
<a:theme xmlns:a="http://schemas.openxmlformats.org/drawingml/2006/main" name="AER Technical Master">
  <a:themeElements>
    <a:clrScheme name="Verisk 2022 Template Colors">
      <a:dk1>
        <a:srgbClr val="3F403F"/>
      </a:dk1>
      <a:lt1>
        <a:srgbClr val="FFFFFF"/>
      </a:lt1>
      <a:dk2>
        <a:srgbClr val="000000"/>
      </a:dk2>
      <a:lt2>
        <a:srgbClr val="FFFFFF"/>
      </a:lt2>
      <a:accent1>
        <a:srgbClr val="2A7DE1"/>
      </a:accent1>
      <a:accent2>
        <a:srgbClr val="2ECDDC"/>
      </a:accent2>
      <a:accent3>
        <a:srgbClr val="00358E"/>
      </a:accent3>
      <a:accent4>
        <a:srgbClr val="009D4F"/>
      </a:accent4>
      <a:accent5>
        <a:srgbClr val="FFC600"/>
      </a:accent5>
      <a:accent6>
        <a:srgbClr val="D40019"/>
      </a:accent6>
      <a:hlink>
        <a:srgbClr val="7575CB"/>
      </a:hlink>
      <a:folHlink>
        <a:srgbClr val="954F72"/>
      </a:folHlink>
    </a:clrScheme>
    <a:fontScheme name="Roboto Custom">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lIns="45720" tIns="0" rIns="45720" bIns="0" rtlCol="0" anchor="ctr"/>
      <a:lstStyle>
        <a:defPPr algn="ctr">
          <a:defRPr dirty="0">
            <a:latin typeface="Roboto" panose="02000000000000000000" pitchFamily="2" charset="0"/>
            <a:ea typeface="Roboto" panose="02000000000000000000" pitchFamily="2"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ln>
          <a:noFill/>
        </a:ln>
      </a:spPr>
      <a:bodyPr vert="horz" wrap="square" lIns="45720" tIns="0" rIns="0" bIns="0" rtlCol="0">
        <a:noAutofit/>
      </a:bodyPr>
      <a:lstStyle>
        <a:defPPr algn="l">
          <a:defRPr sz="1600" dirty="0" err="1" smtClean="0">
            <a:solidFill>
              <a:schemeClr val="accent3"/>
            </a:solidFill>
            <a:latin typeface="Roboto" panose="02000000000000000000" pitchFamily="2" charset="0"/>
            <a:ea typeface="Roboto" panose="02000000000000000000" pitchFamily="2" charset="0"/>
          </a:defRPr>
        </a:defPPr>
      </a:lstStyle>
    </a:txDef>
  </a:objectDefaults>
  <a:extraClrSchemeLst/>
  <a:extLst>
    <a:ext uri="{05A4C25C-085E-4340-85A3-A5531E510DB2}">
      <thm15:themeFamily xmlns:thm15="http://schemas.microsoft.com/office/thememl/2012/main" name="Presentation10" id="{F5C3F840-3E81-394C-B303-7F94D86D6109}" vid="{282C7647-BFC6-3D4A-A671-A369939251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BFFA2A38BD99489E91307E7ED14C5F" ma:contentTypeVersion="0" ma:contentTypeDescription="Create a new document." ma:contentTypeScope="" ma:versionID="7f07a9c02419ddab3ca519f6d22aef30">
  <xsd:schema xmlns:xsd="http://www.w3.org/2001/XMLSchema" xmlns:xs="http://www.w3.org/2001/XMLSchema" xmlns:p="http://schemas.microsoft.com/office/2006/metadata/properties" targetNamespace="http://schemas.microsoft.com/office/2006/metadata/properties" ma:root="true" ma:fieldsID="b764bea3eb9b1a5be8fd57fac5fb459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B24ED1-B456-4D07-9966-24201300E1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ED74E54A-6B94-41CA-8C8E-2331412E237F}">
  <ds:schemaRefs>
    <ds:schemaRef ds:uri="http://purl.org/dc/terms/"/>
    <ds:schemaRef ds:uri="http://schemas.microsoft.com/office/infopath/2007/PartnerControls"/>
    <ds:schemaRef ds:uri="http://schemas.microsoft.com/office/2006/documentManagement/types"/>
    <ds:schemaRef ds:uri="http://purl.org/dc/elements/1.1/"/>
    <ds:schemaRef ds:uri="http://www.w3.org/XML/1998/namespace"/>
    <ds:schemaRef ds:uri="http://purl.org/dc/dcmitype/"/>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2349B7B5-AC31-43B5-A4BA-582859BE7D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New 2022 Best Practices</Template>
  <TotalTime>43446</TotalTime>
  <Words>797</Words>
  <Application>Microsoft Macintosh PowerPoint</Application>
  <PresentationFormat>Widescreen</PresentationFormat>
  <Paragraphs>209</Paragraphs>
  <Slides>10</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Arial</vt:lpstr>
      <vt:lpstr>Baghdad</vt:lpstr>
      <vt:lpstr>Calibri</vt:lpstr>
      <vt:lpstr>Cambria Math</vt:lpstr>
      <vt:lpstr>Courier New</vt:lpstr>
      <vt:lpstr>Helvetica</vt:lpstr>
      <vt:lpstr>Roboto</vt:lpstr>
      <vt:lpstr>Roboto Medium</vt:lpstr>
      <vt:lpstr>source-serif-pro</vt:lpstr>
      <vt:lpstr>Wingdings</vt:lpstr>
      <vt:lpstr>AER Technical Master</vt:lpstr>
      <vt:lpstr>Cloud vertical structure derived from coincident DSCOVR-CloudSat observations and machine learning</vt:lpstr>
      <vt:lpstr>Overview and Motivation: adding an active view to EPIC</vt:lpstr>
      <vt:lpstr>Case Study of coincident DSCOVR-CloudSat data</vt:lpstr>
      <vt:lpstr>Truth: CloudSat-CALIPSO (CC) vertical cloud mask</vt:lpstr>
      <vt:lpstr>Machine Learning (ML) Method</vt:lpstr>
      <vt:lpstr>Visualization of ML results: example case</vt:lpstr>
      <vt:lpstr>Overall results for XGBoost August-December 2015</vt:lpstr>
      <vt:lpstr>Feature Importance</vt:lpstr>
      <vt:lpstr>Next Steps</vt:lpstr>
      <vt:lpstr>Thanks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Verisk Best Practices  PPT Template</dc:title>
  <dc:creator>Hogan, David</dc:creator>
  <cp:lastModifiedBy>Berry, Elizabeth</cp:lastModifiedBy>
  <cp:revision>67</cp:revision>
  <cp:lastPrinted>2017-07-07T15:44:45Z</cp:lastPrinted>
  <dcterms:created xsi:type="dcterms:W3CDTF">2022-11-11T17:36:12Z</dcterms:created>
  <dcterms:modified xsi:type="dcterms:W3CDTF">2023-10-17T04:25:37Z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0x01010037BFFA2A38BD99489E91307E7ED14C5F</vt:lpwstr>
  </property>
  <property fmtid="{D5CDD505-2E9C-101B-9397-08002B2CF9AE}" pid="4" name="TaxKeyword">
    <vt:lpwstr/>
  </property>
  <property fmtid="{D5CDD505-2E9C-101B-9397-08002B2CF9AE}" pid="5" name="MediaServiceImageTags">
    <vt:lpwstr/>
  </property>
</Properties>
</file>