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71" r:id="rId2"/>
    <p:sldId id="392" r:id="rId3"/>
    <p:sldId id="290" r:id="rId4"/>
    <p:sldId id="388" r:id="rId5"/>
    <p:sldId id="259" r:id="rId6"/>
    <p:sldId id="393" r:id="rId7"/>
    <p:sldId id="403" r:id="rId8"/>
    <p:sldId id="406" r:id="rId9"/>
    <p:sldId id="405" r:id="rId10"/>
    <p:sldId id="409" r:id="rId11"/>
    <p:sldId id="272" r:id="rId12"/>
    <p:sldId id="264" r:id="rId13"/>
    <p:sldId id="257" r:id="rId14"/>
    <p:sldId id="411" r:id="rId15"/>
    <p:sldId id="269" r:id="rId16"/>
    <p:sldId id="274" r:id="rId17"/>
    <p:sldId id="275" r:id="rId18"/>
    <p:sldId id="410" r:id="rId19"/>
    <p:sldId id="395" r:id="rId20"/>
    <p:sldId id="391" r:id="rId21"/>
    <p:sldId id="390" r:id="rId22"/>
    <p:sldId id="394" r:id="rId23"/>
    <p:sldId id="380" r:id="rId24"/>
    <p:sldId id="4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000"/>
    <a:srgbClr val="212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7F19-3756-414A-A32E-D56008485F20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F393-F995-6748-B285-A55787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12EE-0180-6F4F-84E3-0A3D0491A5DE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2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9EAB-AA97-2244-92BA-CD7348A43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7788B-234E-DF4C-A5C8-C4FDDF59C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3D8C-5B36-184C-BFCD-66B81730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BB5A-44A2-AE41-8BA0-AB8F5FC4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6DFD-9001-8C49-AD65-43AAF90D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35BC-3947-FA45-93CD-7377C7FE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1DB61-31E7-314E-9A56-A49508AF2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DD5B-2A66-2B43-95B4-4F43B04A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AF7E-E3A2-F049-917D-04AA2E8C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3E2F-2818-ED4C-835F-D4AFA737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A4182-810D-3446-BCCA-D58FCB2D2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24A57-B634-8347-A97B-BB1E5C8D7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AB71-190F-B14C-8D49-5E973145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17EB-AB6F-814C-A9C2-F2148573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93A6E-4DDD-2A40-9BFA-731003B0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C7CD-44FA-2849-B074-15BAD91F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E56F-76DB-7545-85D2-4B35027D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5747-A853-0E4B-A79B-CEDB2249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EF545-F78B-4141-83AF-0BE4004F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641-1EFD-C14B-A720-04DD5924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6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A50A-D88B-4446-87C3-9B421AAC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BD3-34CE-5F49-9BC3-E3A315DC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9467-D6E5-0D44-B3D2-D3FD281F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2927-BBAB-4149-AB62-36C7ACD1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1F51B-CA06-8046-A9AF-F149B8B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63A-161D-9C46-BE92-4CC67501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D857-3059-3C42-A5B4-97EF6C8EF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4A3D-B83C-CC4D-9150-EB03688EA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BFE01-0E2B-A34A-A307-7DE51EBA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91B46-2383-E940-AF51-4D5A152B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36C9F-466E-9C44-A4DA-7208EE9A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0EEC-B09E-1B45-B6F1-67083FD6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4CCA3-9069-2940-9B77-836E149D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6E2D-CC4B-4044-9D05-E9327008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2DD0-1EE9-7146-B962-566F1B9FA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6F2A7-00D3-0547-B010-8B6C648F8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C75AC-9ACA-4B47-BC29-DC476E9A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87E02-EDBC-FC43-BDF7-B42C81F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51543-F719-B843-B1D4-59917AB0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F220-CF4F-F74B-AF7A-843E43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BFA66-BEE0-B342-8021-FA3386E9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E1302-1C2A-DB4C-9749-9FE5FF74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16F3C-A20D-F746-B342-199AC0C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DDCDE-E531-3B4A-BCB7-CF503DF2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5FDCC-F2A3-4E46-9B6C-FCFC34AE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71DDE-6C48-2F43-96FE-FDAFF09F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B054-6288-204F-8570-DADB362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51A1-9C89-9C46-BA45-43156610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365BE-15EC-BF4F-88DB-5FDB2FA5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109E2-C3D0-3245-A604-E05C5252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4634C-AFE5-544B-A2D4-3F8E562B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34401-158D-6449-A7FE-D2927CD2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50EB-2B15-6A42-9D1D-DC77D80C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CD7D9-071E-6C40-8C8C-204B25E68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5512-C934-6446-A2B4-81D8AD3ED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8E7CF-2234-EB49-99F7-FC646362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77B0-CFDA-FA45-9119-C1FCD80E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9D2F-82C9-8C46-BE04-D2848C2C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C20D1-5F90-ED4A-A5CA-9AFEFB89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1C47-F0F3-184C-AD06-B0B3867D2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E998-5FDA-CF48-B314-F4880ACB6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FC43-5942-B740-B40E-369BD8E18C3A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888C8-EE2C-7E46-BFB8-0FCA6E8A4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D6BF-5BA9-F04B-BBAD-DB8DC679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jqsrt.2018.09.006" TargetMode="External"/><Relationship Id="rId13" Type="http://schemas.openxmlformats.org/officeDocument/2006/relationships/hyperlink" Target="doi:10.3390/rs8050431" TargetMode="External"/><Relationship Id="rId3" Type="http://schemas.openxmlformats.org/officeDocument/2006/relationships/hyperlink" Target="https://doi.org/10.5194/amt-13-1575-2020" TargetMode="External"/><Relationship Id="rId7" Type="http://schemas.openxmlformats.org/officeDocument/2006/relationships/hyperlink" Target="https://doi.org/10.5194/amt-12-2019-2019" TargetMode="External"/><Relationship Id="rId12" Type="http://schemas.openxmlformats.org/officeDocument/2006/relationships/hyperlink" Target="doi:10.5194/amt-9-1785-2016" TargetMode="External"/><Relationship Id="rId2" Type="http://schemas.openxmlformats.org/officeDocument/2006/relationships/hyperlink" Target="https://doi.org/10.5194/amt-13-5259-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%3B%20doi:&#160;10.3390/s19051243" TargetMode="External"/><Relationship Id="rId11" Type="http://schemas.openxmlformats.org/officeDocument/2006/relationships/hyperlink" Target="doi:10.1002/2017GL073939" TargetMode="External"/><Relationship Id="rId5" Type="http://schemas.openxmlformats.org/officeDocument/2006/relationships/hyperlink" Target="https://doi.org/10.1016/j.jqsrt.2019.03.022" TargetMode="External"/><Relationship Id="rId10" Type="http://schemas.openxmlformats.org/officeDocument/2006/relationships/hyperlink" Target="https://doi.org/10.1175/BAMS-D-17-0223.1" TargetMode="External"/><Relationship Id="rId4" Type="http://schemas.openxmlformats.org/officeDocument/2006/relationships/hyperlink" Target="https://doi.org/10.1029/2019JD031488" TargetMode="External"/><Relationship Id="rId9" Type="http://schemas.openxmlformats.org/officeDocument/2006/relationships/hyperlink" Target="https://doi.org/10.1016/j.jqsrt.2018.05.007" TargetMode="External"/><Relationship Id="rId14" Type="http://schemas.openxmlformats.org/officeDocument/2006/relationships/hyperlink" Target="doi:10.3390/rs802009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5516" y="1387011"/>
            <a:ext cx="8569842" cy="554805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en-US" dirty="0">
                <a:solidFill>
                  <a:srgbClr val="840000"/>
                </a:solidFill>
              </a:rPr>
              <a:t>EPIC L2 Cloud Products Update</a:t>
            </a:r>
            <a:endParaRPr lang="en-US" dirty="0">
              <a:solidFill>
                <a:srgbClr val="84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6404A-8DF5-5946-9895-21BCDBACE220}"/>
              </a:ext>
            </a:extLst>
          </p:cNvPr>
          <p:cNvSpPr/>
          <p:nvPr/>
        </p:nvSpPr>
        <p:spPr>
          <a:xfrm>
            <a:off x="2192192" y="2573810"/>
            <a:ext cx="79831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43C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Cloud Products Team:</a:t>
            </a:r>
            <a:endParaRPr lang="en-US" sz="2000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Investigators: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Yuekui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Yang,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Yaping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Zhou, Kerry Meyer, Galina Wind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Collaborators: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Steven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Platnick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Wenying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Qilong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Min, Anthony Davis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F978-6464-2F4B-B691-B43D68A69B65}"/>
              </a:ext>
            </a:extLst>
          </p:cNvPr>
          <p:cNvSpPr txBox="1"/>
          <p:nvPr/>
        </p:nvSpPr>
        <p:spPr>
          <a:xfrm>
            <a:off x="2553091" y="6165885"/>
            <a:ext cx="662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DSCOVR EPIC&amp;NISTAR Science Team Meeting</a:t>
            </a:r>
          </a:p>
          <a:p>
            <a:pPr algn="ctr"/>
            <a:r>
              <a:rPr lang="en-US" sz="1600" dirty="0">
                <a:solidFill>
                  <a:srgbClr val="000090"/>
                </a:solidFill>
              </a:rPr>
              <a:t>Oct. 06-08, 2020, Online</a:t>
            </a:r>
          </a:p>
        </p:txBody>
      </p:sp>
    </p:spTree>
    <p:extLst>
      <p:ext uri="{BB962C8B-B14F-4D97-AF65-F5344CB8AC3E}">
        <p14:creationId xmlns:p14="http://schemas.microsoft.com/office/powerpoint/2010/main" val="407130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5829-8E69-414D-AFDC-2B63C957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05" y="31053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40000"/>
                </a:solidFill>
              </a:rPr>
              <a:t>Improvements of cloud mask over snow/ice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C4F86-2717-054E-B48D-F1B42FCB06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3"/>
          <a:stretch/>
        </p:blipFill>
        <p:spPr bwMode="auto">
          <a:xfrm>
            <a:off x="3657601" y="1984235"/>
            <a:ext cx="8399980" cy="4036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3EE55E-8971-3B43-A023-13FA45F11212}"/>
              </a:ext>
            </a:extLst>
          </p:cNvPr>
          <p:cNvSpPr txBox="1"/>
          <p:nvPr/>
        </p:nvSpPr>
        <p:spPr>
          <a:xfrm>
            <a:off x="534256" y="2551837"/>
            <a:ext cx="2907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Cloud Fractions derived from (a) composite GEO/LEO retrievals, (b) original EPIC cloud mask, (c) new EPIC cloud mask over Antarctic in January 2017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F454F-CF97-9145-84FC-110E7DCC2803}"/>
              </a:ext>
            </a:extLst>
          </p:cNvPr>
          <p:cNvSpPr txBox="1"/>
          <p:nvPr/>
        </p:nvSpPr>
        <p:spPr>
          <a:xfrm>
            <a:off x="1654139" y="5743254"/>
            <a:ext cx="271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Zhou et al., AMT,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A61CA-D895-6C44-83A7-00AE8BC30C2C}"/>
              </a:ext>
            </a:extLst>
          </p:cNvPr>
          <p:cNvSpPr txBox="1"/>
          <p:nvPr/>
        </p:nvSpPr>
        <p:spPr>
          <a:xfrm>
            <a:off x="10432186" y="2304541"/>
            <a:ext cx="921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(v03)</a:t>
            </a:r>
          </a:p>
        </p:txBody>
      </p:sp>
    </p:spTree>
    <p:extLst>
      <p:ext uri="{BB962C8B-B14F-4D97-AF65-F5344CB8AC3E}">
        <p14:creationId xmlns:p14="http://schemas.microsoft.com/office/powerpoint/2010/main" val="202685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77576C-98CA-0044-8B61-D6A746FA1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404" y="3552091"/>
            <a:ext cx="3292821" cy="3276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1741B-32A3-A243-9B2E-63B517C46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587" y="3810001"/>
            <a:ext cx="5525649" cy="3048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0835CF0-AD37-FD49-B1D6-B3C72E775417}"/>
              </a:ext>
            </a:extLst>
          </p:cNvPr>
          <p:cNvSpPr/>
          <p:nvPr/>
        </p:nvSpPr>
        <p:spPr>
          <a:xfrm>
            <a:off x="1913592" y="5565898"/>
            <a:ext cx="5134708" cy="152400"/>
          </a:xfrm>
          <a:prstGeom prst="roundRect">
            <a:avLst/>
          </a:prstGeom>
          <a:solidFill>
            <a:srgbClr val="FF0000">
              <a:alpha val="53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520FF-6284-7144-B652-042A7D1F08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14" y="29307"/>
            <a:ext cx="4719567" cy="3780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1C9D9-9E41-E646-8376-CB68DFCB09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587" y="29307"/>
            <a:ext cx="4924852" cy="35227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22DD207-3B5B-864D-892E-4CDD32F9C2AF}"/>
              </a:ext>
            </a:extLst>
          </p:cNvPr>
          <p:cNvSpPr txBox="1">
            <a:spLocks/>
          </p:cNvSpPr>
          <p:nvPr/>
        </p:nvSpPr>
        <p:spPr>
          <a:xfrm>
            <a:off x="76561" y="758817"/>
            <a:ext cx="201528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840000"/>
                </a:solidFill>
              </a:rPr>
              <a:t>Problems around </a:t>
            </a:r>
            <a:r>
              <a:rPr lang="en-US" sz="3200" dirty="0" err="1">
                <a:solidFill>
                  <a:srgbClr val="840000"/>
                </a:solidFill>
              </a:rPr>
              <a:t>sunglint</a:t>
            </a:r>
            <a:endParaRPr lang="en-US" sz="3200" dirty="0">
              <a:solidFill>
                <a:srgbClr val="84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17F831-A170-314B-9745-26320CE2A165}"/>
              </a:ext>
            </a:extLst>
          </p:cNvPr>
          <p:cNvSpPr txBox="1">
            <a:spLocks/>
          </p:cNvSpPr>
          <p:nvPr/>
        </p:nvSpPr>
        <p:spPr>
          <a:xfrm>
            <a:off x="76561" y="2699605"/>
            <a:ext cx="22658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2129C0"/>
                </a:solidFill>
              </a:rPr>
              <a:t>Courtesy of Alfonso</a:t>
            </a:r>
          </a:p>
        </p:txBody>
      </p:sp>
    </p:spTree>
    <p:extLst>
      <p:ext uri="{BB962C8B-B14F-4D97-AF65-F5344CB8AC3E}">
        <p14:creationId xmlns:p14="http://schemas.microsoft.com/office/powerpoint/2010/main" val="271397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21F3001-3F6F-064C-A963-9172BC74E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1301036"/>
            <a:ext cx="4330700" cy="38227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FF7FEBC-3F3E-8644-80E2-9B290017B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425" y="1313248"/>
            <a:ext cx="4229100" cy="37592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305DCE-DB39-5542-9C38-F21AF1ACF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3248"/>
            <a:ext cx="3801487" cy="3636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B15D90-EE88-8040-88F5-3930A45DCF38}"/>
              </a:ext>
            </a:extLst>
          </p:cNvPr>
          <p:cNvSpPr txBox="1"/>
          <p:nvPr/>
        </p:nvSpPr>
        <p:spPr>
          <a:xfrm>
            <a:off x="252695" y="5072448"/>
            <a:ext cx="1133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</a:t>
            </a:r>
            <a:r>
              <a:rPr lang="en-US" i="1" dirty="0"/>
              <a:t>R </a:t>
            </a:r>
            <a:r>
              <a:rPr lang="en-US" dirty="0"/>
              <a:t>764 / </a:t>
            </a:r>
            <a:r>
              <a:rPr lang="en-US" i="1" dirty="0"/>
              <a:t>R </a:t>
            </a:r>
            <a:r>
              <a:rPr lang="en-US" dirty="0"/>
              <a:t>780 of a clear sky case for a typical Earth viewing geometry from EPIC. (b) </a:t>
            </a:r>
            <a:r>
              <a:rPr lang="en-US" i="1" dirty="0"/>
              <a:t>R </a:t>
            </a:r>
            <a:r>
              <a:rPr lang="en-US" dirty="0"/>
              <a:t>764 / </a:t>
            </a:r>
            <a:r>
              <a:rPr lang="en-US" i="1" dirty="0"/>
              <a:t>R </a:t>
            </a:r>
            <a:r>
              <a:rPr lang="en-US" dirty="0"/>
              <a:t>780 as a function of the pixel index on the horizontal line which intercept the image at y = 1024, where y is the vertical pixel index. CTH and CGT are 2.5 and 1 km, respectively. (c) </a:t>
            </a:r>
            <a:r>
              <a:rPr lang="en-US" i="1" dirty="0"/>
              <a:t>R </a:t>
            </a:r>
            <a:r>
              <a:rPr lang="en-US" dirty="0"/>
              <a:t>780 on the same horizontal line 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7C32E7-DF15-D244-909A-CD51C7D9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4"/>
            <a:ext cx="10515600" cy="9191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Cloud detection over sung lint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826E-1785-C744-84A9-D628D15D0907}"/>
              </a:ext>
            </a:extLst>
          </p:cNvPr>
          <p:cNvSpPr txBox="1"/>
          <p:nvPr/>
        </p:nvSpPr>
        <p:spPr>
          <a:xfrm>
            <a:off x="252695" y="6272777"/>
            <a:ext cx="937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Thresholds are derived as a function of glint angle using O</a:t>
            </a:r>
            <a:r>
              <a:rPr lang="en-US" baseline="-25000" dirty="0">
                <a:solidFill>
                  <a:srgbClr val="2129C0"/>
                </a:solidFill>
              </a:rPr>
              <a:t>2</a:t>
            </a:r>
            <a:r>
              <a:rPr lang="en-US" dirty="0">
                <a:solidFill>
                  <a:srgbClr val="2129C0"/>
                </a:solidFill>
              </a:rPr>
              <a:t> A-band ratio and 780nm reflectance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F0AF1-C9C2-FA4B-B0A5-0C606A2DE387}"/>
              </a:ext>
            </a:extLst>
          </p:cNvPr>
          <p:cNvSpPr txBox="1"/>
          <p:nvPr/>
        </p:nvSpPr>
        <p:spPr>
          <a:xfrm>
            <a:off x="9626885" y="5672612"/>
            <a:ext cx="272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Gao et al., JQSRT, 2019</a:t>
            </a:r>
          </a:p>
        </p:txBody>
      </p:sp>
    </p:spTree>
    <p:extLst>
      <p:ext uri="{BB962C8B-B14F-4D97-AF65-F5344CB8AC3E}">
        <p14:creationId xmlns:p14="http://schemas.microsoft.com/office/powerpoint/2010/main" val="3167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6481-E0F6-9F44-B63E-424FA873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05" y="6050071"/>
            <a:ext cx="5671495" cy="7055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Example: DSCOVR_EPIC_L2_CLOUD_03_20161222075806_03.nc4</a:t>
            </a:r>
          </a:p>
        </p:txBody>
      </p:sp>
      <p:pic>
        <p:nvPicPr>
          <p:cNvPr id="5" name="Picture 4" descr="A picture containing table, sitting, plate, small&#10;&#10;Description automatically generated">
            <a:extLst>
              <a:ext uri="{FF2B5EF4-FFF2-40B4-BE49-F238E27FC236}">
                <a16:creationId xmlns:a16="http://schemas.microsoft.com/office/drawing/2014/main" id="{47386F3D-5B8A-4442-8389-882BBE6E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04" y="0"/>
            <a:ext cx="5612613" cy="5574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48498-A086-304F-A7AA-F7E5DEA6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27" y="0"/>
            <a:ext cx="56268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E20DC-EDBD-6845-AAC1-10801E2FC8F5}"/>
              </a:ext>
            </a:extLst>
          </p:cNvPr>
          <p:cNvSpPr txBox="1"/>
          <p:nvPr/>
        </p:nvSpPr>
        <p:spPr>
          <a:xfrm>
            <a:off x="10135769" y="83980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Version 2</a:t>
            </a:r>
          </a:p>
        </p:txBody>
      </p:sp>
    </p:spTree>
    <p:extLst>
      <p:ext uri="{BB962C8B-B14F-4D97-AF65-F5344CB8AC3E}">
        <p14:creationId xmlns:p14="http://schemas.microsoft.com/office/powerpoint/2010/main" val="246353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F04AC0-4FC7-9641-9329-C871D990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5" y="0"/>
            <a:ext cx="56701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73520-6AC0-0C4A-A5C1-84E248C0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40" y="0"/>
            <a:ext cx="5740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A396E-82CF-D143-989B-82B9E396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885" y="0"/>
            <a:ext cx="5619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D6481-E0F6-9F44-B63E-424FA873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05" y="6050071"/>
            <a:ext cx="5671495" cy="7055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Example: DSCOVR_EPIC_L2_CLOUD_03_20161222075806_03.nc4</a:t>
            </a:r>
          </a:p>
        </p:txBody>
      </p:sp>
      <p:pic>
        <p:nvPicPr>
          <p:cNvPr id="5" name="Picture 4" descr="A picture containing table, sitting, plate, small&#10;&#10;Description automatically generated">
            <a:extLst>
              <a:ext uri="{FF2B5EF4-FFF2-40B4-BE49-F238E27FC236}">
                <a16:creationId xmlns:a16="http://schemas.microsoft.com/office/drawing/2014/main" id="{47386F3D-5B8A-4442-8389-882BBE6E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4" y="0"/>
            <a:ext cx="5612613" cy="5574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58DD9-9C36-8B47-BB97-FBD09345D88A}"/>
              </a:ext>
            </a:extLst>
          </p:cNvPr>
          <p:cNvSpPr txBox="1"/>
          <p:nvPr/>
        </p:nvSpPr>
        <p:spPr>
          <a:xfrm>
            <a:off x="8572500" y="52807"/>
            <a:ext cx="331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Version 3</a:t>
            </a:r>
          </a:p>
        </p:txBody>
      </p:sp>
    </p:spTree>
    <p:extLst>
      <p:ext uri="{BB962C8B-B14F-4D97-AF65-F5344CB8AC3E}">
        <p14:creationId xmlns:p14="http://schemas.microsoft.com/office/powerpoint/2010/main" val="117520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6D0BF-CA7A-B44A-937A-6DCA1214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72736"/>
            <a:ext cx="5299364" cy="5299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F07A9-2F80-5444-8D80-D9CF8101D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97860" cy="6660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D8A28A-35CF-414C-A616-40FE9A2C7CFA}"/>
              </a:ext>
            </a:extLst>
          </p:cNvPr>
          <p:cNvSpPr txBox="1">
            <a:spLocks/>
          </p:cNvSpPr>
          <p:nvPr/>
        </p:nvSpPr>
        <p:spPr>
          <a:xfrm>
            <a:off x="290945" y="5686816"/>
            <a:ext cx="5671495" cy="70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C00000"/>
                </a:solidFill>
              </a:rPr>
              <a:t>Example: DSCOVR_EPIC_L2_CLOUD_02_20160101133135_03.nc4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62F86-3FD2-D348-824D-E71BE42A05BD}"/>
              </a:ext>
            </a:extLst>
          </p:cNvPr>
          <p:cNvSpPr txBox="1"/>
          <p:nvPr/>
        </p:nvSpPr>
        <p:spPr>
          <a:xfrm>
            <a:off x="9773929" y="72736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Version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B538B-563E-3F42-B524-DB989A1A5D22}"/>
              </a:ext>
            </a:extLst>
          </p:cNvPr>
          <p:cNvSpPr txBox="1"/>
          <p:nvPr/>
        </p:nvSpPr>
        <p:spPr>
          <a:xfrm>
            <a:off x="864296" y="187890"/>
            <a:ext cx="23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30831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44F08-1339-7D49-9BD8-40978DF5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440" y="0"/>
            <a:ext cx="56074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6D0BF-CA7A-B44A-937A-6DCA1214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72736"/>
            <a:ext cx="5299364" cy="52993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D8A28A-35CF-414C-A616-40FE9A2C7CFA}"/>
              </a:ext>
            </a:extLst>
          </p:cNvPr>
          <p:cNvSpPr txBox="1">
            <a:spLocks/>
          </p:cNvSpPr>
          <p:nvPr/>
        </p:nvSpPr>
        <p:spPr>
          <a:xfrm>
            <a:off x="290945" y="5686816"/>
            <a:ext cx="5671495" cy="70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C00000"/>
                </a:solidFill>
              </a:rPr>
              <a:t>Example: DSCOVR_EPIC_L2_CLOUD_02_20160101133135_03.nc4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ABCA3-6C05-C546-A7CB-9F3C3C034523}"/>
              </a:ext>
            </a:extLst>
          </p:cNvPr>
          <p:cNvSpPr txBox="1"/>
          <p:nvPr/>
        </p:nvSpPr>
        <p:spPr>
          <a:xfrm>
            <a:off x="9773929" y="93517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</a:t>
            </a:r>
            <a:r>
              <a:rPr lang="en-US">
                <a:solidFill>
                  <a:schemeClr val="bg1"/>
                </a:solidFill>
              </a:rPr>
              <a:t>Version </a:t>
            </a: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52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4C5F-7454-7A4E-B814-7C0D71FB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372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2129C0"/>
                </a:solidFill>
              </a:rPr>
              <a:t>List of updates (work since last STM in Sept.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C3BA-EAA6-C541-B235-D6ED3F56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276"/>
            <a:ext cx="10781872" cy="127717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Optima" panose="02000503060000020004" pitchFamily="2" charset="0"/>
              </a:rPr>
              <a:t>NCCS </a:t>
            </a:r>
            <a:r>
              <a:rPr lang="en-US" sz="2600" i="1" dirty="0">
                <a:latin typeface="Optima" panose="02000503060000020004" pitchFamily="2" charset="0"/>
              </a:rPr>
              <a:t>discover </a:t>
            </a:r>
            <a:r>
              <a:rPr lang="en-US" sz="2600" dirty="0">
                <a:latin typeface="Optima" panose="02000503060000020004" pitchFamily="2" charset="0"/>
              </a:rPr>
              <a:t> operating system change from SLES11 to SLES12 (libraries used in the cloud product algorithms: hdf4, hdf5, nc4, </a:t>
            </a:r>
            <a:r>
              <a:rPr lang="en-US" sz="2600" dirty="0" err="1">
                <a:latin typeface="Optima" panose="02000503060000020004" pitchFamily="2" charset="0"/>
              </a:rPr>
              <a:t>fortran</a:t>
            </a:r>
            <a:r>
              <a:rPr lang="en-US" sz="2600" dirty="0">
                <a:latin typeface="Optima" panose="02000503060000020004" pitchFamily="2" charset="0"/>
              </a:rPr>
              <a:t> and </a:t>
            </a:r>
            <a:r>
              <a:rPr lang="en-US" sz="2600" dirty="0" err="1">
                <a:latin typeface="Optima" panose="02000503060000020004" pitchFamily="2" charset="0"/>
              </a:rPr>
              <a:t>c++</a:t>
            </a:r>
            <a:r>
              <a:rPr lang="en-US" sz="26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88AA6-2DCE-FF4E-90AD-A0905DD0B286}"/>
              </a:ext>
            </a:extLst>
          </p:cNvPr>
          <p:cNvSpPr txBox="1"/>
          <p:nvPr/>
        </p:nvSpPr>
        <p:spPr>
          <a:xfrm>
            <a:off x="838200" y="2527446"/>
            <a:ext cx="1051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Optima" panose="02000503060000020004" pitchFamily="2" charset="0"/>
              </a:rPr>
              <a:t>Algorithm development and implementation: </a:t>
            </a:r>
          </a:p>
          <a:p>
            <a:pPr indent="285750">
              <a:buNone/>
            </a:pPr>
            <a:r>
              <a:rPr lang="en-US" sz="2600" dirty="0">
                <a:latin typeface="Optima" panose="02000503060000020004" pitchFamily="2" charset="0"/>
              </a:rPr>
              <a:t>-- cloud mask over ice and snow (paper published)</a:t>
            </a:r>
          </a:p>
          <a:p>
            <a:pPr marL="1371600" indent="-685800">
              <a:buNone/>
            </a:pPr>
            <a:r>
              <a:rPr lang="en-US" dirty="0">
                <a:latin typeface="Optima" panose="02000503060000020004" pitchFamily="2" charset="0"/>
              </a:rPr>
              <a:t>Zhou, Y., Y. Yang, M. Gao, P. </a:t>
            </a:r>
            <a:r>
              <a:rPr lang="en-US" dirty="0" err="1">
                <a:latin typeface="Optima" panose="02000503060000020004" pitchFamily="2" charset="0"/>
              </a:rPr>
              <a:t>Zhai</a:t>
            </a:r>
            <a:r>
              <a:rPr lang="en-US" dirty="0">
                <a:latin typeface="Optima" panose="02000503060000020004" pitchFamily="2" charset="0"/>
              </a:rPr>
              <a:t>, 2020: Cloud Detection over Snow and Ice with Oxygen A- and B-band Observations from the Earth Polychromatic Imaging Camera (EPIC), </a:t>
            </a:r>
            <a:r>
              <a:rPr lang="en-US" i="1" dirty="0">
                <a:latin typeface="Optima" panose="02000503060000020004" pitchFamily="2" charset="0"/>
              </a:rPr>
              <a:t>Atmos. Meas. Tech.,</a:t>
            </a:r>
            <a:r>
              <a:rPr lang="en-US" dirty="0">
                <a:latin typeface="Optima" panose="02000503060000020004" pitchFamily="2" charset="0"/>
              </a:rPr>
              <a:t> 13, 1575–1591, 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/10.5194/amt-13-1575-2020. </a:t>
            </a:r>
          </a:p>
          <a:p>
            <a:pPr indent="285750">
              <a:buNone/>
            </a:pPr>
            <a:r>
              <a:rPr lang="en-US" sz="2800" dirty="0">
                <a:latin typeface="Optima" panose="02000503060000020004" pitchFamily="2" charset="0"/>
              </a:rPr>
              <a:t>-- </a:t>
            </a:r>
            <a:r>
              <a:rPr lang="en-US" sz="2600" dirty="0">
                <a:latin typeface="Optima" panose="02000503060000020004" pitchFamily="2" charset="0"/>
              </a:rPr>
              <a:t>cloud mask over sun glint regions: implemented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05AF7-D104-654A-BEC2-108E581AFF1D}"/>
              </a:ext>
            </a:extLst>
          </p:cNvPr>
          <p:cNvSpPr txBox="1"/>
          <p:nvPr/>
        </p:nvSpPr>
        <p:spPr>
          <a:xfrm>
            <a:off x="838199" y="4743437"/>
            <a:ext cx="1122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Thresholds tuning and improvements: cloud mask over snow-free 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4D60F-CE80-F441-BD2B-704571CFC83B}"/>
              </a:ext>
            </a:extLst>
          </p:cNvPr>
          <p:cNvSpPr txBox="1"/>
          <p:nvPr/>
        </p:nvSpPr>
        <p:spPr>
          <a:xfrm>
            <a:off x="838198" y="5346114"/>
            <a:ext cx="1060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Surface type and pressure from GEOS FPIT near real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689FC-17AB-CE4F-9A75-46E68BA0376D}"/>
              </a:ext>
            </a:extLst>
          </p:cNvPr>
          <p:cNvSpPr txBox="1"/>
          <p:nvPr/>
        </p:nvSpPr>
        <p:spPr>
          <a:xfrm>
            <a:off x="838198" y="5969654"/>
            <a:ext cx="1060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Other small fixes</a:t>
            </a:r>
          </a:p>
        </p:txBody>
      </p:sp>
    </p:spTree>
    <p:extLst>
      <p:ext uri="{BB962C8B-B14F-4D97-AF65-F5344CB8AC3E}">
        <p14:creationId xmlns:p14="http://schemas.microsoft.com/office/powerpoint/2010/main" val="394302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7F64-93DC-A744-A718-818E5AB4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EPIC Cloud Product Application Examples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D9D3-7712-4245-B214-6B6622DB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2784"/>
          </a:xfrm>
        </p:spPr>
        <p:txBody>
          <a:bodyPr/>
          <a:lstStyle/>
          <a:p>
            <a:r>
              <a:rPr lang="en-US" dirty="0" err="1">
                <a:latin typeface="Optima" panose="02000503060000020004" pitchFamily="2" charset="0"/>
              </a:rPr>
              <a:t>Kramarova</a:t>
            </a:r>
            <a:r>
              <a:rPr lang="en-US" dirty="0">
                <a:latin typeface="Optima" panose="02000503060000020004" pitchFamily="2" charset="0"/>
              </a:rPr>
              <a:t>, Huang, et al. Ozone retrieval corrections</a:t>
            </a:r>
          </a:p>
          <a:p>
            <a:r>
              <a:rPr lang="en-US" dirty="0">
                <a:latin typeface="Optima" panose="02000503060000020004" pitchFamily="2" charset="0"/>
              </a:rPr>
              <a:t>Kai Yang’s products</a:t>
            </a:r>
          </a:p>
        </p:txBody>
      </p:sp>
    </p:spTree>
    <p:extLst>
      <p:ext uri="{BB962C8B-B14F-4D97-AF65-F5344CB8AC3E}">
        <p14:creationId xmlns:p14="http://schemas.microsoft.com/office/powerpoint/2010/main" val="114007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4C5F-7454-7A4E-B814-7C0D71FB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372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2129C0"/>
                </a:solidFill>
              </a:rPr>
              <a:t>List of updates (work since last STM in Sept.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C3BA-EAA6-C541-B235-D6ED3F56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276"/>
            <a:ext cx="10781872" cy="127717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Optima" panose="02000503060000020004" pitchFamily="2" charset="0"/>
              </a:rPr>
              <a:t>NCCS </a:t>
            </a:r>
            <a:r>
              <a:rPr lang="en-US" sz="2600" i="1" dirty="0">
                <a:latin typeface="Optima" panose="02000503060000020004" pitchFamily="2" charset="0"/>
              </a:rPr>
              <a:t>discover </a:t>
            </a:r>
            <a:r>
              <a:rPr lang="en-US" sz="2600" dirty="0">
                <a:latin typeface="Optima" panose="02000503060000020004" pitchFamily="2" charset="0"/>
              </a:rPr>
              <a:t> operating system change from SLES11 to SLES12 (libraries used in the cloud product algorithms: hdf4, hdf5, nc4, </a:t>
            </a:r>
            <a:r>
              <a:rPr lang="en-US" sz="2600" dirty="0" err="1">
                <a:latin typeface="Optima" panose="02000503060000020004" pitchFamily="2" charset="0"/>
              </a:rPr>
              <a:t>fortran</a:t>
            </a:r>
            <a:r>
              <a:rPr lang="en-US" sz="2600" dirty="0">
                <a:latin typeface="Optima" panose="02000503060000020004" pitchFamily="2" charset="0"/>
              </a:rPr>
              <a:t> and </a:t>
            </a:r>
            <a:r>
              <a:rPr lang="en-US" sz="2600" dirty="0" err="1">
                <a:latin typeface="Optima" panose="02000503060000020004" pitchFamily="2" charset="0"/>
              </a:rPr>
              <a:t>c++</a:t>
            </a:r>
            <a:r>
              <a:rPr lang="en-US" sz="2600" dirty="0">
                <a:latin typeface="Optima" panose="02000503060000020004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88AA6-2DCE-FF4E-90AD-A0905DD0B286}"/>
              </a:ext>
            </a:extLst>
          </p:cNvPr>
          <p:cNvSpPr txBox="1"/>
          <p:nvPr/>
        </p:nvSpPr>
        <p:spPr>
          <a:xfrm>
            <a:off x="838200" y="2527446"/>
            <a:ext cx="1051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Optima" panose="02000503060000020004" pitchFamily="2" charset="0"/>
              </a:rPr>
              <a:t>Algorithm development and implementation: </a:t>
            </a:r>
          </a:p>
          <a:p>
            <a:pPr indent="285750">
              <a:buNone/>
            </a:pPr>
            <a:r>
              <a:rPr lang="en-US" sz="2600" dirty="0">
                <a:latin typeface="Optima" panose="02000503060000020004" pitchFamily="2" charset="0"/>
              </a:rPr>
              <a:t>-- cloud mask over ice and snow (paper published)</a:t>
            </a:r>
          </a:p>
          <a:p>
            <a:pPr marL="1371600" indent="-685800">
              <a:buNone/>
            </a:pPr>
            <a:r>
              <a:rPr lang="en-US" dirty="0">
                <a:latin typeface="Optima" panose="02000503060000020004" pitchFamily="2" charset="0"/>
              </a:rPr>
              <a:t>Zhou, Y., Y. Yang, M. Gao, P. </a:t>
            </a:r>
            <a:r>
              <a:rPr lang="en-US" dirty="0" err="1">
                <a:latin typeface="Optima" panose="02000503060000020004" pitchFamily="2" charset="0"/>
              </a:rPr>
              <a:t>Zhai</a:t>
            </a:r>
            <a:r>
              <a:rPr lang="en-US" dirty="0">
                <a:latin typeface="Optima" panose="02000503060000020004" pitchFamily="2" charset="0"/>
              </a:rPr>
              <a:t>, 2020: Cloud Detection over Snow and Ice with Oxygen A- and B-band Observations from the Earth Polychromatic Imaging Camera (EPIC), </a:t>
            </a:r>
            <a:r>
              <a:rPr lang="en-US" i="1" dirty="0">
                <a:latin typeface="Optima" panose="02000503060000020004" pitchFamily="2" charset="0"/>
              </a:rPr>
              <a:t>Atmos. Meas. Tech.,</a:t>
            </a:r>
            <a:r>
              <a:rPr lang="en-US" dirty="0">
                <a:latin typeface="Optima" panose="02000503060000020004" pitchFamily="2" charset="0"/>
              </a:rPr>
              <a:t> 13, 1575–1591, 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/10.5194/amt-13-1575-2020. </a:t>
            </a:r>
          </a:p>
          <a:p>
            <a:pPr indent="285750">
              <a:buNone/>
            </a:pPr>
            <a:r>
              <a:rPr lang="en-US" sz="2800" dirty="0">
                <a:latin typeface="Optima" panose="02000503060000020004" pitchFamily="2" charset="0"/>
              </a:rPr>
              <a:t>-- </a:t>
            </a:r>
            <a:r>
              <a:rPr lang="en-US" sz="2600" dirty="0">
                <a:latin typeface="Optima" panose="02000503060000020004" pitchFamily="2" charset="0"/>
              </a:rPr>
              <a:t>cloud mask over sun glint regions: implemented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05AF7-D104-654A-BEC2-108E581AFF1D}"/>
              </a:ext>
            </a:extLst>
          </p:cNvPr>
          <p:cNvSpPr txBox="1"/>
          <p:nvPr/>
        </p:nvSpPr>
        <p:spPr>
          <a:xfrm>
            <a:off x="838199" y="4743437"/>
            <a:ext cx="1122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Thresholds tuning and improvements: cloud mask over snow-free 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4D60F-CE80-F441-BD2B-704571CFC83B}"/>
              </a:ext>
            </a:extLst>
          </p:cNvPr>
          <p:cNvSpPr txBox="1"/>
          <p:nvPr/>
        </p:nvSpPr>
        <p:spPr>
          <a:xfrm>
            <a:off x="838198" y="5346114"/>
            <a:ext cx="1060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Surface type and pressure from GEOS FPIT near real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689FC-17AB-CE4F-9A75-46E68BA0376D}"/>
              </a:ext>
            </a:extLst>
          </p:cNvPr>
          <p:cNvSpPr txBox="1"/>
          <p:nvPr/>
        </p:nvSpPr>
        <p:spPr>
          <a:xfrm>
            <a:off x="838198" y="5969654"/>
            <a:ext cx="1060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Other small fixes</a:t>
            </a:r>
          </a:p>
        </p:txBody>
      </p:sp>
    </p:spTree>
    <p:extLst>
      <p:ext uri="{BB962C8B-B14F-4D97-AF65-F5344CB8AC3E}">
        <p14:creationId xmlns:p14="http://schemas.microsoft.com/office/powerpoint/2010/main" val="32942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82D-4B8C-CA41-B249-65EDA6BE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EPIC Cloud Product Application Examples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C1953-BBF9-BD42-8123-A895055A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048"/>
            <a:ext cx="12192000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82D-4B8C-CA41-B249-65EDA6BE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EPIC Cloud Product Application Examples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F0D82-F026-DC4F-B3AF-2043CAD4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396144"/>
            <a:ext cx="9626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82D-4B8C-CA41-B249-65EDA6BE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EPIC Cloud Product Application Examples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D5740-EA01-F24C-A63C-53E8C5B1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3083"/>
            <a:ext cx="7806048" cy="52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7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9BD4-D8D8-344B-BB15-2013AE5C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84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E5E8-103F-3D46-A557-0EAC84532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176"/>
            <a:ext cx="10515600" cy="3945350"/>
          </a:xfrm>
        </p:spPr>
        <p:txBody>
          <a:bodyPr>
            <a:normAutofit/>
          </a:bodyPr>
          <a:lstStyle/>
          <a:p>
            <a:r>
              <a:rPr lang="en-US" dirty="0"/>
              <a:t>Since last STM, the cloud detection algorithm upgrade has been implemented. Results over ice, snow, snow-free land, and sung lint are improved.</a:t>
            </a:r>
          </a:p>
          <a:p>
            <a:r>
              <a:rPr lang="en-US" dirty="0"/>
              <a:t>EPIC L2 cloud products have seen some exciting applications, including trace gas corrections, surface solar energy calculation, and cloud diurnal cycle studies. </a:t>
            </a:r>
          </a:p>
          <a:p>
            <a:r>
              <a:rPr lang="en-US" dirty="0"/>
              <a:t>Future work include: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ACE0B-94BC-6845-A185-B09A9A3A1602}"/>
              </a:ext>
            </a:extLst>
          </p:cNvPr>
          <p:cNvSpPr txBox="1"/>
          <p:nvPr/>
        </p:nvSpPr>
        <p:spPr>
          <a:xfrm>
            <a:off x="1095910" y="4760103"/>
            <a:ext cx="1025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-- Oxygen A- and B-band absorption look up table update</a:t>
            </a:r>
          </a:p>
          <a:p>
            <a:r>
              <a:rPr lang="en-US" sz="2200" dirty="0"/>
              <a:t>-- Version 3 cloud product, testing, processing and validation.</a:t>
            </a:r>
          </a:p>
        </p:txBody>
      </p:sp>
    </p:spTree>
    <p:extLst>
      <p:ext uri="{BB962C8B-B14F-4D97-AF65-F5344CB8AC3E}">
        <p14:creationId xmlns:p14="http://schemas.microsoft.com/office/powerpoint/2010/main" val="171469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521A-D279-0C42-B884-91999411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9529" cy="34727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840000"/>
                </a:solidFill>
              </a:rPr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DF49-F7E4-2546-962C-9EB4B5A4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8" y="347269"/>
            <a:ext cx="11611626" cy="6510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/>
              <a:t>Yin, B., Min, Q., Morgan, E., Yang, Y., </a:t>
            </a:r>
            <a:r>
              <a:rPr lang="en-US" sz="1300" dirty="0" err="1"/>
              <a:t>Marshak</a:t>
            </a:r>
            <a:r>
              <a:rPr lang="en-US" sz="1300" dirty="0"/>
              <a:t>, A., and Davis, A. B., 2020: Cloud-top pressure retrieval with DSCOVR EPIC oxygen A- and B-band observations, Atmos. Meas. Tech., 13, 5259–5275, </a:t>
            </a:r>
            <a:r>
              <a:rPr lang="en-US" sz="1300" dirty="0">
                <a:hlinkClick r:id="rId2"/>
              </a:rPr>
              <a:t>https://doi.org/10.5194/amt-13-5259-2020</a:t>
            </a:r>
            <a:r>
              <a:rPr lang="en-US" sz="1300" dirty="0"/>
              <a:t>. </a:t>
            </a:r>
          </a:p>
          <a:p>
            <a:pPr marL="0" indent="0">
              <a:buNone/>
            </a:pPr>
            <a:r>
              <a:rPr lang="en-US" sz="1300" dirty="0"/>
              <a:t>Zhou, Y., Y. Yang, M. Gao, P. </a:t>
            </a:r>
            <a:r>
              <a:rPr lang="en-US" sz="1300" dirty="0" err="1"/>
              <a:t>Zhai</a:t>
            </a:r>
            <a:r>
              <a:rPr lang="en-US" sz="1300" dirty="0"/>
              <a:t>, 2020: Cloud Detection over Snow and Ice with Oxygen A- and B-band Observations from the Earth Polychromatic Imaging Camera (EPIC), </a:t>
            </a:r>
            <a:r>
              <a:rPr lang="en-US" sz="1300" i="1" dirty="0"/>
              <a:t>Atmos. Meas. Tech.,</a:t>
            </a:r>
            <a:r>
              <a:rPr lang="en-US" sz="1300" dirty="0"/>
              <a:t> 13, 1575–1591, </a:t>
            </a:r>
            <a:r>
              <a:rPr lang="en-US" sz="1300" dirty="0">
                <a:hlinkClick r:id="rId3"/>
              </a:rPr>
              <a:t>https://doi.org/10.5194/amt-13-1575-2020</a:t>
            </a:r>
            <a:r>
              <a:rPr lang="en-US" sz="1300" dirty="0"/>
              <a:t>.</a:t>
            </a:r>
          </a:p>
          <a:p>
            <a:pPr marL="0" indent="0">
              <a:buNone/>
            </a:pPr>
            <a:r>
              <a:rPr lang="es-ES" sz="1300" dirty="0"/>
              <a:t>Delgado-</a:t>
            </a:r>
            <a:r>
              <a:rPr lang="es-ES" sz="1300" dirty="0" err="1"/>
              <a:t>Bonal</a:t>
            </a:r>
            <a:r>
              <a:rPr lang="es-ES" sz="1300" dirty="0"/>
              <a:t>, A.,  A. </a:t>
            </a:r>
            <a:r>
              <a:rPr lang="es-ES" sz="1300" dirty="0" err="1"/>
              <a:t>Marshak</a:t>
            </a:r>
            <a:r>
              <a:rPr lang="es-ES" sz="1300" dirty="0"/>
              <a:t>, Y. Yang, L. </a:t>
            </a:r>
            <a:r>
              <a:rPr lang="es-ES" sz="1300" dirty="0" err="1"/>
              <a:t>Oreopoulos</a:t>
            </a:r>
            <a:r>
              <a:rPr lang="es-ES" sz="1300" dirty="0"/>
              <a:t>, 2020: </a:t>
            </a:r>
            <a:r>
              <a:rPr lang="en-US" sz="1300" dirty="0"/>
              <a:t>Daily variability of cloud amount from EPIC observations, </a:t>
            </a:r>
            <a:r>
              <a:rPr lang="en-US" sz="1300" i="1" dirty="0"/>
              <a:t>J. </a:t>
            </a:r>
            <a:r>
              <a:rPr lang="en-US" sz="1300" i="1" dirty="0" err="1"/>
              <a:t>Geophys</a:t>
            </a:r>
            <a:r>
              <a:rPr lang="en-US" sz="1300" i="1" dirty="0"/>
              <a:t>. Res.,</a:t>
            </a:r>
            <a:r>
              <a:rPr lang="en-US" sz="1300" dirty="0"/>
              <a:t> 125(10), </a:t>
            </a:r>
            <a:r>
              <a:rPr lang="en-US" sz="1300" dirty="0">
                <a:hlinkClick r:id="rId4"/>
              </a:rPr>
              <a:t>https://doi.org/10.1029/2019JD031488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Gao, M. P.-W. </a:t>
            </a:r>
            <a:r>
              <a:rPr lang="en-US" sz="1300" dirty="0" err="1"/>
              <a:t>Zhai</a:t>
            </a:r>
            <a:r>
              <a:rPr lang="en-US" sz="1300" dirty="0"/>
              <a:t>, Y. Yang, Y. Hu, 2019: Cloud remote sensing with EPIC/DSCOVR observations: a sensitivity study with radiative transfer simulations, </a:t>
            </a:r>
            <a:r>
              <a:rPr lang="en-US" sz="1300" i="1" dirty="0"/>
              <a:t>J. Quant. </a:t>
            </a:r>
            <a:r>
              <a:rPr lang="en-US" sz="1300" i="1" dirty="0" err="1"/>
              <a:t>Spectrosc</a:t>
            </a:r>
            <a:r>
              <a:rPr lang="en-US" sz="1300" i="1" dirty="0"/>
              <a:t>. </a:t>
            </a:r>
            <a:r>
              <a:rPr lang="en-US" sz="1300" i="1" dirty="0" err="1"/>
              <a:t>Radiat</a:t>
            </a:r>
            <a:r>
              <a:rPr lang="en-US" sz="1300" i="1" dirty="0"/>
              <a:t>. Trans.</a:t>
            </a:r>
            <a:r>
              <a:rPr lang="en-US" sz="1300" dirty="0"/>
              <a:t>, 230, 56-60, </a:t>
            </a:r>
            <a:r>
              <a:rPr lang="en-US" sz="1300" dirty="0" err="1"/>
              <a:t>doi</a:t>
            </a:r>
            <a:r>
              <a:rPr lang="en-US" sz="1300" dirty="0"/>
              <a:t>: </a:t>
            </a:r>
            <a:r>
              <a:rPr lang="en-US" sz="1300" dirty="0">
                <a:hlinkClick r:id="rId5"/>
              </a:rPr>
              <a:t>https://doi.org/10.1016/j.jqsrt.2019.03.022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Gao, B.-C., R.-R. Li, and Y., Yang, 2019: Remote Sensing of Water Surfaces over Sunlit Portions of Oceans and Large Inland Lakes from EPIC onboard the DSCOVR Spacecraft at Lagrange-1 Point, </a:t>
            </a:r>
            <a:r>
              <a:rPr lang="en-US" sz="1300" i="1" dirty="0"/>
              <a:t>Sensors</a:t>
            </a:r>
            <a:r>
              <a:rPr lang="en-US" sz="1300" dirty="0"/>
              <a:t>. 2019, </a:t>
            </a:r>
            <a:r>
              <a:rPr lang="en-US" sz="1300" i="1" dirty="0"/>
              <a:t>19</a:t>
            </a:r>
            <a:r>
              <a:rPr lang="en-US" sz="1300" dirty="0"/>
              <a:t>(5), 1243</a:t>
            </a:r>
            <a:r>
              <a:rPr lang="en-US" sz="1300" dirty="0">
                <a:hlinkClick r:id="rId6"/>
              </a:rPr>
              <a:t>; </a:t>
            </a:r>
            <a:r>
              <a:rPr lang="en-US" sz="1300" dirty="0" err="1">
                <a:hlinkClick r:id="rId6"/>
              </a:rPr>
              <a:t>doi</a:t>
            </a:r>
            <a:r>
              <a:rPr lang="en-US" sz="1300" dirty="0">
                <a:hlinkClick r:id="rId6"/>
              </a:rPr>
              <a:t>: 10.3390/s19051243</a:t>
            </a:r>
            <a:r>
              <a:rPr lang="en-US" sz="1300" dirty="0"/>
              <a:t>.</a:t>
            </a:r>
          </a:p>
          <a:p>
            <a:pPr marL="0" indent="0">
              <a:buNone/>
            </a:pPr>
            <a:r>
              <a:rPr lang="en-US" sz="1300" dirty="0"/>
              <a:t>Yang, Y., K. Meyer, G. Wind, Y. Zhou, A. </a:t>
            </a:r>
            <a:r>
              <a:rPr lang="en-US" sz="1300" dirty="0" err="1"/>
              <a:t>Marshak</a:t>
            </a:r>
            <a:r>
              <a:rPr lang="en-US" sz="1300" dirty="0"/>
              <a:t>, S. </a:t>
            </a:r>
            <a:r>
              <a:rPr lang="en-US" sz="1300" dirty="0" err="1"/>
              <a:t>Platnick</a:t>
            </a:r>
            <a:r>
              <a:rPr lang="en-US" sz="1300" dirty="0"/>
              <a:t>, Q. Min, A. B. Davis, J. Joiner, A. </a:t>
            </a:r>
            <a:r>
              <a:rPr lang="en-US" sz="1300" dirty="0" err="1"/>
              <a:t>Vasilkov</a:t>
            </a:r>
            <a:r>
              <a:rPr lang="en-US" sz="1300" dirty="0"/>
              <a:t>, D. </a:t>
            </a:r>
            <a:r>
              <a:rPr lang="en-US" sz="1300" dirty="0" err="1"/>
              <a:t>Duda</a:t>
            </a:r>
            <a:r>
              <a:rPr lang="en-US" sz="1300" dirty="0"/>
              <a:t>, and W. </a:t>
            </a:r>
            <a:r>
              <a:rPr lang="en-US" sz="1300" dirty="0" err="1"/>
              <a:t>Su</a:t>
            </a:r>
            <a:r>
              <a:rPr lang="en-US" sz="1300" dirty="0"/>
              <a:t>, 2019: Cloud Products from Earth Polychromatic Imaging Camera (EPIC) observations: Algorithm and Initial Evaluation,</a:t>
            </a:r>
            <a:r>
              <a:rPr lang="en-US" sz="1300" i="1" dirty="0"/>
              <a:t> Atmos. Meas. Tech.,</a:t>
            </a:r>
            <a:r>
              <a:rPr lang="en-US" sz="1300" dirty="0"/>
              <a:t> 12, 2019-2031, </a:t>
            </a:r>
            <a:r>
              <a:rPr lang="en-US" sz="1300" dirty="0">
                <a:hlinkClick r:id="rId7"/>
              </a:rPr>
              <a:t>https://doi.org/10.5194/amt-12-2019-2019</a:t>
            </a:r>
            <a:r>
              <a:rPr lang="en-US" sz="1300" dirty="0"/>
              <a:t>.</a:t>
            </a:r>
          </a:p>
          <a:p>
            <a:pPr marL="0" indent="0">
              <a:buNone/>
            </a:pPr>
            <a:r>
              <a:rPr lang="en-US" sz="1300" dirty="0"/>
              <a:t>Davis A., N. </a:t>
            </a:r>
            <a:r>
              <a:rPr lang="en-US" sz="1300" dirty="0" err="1"/>
              <a:t>Ferlay</a:t>
            </a:r>
            <a:r>
              <a:rPr lang="en-US" sz="1300" dirty="0"/>
              <a:t>, Q. </a:t>
            </a:r>
            <a:r>
              <a:rPr lang="en-US" sz="1300" dirty="0" err="1"/>
              <a:t>Libois</a:t>
            </a:r>
            <a:r>
              <a:rPr lang="en-US" sz="1300" dirty="0"/>
              <a:t>, A. </a:t>
            </a:r>
            <a:r>
              <a:rPr lang="en-US" sz="1300" dirty="0" err="1"/>
              <a:t>Marshak</a:t>
            </a:r>
            <a:r>
              <a:rPr lang="en-US" sz="1300" dirty="0"/>
              <a:t>, Y. Yang and Q. Min, 2018: Cloud information content in EPIC/DSCOVR's oxygen A- and B-band channels: A physics-based approach, </a:t>
            </a:r>
            <a:r>
              <a:rPr lang="en-US" sz="1300" i="1" dirty="0"/>
              <a:t>J. Quant. </a:t>
            </a:r>
            <a:r>
              <a:rPr lang="en-US" sz="1300" i="1" dirty="0" err="1"/>
              <a:t>Spectrosc</a:t>
            </a:r>
            <a:r>
              <a:rPr lang="en-US" sz="1300" i="1" dirty="0"/>
              <a:t>. </a:t>
            </a:r>
            <a:r>
              <a:rPr lang="en-US" sz="1300" i="1" dirty="0" err="1"/>
              <a:t>Radiat</a:t>
            </a:r>
            <a:r>
              <a:rPr lang="en-US" sz="1300" i="1" dirty="0"/>
              <a:t>. Trans., 220, 84-96, </a:t>
            </a:r>
            <a:r>
              <a:rPr lang="en-US" sz="1300" i="1" dirty="0">
                <a:hlinkClick r:id="rId8"/>
              </a:rPr>
              <a:t>https://doi.org/10.1016/j.jqsrt.2018.09.006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Davis, A. B., G. Merlin,  C. Cornet, L. C. </a:t>
            </a:r>
            <a:r>
              <a:rPr lang="en-US" sz="1300" dirty="0" err="1"/>
              <a:t>Labonnote</a:t>
            </a:r>
            <a:r>
              <a:rPr lang="en-US" sz="1300" dirty="0"/>
              <a:t>, J. </a:t>
            </a:r>
            <a:r>
              <a:rPr lang="en-US" sz="1300" dirty="0" err="1"/>
              <a:t>Riedi</a:t>
            </a:r>
            <a:r>
              <a:rPr lang="en-US" sz="1300" dirty="0"/>
              <a:t>, N. </a:t>
            </a:r>
            <a:r>
              <a:rPr lang="en-US" sz="1300" dirty="0" err="1"/>
              <a:t>Ferlay</a:t>
            </a:r>
            <a:r>
              <a:rPr lang="en-US" sz="1300" dirty="0"/>
              <a:t>, P. </a:t>
            </a:r>
            <a:r>
              <a:rPr lang="en-US" sz="1300" dirty="0" err="1"/>
              <a:t>Dubuisson</a:t>
            </a:r>
            <a:r>
              <a:rPr lang="en-US" sz="1300" dirty="0"/>
              <a:t>, Q. Min, Y. Yang, and A. </a:t>
            </a:r>
            <a:r>
              <a:rPr lang="en-US" sz="1300" dirty="0" err="1"/>
              <a:t>Marhsak</a:t>
            </a:r>
            <a:r>
              <a:rPr lang="en-US" sz="1300" dirty="0"/>
              <a:t>, 2018: Cloud information content analysis of EPIC/DSCOVR’s oxygen A- and B-band channels: an optimal estimation approach, </a:t>
            </a:r>
            <a:r>
              <a:rPr lang="en-US" sz="1300" i="1" dirty="0"/>
              <a:t>J. Quant. </a:t>
            </a:r>
            <a:r>
              <a:rPr lang="en-US" sz="1300" i="1" dirty="0" err="1"/>
              <a:t>Spectrosc</a:t>
            </a:r>
            <a:r>
              <a:rPr lang="en-US" sz="1300" i="1" dirty="0"/>
              <a:t>. </a:t>
            </a:r>
            <a:r>
              <a:rPr lang="en-US" sz="1300" i="1" dirty="0" err="1"/>
              <a:t>Radiat</a:t>
            </a:r>
            <a:r>
              <a:rPr lang="en-US" sz="1300" i="1" dirty="0"/>
              <a:t>. Trans.</a:t>
            </a:r>
            <a:r>
              <a:rPr lang="en-US" sz="1300" dirty="0"/>
              <a:t> 216, 6-16, </a:t>
            </a:r>
            <a:r>
              <a:rPr lang="en-US" sz="1300" dirty="0">
                <a:hlinkClick r:id="rId9"/>
              </a:rPr>
              <a:t>https://doi.org/10.1016/j.jqsrt.2018.05.007</a:t>
            </a:r>
            <a:r>
              <a:rPr lang="en-US" sz="1300" dirty="0"/>
              <a:t>.</a:t>
            </a:r>
          </a:p>
          <a:p>
            <a:pPr marL="0" indent="0">
              <a:buNone/>
            </a:pPr>
            <a:r>
              <a:rPr lang="en-US" sz="1300" dirty="0" err="1"/>
              <a:t>Marshak</a:t>
            </a:r>
            <a:r>
              <a:rPr lang="en-US" sz="1300" dirty="0"/>
              <a:t>, A., J. Herman, A. Szabo, K. Blank, A. Cede, S. </a:t>
            </a:r>
            <a:r>
              <a:rPr lang="en-US" sz="1300" dirty="0" err="1"/>
              <a:t>Carn</a:t>
            </a:r>
            <a:r>
              <a:rPr lang="en-US" sz="1300" dirty="0"/>
              <a:t>, I. </a:t>
            </a:r>
            <a:r>
              <a:rPr lang="en-US" sz="1300" dirty="0" err="1"/>
              <a:t>Geogdzhayev</a:t>
            </a:r>
            <a:r>
              <a:rPr lang="en-US" sz="1300" dirty="0"/>
              <a:t>, D. Huang, L-K, Huang, Y. </a:t>
            </a:r>
            <a:r>
              <a:rPr lang="en-US" sz="1300" dirty="0" err="1"/>
              <a:t>Knyazikhin</a:t>
            </a:r>
            <a:r>
              <a:rPr lang="en-US" sz="1300" dirty="0"/>
              <a:t>, M. </a:t>
            </a:r>
            <a:r>
              <a:rPr lang="en-US" sz="1300" dirty="0" err="1"/>
              <a:t>Kowalewski</a:t>
            </a:r>
            <a:r>
              <a:rPr lang="en-US" sz="1300" dirty="0"/>
              <a:t>, N. </a:t>
            </a:r>
            <a:r>
              <a:rPr lang="en-US" sz="1300" dirty="0" err="1"/>
              <a:t>Krotkov</a:t>
            </a:r>
            <a:r>
              <a:rPr lang="en-US" sz="1300" dirty="0"/>
              <a:t>, A. </a:t>
            </a:r>
            <a:r>
              <a:rPr lang="en-US" sz="1300" dirty="0" err="1"/>
              <a:t>Lyapustin</a:t>
            </a:r>
            <a:r>
              <a:rPr lang="en-US" sz="1300" dirty="0"/>
              <a:t>, R. </a:t>
            </a:r>
            <a:r>
              <a:rPr lang="en-US" sz="1300" dirty="0" err="1"/>
              <a:t>McPeters</a:t>
            </a:r>
            <a:r>
              <a:rPr lang="en-US" sz="1300" dirty="0"/>
              <a:t>, O. Torres, and </a:t>
            </a:r>
            <a:r>
              <a:rPr lang="en-US" sz="1300" b="1" dirty="0"/>
              <a:t>Y. Yang</a:t>
            </a:r>
            <a:r>
              <a:rPr lang="en-US" sz="1300" dirty="0"/>
              <a:t>, 2018: Earth Observations from DSCOVR/EPIC Instrument, </a:t>
            </a:r>
            <a:r>
              <a:rPr lang="en-US" sz="1300" i="1" dirty="0"/>
              <a:t>Bull. Amer. Meteor. Soc.99(9), 1829-1850,</a:t>
            </a:r>
            <a:r>
              <a:rPr lang="en-US" sz="1300" dirty="0"/>
              <a:t> </a:t>
            </a:r>
            <a:r>
              <a:rPr lang="en-US" sz="1300" dirty="0">
                <a:hlinkClick r:id="rId10"/>
              </a:rPr>
              <a:t>https://doi.org/10.1175/BAMS-D-17-0223.1</a:t>
            </a:r>
            <a:r>
              <a:rPr lang="en-US" sz="1300" dirty="0"/>
              <a:t> </a:t>
            </a:r>
          </a:p>
          <a:p>
            <a:pPr marL="0" indent="0">
              <a:buNone/>
            </a:pPr>
            <a:r>
              <a:rPr lang="en-US" sz="1300" dirty="0"/>
              <a:t>Xu, X.</a:t>
            </a:r>
            <a:r>
              <a:rPr lang="en-US" sz="1300" i="1" dirty="0"/>
              <a:t>, </a:t>
            </a:r>
            <a:r>
              <a:rPr lang="en-US" sz="1300" dirty="0"/>
              <a:t>J., Wang</a:t>
            </a:r>
            <a:r>
              <a:rPr lang="en-US" sz="1300" i="1" dirty="0"/>
              <a:t>, </a:t>
            </a:r>
            <a:r>
              <a:rPr lang="en-US" sz="1300" dirty="0"/>
              <a:t>Y., Wang</a:t>
            </a:r>
            <a:r>
              <a:rPr lang="en-US" sz="1300" i="1" dirty="0"/>
              <a:t>, </a:t>
            </a:r>
            <a:r>
              <a:rPr lang="en-US" sz="1300" dirty="0"/>
              <a:t>J., Zeng</a:t>
            </a:r>
            <a:r>
              <a:rPr lang="en-US" sz="1300" i="1" dirty="0"/>
              <a:t>, </a:t>
            </a:r>
            <a:r>
              <a:rPr lang="en-US" sz="1300" dirty="0"/>
              <a:t>O., Torres</a:t>
            </a:r>
            <a:r>
              <a:rPr lang="en-US" sz="1300" i="1" dirty="0"/>
              <a:t>, </a:t>
            </a:r>
            <a:r>
              <a:rPr lang="en-US" sz="1300" dirty="0"/>
              <a:t>Y., Yang</a:t>
            </a:r>
            <a:r>
              <a:rPr lang="en-US" sz="1300" i="1" dirty="0"/>
              <a:t>, </a:t>
            </a:r>
            <a:r>
              <a:rPr lang="en-US" sz="1300" dirty="0"/>
              <a:t>A., </a:t>
            </a:r>
            <a:r>
              <a:rPr lang="en-US" sz="1300" dirty="0" err="1"/>
              <a:t>Marshak</a:t>
            </a:r>
            <a:r>
              <a:rPr lang="en-US" sz="1300" i="1" dirty="0"/>
              <a:t>, </a:t>
            </a:r>
            <a:r>
              <a:rPr lang="en-US" sz="1300" dirty="0"/>
              <a:t>J., Reid</a:t>
            </a:r>
            <a:r>
              <a:rPr lang="en-US" sz="1300" i="1" dirty="0"/>
              <a:t>, </a:t>
            </a:r>
            <a:r>
              <a:rPr lang="en-US" sz="1300" dirty="0"/>
              <a:t>and</a:t>
            </a:r>
            <a:r>
              <a:rPr lang="en-US" sz="1300" i="1" dirty="0"/>
              <a:t> </a:t>
            </a:r>
            <a:r>
              <a:rPr lang="en-US" sz="1300" dirty="0"/>
              <a:t>S., Miller, 2017:</a:t>
            </a:r>
            <a:r>
              <a:rPr lang="en-US" sz="1300" i="1" dirty="0"/>
              <a:t> </a:t>
            </a:r>
            <a:r>
              <a:rPr lang="en-US" sz="1300" dirty="0"/>
              <a:t>Passive remote sensing of altitude and optical depth of dust plumes using the oxygen A and B bands: first results from EPIC/DSCOVR at Lagrange-1 point</a:t>
            </a:r>
            <a:r>
              <a:rPr lang="en-US" sz="1300" i="1" dirty="0"/>
              <a:t>, </a:t>
            </a:r>
            <a:r>
              <a:rPr lang="en-US" sz="1300" i="1" dirty="0" err="1"/>
              <a:t>Geophys</a:t>
            </a:r>
            <a:r>
              <a:rPr lang="en-US" sz="1300" i="1" dirty="0"/>
              <a:t>. Res. Lett., </a:t>
            </a:r>
            <a:r>
              <a:rPr lang="en-US" sz="1300" dirty="0"/>
              <a:t>44, </a:t>
            </a:r>
            <a:r>
              <a:rPr lang="en-US" sz="1300" dirty="0">
                <a:hlinkClick r:id="rId11"/>
              </a:rPr>
              <a:t>doi:10.1002/2017GL073939</a:t>
            </a:r>
            <a:r>
              <a:rPr lang="en-US" sz="1300" i="1" dirty="0"/>
              <a:t>.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Meyer, K., Y. Yang, and S. </a:t>
            </a:r>
            <a:r>
              <a:rPr lang="en-US" sz="1300" dirty="0" err="1"/>
              <a:t>Platnick</a:t>
            </a:r>
            <a:r>
              <a:rPr lang="en-US" sz="1300" dirty="0"/>
              <a:t>, 2016: Uncertainties in cloud phase and optical thickness retrievals from the Earth Polychromatic Imaging Camera (EPIC), </a:t>
            </a:r>
            <a:r>
              <a:rPr lang="en-US" sz="1300" i="1" dirty="0"/>
              <a:t>Atmos. Meas. Tech.,</a:t>
            </a:r>
            <a:r>
              <a:rPr lang="en-US" sz="1300" dirty="0"/>
              <a:t> 9, 1785-1797, </a:t>
            </a:r>
            <a:r>
              <a:rPr lang="en-US" sz="1300" dirty="0">
                <a:hlinkClick r:id="rId12"/>
              </a:rPr>
              <a:t>doi:10.5194/amt-9-1785-2016</a:t>
            </a:r>
            <a:r>
              <a:rPr lang="en-US" sz="1300" i="1" dirty="0"/>
              <a:t>.</a:t>
            </a:r>
          </a:p>
          <a:p>
            <a:pPr marL="0" indent="0">
              <a:buNone/>
            </a:pPr>
            <a:r>
              <a:rPr lang="en-US" sz="1300" dirty="0" err="1"/>
              <a:t>Holdaway</a:t>
            </a:r>
            <a:r>
              <a:rPr lang="en-US" sz="1300" dirty="0"/>
              <a:t>, D. and Y. Yang, 2016: Study of the Effect of Temporal Sampling Frequency on DSCOVR Observations Using the GEOS-5 Nature Run Results (Part II): Cloud Coverage. </a:t>
            </a:r>
            <a:r>
              <a:rPr lang="en-US" sz="1300" i="1" dirty="0"/>
              <a:t>Remote Sens.</a:t>
            </a:r>
            <a:r>
              <a:rPr lang="en-US" sz="1300" dirty="0"/>
              <a:t> </a:t>
            </a:r>
            <a:r>
              <a:rPr lang="en-US" sz="1300" i="1" dirty="0"/>
              <a:t>8</a:t>
            </a:r>
            <a:r>
              <a:rPr lang="en-US" sz="1300" dirty="0"/>
              <a:t>(5), 431, </a:t>
            </a:r>
            <a:r>
              <a:rPr lang="en-US" sz="1300" dirty="0">
                <a:hlinkClick r:id="rId13"/>
              </a:rPr>
              <a:t>doi:10.3390/rs8050431.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Holdaway</a:t>
            </a:r>
            <a:r>
              <a:rPr lang="en-US" sz="1300" dirty="0"/>
              <a:t>, D. and Y. Yang, 2016: Study of the Effect of Temporal Sampling Frequency on DSCOVR Observations Using the GEOS-5 Nature Run Results (Part I): Earth’s Radiation Budget. </a:t>
            </a:r>
            <a:r>
              <a:rPr lang="en-US" sz="1300" i="1" dirty="0"/>
              <a:t>Remote Sens. 8(2), 98, </a:t>
            </a:r>
            <a:r>
              <a:rPr lang="en-US" sz="1300" i="1" dirty="0">
                <a:hlinkClick r:id="rId14"/>
              </a:rPr>
              <a:t>doi:10.3390/rs8020098</a:t>
            </a:r>
            <a:r>
              <a:rPr lang="en-US" sz="13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03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EPIC Standard L2 Cloud Product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4885" y="3462530"/>
            <a:ext cx="1889568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Cloud Mask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2854" y="3462530"/>
            <a:ext cx="2027621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Cloud Optical Thickness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1132" y="3462530"/>
            <a:ext cx="1882216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Effective Height/Pressure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943" y="1792209"/>
            <a:ext cx="2132490" cy="779181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EPIC L1B Products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39317" y="2875731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3180074"/>
            <a:ext cx="8387416" cy="1588"/>
          </a:xfrm>
          <a:prstGeom prst="line">
            <a:avLst/>
          </a:prstGeom>
          <a:ln w="38100" cmpd="dbl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56765" y="1792209"/>
            <a:ext cx="2132490" cy="779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Ancillary Data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497717" y="2894585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91140" y="4348983"/>
            <a:ext cx="8387416" cy="1588"/>
          </a:xfrm>
          <a:prstGeom prst="line">
            <a:avLst/>
          </a:prstGeom>
          <a:ln w="38100" cmpd="dbl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705889" y="4654120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irect Access Storage 33"/>
          <p:cNvSpPr/>
          <p:nvPr/>
        </p:nvSpPr>
        <p:spPr>
          <a:xfrm>
            <a:off x="4692849" y="4959258"/>
            <a:ext cx="2655871" cy="807448"/>
          </a:xfrm>
          <a:prstGeom prst="flowChartMagneticDrum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j-lt"/>
              </a:rPr>
              <a:t>EPIC L2 Cloud Products</a:t>
            </a:r>
          </a:p>
        </p:txBody>
      </p:sp>
    </p:spTree>
    <p:extLst>
      <p:ext uri="{BB962C8B-B14F-4D97-AF65-F5344CB8AC3E}">
        <p14:creationId xmlns:p14="http://schemas.microsoft.com/office/powerpoint/2010/main" val="235208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571B-0E88-964D-B6D7-F969F1A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rgbClr val="5248FD"/>
                </a:solidFill>
              </a:rPr>
              <a:t>EPIC Channels Used for Cloud Retrievals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B7882-20BE-9147-80C3-06E3E3DD3E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9" y="1625030"/>
            <a:ext cx="4165051" cy="328974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29C54F-386D-6D47-907E-536103073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9352"/>
              </p:ext>
            </p:extLst>
          </p:nvPr>
        </p:nvGraphicFramePr>
        <p:xfrm>
          <a:off x="4908332" y="1501011"/>
          <a:ext cx="7020906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643">
                  <a:extLst>
                    <a:ext uri="{9D8B030D-6E8A-4147-A177-3AD203B41FA5}">
                      <a16:colId xmlns:a16="http://schemas.microsoft.com/office/drawing/2014/main" val="1038361630"/>
                    </a:ext>
                  </a:extLst>
                </a:gridCol>
                <a:gridCol w="1076612">
                  <a:extLst>
                    <a:ext uri="{9D8B030D-6E8A-4147-A177-3AD203B41FA5}">
                      <a16:colId xmlns:a16="http://schemas.microsoft.com/office/drawing/2014/main" val="1930090108"/>
                    </a:ext>
                  </a:extLst>
                </a:gridCol>
                <a:gridCol w="2310004">
                  <a:extLst>
                    <a:ext uri="{9D8B030D-6E8A-4147-A177-3AD203B41FA5}">
                      <a16:colId xmlns:a16="http://schemas.microsoft.com/office/drawing/2014/main" val="1906590085"/>
                    </a:ext>
                  </a:extLst>
                </a:gridCol>
                <a:gridCol w="2419647">
                  <a:extLst>
                    <a:ext uri="{9D8B030D-6E8A-4147-A177-3AD203B41FA5}">
                      <a16:colId xmlns:a16="http://schemas.microsoft.com/office/drawing/2014/main" val="3935285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Product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EPIC Data Used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55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Cloud Mask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Original pixel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Each EPIC pixel is classified as clear/cloudy with high/low confidence.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388 nm, 680 nm, and the 780 nm </a:t>
                      </a:r>
                      <a:r>
                        <a:rPr lang="en-US" sz="1600" dirty="0" err="1">
                          <a:effectLst/>
                        </a:rPr>
                        <a:t>relectances</a:t>
                      </a:r>
                      <a:r>
                        <a:rPr lang="en-US" sz="1600" dirty="0">
                          <a:effectLst/>
                        </a:rPr>
                        <a:t>, the 764/780 nm and the 688/680 nm ratios.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32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CEP/CEH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Original pixel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Cloud effective pressure (CEP) is retrieved for both O2 A- and B-bands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A-band (780 nm and 764 nm), and B-band (680 nm and 688 nm), EPIC cloud mask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822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Original pixel size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Cloud optical thickness is retrieved using a single-channel approach (680 nm over land and 780 nm over ocean)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680 nm, 780nm, EPIC cloud mask, EPIC CEP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8415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40A747-5954-7940-A858-B91B7FE0CA06}"/>
              </a:ext>
            </a:extLst>
          </p:cNvPr>
          <p:cNvSpPr txBox="1"/>
          <p:nvPr/>
        </p:nvSpPr>
        <p:spPr>
          <a:xfrm>
            <a:off x="5423335" y="5223641"/>
            <a:ext cx="650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EPIC cloud products and required EPIC observations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6259E-0ECC-A647-9821-4C89A553D341}"/>
              </a:ext>
            </a:extLst>
          </p:cNvPr>
          <p:cNvSpPr txBox="1"/>
          <p:nvPr/>
        </p:nvSpPr>
        <p:spPr>
          <a:xfrm>
            <a:off x="438479" y="5139559"/>
            <a:ext cx="438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Observation time for each EPIC channel starting from the 443 nm channel. Red dots are the channels used for cloud retrievals. </a:t>
            </a:r>
          </a:p>
        </p:txBody>
      </p:sp>
    </p:spTree>
    <p:extLst>
      <p:ext uri="{BB962C8B-B14F-4D97-AF65-F5344CB8AC3E}">
        <p14:creationId xmlns:p14="http://schemas.microsoft.com/office/powerpoint/2010/main" val="38224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7" y="274638"/>
            <a:ext cx="8934893" cy="819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248FD"/>
                </a:solidFill>
              </a:rPr>
              <a:t>EPIC L2 Major Cloud Product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968" y="1331701"/>
            <a:ext cx="71333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EPIC Cloud Mask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A-band Cloud Effective Pressure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A-band Cloud Effective Height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B-band Cloud Effective Pressure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B-band Cloud Effective Height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Optical Thickness – assuming liquid phase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Optical Thickness – assuming ice phase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Effective Temperature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Most likely cloud thermodynamic phase</a:t>
            </a:r>
          </a:p>
        </p:txBody>
      </p:sp>
    </p:spTree>
    <p:extLst>
      <p:ext uri="{BB962C8B-B14F-4D97-AF65-F5344CB8AC3E}">
        <p14:creationId xmlns:p14="http://schemas.microsoft.com/office/powerpoint/2010/main" val="6193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8F16-B25D-3042-BA35-333EE5BC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2129C0"/>
                </a:solidFill>
              </a:rPr>
              <a:t>EPIC Cloud Product Version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6D65-E053-3346-9FBD-150F1599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319"/>
            <a:ext cx="10740775" cy="190713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Versions 01</a:t>
            </a:r>
          </a:p>
          <a:p>
            <a:pPr marL="0" indent="0">
              <a:buNone/>
            </a:pPr>
            <a:r>
              <a:rPr lang="en-US" dirty="0"/>
              <a:t>DSCOVR_EPIC_L2_CLOUD_01_20190627131403_02.nc4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436C6-EB38-0446-960D-A8A3903ED6CE}"/>
              </a:ext>
            </a:extLst>
          </p:cNvPr>
          <p:cNvCxnSpPr>
            <a:cxnSpLocks/>
          </p:cNvCxnSpPr>
          <p:nvPr/>
        </p:nvCxnSpPr>
        <p:spPr>
          <a:xfrm>
            <a:off x="3695178" y="2442576"/>
            <a:ext cx="1427967" cy="0"/>
          </a:xfrm>
          <a:prstGeom prst="line">
            <a:avLst/>
          </a:prstGeom>
          <a:ln w="31750">
            <a:solidFill>
              <a:srgbClr val="8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36AA93-594F-C041-897E-8ADF67AC88EF}"/>
              </a:ext>
            </a:extLst>
          </p:cNvPr>
          <p:cNvSpPr txBox="1"/>
          <p:nvPr/>
        </p:nvSpPr>
        <p:spPr>
          <a:xfrm>
            <a:off x="3695178" y="2589602"/>
            <a:ext cx="177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Cloud Product Version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D0144-36FE-DB46-8643-8474FA551672}"/>
              </a:ext>
            </a:extLst>
          </p:cNvPr>
          <p:cNvSpPr txBox="1"/>
          <p:nvPr/>
        </p:nvSpPr>
        <p:spPr>
          <a:xfrm>
            <a:off x="7592861" y="2543435"/>
            <a:ext cx="133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L1b Version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4B44D6-4C3C-0440-B420-6D80407227A7}"/>
              </a:ext>
            </a:extLst>
          </p:cNvPr>
          <p:cNvCxnSpPr>
            <a:cxnSpLocks/>
          </p:cNvCxnSpPr>
          <p:nvPr/>
        </p:nvCxnSpPr>
        <p:spPr>
          <a:xfrm>
            <a:off x="7853819" y="2440988"/>
            <a:ext cx="626302" cy="0"/>
          </a:xfrm>
          <a:prstGeom prst="line">
            <a:avLst/>
          </a:prstGeom>
          <a:ln w="31750">
            <a:solidFill>
              <a:srgbClr val="8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9FE58C-5D54-EA44-B755-6E512F9D61DF}"/>
              </a:ext>
            </a:extLst>
          </p:cNvPr>
          <p:cNvSpPr txBox="1"/>
          <p:nvPr/>
        </p:nvSpPr>
        <p:spPr>
          <a:xfrm>
            <a:off x="858032" y="5216260"/>
            <a:ext cx="8530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129C0"/>
                </a:solidFill>
              </a:rPr>
              <a:t>Next:</a:t>
            </a:r>
            <a:r>
              <a:rPr lang="en-US" sz="2800" b="1" dirty="0"/>
              <a:t> Versions 03</a:t>
            </a:r>
          </a:p>
          <a:p>
            <a:r>
              <a:rPr lang="en-US" sz="2800" dirty="0"/>
              <a:t>DSCOVR_EPIC_L2_CLOUD_</a:t>
            </a:r>
            <a:r>
              <a:rPr lang="en-US" sz="2800" dirty="0">
                <a:solidFill>
                  <a:srgbClr val="840000"/>
                </a:solidFill>
              </a:rPr>
              <a:t>03</a:t>
            </a:r>
            <a:r>
              <a:rPr lang="en-US" sz="2800" dirty="0"/>
              <a:t>_20190627131403_</a:t>
            </a:r>
            <a:r>
              <a:rPr lang="en-US" sz="2800" dirty="0">
                <a:solidFill>
                  <a:srgbClr val="840000"/>
                </a:solidFill>
              </a:rPr>
              <a:t>03</a:t>
            </a:r>
            <a:r>
              <a:rPr lang="en-US" sz="2800" dirty="0"/>
              <a:t>.nc4</a:t>
            </a:r>
          </a:p>
          <a:p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BB89ED-6DBF-1C4B-96D7-02822EC91B6F}"/>
              </a:ext>
            </a:extLst>
          </p:cNvPr>
          <p:cNvSpPr txBox="1"/>
          <p:nvPr/>
        </p:nvSpPr>
        <p:spPr>
          <a:xfrm>
            <a:off x="9482203" y="1803748"/>
            <a:ext cx="265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16,676 granules</a:t>
            </a:r>
          </a:p>
          <a:p>
            <a:r>
              <a:rPr lang="en-US" dirty="0"/>
              <a:t>05/12/2016 – 06/27/2019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FBC44E-2392-9F41-97EA-2CF037CB4797}"/>
              </a:ext>
            </a:extLst>
          </p:cNvPr>
          <p:cNvGrpSpPr/>
          <p:nvPr/>
        </p:nvGrpSpPr>
        <p:grpSpPr>
          <a:xfrm>
            <a:off x="838199" y="3444658"/>
            <a:ext cx="11206621" cy="1384995"/>
            <a:chOff x="838199" y="3444658"/>
            <a:chExt cx="11206621" cy="13849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0A87B5-54A6-B44D-A89A-0616FCD2A9E9}"/>
                </a:ext>
              </a:extLst>
            </p:cNvPr>
            <p:cNvSpPr txBox="1"/>
            <p:nvPr/>
          </p:nvSpPr>
          <p:spPr>
            <a:xfrm>
              <a:off x="838199" y="3444658"/>
              <a:ext cx="85302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Versions 02</a:t>
              </a:r>
            </a:p>
            <a:p>
              <a:r>
                <a:rPr lang="en-US" sz="2800" dirty="0"/>
                <a:t>DSCOVR_EPIC_L2_CLOUD_</a:t>
              </a:r>
              <a:r>
                <a:rPr lang="en-US" sz="2800" dirty="0">
                  <a:solidFill>
                    <a:srgbClr val="840000"/>
                  </a:solidFill>
                </a:rPr>
                <a:t>02</a:t>
              </a:r>
              <a:r>
                <a:rPr lang="en-US" sz="2800" dirty="0"/>
                <a:t>_20190627131403_</a:t>
              </a:r>
              <a:r>
                <a:rPr lang="en-US" sz="2800" dirty="0">
                  <a:solidFill>
                    <a:srgbClr val="840000"/>
                  </a:solidFill>
                </a:rPr>
                <a:t>03</a:t>
              </a:r>
              <a:r>
                <a:rPr lang="en-US" sz="2800" dirty="0"/>
                <a:t>.nc4</a:t>
              </a:r>
            </a:p>
            <a:p>
              <a:endParaRPr lang="en-US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5C4484-8DF4-6445-8C8D-FDE7F3A45948}"/>
                </a:ext>
              </a:extLst>
            </p:cNvPr>
            <p:cNvSpPr txBox="1"/>
            <p:nvPr/>
          </p:nvSpPr>
          <p:spPr>
            <a:xfrm>
              <a:off x="9388258" y="3745469"/>
              <a:ext cx="26565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23,301 granules</a:t>
              </a:r>
            </a:p>
            <a:p>
              <a:r>
                <a:rPr lang="en-US" dirty="0"/>
                <a:t>05/12/2016 – present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0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59E-74A6-E74D-813A-083943F6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46" y="305871"/>
            <a:ext cx="10796752" cy="7069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5248FD"/>
                </a:solidFill>
              </a:rPr>
              <a:t>Issues with Version 1 EPIC L2 Cloud Products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C97B9-7CF1-F349-A707-F869F7CCC8ED}"/>
              </a:ext>
            </a:extLst>
          </p:cNvPr>
          <p:cNvSpPr txBox="1"/>
          <p:nvPr/>
        </p:nvSpPr>
        <p:spPr>
          <a:xfrm>
            <a:off x="115614" y="5323530"/>
            <a:ext cx="11998417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Comparison used four weeks of data from 2016 with one week for each season.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General patterns agree well, but problems exist over</a:t>
            </a:r>
          </a:p>
          <a:p>
            <a:r>
              <a:rPr lang="en-US" sz="2200" dirty="0"/>
              <a:t>           -- snow/ice covered areas</a:t>
            </a:r>
          </a:p>
          <a:p>
            <a:r>
              <a:rPr lang="en-US" sz="2200" dirty="0"/>
              <a:t>           -- </a:t>
            </a:r>
            <a:r>
              <a:rPr lang="en-US" sz="2200" dirty="0" err="1"/>
              <a:t>sunglint</a:t>
            </a:r>
            <a:r>
              <a:rPr lang="en-US" sz="2200" dirty="0"/>
              <a:t>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54D06-F07F-924B-B299-E23D1F60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1086348"/>
            <a:ext cx="5982208" cy="4019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C44EE-608F-8E4E-A2E0-3F0DF2557738}"/>
              </a:ext>
            </a:extLst>
          </p:cNvPr>
          <p:cNvSpPr txBox="1"/>
          <p:nvPr/>
        </p:nvSpPr>
        <p:spPr>
          <a:xfrm>
            <a:off x="371475" y="1343025"/>
            <a:ext cx="85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EPIC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16360-DA3C-F145-ACEC-D4AF6452E3D1}"/>
              </a:ext>
            </a:extLst>
          </p:cNvPr>
          <p:cNvSpPr txBox="1"/>
          <p:nvPr/>
        </p:nvSpPr>
        <p:spPr>
          <a:xfrm>
            <a:off x="6083534" y="1343025"/>
            <a:ext cx="153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GEO/LEO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DE5318-23B4-7146-8344-AFC392AF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22" y="1100640"/>
            <a:ext cx="5982208" cy="401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A8B96A-634D-AC43-BB85-2E685394730A}"/>
              </a:ext>
            </a:extLst>
          </p:cNvPr>
          <p:cNvSpPr txBox="1"/>
          <p:nvPr/>
        </p:nvSpPr>
        <p:spPr>
          <a:xfrm>
            <a:off x="6183384" y="1358791"/>
            <a:ext cx="153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GEO/LEO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CEF885-F66B-1849-91FB-70BF6F724969}"/>
              </a:ext>
            </a:extLst>
          </p:cNvPr>
          <p:cNvSpPr/>
          <p:nvPr/>
        </p:nvSpPr>
        <p:spPr>
          <a:xfrm>
            <a:off x="2127783" y="4069065"/>
            <a:ext cx="2072742" cy="4572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238DA3-6808-784C-BC98-C529A31FEB18}"/>
              </a:ext>
            </a:extLst>
          </p:cNvPr>
          <p:cNvSpPr/>
          <p:nvPr/>
        </p:nvSpPr>
        <p:spPr>
          <a:xfrm>
            <a:off x="8241256" y="4063357"/>
            <a:ext cx="1974307" cy="4572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27FAE4-0BF8-4D49-8C99-27725AE15887}"/>
              </a:ext>
            </a:extLst>
          </p:cNvPr>
          <p:cNvSpPr/>
          <p:nvPr/>
        </p:nvSpPr>
        <p:spPr>
          <a:xfrm>
            <a:off x="1743076" y="1543050"/>
            <a:ext cx="1362878" cy="4572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4B1669-98BE-644E-92BF-E5E9C07B5CDD}"/>
              </a:ext>
            </a:extLst>
          </p:cNvPr>
          <p:cNvSpPr/>
          <p:nvPr/>
        </p:nvSpPr>
        <p:spPr>
          <a:xfrm>
            <a:off x="7615238" y="1534470"/>
            <a:ext cx="1443037" cy="4572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F284-4889-8340-AAA2-1F49D79C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83" y="231562"/>
            <a:ext cx="10515600" cy="7342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Improvements of cloud mask over snow/ice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E8E16-DDA1-2A49-9BF3-747097AD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2" y="1222668"/>
            <a:ext cx="8877728" cy="5270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39A77-FFDD-A74C-8A36-A5C2E2F163AE}"/>
              </a:ext>
            </a:extLst>
          </p:cNvPr>
          <p:cNvSpPr txBox="1"/>
          <p:nvPr/>
        </p:nvSpPr>
        <p:spPr>
          <a:xfrm>
            <a:off x="275338" y="5590374"/>
            <a:ext cx="11812278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40000"/>
                </a:solidFill>
              </a:rPr>
              <a:t>Another paper supported by this project just published:</a:t>
            </a:r>
          </a:p>
          <a:p>
            <a:r>
              <a:rPr lang="en-US" dirty="0"/>
              <a:t>Yin, B., Min, Q., Morgan, E., Yang, Y., </a:t>
            </a:r>
            <a:r>
              <a:rPr lang="en-US" dirty="0" err="1"/>
              <a:t>Marshak</a:t>
            </a:r>
            <a:r>
              <a:rPr lang="en-US" dirty="0"/>
              <a:t>, A., and Davis, A. B., 2020: Cloud-top pressure retrieval with DSCOVR EPIC oxygen A- and B-band observations, Atmos. Meas. Tech., 13, 5259–5275, https://</a:t>
            </a:r>
            <a:r>
              <a:rPr lang="en-US" dirty="0" err="1"/>
              <a:t>doi.org</a:t>
            </a:r>
            <a:r>
              <a:rPr lang="en-US" dirty="0"/>
              <a:t>/10.5194/amt-13-5259-2020.</a:t>
            </a:r>
          </a:p>
        </p:txBody>
      </p:sp>
    </p:spTree>
    <p:extLst>
      <p:ext uri="{BB962C8B-B14F-4D97-AF65-F5344CB8AC3E}">
        <p14:creationId xmlns:p14="http://schemas.microsoft.com/office/powerpoint/2010/main" val="34747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34B9-629F-1C48-9C0D-DAED7D39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4"/>
            <a:ext cx="10515600" cy="9191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Cloud detection over snow/ice with O</a:t>
            </a:r>
            <a:r>
              <a:rPr lang="en-US" sz="3600" baseline="-25000" dirty="0">
                <a:solidFill>
                  <a:srgbClr val="840000"/>
                </a:solidFill>
              </a:rPr>
              <a:t>2</a:t>
            </a:r>
            <a:r>
              <a:rPr lang="en-US" sz="3600" dirty="0">
                <a:solidFill>
                  <a:srgbClr val="840000"/>
                </a:solidFill>
              </a:rPr>
              <a:t> bands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03CF5-A87F-184B-98CD-883B1B650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27" y="1166709"/>
            <a:ext cx="6872483" cy="5326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79C461-6E2C-8D46-8E65-2BC7BC2D3EC5}"/>
              </a:ext>
            </a:extLst>
          </p:cNvPr>
          <p:cNvSpPr txBox="1"/>
          <p:nvPr/>
        </p:nvSpPr>
        <p:spPr>
          <a:xfrm>
            <a:off x="729465" y="2188395"/>
            <a:ext cx="4304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Model simulated Oxygen band ratios as a function of cloud optical thickness (COT) with cloud top height at 2.5 km (black), 5.0 km (blue) and 7.5 km (red) and solar zenith angles at 30° (solid line) and 60° (dotted lines), respectively. </a:t>
            </a:r>
          </a:p>
          <a:p>
            <a:endParaRPr lang="en-US" dirty="0"/>
          </a:p>
          <a:p>
            <a:r>
              <a:rPr lang="en-US" dirty="0"/>
              <a:t>Thresholds are developed as a function of surface height, solar zenith and view zenith angles.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3335F-0C3B-9040-BFD7-BE00739F2257}"/>
              </a:ext>
            </a:extLst>
          </p:cNvPr>
          <p:cNvSpPr txBox="1"/>
          <p:nvPr/>
        </p:nvSpPr>
        <p:spPr>
          <a:xfrm>
            <a:off x="1654139" y="5743254"/>
            <a:ext cx="271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Zhou et al., AMT, 2020</a:t>
            </a:r>
          </a:p>
        </p:txBody>
      </p:sp>
    </p:spTree>
    <p:extLst>
      <p:ext uri="{BB962C8B-B14F-4D97-AF65-F5344CB8AC3E}">
        <p14:creationId xmlns:p14="http://schemas.microsoft.com/office/powerpoint/2010/main" val="57352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2072</Words>
  <Application>Microsoft Macintosh PowerPoint</Application>
  <PresentationFormat>Widescreen</PresentationFormat>
  <Paragraphs>135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Optima</vt:lpstr>
      <vt:lpstr>Times New Roman</vt:lpstr>
      <vt:lpstr>Office Theme</vt:lpstr>
      <vt:lpstr>PowerPoint Presentation</vt:lpstr>
      <vt:lpstr>List of updates (work since last STM in Sept. 2019)</vt:lpstr>
      <vt:lpstr>EPIC Standard L2 Cloud Product System</vt:lpstr>
      <vt:lpstr>EPIC Channels Used for Cloud Retrievals</vt:lpstr>
      <vt:lpstr>EPIC L2 Major Cloud Product List</vt:lpstr>
      <vt:lpstr>EPIC Cloud Product Version Naming Convention</vt:lpstr>
      <vt:lpstr>Issues with Version 1 EPIC L2 Cloud Products</vt:lpstr>
      <vt:lpstr>Improvements of cloud mask over snow/ice</vt:lpstr>
      <vt:lpstr>Cloud detection over snow/ice with O2 bands</vt:lpstr>
      <vt:lpstr>Improvements of cloud mask over snow/ice</vt:lpstr>
      <vt:lpstr>PowerPoint Presentation</vt:lpstr>
      <vt:lpstr>Cloud detection over sung lint</vt:lpstr>
      <vt:lpstr>Example: DSCOVR_EPIC_L2_CLOUD_03_20161222075806_03.nc4</vt:lpstr>
      <vt:lpstr>PowerPoint Presentation</vt:lpstr>
      <vt:lpstr>Example: DSCOVR_EPIC_L2_CLOUD_03_20161222075806_03.nc4</vt:lpstr>
      <vt:lpstr>PowerPoint Presentation</vt:lpstr>
      <vt:lpstr>PowerPoint Presentation</vt:lpstr>
      <vt:lpstr>List of updates (work since last STM in Sept. 2019)</vt:lpstr>
      <vt:lpstr>EPIC Cloud Product Application Examples  </vt:lpstr>
      <vt:lpstr>EPIC Cloud Product Application Examples (Cont.)</vt:lpstr>
      <vt:lpstr>EPIC Cloud Product Application Examples (Cont.)</vt:lpstr>
      <vt:lpstr>EPIC Cloud Product Application Examples (Cont.)</vt:lpstr>
      <vt:lpstr>Summary</vt:lpstr>
      <vt:lpstr>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Yuekui (GSFC-6130)</dc:creator>
  <cp:lastModifiedBy>Yang, Yuekui (GSFC-6130)</cp:lastModifiedBy>
  <cp:revision>105</cp:revision>
  <dcterms:created xsi:type="dcterms:W3CDTF">2020-07-06T21:07:53Z</dcterms:created>
  <dcterms:modified xsi:type="dcterms:W3CDTF">2020-10-07T12:03:09Z</dcterms:modified>
</cp:coreProperties>
</file>