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9" r:id="rId3"/>
    <p:sldId id="257" r:id="rId4"/>
    <p:sldId id="258" r:id="rId5"/>
    <p:sldId id="261" r:id="rId6"/>
    <p:sldId id="262" r:id="rId7"/>
    <p:sldId id="263" r:id="rId8"/>
    <p:sldId id="264" r:id="rId9"/>
    <p:sldId id="265" r:id="rId10"/>
    <p:sldId id="266" r:id="rId11"/>
    <p:sldId id="267" r:id="rId12"/>
    <p:sldId id="269" r:id="rId13"/>
    <p:sldId id="270" r:id="rId14"/>
    <p:sldId id="271" r:id="rId15"/>
    <p:sldId id="274" r:id="rId16"/>
    <p:sldId id="275" r:id="rId17"/>
    <p:sldId id="260" r:id="rId18"/>
    <p:sldId id="290" r:id="rId19"/>
    <p:sldId id="278" r:id="rId20"/>
    <p:sldId id="279" r:id="rId21"/>
    <p:sldId id="286" r:id="rId22"/>
    <p:sldId id="287" r:id="rId23"/>
    <p:sldId id="288" r:id="rId24"/>
    <p:sldId id="289"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B081"/>
    <a:srgbClr val="8B3B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757" dt="2020-10-06T13:00:27.7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6F2D80-6C71-264B-9ADE-5EF6A793EC87}" type="datetimeFigureOut">
              <a:rPr lang="en-US" smtClean="0"/>
              <a:t>10/6/20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F68DA-42A9-B742-B24B-1209FD6D4960}" type="slidenum">
              <a:rPr lang="en-US" smtClean="0"/>
              <a:t>‹#›</a:t>
            </a:fld>
            <a:endParaRPr lang="en-US"/>
          </a:p>
        </p:txBody>
      </p:sp>
    </p:spTree>
    <p:extLst>
      <p:ext uri="{BB962C8B-B14F-4D97-AF65-F5344CB8AC3E}">
        <p14:creationId xmlns:p14="http://schemas.microsoft.com/office/powerpoint/2010/main" val="228687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Moderate Resolution Imaging Spectroradiometer (MODIS) on NASA’s Terra satellite acquired the second image on the morning of June 22. At the time, the most concentrated ash was on the western edge of the plume, above </a:t>
            </a:r>
            <a:r>
              <a:rPr lang="en-US" err="1"/>
              <a:t>Raikoke</a:t>
            </a:r>
            <a:r>
              <a:rPr lang="en-US"/>
              <a:t>. The</a:t>
            </a:r>
          </a:p>
        </p:txBody>
      </p:sp>
      <p:sp>
        <p:nvSpPr>
          <p:cNvPr id="4" name="Slide Number Placeholder 3"/>
          <p:cNvSpPr>
            <a:spLocks noGrp="1"/>
          </p:cNvSpPr>
          <p:nvPr>
            <p:ph type="sldNum" sz="quarter" idx="5"/>
          </p:nvPr>
        </p:nvSpPr>
        <p:spPr/>
        <p:txBody>
          <a:bodyPr/>
          <a:lstStyle/>
          <a:p>
            <a:fld id="{B08F68DA-42A9-B742-B24B-1209FD6D4960}" type="slidenum">
              <a:rPr lang="en-US" smtClean="0"/>
              <a:t>3</a:t>
            </a:fld>
            <a:endParaRPr lang="en-US"/>
          </a:p>
        </p:txBody>
      </p:sp>
    </p:spTree>
    <p:extLst>
      <p:ext uri="{BB962C8B-B14F-4D97-AF65-F5344CB8AC3E}">
        <p14:creationId xmlns:p14="http://schemas.microsoft.com/office/powerpoint/2010/main" val="1699627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63485-6B5B-4F46-B8DA-EE7B0A9B07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51FD2-567F-9347-9C4C-8AB4D8BD5B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30CF62-36DD-414B-822C-C4C9BBBCFE31}"/>
              </a:ext>
            </a:extLst>
          </p:cNvPr>
          <p:cNvSpPr>
            <a:spLocks noGrp="1"/>
          </p:cNvSpPr>
          <p:nvPr>
            <p:ph type="dt" sz="half" idx="10"/>
          </p:nvPr>
        </p:nvSpPr>
        <p:spPr/>
        <p:txBody>
          <a:bodyPr/>
          <a:lstStyle/>
          <a:p>
            <a:fld id="{699140F8-77B0-754C-973D-6B7DF8375FF7}" type="datetimeFigureOut">
              <a:rPr lang="en-US" smtClean="0"/>
              <a:t>10/6/20</a:t>
            </a:fld>
            <a:endParaRPr lang="en-US"/>
          </a:p>
        </p:txBody>
      </p:sp>
      <p:sp>
        <p:nvSpPr>
          <p:cNvPr id="5" name="Footer Placeholder 4">
            <a:extLst>
              <a:ext uri="{FF2B5EF4-FFF2-40B4-BE49-F238E27FC236}">
                <a16:creationId xmlns:a16="http://schemas.microsoft.com/office/drawing/2014/main" id="{B150252D-1F3F-5245-A2D3-9C1FE7C8C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D4551-32A6-1C46-8387-34E43C565537}"/>
              </a:ext>
            </a:extLst>
          </p:cNvPr>
          <p:cNvSpPr>
            <a:spLocks noGrp="1"/>
          </p:cNvSpPr>
          <p:nvPr>
            <p:ph type="sldNum" sz="quarter" idx="12"/>
          </p:nvPr>
        </p:nvSpPr>
        <p:spPr/>
        <p:txBody>
          <a:bodyPr/>
          <a:lstStyle/>
          <a:p>
            <a:fld id="{6255330A-6D08-2348-BB92-A0544030B39C}" type="slidenum">
              <a:rPr lang="en-US" smtClean="0"/>
              <a:t>‹#›</a:t>
            </a:fld>
            <a:endParaRPr lang="en-US"/>
          </a:p>
        </p:txBody>
      </p:sp>
    </p:spTree>
    <p:extLst>
      <p:ext uri="{BB962C8B-B14F-4D97-AF65-F5344CB8AC3E}">
        <p14:creationId xmlns:p14="http://schemas.microsoft.com/office/powerpoint/2010/main" val="3789093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CB72-095B-704A-A5D6-DCC6A85C21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F4CEF2-27D0-F14B-BAEA-64A8BEA81D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9C61B-3D10-4A42-BE79-9DAA84E4888E}"/>
              </a:ext>
            </a:extLst>
          </p:cNvPr>
          <p:cNvSpPr>
            <a:spLocks noGrp="1"/>
          </p:cNvSpPr>
          <p:nvPr>
            <p:ph type="dt" sz="half" idx="10"/>
          </p:nvPr>
        </p:nvSpPr>
        <p:spPr/>
        <p:txBody>
          <a:bodyPr/>
          <a:lstStyle/>
          <a:p>
            <a:fld id="{699140F8-77B0-754C-973D-6B7DF8375FF7}" type="datetimeFigureOut">
              <a:rPr lang="en-US" smtClean="0"/>
              <a:t>10/6/20</a:t>
            </a:fld>
            <a:endParaRPr lang="en-US"/>
          </a:p>
        </p:txBody>
      </p:sp>
      <p:sp>
        <p:nvSpPr>
          <p:cNvPr id="5" name="Footer Placeholder 4">
            <a:extLst>
              <a:ext uri="{FF2B5EF4-FFF2-40B4-BE49-F238E27FC236}">
                <a16:creationId xmlns:a16="http://schemas.microsoft.com/office/drawing/2014/main" id="{D18E1383-B4D7-0846-B619-BF320D242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164B8-4B7D-FF4E-9C8A-53F16E1911C1}"/>
              </a:ext>
            </a:extLst>
          </p:cNvPr>
          <p:cNvSpPr>
            <a:spLocks noGrp="1"/>
          </p:cNvSpPr>
          <p:nvPr>
            <p:ph type="sldNum" sz="quarter" idx="12"/>
          </p:nvPr>
        </p:nvSpPr>
        <p:spPr/>
        <p:txBody>
          <a:bodyPr/>
          <a:lstStyle/>
          <a:p>
            <a:fld id="{6255330A-6D08-2348-BB92-A0544030B39C}" type="slidenum">
              <a:rPr lang="en-US" smtClean="0"/>
              <a:t>‹#›</a:t>
            </a:fld>
            <a:endParaRPr lang="en-US"/>
          </a:p>
        </p:txBody>
      </p:sp>
    </p:spTree>
    <p:extLst>
      <p:ext uri="{BB962C8B-B14F-4D97-AF65-F5344CB8AC3E}">
        <p14:creationId xmlns:p14="http://schemas.microsoft.com/office/powerpoint/2010/main" val="164337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D85CBA-FF97-AB43-8474-FB8915DDBC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BA1C3D-97A1-3242-BBF3-F75A12FC36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DAEFD-C497-7846-89DB-325424BD4B06}"/>
              </a:ext>
            </a:extLst>
          </p:cNvPr>
          <p:cNvSpPr>
            <a:spLocks noGrp="1"/>
          </p:cNvSpPr>
          <p:nvPr>
            <p:ph type="dt" sz="half" idx="10"/>
          </p:nvPr>
        </p:nvSpPr>
        <p:spPr/>
        <p:txBody>
          <a:bodyPr/>
          <a:lstStyle/>
          <a:p>
            <a:fld id="{699140F8-77B0-754C-973D-6B7DF8375FF7}" type="datetimeFigureOut">
              <a:rPr lang="en-US" smtClean="0"/>
              <a:t>10/6/20</a:t>
            </a:fld>
            <a:endParaRPr lang="en-US"/>
          </a:p>
        </p:txBody>
      </p:sp>
      <p:sp>
        <p:nvSpPr>
          <p:cNvPr id="5" name="Footer Placeholder 4">
            <a:extLst>
              <a:ext uri="{FF2B5EF4-FFF2-40B4-BE49-F238E27FC236}">
                <a16:creationId xmlns:a16="http://schemas.microsoft.com/office/drawing/2014/main" id="{20638D11-5673-AC40-B9B1-8470873F5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85E88D-FE24-E34D-8F05-5B5DE312726F}"/>
              </a:ext>
            </a:extLst>
          </p:cNvPr>
          <p:cNvSpPr>
            <a:spLocks noGrp="1"/>
          </p:cNvSpPr>
          <p:nvPr>
            <p:ph type="sldNum" sz="quarter" idx="12"/>
          </p:nvPr>
        </p:nvSpPr>
        <p:spPr/>
        <p:txBody>
          <a:bodyPr/>
          <a:lstStyle/>
          <a:p>
            <a:fld id="{6255330A-6D08-2348-BB92-A0544030B39C}" type="slidenum">
              <a:rPr lang="en-US" smtClean="0"/>
              <a:t>‹#›</a:t>
            </a:fld>
            <a:endParaRPr lang="en-US"/>
          </a:p>
        </p:txBody>
      </p:sp>
    </p:spTree>
    <p:extLst>
      <p:ext uri="{BB962C8B-B14F-4D97-AF65-F5344CB8AC3E}">
        <p14:creationId xmlns:p14="http://schemas.microsoft.com/office/powerpoint/2010/main" val="151670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28D7-74C2-134F-BEAE-CE11498B2D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230CA-CCF7-7C4A-96D2-DD82348468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2341E-8BFE-4843-AFB0-F9E9813BD84E}"/>
              </a:ext>
            </a:extLst>
          </p:cNvPr>
          <p:cNvSpPr>
            <a:spLocks noGrp="1"/>
          </p:cNvSpPr>
          <p:nvPr>
            <p:ph type="dt" sz="half" idx="10"/>
          </p:nvPr>
        </p:nvSpPr>
        <p:spPr/>
        <p:txBody>
          <a:bodyPr/>
          <a:lstStyle/>
          <a:p>
            <a:fld id="{699140F8-77B0-754C-973D-6B7DF8375FF7}" type="datetimeFigureOut">
              <a:rPr lang="en-US" smtClean="0"/>
              <a:t>10/6/20</a:t>
            </a:fld>
            <a:endParaRPr lang="en-US"/>
          </a:p>
        </p:txBody>
      </p:sp>
      <p:sp>
        <p:nvSpPr>
          <p:cNvPr id="5" name="Footer Placeholder 4">
            <a:extLst>
              <a:ext uri="{FF2B5EF4-FFF2-40B4-BE49-F238E27FC236}">
                <a16:creationId xmlns:a16="http://schemas.microsoft.com/office/drawing/2014/main" id="{E7EDDB81-D653-0B40-884A-7C4C0798B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55F58-6342-4F40-8B69-DE355F770C28}"/>
              </a:ext>
            </a:extLst>
          </p:cNvPr>
          <p:cNvSpPr>
            <a:spLocks noGrp="1"/>
          </p:cNvSpPr>
          <p:nvPr>
            <p:ph type="sldNum" sz="quarter" idx="12"/>
          </p:nvPr>
        </p:nvSpPr>
        <p:spPr/>
        <p:txBody>
          <a:bodyPr/>
          <a:lstStyle/>
          <a:p>
            <a:fld id="{6255330A-6D08-2348-BB92-A0544030B39C}" type="slidenum">
              <a:rPr lang="en-US" smtClean="0"/>
              <a:t>‹#›</a:t>
            </a:fld>
            <a:endParaRPr lang="en-US"/>
          </a:p>
        </p:txBody>
      </p:sp>
    </p:spTree>
    <p:extLst>
      <p:ext uri="{BB962C8B-B14F-4D97-AF65-F5344CB8AC3E}">
        <p14:creationId xmlns:p14="http://schemas.microsoft.com/office/powerpoint/2010/main" val="177856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CEFD-1107-9042-86AF-88FDB986E0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EECD2-FF3D-794F-83BD-0F7354DF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6C3F02-91A3-4348-95E7-23B6A3A21635}"/>
              </a:ext>
            </a:extLst>
          </p:cNvPr>
          <p:cNvSpPr>
            <a:spLocks noGrp="1"/>
          </p:cNvSpPr>
          <p:nvPr>
            <p:ph type="dt" sz="half" idx="10"/>
          </p:nvPr>
        </p:nvSpPr>
        <p:spPr/>
        <p:txBody>
          <a:bodyPr/>
          <a:lstStyle/>
          <a:p>
            <a:fld id="{699140F8-77B0-754C-973D-6B7DF8375FF7}" type="datetimeFigureOut">
              <a:rPr lang="en-US" smtClean="0"/>
              <a:t>10/6/20</a:t>
            </a:fld>
            <a:endParaRPr lang="en-US"/>
          </a:p>
        </p:txBody>
      </p:sp>
      <p:sp>
        <p:nvSpPr>
          <p:cNvPr id="5" name="Footer Placeholder 4">
            <a:extLst>
              <a:ext uri="{FF2B5EF4-FFF2-40B4-BE49-F238E27FC236}">
                <a16:creationId xmlns:a16="http://schemas.microsoft.com/office/drawing/2014/main" id="{BE5DF0C0-6EC7-4B43-BD19-0ACF5647A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32A8A-F7A1-4B49-8A53-4BBFD910B8FD}"/>
              </a:ext>
            </a:extLst>
          </p:cNvPr>
          <p:cNvSpPr>
            <a:spLocks noGrp="1"/>
          </p:cNvSpPr>
          <p:nvPr>
            <p:ph type="sldNum" sz="quarter" idx="12"/>
          </p:nvPr>
        </p:nvSpPr>
        <p:spPr/>
        <p:txBody>
          <a:bodyPr/>
          <a:lstStyle/>
          <a:p>
            <a:fld id="{6255330A-6D08-2348-BB92-A0544030B39C}" type="slidenum">
              <a:rPr lang="en-US" smtClean="0"/>
              <a:t>‹#›</a:t>
            </a:fld>
            <a:endParaRPr lang="en-US"/>
          </a:p>
        </p:txBody>
      </p:sp>
    </p:spTree>
    <p:extLst>
      <p:ext uri="{BB962C8B-B14F-4D97-AF65-F5344CB8AC3E}">
        <p14:creationId xmlns:p14="http://schemas.microsoft.com/office/powerpoint/2010/main" val="3282893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96FA-6D6E-554D-BF7B-12A52E775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A43F9C-1A48-624E-948A-C1A898CB34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3C8FB6-7E99-6A43-A334-681070543A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C74E2A-1F64-0C42-A7E5-498CC1C328B7}"/>
              </a:ext>
            </a:extLst>
          </p:cNvPr>
          <p:cNvSpPr>
            <a:spLocks noGrp="1"/>
          </p:cNvSpPr>
          <p:nvPr>
            <p:ph type="dt" sz="half" idx="10"/>
          </p:nvPr>
        </p:nvSpPr>
        <p:spPr/>
        <p:txBody>
          <a:bodyPr/>
          <a:lstStyle/>
          <a:p>
            <a:fld id="{699140F8-77B0-754C-973D-6B7DF8375FF7}" type="datetimeFigureOut">
              <a:rPr lang="en-US" smtClean="0"/>
              <a:t>10/6/20</a:t>
            </a:fld>
            <a:endParaRPr lang="en-US"/>
          </a:p>
        </p:txBody>
      </p:sp>
      <p:sp>
        <p:nvSpPr>
          <p:cNvPr id="6" name="Footer Placeholder 5">
            <a:extLst>
              <a:ext uri="{FF2B5EF4-FFF2-40B4-BE49-F238E27FC236}">
                <a16:creationId xmlns:a16="http://schemas.microsoft.com/office/drawing/2014/main" id="{FA7D6BED-E08B-5848-A166-94B28DEA1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26CB4-FF95-AF45-A55F-C30C4618EF4A}"/>
              </a:ext>
            </a:extLst>
          </p:cNvPr>
          <p:cNvSpPr>
            <a:spLocks noGrp="1"/>
          </p:cNvSpPr>
          <p:nvPr>
            <p:ph type="sldNum" sz="quarter" idx="12"/>
          </p:nvPr>
        </p:nvSpPr>
        <p:spPr/>
        <p:txBody>
          <a:bodyPr/>
          <a:lstStyle/>
          <a:p>
            <a:fld id="{6255330A-6D08-2348-BB92-A0544030B39C}" type="slidenum">
              <a:rPr lang="en-US" smtClean="0"/>
              <a:t>‹#›</a:t>
            </a:fld>
            <a:endParaRPr lang="en-US"/>
          </a:p>
        </p:txBody>
      </p:sp>
    </p:spTree>
    <p:extLst>
      <p:ext uri="{BB962C8B-B14F-4D97-AF65-F5344CB8AC3E}">
        <p14:creationId xmlns:p14="http://schemas.microsoft.com/office/powerpoint/2010/main" val="4278310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BEB8-2783-B54E-8980-D903C0DE1D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EE5F97-42DE-1E44-9089-43B714592C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80B79C-C353-C84D-85A8-7CC5D367F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FCFCE8-2CD5-024D-BBDA-71F4ED55EA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6AC56F-4459-8D41-B868-252EE61D38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B64427-36D6-5A49-93BC-9B3911786E9F}"/>
              </a:ext>
            </a:extLst>
          </p:cNvPr>
          <p:cNvSpPr>
            <a:spLocks noGrp="1"/>
          </p:cNvSpPr>
          <p:nvPr>
            <p:ph type="dt" sz="half" idx="10"/>
          </p:nvPr>
        </p:nvSpPr>
        <p:spPr/>
        <p:txBody>
          <a:bodyPr/>
          <a:lstStyle/>
          <a:p>
            <a:fld id="{699140F8-77B0-754C-973D-6B7DF8375FF7}" type="datetimeFigureOut">
              <a:rPr lang="en-US" smtClean="0"/>
              <a:t>10/6/20</a:t>
            </a:fld>
            <a:endParaRPr lang="en-US"/>
          </a:p>
        </p:txBody>
      </p:sp>
      <p:sp>
        <p:nvSpPr>
          <p:cNvPr id="8" name="Footer Placeholder 7">
            <a:extLst>
              <a:ext uri="{FF2B5EF4-FFF2-40B4-BE49-F238E27FC236}">
                <a16:creationId xmlns:a16="http://schemas.microsoft.com/office/drawing/2014/main" id="{5257EE01-EE0F-C842-ABCB-A774A4AFCC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5ABEE5-81F9-2D47-908D-A8B300EEAC83}"/>
              </a:ext>
            </a:extLst>
          </p:cNvPr>
          <p:cNvSpPr>
            <a:spLocks noGrp="1"/>
          </p:cNvSpPr>
          <p:nvPr>
            <p:ph type="sldNum" sz="quarter" idx="12"/>
          </p:nvPr>
        </p:nvSpPr>
        <p:spPr/>
        <p:txBody>
          <a:bodyPr/>
          <a:lstStyle/>
          <a:p>
            <a:fld id="{6255330A-6D08-2348-BB92-A0544030B39C}" type="slidenum">
              <a:rPr lang="en-US" smtClean="0"/>
              <a:t>‹#›</a:t>
            </a:fld>
            <a:endParaRPr lang="en-US"/>
          </a:p>
        </p:txBody>
      </p:sp>
    </p:spTree>
    <p:extLst>
      <p:ext uri="{BB962C8B-B14F-4D97-AF65-F5344CB8AC3E}">
        <p14:creationId xmlns:p14="http://schemas.microsoft.com/office/powerpoint/2010/main" val="4087467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DFD-CCE5-8A4B-BFBE-D10B33487E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8C534-B32B-724A-AEAD-FDD56E4E9EB7}"/>
              </a:ext>
            </a:extLst>
          </p:cNvPr>
          <p:cNvSpPr>
            <a:spLocks noGrp="1"/>
          </p:cNvSpPr>
          <p:nvPr>
            <p:ph type="dt" sz="half" idx="10"/>
          </p:nvPr>
        </p:nvSpPr>
        <p:spPr/>
        <p:txBody>
          <a:bodyPr/>
          <a:lstStyle/>
          <a:p>
            <a:fld id="{699140F8-77B0-754C-973D-6B7DF8375FF7}" type="datetimeFigureOut">
              <a:rPr lang="en-US" smtClean="0"/>
              <a:t>10/6/20</a:t>
            </a:fld>
            <a:endParaRPr lang="en-US"/>
          </a:p>
        </p:txBody>
      </p:sp>
      <p:sp>
        <p:nvSpPr>
          <p:cNvPr id="4" name="Footer Placeholder 3">
            <a:extLst>
              <a:ext uri="{FF2B5EF4-FFF2-40B4-BE49-F238E27FC236}">
                <a16:creationId xmlns:a16="http://schemas.microsoft.com/office/drawing/2014/main" id="{D3F1B144-6BC7-DF43-83F8-B6A9AF66B9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50C117-C171-9441-B2E9-4CED8C409102}"/>
              </a:ext>
            </a:extLst>
          </p:cNvPr>
          <p:cNvSpPr>
            <a:spLocks noGrp="1"/>
          </p:cNvSpPr>
          <p:nvPr>
            <p:ph type="sldNum" sz="quarter" idx="12"/>
          </p:nvPr>
        </p:nvSpPr>
        <p:spPr/>
        <p:txBody>
          <a:bodyPr/>
          <a:lstStyle/>
          <a:p>
            <a:fld id="{6255330A-6D08-2348-BB92-A0544030B39C}" type="slidenum">
              <a:rPr lang="en-US" smtClean="0"/>
              <a:t>‹#›</a:t>
            </a:fld>
            <a:endParaRPr lang="en-US"/>
          </a:p>
        </p:txBody>
      </p:sp>
    </p:spTree>
    <p:extLst>
      <p:ext uri="{BB962C8B-B14F-4D97-AF65-F5344CB8AC3E}">
        <p14:creationId xmlns:p14="http://schemas.microsoft.com/office/powerpoint/2010/main" val="328951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65B8D1-2B66-9B4B-8BEF-FCCEE0D20621}"/>
              </a:ext>
            </a:extLst>
          </p:cNvPr>
          <p:cNvSpPr>
            <a:spLocks noGrp="1"/>
          </p:cNvSpPr>
          <p:nvPr>
            <p:ph type="dt" sz="half" idx="10"/>
          </p:nvPr>
        </p:nvSpPr>
        <p:spPr/>
        <p:txBody>
          <a:bodyPr/>
          <a:lstStyle/>
          <a:p>
            <a:fld id="{699140F8-77B0-754C-973D-6B7DF8375FF7}" type="datetimeFigureOut">
              <a:rPr lang="en-US" smtClean="0"/>
              <a:t>10/6/20</a:t>
            </a:fld>
            <a:endParaRPr lang="en-US"/>
          </a:p>
        </p:txBody>
      </p:sp>
      <p:sp>
        <p:nvSpPr>
          <p:cNvPr id="3" name="Footer Placeholder 2">
            <a:extLst>
              <a:ext uri="{FF2B5EF4-FFF2-40B4-BE49-F238E27FC236}">
                <a16:creationId xmlns:a16="http://schemas.microsoft.com/office/drawing/2014/main" id="{9DA5470F-68BE-6B42-8DFF-4092847C46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B8EBC7-0269-174C-892A-2C4B32DF72D1}"/>
              </a:ext>
            </a:extLst>
          </p:cNvPr>
          <p:cNvSpPr>
            <a:spLocks noGrp="1"/>
          </p:cNvSpPr>
          <p:nvPr>
            <p:ph type="sldNum" sz="quarter" idx="12"/>
          </p:nvPr>
        </p:nvSpPr>
        <p:spPr/>
        <p:txBody>
          <a:bodyPr/>
          <a:lstStyle/>
          <a:p>
            <a:fld id="{6255330A-6D08-2348-BB92-A0544030B39C}" type="slidenum">
              <a:rPr lang="en-US" smtClean="0"/>
              <a:t>‹#›</a:t>
            </a:fld>
            <a:endParaRPr lang="en-US"/>
          </a:p>
        </p:txBody>
      </p:sp>
    </p:spTree>
    <p:extLst>
      <p:ext uri="{BB962C8B-B14F-4D97-AF65-F5344CB8AC3E}">
        <p14:creationId xmlns:p14="http://schemas.microsoft.com/office/powerpoint/2010/main" val="1396925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1E1F-203E-8E42-B767-F78C0ECA2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402386-C72A-5043-8238-9732C0F239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07ACD5-ACF0-634F-930B-94C12FB6D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FE1D5-506B-294A-9225-9F07103C215D}"/>
              </a:ext>
            </a:extLst>
          </p:cNvPr>
          <p:cNvSpPr>
            <a:spLocks noGrp="1"/>
          </p:cNvSpPr>
          <p:nvPr>
            <p:ph type="dt" sz="half" idx="10"/>
          </p:nvPr>
        </p:nvSpPr>
        <p:spPr/>
        <p:txBody>
          <a:bodyPr/>
          <a:lstStyle/>
          <a:p>
            <a:fld id="{699140F8-77B0-754C-973D-6B7DF8375FF7}" type="datetimeFigureOut">
              <a:rPr lang="en-US" smtClean="0"/>
              <a:t>10/6/20</a:t>
            </a:fld>
            <a:endParaRPr lang="en-US"/>
          </a:p>
        </p:txBody>
      </p:sp>
      <p:sp>
        <p:nvSpPr>
          <p:cNvPr id="6" name="Footer Placeholder 5">
            <a:extLst>
              <a:ext uri="{FF2B5EF4-FFF2-40B4-BE49-F238E27FC236}">
                <a16:creationId xmlns:a16="http://schemas.microsoft.com/office/drawing/2014/main" id="{C6AB8D32-4313-C944-913D-BBA674108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6E12D-246A-E640-A91B-D93346A43166}"/>
              </a:ext>
            </a:extLst>
          </p:cNvPr>
          <p:cNvSpPr>
            <a:spLocks noGrp="1"/>
          </p:cNvSpPr>
          <p:nvPr>
            <p:ph type="sldNum" sz="quarter" idx="12"/>
          </p:nvPr>
        </p:nvSpPr>
        <p:spPr/>
        <p:txBody>
          <a:bodyPr/>
          <a:lstStyle/>
          <a:p>
            <a:fld id="{6255330A-6D08-2348-BB92-A0544030B39C}" type="slidenum">
              <a:rPr lang="en-US" smtClean="0"/>
              <a:t>‹#›</a:t>
            </a:fld>
            <a:endParaRPr lang="en-US"/>
          </a:p>
        </p:txBody>
      </p:sp>
    </p:spTree>
    <p:extLst>
      <p:ext uri="{BB962C8B-B14F-4D97-AF65-F5344CB8AC3E}">
        <p14:creationId xmlns:p14="http://schemas.microsoft.com/office/powerpoint/2010/main" val="650880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5A1E-C30E-8A44-A3DA-E76449038D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032E22-1B25-E542-9381-082968E076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532CC8-A1A1-1648-ACF7-2D1719135B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12A6CC-E164-6649-A12B-F97513CBB36C}"/>
              </a:ext>
            </a:extLst>
          </p:cNvPr>
          <p:cNvSpPr>
            <a:spLocks noGrp="1"/>
          </p:cNvSpPr>
          <p:nvPr>
            <p:ph type="dt" sz="half" idx="10"/>
          </p:nvPr>
        </p:nvSpPr>
        <p:spPr/>
        <p:txBody>
          <a:bodyPr/>
          <a:lstStyle/>
          <a:p>
            <a:fld id="{699140F8-77B0-754C-973D-6B7DF8375FF7}" type="datetimeFigureOut">
              <a:rPr lang="en-US" smtClean="0"/>
              <a:t>10/6/20</a:t>
            </a:fld>
            <a:endParaRPr lang="en-US"/>
          </a:p>
        </p:txBody>
      </p:sp>
      <p:sp>
        <p:nvSpPr>
          <p:cNvPr id="6" name="Footer Placeholder 5">
            <a:extLst>
              <a:ext uri="{FF2B5EF4-FFF2-40B4-BE49-F238E27FC236}">
                <a16:creationId xmlns:a16="http://schemas.microsoft.com/office/drawing/2014/main" id="{4BFDB766-478E-084D-990C-3AD92852A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86D9D-1BC4-5847-928E-34B83FBF626F}"/>
              </a:ext>
            </a:extLst>
          </p:cNvPr>
          <p:cNvSpPr>
            <a:spLocks noGrp="1"/>
          </p:cNvSpPr>
          <p:nvPr>
            <p:ph type="sldNum" sz="quarter" idx="12"/>
          </p:nvPr>
        </p:nvSpPr>
        <p:spPr/>
        <p:txBody>
          <a:bodyPr/>
          <a:lstStyle/>
          <a:p>
            <a:fld id="{6255330A-6D08-2348-BB92-A0544030B39C}" type="slidenum">
              <a:rPr lang="en-US" smtClean="0"/>
              <a:t>‹#›</a:t>
            </a:fld>
            <a:endParaRPr lang="en-US"/>
          </a:p>
        </p:txBody>
      </p:sp>
    </p:spTree>
    <p:extLst>
      <p:ext uri="{BB962C8B-B14F-4D97-AF65-F5344CB8AC3E}">
        <p14:creationId xmlns:p14="http://schemas.microsoft.com/office/powerpoint/2010/main" val="1180953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C2DC7D-7E9D-B74F-8F4B-46C770272F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44EDAF-5ACE-014A-AA5F-94DABDB94F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08A76-F6C5-8C40-8CEC-FC5EB3432E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140F8-77B0-754C-973D-6B7DF8375FF7}" type="datetimeFigureOut">
              <a:rPr lang="en-US" smtClean="0"/>
              <a:t>10/6/20</a:t>
            </a:fld>
            <a:endParaRPr lang="en-US"/>
          </a:p>
        </p:txBody>
      </p:sp>
      <p:sp>
        <p:nvSpPr>
          <p:cNvPr id="5" name="Footer Placeholder 4">
            <a:extLst>
              <a:ext uri="{FF2B5EF4-FFF2-40B4-BE49-F238E27FC236}">
                <a16:creationId xmlns:a16="http://schemas.microsoft.com/office/drawing/2014/main" id="{B216EEBD-83D7-6548-A4BC-0D2ABE2C2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99B49E-2E02-DB46-BA49-6F455AD922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5330A-6D08-2348-BB92-A0544030B39C}" type="slidenum">
              <a:rPr lang="en-US" smtClean="0"/>
              <a:t>‹#›</a:t>
            </a:fld>
            <a:endParaRPr lang="en-US"/>
          </a:p>
        </p:txBody>
      </p:sp>
    </p:spTree>
    <p:extLst>
      <p:ext uri="{BB962C8B-B14F-4D97-AF65-F5344CB8AC3E}">
        <p14:creationId xmlns:p14="http://schemas.microsoft.com/office/powerpoint/2010/main" val="3365239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oi.org/10.5194/amt-12-4745-2019"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2C13-B99D-DE4E-8EE3-738E3D7BC1EB}"/>
              </a:ext>
            </a:extLst>
          </p:cNvPr>
          <p:cNvSpPr>
            <a:spLocks noGrp="1"/>
          </p:cNvSpPr>
          <p:nvPr>
            <p:ph type="ctrTitle"/>
          </p:nvPr>
        </p:nvSpPr>
        <p:spPr>
          <a:xfrm>
            <a:off x="920885" y="406400"/>
            <a:ext cx="10350229" cy="2387600"/>
          </a:xfrm>
        </p:spPr>
        <p:txBody>
          <a:bodyPr>
            <a:normAutofit/>
          </a:bodyPr>
          <a:lstStyle/>
          <a:p>
            <a:r>
              <a:rPr lang="en-US" sz="4400">
                <a:latin typeface="Times New Roman" panose="02020603050405020304" pitchFamily="18" charset="0"/>
                <a:cs typeface="Times New Roman" panose="02020603050405020304" pitchFamily="18" charset="0"/>
              </a:rPr>
              <a:t>Improvement of SO</a:t>
            </a:r>
            <a:r>
              <a:rPr lang="en-US" sz="4400" baseline="-25000">
                <a:latin typeface="Times New Roman" panose="02020603050405020304" pitchFamily="18" charset="0"/>
                <a:cs typeface="Times New Roman" panose="02020603050405020304" pitchFamily="18" charset="0"/>
              </a:rPr>
              <a:t>2</a:t>
            </a:r>
            <a:r>
              <a:rPr lang="en-US" sz="4400">
                <a:latin typeface="Times New Roman" panose="02020603050405020304" pitchFamily="18" charset="0"/>
                <a:cs typeface="Times New Roman" panose="02020603050405020304" pitchFamily="18" charset="0"/>
              </a:rPr>
              <a:t> Algorithm and </a:t>
            </a:r>
            <a:br>
              <a:rPr lang="en-US" sz="4400">
                <a:latin typeface="Times New Roman" panose="02020603050405020304" pitchFamily="18" charset="0"/>
                <a:cs typeface="Times New Roman" panose="02020603050405020304" pitchFamily="18" charset="0"/>
              </a:rPr>
            </a:br>
            <a:r>
              <a:rPr lang="en-US" sz="4400">
                <a:latin typeface="Times New Roman" panose="02020603050405020304" pitchFamily="18" charset="0"/>
                <a:cs typeface="Times New Roman" panose="02020603050405020304" pitchFamily="18" charset="0"/>
              </a:rPr>
              <a:t>Validation of Total O</a:t>
            </a:r>
            <a:r>
              <a:rPr lang="en-US" sz="4400" baseline="-25000">
                <a:latin typeface="Times New Roman" panose="02020603050405020304" pitchFamily="18" charset="0"/>
                <a:cs typeface="Times New Roman" panose="02020603050405020304" pitchFamily="18" charset="0"/>
              </a:rPr>
              <a:t>3</a:t>
            </a:r>
            <a:r>
              <a:rPr lang="en-US" sz="4400">
                <a:latin typeface="Times New Roman" panose="02020603050405020304" pitchFamily="18" charset="0"/>
                <a:cs typeface="Times New Roman" panose="02020603050405020304" pitchFamily="18" charset="0"/>
              </a:rPr>
              <a:t> from DSCOVR EPIC</a:t>
            </a:r>
            <a:r>
              <a:rPr lang="en-US" sz="4400">
                <a:effectLst/>
                <a:latin typeface="Times New Roman" panose="02020603050405020304" pitchFamily="18" charset="0"/>
                <a:cs typeface="Times New Roman" panose="02020603050405020304" pitchFamily="18" charset="0"/>
              </a:rPr>
              <a:t> </a:t>
            </a:r>
            <a:endParaRPr lang="en-US" sz="440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94D1D9CA-0077-4444-BEAF-9AA04433AF8D}"/>
              </a:ext>
            </a:extLst>
          </p:cNvPr>
          <p:cNvSpPr>
            <a:spLocks noGrp="1"/>
          </p:cNvSpPr>
          <p:nvPr>
            <p:ph type="subTitle" idx="1"/>
          </p:nvPr>
        </p:nvSpPr>
        <p:spPr>
          <a:xfrm>
            <a:off x="1523999" y="3236119"/>
            <a:ext cx="9144000" cy="1890357"/>
          </a:xfrm>
        </p:spPr>
        <p:txBody>
          <a:bodyPr>
            <a:normAutofit/>
          </a:bodyPr>
          <a:lstStyle/>
          <a:p>
            <a:r>
              <a:rPr lang="en-US" sz="3600">
                <a:solidFill>
                  <a:srgbClr val="0070C0"/>
                </a:solidFill>
                <a:latin typeface="Times New Roman" panose="02020603050405020304" pitchFamily="18" charset="0"/>
                <a:cs typeface="Times New Roman" panose="02020603050405020304" pitchFamily="18" charset="0"/>
              </a:rPr>
              <a:t>Kai Yang – UMCP</a:t>
            </a:r>
          </a:p>
          <a:p>
            <a:r>
              <a:rPr lang="en-US" sz="3600">
                <a:solidFill>
                  <a:srgbClr val="8B3B11"/>
                </a:solidFill>
                <a:latin typeface="Times New Roman" panose="02020603050405020304" pitchFamily="18" charset="0"/>
                <a:cs typeface="Times New Roman" panose="02020603050405020304" pitchFamily="18" charset="0"/>
              </a:rPr>
              <a:t>DSCOVR Science Team Meeting</a:t>
            </a:r>
          </a:p>
          <a:p>
            <a:r>
              <a:rPr lang="en-US" sz="3600">
                <a:solidFill>
                  <a:srgbClr val="3CB081"/>
                </a:solidFill>
                <a:latin typeface="Times New Roman" panose="02020603050405020304" pitchFamily="18" charset="0"/>
                <a:cs typeface="Times New Roman" panose="02020603050405020304" pitchFamily="18" charset="0"/>
              </a:rPr>
              <a:t>October 6 – 8, 2020</a:t>
            </a:r>
          </a:p>
        </p:txBody>
      </p:sp>
    </p:spTree>
    <p:extLst>
      <p:ext uri="{BB962C8B-B14F-4D97-AF65-F5344CB8AC3E}">
        <p14:creationId xmlns:p14="http://schemas.microsoft.com/office/powerpoint/2010/main" val="3135825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F012-9A3D-534B-BC35-EE8E79E4892E}"/>
              </a:ext>
            </a:extLst>
          </p:cNvPr>
          <p:cNvSpPr>
            <a:spLocks noGrp="1"/>
          </p:cNvSpPr>
          <p:nvPr>
            <p:ph type="title"/>
          </p:nvPr>
        </p:nvSpPr>
        <p:spPr/>
        <p:txBody>
          <a:bodyPr/>
          <a:lstStyle/>
          <a:p>
            <a:r>
              <a:rPr lang="en-US"/>
              <a:t>Eruption of Etna (Italy) on December 3, 2015</a:t>
            </a:r>
            <a:br>
              <a:rPr lang="en-US"/>
            </a:br>
            <a:r>
              <a:rPr lang="en-US"/>
              <a:t>SO</a:t>
            </a:r>
            <a:r>
              <a:rPr lang="en-US" baseline="-25000"/>
              <a:t>2</a:t>
            </a:r>
            <a:r>
              <a:rPr lang="en-US"/>
              <a:t> Column Amount</a:t>
            </a:r>
          </a:p>
        </p:txBody>
      </p:sp>
      <p:pic>
        <p:nvPicPr>
          <p:cNvPr id="4" name="Picture 3">
            <a:extLst>
              <a:ext uri="{FF2B5EF4-FFF2-40B4-BE49-F238E27FC236}">
                <a16:creationId xmlns:a16="http://schemas.microsoft.com/office/drawing/2014/main" id="{6F42FCE7-2437-EB4F-B15B-EFC6B34451C5}"/>
              </a:ext>
            </a:extLst>
          </p:cNvPr>
          <p:cNvPicPr>
            <a:picLocks noChangeAspect="1"/>
          </p:cNvPicPr>
          <p:nvPr/>
        </p:nvPicPr>
        <p:blipFill>
          <a:blip r:embed="rId2"/>
          <a:srcRect/>
          <a:stretch/>
        </p:blipFill>
        <p:spPr>
          <a:xfrm>
            <a:off x="1183556" y="1918152"/>
            <a:ext cx="4445000" cy="3698240"/>
          </a:xfrm>
          <a:prstGeom prst="rect">
            <a:avLst/>
          </a:prstGeom>
        </p:spPr>
      </p:pic>
      <p:pic>
        <p:nvPicPr>
          <p:cNvPr id="5" name="Picture 4">
            <a:extLst>
              <a:ext uri="{FF2B5EF4-FFF2-40B4-BE49-F238E27FC236}">
                <a16:creationId xmlns:a16="http://schemas.microsoft.com/office/drawing/2014/main" id="{44A5913D-DED9-9D42-A106-DE7ADDED28E9}"/>
              </a:ext>
            </a:extLst>
          </p:cNvPr>
          <p:cNvPicPr>
            <a:picLocks noChangeAspect="1"/>
          </p:cNvPicPr>
          <p:nvPr/>
        </p:nvPicPr>
        <p:blipFill>
          <a:blip r:embed="rId3"/>
          <a:srcRect/>
          <a:stretch/>
        </p:blipFill>
        <p:spPr>
          <a:xfrm>
            <a:off x="5901180" y="1884848"/>
            <a:ext cx="4445000" cy="3698240"/>
          </a:xfrm>
          <a:prstGeom prst="rect">
            <a:avLst/>
          </a:prstGeom>
        </p:spPr>
      </p:pic>
      <p:pic>
        <p:nvPicPr>
          <p:cNvPr id="6" name="Picture 5">
            <a:extLst>
              <a:ext uri="{FF2B5EF4-FFF2-40B4-BE49-F238E27FC236}">
                <a16:creationId xmlns:a16="http://schemas.microsoft.com/office/drawing/2014/main" id="{F5C3F4DA-10C4-D749-9165-361090806FE9}"/>
              </a:ext>
            </a:extLst>
          </p:cNvPr>
          <p:cNvPicPr>
            <a:picLocks noChangeAspect="1"/>
          </p:cNvPicPr>
          <p:nvPr/>
        </p:nvPicPr>
        <p:blipFill>
          <a:blip r:embed="rId4"/>
          <a:srcRect/>
          <a:stretch/>
        </p:blipFill>
        <p:spPr>
          <a:xfrm>
            <a:off x="10775695" y="3057487"/>
            <a:ext cx="419100" cy="2184400"/>
          </a:xfrm>
          <a:prstGeom prst="rect">
            <a:avLst/>
          </a:prstGeom>
        </p:spPr>
      </p:pic>
      <p:sp>
        <p:nvSpPr>
          <p:cNvPr id="7" name="TextBox 6">
            <a:extLst>
              <a:ext uri="{FF2B5EF4-FFF2-40B4-BE49-F238E27FC236}">
                <a16:creationId xmlns:a16="http://schemas.microsoft.com/office/drawing/2014/main" id="{C4B2E049-5FDB-7245-B152-69B773C06757}"/>
              </a:ext>
            </a:extLst>
          </p:cNvPr>
          <p:cNvSpPr txBox="1"/>
          <p:nvPr/>
        </p:nvSpPr>
        <p:spPr>
          <a:xfrm>
            <a:off x="10559794" y="2242077"/>
            <a:ext cx="756938" cy="830997"/>
          </a:xfrm>
          <a:prstGeom prst="rect">
            <a:avLst/>
          </a:prstGeom>
          <a:noFill/>
        </p:spPr>
        <p:txBody>
          <a:bodyPr wrap="none" rtlCol="0">
            <a:spAutoFit/>
          </a:bodyPr>
          <a:lstStyle/>
          <a:p>
            <a:r>
              <a:rPr lang="en-US" sz="2400"/>
              <a:t>SO2</a:t>
            </a:r>
          </a:p>
          <a:p>
            <a:r>
              <a:rPr lang="en-US" sz="2400"/>
              <a:t>(DU)</a:t>
            </a:r>
          </a:p>
        </p:txBody>
      </p:sp>
    </p:spTree>
    <p:extLst>
      <p:ext uri="{BB962C8B-B14F-4D97-AF65-F5344CB8AC3E}">
        <p14:creationId xmlns:p14="http://schemas.microsoft.com/office/powerpoint/2010/main" val="3394547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D12-0719-9541-8304-7DD2CEADDE36}"/>
              </a:ext>
            </a:extLst>
          </p:cNvPr>
          <p:cNvSpPr>
            <a:spLocks noGrp="1"/>
          </p:cNvSpPr>
          <p:nvPr>
            <p:ph type="title"/>
          </p:nvPr>
        </p:nvSpPr>
        <p:spPr/>
        <p:txBody>
          <a:bodyPr>
            <a:normAutofit fontScale="90000"/>
          </a:bodyPr>
          <a:lstStyle/>
          <a:p>
            <a:r>
              <a:rPr lang="en-US"/>
              <a:t>Eruption of ﻿</a:t>
            </a:r>
            <a:r>
              <a:rPr lang="en-US" err="1"/>
              <a:t>Ambae</a:t>
            </a:r>
            <a:r>
              <a:rPr lang="en-US"/>
              <a:t> (Vanuatu) on July  26, 2018</a:t>
            </a:r>
            <a:br>
              <a:rPr lang="en-US"/>
            </a:br>
            <a:r>
              <a:rPr lang="en-US"/>
              <a:t>Aerosol Optical Depth</a:t>
            </a:r>
          </a:p>
        </p:txBody>
      </p:sp>
      <p:pic>
        <p:nvPicPr>
          <p:cNvPr id="22" name="Picture 21">
            <a:extLst>
              <a:ext uri="{FF2B5EF4-FFF2-40B4-BE49-F238E27FC236}">
                <a16:creationId xmlns:a16="http://schemas.microsoft.com/office/drawing/2014/main" id="{3FC5CBC1-EE1F-F94F-BFC9-F1D69E502CAD}"/>
              </a:ext>
            </a:extLst>
          </p:cNvPr>
          <p:cNvPicPr>
            <a:picLocks noChangeAspect="1"/>
          </p:cNvPicPr>
          <p:nvPr/>
        </p:nvPicPr>
        <p:blipFill>
          <a:blip r:embed="rId2"/>
          <a:stretch>
            <a:fillRect/>
          </a:stretch>
        </p:blipFill>
        <p:spPr>
          <a:xfrm>
            <a:off x="10805129" y="3123387"/>
            <a:ext cx="444500" cy="2184400"/>
          </a:xfrm>
          <a:prstGeom prst="rect">
            <a:avLst/>
          </a:prstGeom>
        </p:spPr>
      </p:pic>
      <p:sp>
        <p:nvSpPr>
          <p:cNvPr id="23" name="TextBox 22">
            <a:extLst>
              <a:ext uri="{FF2B5EF4-FFF2-40B4-BE49-F238E27FC236}">
                <a16:creationId xmlns:a16="http://schemas.microsoft.com/office/drawing/2014/main" id="{D0CA3789-731B-F643-8320-C48869D463B6}"/>
              </a:ext>
            </a:extLst>
          </p:cNvPr>
          <p:cNvSpPr txBox="1"/>
          <p:nvPr/>
        </p:nvSpPr>
        <p:spPr>
          <a:xfrm>
            <a:off x="10601928" y="2612780"/>
            <a:ext cx="751872" cy="461665"/>
          </a:xfrm>
          <a:prstGeom prst="rect">
            <a:avLst/>
          </a:prstGeom>
          <a:noFill/>
        </p:spPr>
        <p:txBody>
          <a:bodyPr wrap="none" rtlCol="0">
            <a:spAutoFit/>
          </a:bodyPr>
          <a:lstStyle/>
          <a:p>
            <a:r>
              <a:rPr lang="en-US" sz="2400"/>
              <a:t>AOD</a:t>
            </a:r>
          </a:p>
        </p:txBody>
      </p:sp>
      <p:pic>
        <p:nvPicPr>
          <p:cNvPr id="26" name="Picture 25">
            <a:extLst>
              <a:ext uri="{FF2B5EF4-FFF2-40B4-BE49-F238E27FC236}">
                <a16:creationId xmlns:a16="http://schemas.microsoft.com/office/drawing/2014/main" id="{5E822D2D-81CB-F442-A6C6-B3A18E848666}"/>
              </a:ext>
            </a:extLst>
          </p:cNvPr>
          <p:cNvPicPr>
            <a:picLocks noChangeAspect="1"/>
          </p:cNvPicPr>
          <p:nvPr/>
        </p:nvPicPr>
        <p:blipFill>
          <a:blip r:embed="rId3"/>
          <a:srcRect/>
          <a:stretch/>
        </p:blipFill>
        <p:spPr>
          <a:xfrm>
            <a:off x="1595293" y="1950713"/>
            <a:ext cx="3937000" cy="3685032"/>
          </a:xfrm>
          <a:prstGeom prst="rect">
            <a:avLst/>
          </a:prstGeom>
        </p:spPr>
      </p:pic>
      <p:pic>
        <p:nvPicPr>
          <p:cNvPr id="29" name="Picture 28">
            <a:extLst>
              <a:ext uri="{FF2B5EF4-FFF2-40B4-BE49-F238E27FC236}">
                <a16:creationId xmlns:a16="http://schemas.microsoft.com/office/drawing/2014/main" id="{99FE8765-4701-2745-ACE6-1B3CA1F6E4AA}"/>
              </a:ext>
            </a:extLst>
          </p:cNvPr>
          <p:cNvPicPr>
            <a:picLocks noChangeAspect="1"/>
          </p:cNvPicPr>
          <p:nvPr/>
        </p:nvPicPr>
        <p:blipFill>
          <a:blip r:embed="rId4"/>
          <a:srcRect/>
          <a:stretch/>
        </p:blipFill>
        <p:spPr>
          <a:xfrm>
            <a:off x="5988831" y="1908357"/>
            <a:ext cx="3937000" cy="3685032"/>
          </a:xfrm>
          <a:prstGeom prst="rect">
            <a:avLst/>
          </a:prstGeom>
        </p:spPr>
      </p:pic>
    </p:spTree>
    <p:extLst>
      <p:ext uri="{BB962C8B-B14F-4D97-AF65-F5344CB8AC3E}">
        <p14:creationId xmlns:p14="http://schemas.microsoft.com/office/powerpoint/2010/main" val="1560587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D12-0719-9541-8304-7DD2CEADDE36}"/>
              </a:ext>
            </a:extLst>
          </p:cNvPr>
          <p:cNvSpPr>
            <a:spLocks noGrp="1"/>
          </p:cNvSpPr>
          <p:nvPr>
            <p:ph type="title"/>
          </p:nvPr>
        </p:nvSpPr>
        <p:spPr/>
        <p:txBody>
          <a:bodyPr>
            <a:normAutofit fontScale="90000"/>
          </a:bodyPr>
          <a:lstStyle/>
          <a:p>
            <a:r>
              <a:rPr lang="en-US"/>
              <a:t>Eruption of ﻿</a:t>
            </a:r>
            <a:r>
              <a:rPr lang="en-US" err="1"/>
              <a:t>Ambae</a:t>
            </a:r>
            <a:r>
              <a:rPr lang="en-US"/>
              <a:t> (Vanuatu) on July  26, 2018</a:t>
            </a:r>
            <a:br>
              <a:rPr lang="en-US"/>
            </a:br>
            <a:r>
              <a:rPr lang="en-US"/>
              <a:t>Single Scattering Albedo</a:t>
            </a:r>
          </a:p>
        </p:txBody>
      </p:sp>
      <p:pic>
        <p:nvPicPr>
          <p:cNvPr id="12" name="Picture 11">
            <a:extLst>
              <a:ext uri="{FF2B5EF4-FFF2-40B4-BE49-F238E27FC236}">
                <a16:creationId xmlns:a16="http://schemas.microsoft.com/office/drawing/2014/main" id="{085A5305-2589-714D-8353-1096ACBAA757}"/>
              </a:ext>
            </a:extLst>
          </p:cNvPr>
          <p:cNvPicPr>
            <a:picLocks noChangeAspect="1"/>
          </p:cNvPicPr>
          <p:nvPr/>
        </p:nvPicPr>
        <p:blipFill>
          <a:blip r:embed="rId2"/>
          <a:srcRect/>
          <a:stretch/>
        </p:blipFill>
        <p:spPr>
          <a:xfrm>
            <a:off x="1595293" y="1955998"/>
            <a:ext cx="3937000" cy="3685032"/>
          </a:xfrm>
          <a:prstGeom prst="rect">
            <a:avLst/>
          </a:prstGeom>
        </p:spPr>
      </p:pic>
      <p:pic>
        <p:nvPicPr>
          <p:cNvPr id="13" name="Picture 12">
            <a:extLst>
              <a:ext uri="{FF2B5EF4-FFF2-40B4-BE49-F238E27FC236}">
                <a16:creationId xmlns:a16="http://schemas.microsoft.com/office/drawing/2014/main" id="{CDB85121-61A2-8041-8F82-20CCF8AD34B5}"/>
              </a:ext>
            </a:extLst>
          </p:cNvPr>
          <p:cNvPicPr>
            <a:picLocks noChangeAspect="1"/>
          </p:cNvPicPr>
          <p:nvPr/>
        </p:nvPicPr>
        <p:blipFill>
          <a:blip r:embed="rId3"/>
          <a:srcRect/>
          <a:stretch/>
        </p:blipFill>
        <p:spPr>
          <a:xfrm>
            <a:off x="5988831" y="1913642"/>
            <a:ext cx="3937000" cy="3685032"/>
          </a:xfrm>
          <a:prstGeom prst="rect">
            <a:avLst/>
          </a:prstGeom>
        </p:spPr>
      </p:pic>
      <p:pic>
        <p:nvPicPr>
          <p:cNvPr id="16" name="Picture 15">
            <a:extLst>
              <a:ext uri="{FF2B5EF4-FFF2-40B4-BE49-F238E27FC236}">
                <a16:creationId xmlns:a16="http://schemas.microsoft.com/office/drawing/2014/main" id="{12CE5B2F-9239-EA4C-948A-96A24DE89334}"/>
              </a:ext>
            </a:extLst>
          </p:cNvPr>
          <p:cNvPicPr>
            <a:picLocks noChangeAspect="1"/>
          </p:cNvPicPr>
          <p:nvPr/>
        </p:nvPicPr>
        <p:blipFill>
          <a:blip r:embed="rId4"/>
          <a:srcRect/>
          <a:stretch/>
        </p:blipFill>
        <p:spPr>
          <a:xfrm>
            <a:off x="10788194" y="3136643"/>
            <a:ext cx="444500" cy="2184400"/>
          </a:xfrm>
          <a:prstGeom prst="rect">
            <a:avLst/>
          </a:prstGeom>
        </p:spPr>
      </p:pic>
      <p:sp>
        <p:nvSpPr>
          <p:cNvPr id="17" name="TextBox 16">
            <a:extLst>
              <a:ext uri="{FF2B5EF4-FFF2-40B4-BE49-F238E27FC236}">
                <a16:creationId xmlns:a16="http://schemas.microsoft.com/office/drawing/2014/main" id="{C9874F1A-4BA8-7240-82C7-E736A3B7A21D}"/>
              </a:ext>
            </a:extLst>
          </p:cNvPr>
          <p:cNvSpPr txBox="1"/>
          <p:nvPr/>
        </p:nvSpPr>
        <p:spPr>
          <a:xfrm>
            <a:off x="10584993" y="2626036"/>
            <a:ext cx="642484" cy="461665"/>
          </a:xfrm>
          <a:prstGeom prst="rect">
            <a:avLst/>
          </a:prstGeom>
          <a:noFill/>
        </p:spPr>
        <p:txBody>
          <a:bodyPr wrap="none" rtlCol="0">
            <a:spAutoFit/>
          </a:bodyPr>
          <a:lstStyle/>
          <a:p>
            <a:r>
              <a:rPr lang="en-US" sz="2400"/>
              <a:t>SSA</a:t>
            </a:r>
          </a:p>
        </p:txBody>
      </p:sp>
    </p:spTree>
    <p:extLst>
      <p:ext uri="{BB962C8B-B14F-4D97-AF65-F5344CB8AC3E}">
        <p14:creationId xmlns:p14="http://schemas.microsoft.com/office/powerpoint/2010/main" val="2529641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D12-0719-9541-8304-7DD2CEADDE36}"/>
              </a:ext>
            </a:extLst>
          </p:cNvPr>
          <p:cNvSpPr>
            <a:spLocks noGrp="1"/>
          </p:cNvSpPr>
          <p:nvPr>
            <p:ph type="title"/>
          </p:nvPr>
        </p:nvSpPr>
        <p:spPr/>
        <p:txBody>
          <a:bodyPr>
            <a:normAutofit fontScale="90000"/>
          </a:bodyPr>
          <a:lstStyle/>
          <a:p>
            <a:r>
              <a:rPr lang="en-US"/>
              <a:t>Eruption of ﻿</a:t>
            </a:r>
            <a:r>
              <a:rPr lang="en-US" err="1"/>
              <a:t>Ambae</a:t>
            </a:r>
            <a:r>
              <a:rPr lang="en-US"/>
              <a:t> (Vanuatu) on July  26, 2018</a:t>
            </a:r>
            <a:br>
              <a:rPr lang="en-US"/>
            </a:br>
            <a:r>
              <a:rPr lang="en-US"/>
              <a:t>SO</a:t>
            </a:r>
            <a:r>
              <a:rPr lang="en-US" baseline="-25000"/>
              <a:t>2</a:t>
            </a:r>
            <a:r>
              <a:rPr lang="en-US"/>
              <a:t> Column Amount</a:t>
            </a:r>
          </a:p>
        </p:txBody>
      </p:sp>
      <p:pic>
        <p:nvPicPr>
          <p:cNvPr id="8" name="Picture 7">
            <a:extLst>
              <a:ext uri="{FF2B5EF4-FFF2-40B4-BE49-F238E27FC236}">
                <a16:creationId xmlns:a16="http://schemas.microsoft.com/office/drawing/2014/main" id="{BFC7C116-6B3D-AB4E-8B2A-C49454A731F3}"/>
              </a:ext>
            </a:extLst>
          </p:cNvPr>
          <p:cNvPicPr>
            <a:picLocks noChangeAspect="1"/>
          </p:cNvPicPr>
          <p:nvPr/>
        </p:nvPicPr>
        <p:blipFill>
          <a:blip r:embed="rId2"/>
          <a:srcRect/>
          <a:stretch/>
        </p:blipFill>
        <p:spPr>
          <a:xfrm>
            <a:off x="1595295" y="1961283"/>
            <a:ext cx="3937000" cy="3685032"/>
          </a:xfrm>
          <a:prstGeom prst="rect">
            <a:avLst/>
          </a:prstGeom>
        </p:spPr>
      </p:pic>
      <p:pic>
        <p:nvPicPr>
          <p:cNvPr id="9" name="Picture 8">
            <a:extLst>
              <a:ext uri="{FF2B5EF4-FFF2-40B4-BE49-F238E27FC236}">
                <a16:creationId xmlns:a16="http://schemas.microsoft.com/office/drawing/2014/main" id="{C89403DC-46F3-E945-A904-6F7B8AC4BDC9}"/>
              </a:ext>
            </a:extLst>
          </p:cNvPr>
          <p:cNvPicPr>
            <a:picLocks noChangeAspect="1"/>
          </p:cNvPicPr>
          <p:nvPr/>
        </p:nvPicPr>
        <p:blipFill>
          <a:blip r:embed="rId3"/>
          <a:srcRect/>
          <a:stretch/>
        </p:blipFill>
        <p:spPr>
          <a:xfrm>
            <a:off x="5988833" y="1918927"/>
            <a:ext cx="3937000" cy="3685032"/>
          </a:xfrm>
          <a:prstGeom prst="rect">
            <a:avLst/>
          </a:prstGeom>
        </p:spPr>
      </p:pic>
      <p:pic>
        <p:nvPicPr>
          <p:cNvPr id="10" name="Picture 9">
            <a:extLst>
              <a:ext uri="{FF2B5EF4-FFF2-40B4-BE49-F238E27FC236}">
                <a16:creationId xmlns:a16="http://schemas.microsoft.com/office/drawing/2014/main" id="{9C7F855B-CAAA-4340-A048-4138A1ABD6AF}"/>
              </a:ext>
            </a:extLst>
          </p:cNvPr>
          <p:cNvPicPr>
            <a:picLocks noChangeAspect="1"/>
          </p:cNvPicPr>
          <p:nvPr/>
        </p:nvPicPr>
        <p:blipFill>
          <a:blip r:embed="rId4"/>
          <a:srcRect/>
          <a:stretch/>
        </p:blipFill>
        <p:spPr>
          <a:xfrm>
            <a:off x="10775695" y="3057487"/>
            <a:ext cx="419100" cy="2184400"/>
          </a:xfrm>
          <a:prstGeom prst="rect">
            <a:avLst/>
          </a:prstGeom>
        </p:spPr>
      </p:pic>
      <p:sp>
        <p:nvSpPr>
          <p:cNvPr id="11" name="TextBox 10">
            <a:extLst>
              <a:ext uri="{FF2B5EF4-FFF2-40B4-BE49-F238E27FC236}">
                <a16:creationId xmlns:a16="http://schemas.microsoft.com/office/drawing/2014/main" id="{AD927457-58A3-104C-BF0B-5CF0D0A3FB52}"/>
              </a:ext>
            </a:extLst>
          </p:cNvPr>
          <p:cNvSpPr txBox="1"/>
          <p:nvPr/>
        </p:nvSpPr>
        <p:spPr>
          <a:xfrm>
            <a:off x="10559794" y="2242077"/>
            <a:ext cx="756938" cy="830997"/>
          </a:xfrm>
          <a:prstGeom prst="rect">
            <a:avLst/>
          </a:prstGeom>
          <a:noFill/>
        </p:spPr>
        <p:txBody>
          <a:bodyPr wrap="none" rtlCol="0">
            <a:spAutoFit/>
          </a:bodyPr>
          <a:lstStyle/>
          <a:p>
            <a:r>
              <a:rPr lang="en-US" sz="2400"/>
              <a:t>SO2</a:t>
            </a:r>
          </a:p>
          <a:p>
            <a:r>
              <a:rPr lang="en-US" sz="2400"/>
              <a:t>(DU)</a:t>
            </a:r>
          </a:p>
        </p:txBody>
      </p:sp>
    </p:spTree>
    <p:extLst>
      <p:ext uri="{BB962C8B-B14F-4D97-AF65-F5344CB8AC3E}">
        <p14:creationId xmlns:p14="http://schemas.microsoft.com/office/powerpoint/2010/main" val="2386970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FC5CBC1-EE1F-F94F-BFC9-F1D69E502CAD}"/>
              </a:ext>
            </a:extLst>
          </p:cNvPr>
          <p:cNvPicPr>
            <a:picLocks noChangeAspect="1"/>
          </p:cNvPicPr>
          <p:nvPr/>
        </p:nvPicPr>
        <p:blipFill>
          <a:blip r:embed="rId2"/>
          <a:stretch>
            <a:fillRect/>
          </a:stretch>
        </p:blipFill>
        <p:spPr>
          <a:xfrm>
            <a:off x="10805129" y="3123387"/>
            <a:ext cx="444500" cy="2184400"/>
          </a:xfrm>
          <a:prstGeom prst="rect">
            <a:avLst/>
          </a:prstGeom>
        </p:spPr>
      </p:pic>
      <p:sp>
        <p:nvSpPr>
          <p:cNvPr id="23" name="TextBox 22">
            <a:extLst>
              <a:ext uri="{FF2B5EF4-FFF2-40B4-BE49-F238E27FC236}">
                <a16:creationId xmlns:a16="http://schemas.microsoft.com/office/drawing/2014/main" id="{D0CA3789-731B-F643-8320-C48869D463B6}"/>
              </a:ext>
            </a:extLst>
          </p:cNvPr>
          <p:cNvSpPr txBox="1"/>
          <p:nvPr/>
        </p:nvSpPr>
        <p:spPr>
          <a:xfrm>
            <a:off x="10601928" y="2612780"/>
            <a:ext cx="751872" cy="461665"/>
          </a:xfrm>
          <a:prstGeom prst="rect">
            <a:avLst/>
          </a:prstGeom>
          <a:noFill/>
        </p:spPr>
        <p:txBody>
          <a:bodyPr wrap="none" rtlCol="0">
            <a:spAutoFit/>
          </a:bodyPr>
          <a:lstStyle/>
          <a:p>
            <a:r>
              <a:rPr lang="en-US" sz="2400"/>
              <a:t>AOD</a:t>
            </a:r>
          </a:p>
        </p:txBody>
      </p:sp>
      <p:pic>
        <p:nvPicPr>
          <p:cNvPr id="8" name="Picture 7">
            <a:extLst>
              <a:ext uri="{FF2B5EF4-FFF2-40B4-BE49-F238E27FC236}">
                <a16:creationId xmlns:a16="http://schemas.microsoft.com/office/drawing/2014/main" id="{F09E1A81-A42E-BE45-B62D-24E2A73BD0BD}"/>
              </a:ext>
            </a:extLst>
          </p:cNvPr>
          <p:cNvPicPr>
            <a:picLocks noChangeAspect="1"/>
          </p:cNvPicPr>
          <p:nvPr/>
        </p:nvPicPr>
        <p:blipFill>
          <a:blip r:embed="rId3"/>
          <a:srcRect/>
          <a:stretch/>
        </p:blipFill>
        <p:spPr>
          <a:xfrm>
            <a:off x="866235" y="2196330"/>
            <a:ext cx="4762500" cy="3238500"/>
          </a:xfrm>
          <a:prstGeom prst="rect">
            <a:avLst/>
          </a:prstGeom>
        </p:spPr>
      </p:pic>
      <p:pic>
        <p:nvPicPr>
          <p:cNvPr id="9" name="Picture 8">
            <a:extLst>
              <a:ext uri="{FF2B5EF4-FFF2-40B4-BE49-F238E27FC236}">
                <a16:creationId xmlns:a16="http://schemas.microsoft.com/office/drawing/2014/main" id="{8A843D4C-388D-AF4A-AA8A-E6ECA29CA63A}"/>
              </a:ext>
            </a:extLst>
          </p:cNvPr>
          <p:cNvPicPr>
            <a:picLocks noChangeAspect="1"/>
          </p:cNvPicPr>
          <p:nvPr/>
        </p:nvPicPr>
        <p:blipFill>
          <a:blip r:embed="rId4"/>
          <a:srcRect/>
          <a:stretch/>
        </p:blipFill>
        <p:spPr>
          <a:xfrm>
            <a:off x="5677605" y="2188710"/>
            <a:ext cx="4762500" cy="3238500"/>
          </a:xfrm>
          <a:prstGeom prst="rect">
            <a:avLst/>
          </a:prstGeom>
        </p:spPr>
      </p:pic>
      <p:sp>
        <p:nvSpPr>
          <p:cNvPr id="12" name="Title 1">
            <a:extLst>
              <a:ext uri="{FF2B5EF4-FFF2-40B4-BE49-F238E27FC236}">
                <a16:creationId xmlns:a16="http://schemas.microsoft.com/office/drawing/2014/main" id="{A17A04E6-6FD6-CB4B-B832-4860CD413C3B}"/>
              </a:ext>
            </a:extLst>
          </p:cNvPr>
          <p:cNvSpPr>
            <a:spLocks noGrp="1"/>
          </p:cNvSpPr>
          <p:nvPr>
            <p:ph type="title"/>
          </p:nvPr>
        </p:nvSpPr>
        <p:spPr>
          <a:xfrm>
            <a:off x="838200" y="365125"/>
            <a:ext cx="10845800" cy="1325563"/>
          </a:xfrm>
        </p:spPr>
        <p:txBody>
          <a:bodyPr>
            <a:normAutofit fontScale="90000"/>
          </a:bodyPr>
          <a:lstStyle/>
          <a:p>
            <a:r>
              <a:rPr lang="en-US"/>
              <a:t>Eruption of </a:t>
            </a:r>
            <a:r>
              <a:rPr lang="en-US" err="1"/>
              <a:t>Raikoke</a:t>
            </a:r>
            <a:r>
              <a:rPr lang="en-US"/>
              <a:t> (Kuril Islands) June 22-23, 2019</a:t>
            </a:r>
            <a:br>
              <a:rPr lang="en-US"/>
            </a:br>
            <a:r>
              <a:rPr lang="en-US"/>
              <a:t>Aerosol Optical Depth</a:t>
            </a:r>
          </a:p>
        </p:txBody>
      </p:sp>
    </p:spTree>
    <p:extLst>
      <p:ext uri="{BB962C8B-B14F-4D97-AF65-F5344CB8AC3E}">
        <p14:creationId xmlns:p14="http://schemas.microsoft.com/office/powerpoint/2010/main" val="1249040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D12-0719-9541-8304-7DD2CEADDE36}"/>
              </a:ext>
            </a:extLst>
          </p:cNvPr>
          <p:cNvSpPr>
            <a:spLocks noGrp="1"/>
          </p:cNvSpPr>
          <p:nvPr>
            <p:ph type="title"/>
          </p:nvPr>
        </p:nvSpPr>
        <p:spPr>
          <a:xfrm>
            <a:off x="838200" y="365125"/>
            <a:ext cx="10845800" cy="1325563"/>
          </a:xfrm>
        </p:spPr>
        <p:txBody>
          <a:bodyPr>
            <a:normAutofit fontScale="90000"/>
          </a:bodyPr>
          <a:lstStyle/>
          <a:p>
            <a:r>
              <a:rPr lang="en-US"/>
              <a:t>Eruption of </a:t>
            </a:r>
            <a:r>
              <a:rPr lang="en-US" err="1"/>
              <a:t>Raikoke</a:t>
            </a:r>
            <a:r>
              <a:rPr lang="en-US"/>
              <a:t> (Kuril Islands) June 22-23, 2019</a:t>
            </a:r>
            <a:br>
              <a:rPr lang="en-US"/>
            </a:br>
            <a:r>
              <a:rPr lang="en-US"/>
              <a:t>Single Scattering Albedo</a:t>
            </a:r>
          </a:p>
        </p:txBody>
      </p:sp>
      <p:pic>
        <p:nvPicPr>
          <p:cNvPr id="12" name="Picture 11">
            <a:extLst>
              <a:ext uri="{FF2B5EF4-FFF2-40B4-BE49-F238E27FC236}">
                <a16:creationId xmlns:a16="http://schemas.microsoft.com/office/drawing/2014/main" id="{05CDA431-8E46-2B4A-A39E-00134B893E43}"/>
              </a:ext>
            </a:extLst>
          </p:cNvPr>
          <p:cNvPicPr>
            <a:picLocks noChangeAspect="1"/>
          </p:cNvPicPr>
          <p:nvPr/>
        </p:nvPicPr>
        <p:blipFill>
          <a:blip r:embed="rId2"/>
          <a:srcRect/>
          <a:stretch/>
        </p:blipFill>
        <p:spPr>
          <a:xfrm>
            <a:off x="860371" y="2190233"/>
            <a:ext cx="4762500" cy="3238500"/>
          </a:xfrm>
          <a:prstGeom prst="rect">
            <a:avLst/>
          </a:prstGeom>
        </p:spPr>
      </p:pic>
      <p:pic>
        <p:nvPicPr>
          <p:cNvPr id="13" name="Picture 12">
            <a:extLst>
              <a:ext uri="{FF2B5EF4-FFF2-40B4-BE49-F238E27FC236}">
                <a16:creationId xmlns:a16="http://schemas.microsoft.com/office/drawing/2014/main" id="{74662671-C0A3-4B4C-B071-7718EBEC16E3}"/>
              </a:ext>
            </a:extLst>
          </p:cNvPr>
          <p:cNvPicPr>
            <a:picLocks noChangeAspect="1"/>
          </p:cNvPicPr>
          <p:nvPr/>
        </p:nvPicPr>
        <p:blipFill>
          <a:blip r:embed="rId3"/>
          <a:srcRect/>
          <a:stretch/>
        </p:blipFill>
        <p:spPr>
          <a:xfrm>
            <a:off x="5684103" y="2182613"/>
            <a:ext cx="4762500" cy="3238500"/>
          </a:xfrm>
          <a:prstGeom prst="rect">
            <a:avLst/>
          </a:prstGeom>
        </p:spPr>
      </p:pic>
      <p:pic>
        <p:nvPicPr>
          <p:cNvPr id="14" name="Picture 13">
            <a:extLst>
              <a:ext uri="{FF2B5EF4-FFF2-40B4-BE49-F238E27FC236}">
                <a16:creationId xmlns:a16="http://schemas.microsoft.com/office/drawing/2014/main" id="{F95C3A23-70B4-3041-8A6A-8CEB553112FA}"/>
              </a:ext>
            </a:extLst>
          </p:cNvPr>
          <p:cNvPicPr>
            <a:picLocks noChangeAspect="1"/>
          </p:cNvPicPr>
          <p:nvPr/>
        </p:nvPicPr>
        <p:blipFill>
          <a:blip r:embed="rId4"/>
          <a:srcRect/>
          <a:stretch/>
        </p:blipFill>
        <p:spPr>
          <a:xfrm>
            <a:off x="10788194" y="3136643"/>
            <a:ext cx="444500" cy="2184400"/>
          </a:xfrm>
          <a:prstGeom prst="rect">
            <a:avLst/>
          </a:prstGeom>
        </p:spPr>
      </p:pic>
      <p:sp>
        <p:nvSpPr>
          <p:cNvPr id="15" name="TextBox 14">
            <a:extLst>
              <a:ext uri="{FF2B5EF4-FFF2-40B4-BE49-F238E27FC236}">
                <a16:creationId xmlns:a16="http://schemas.microsoft.com/office/drawing/2014/main" id="{AD0D6CBE-50AD-3B47-8170-4046301EAFE2}"/>
              </a:ext>
            </a:extLst>
          </p:cNvPr>
          <p:cNvSpPr txBox="1"/>
          <p:nvPr/>
        </p:nvSpPr>
        <p:spPr>
          <a:xfrm>
            <a:off x="10584993" y="2626036"/>
            <a:ext cx="642484" cy="461665"/>
          </a:xfrm>
          <a:prstGeom prst="rect">
            <a:avLst/>
          </a:prstGeom>
          <a:noFill/>
        </p:spPr>
        <p:txBody>
          <a:bodyPr wrap="none" rtlCol="0">
            <a:spAutoFit/>
          </a:bodyPr>
          <a:lstStyle/>
          <a:p>
            <a:r>
              <a:rPr lang="en-US" sz="2400"/>
              <a:t>SSA</a:t>
            </a:r>
          </a:p>
        </p:txBody>
      </p:sp>
    </p:spTree>
    <p:extLst>
      <p:ext uri="{BB962C8B-B14F-4D97-AF65-F5344CB8AC3E}">
        <p14:creationId xmlns:p14="http://schemas.microsoft.com/office/powerpoint/2010/main" val="4066893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551C43-3E54-BC45-B159-B118997891F0}"/>
              </a:ext>
            </a:extLst>
          </p:cNvPr>
          <p:cNvPicPr>
            <a:picLocks noChangeAspect="1"/>
          </p:cNvPicPr>
          <p:nvPr/>
        </p:nvPicPr>
        <p:blipFill>
          <a:blip r:embed="rId2"/>
          <a:srcRect/>
          <a:stretch/>
        </p:blipFill>
        <p:spPr>
          <a:xfrm>
            <a:off x="860371" y="2197853"/>
            <a:ext cx="4762500" cy="3238500"/>
          </a:xfrm>
          <a:prstGeom prst="rect">
            <a:avLst/>
          </a:prstGeom>
        </p:spPr>
      </p:pic>
      <p:pic>
        <p:nvPicPr>
          <p:cNvPr id="10" name="Picture 9">
            <a:extLst>
              <a:ext uri="{FF2B5EF4-FFF2-40B4-BE49-F238E27FC236}">
                <a16:creationId xmlns:a16="http://schemas.microsoft.com/office/drawing/2014/main" id="{7054F207-B04B-9B42-9A80-767FCAADB1DB}"/>
              </a:ext>
            </a:extLst>
          </p:cNvPr>
          <p:cNvPicPr>
            <a:picLocks noChangeAspect="1"/>
          </p:cNvPicPr>
          <p:nvPr/>
        </p:nvPicPr>
        <p:blipFill>
          <a:blip r:embed="rId3"/>
          <a:srcRect/>
          <a:stretch/>
        </p:blipFill>
        <p:spPr>
          <a:xfrm>
            <a:off x="5684098" y="2177876"/>
            <a:ext cx="4762500" cy="3238500"/>
          </a:xfrm>
          <a:prstGeom prst="rect">
            <a:avLst/>
          </a:prstGeom>
        </p:spPr>
      </p:pic>
      <p:sp>
        <p:nvSpPr>
          <p:cNvPr id="16" name="TextBox 15">
            <a:extLst>
              <a:ext uri="{FF2B5EF4-FFF2-40B4-BE49-F238E27FC236}">
                <a16:creationId xmlns:a16="http://schemas.microsoft.com/office/drawing/2014/main" id="{FA60ADDF-8EC8-734B-93DA-D0E45A81603B}"/>
              </a:ext>
            </a:extLst>
          </p:cNvPr>
          <p:cNvSpPr txBox="1"/>
          <p:nvPr/>
        </p:nvSpPr>
        <p:spPr>
          <a:xfrm>
            <a:off x="10559794" y="2242077"/>
            <a:ext cx="756938" cy="830997"/>
          </a:xfrm>
          <a:prstGeom prst="rect">
            <a:avLst/>
          </a:prstGeom>
          <a:noFill/>
        </p:spPr>
        <p:txBody>
          <a:bodyPr wrap="none" rtlCol="0">
            <a:spAutoFit/>
          </a:bodyPr>
          <a:lstStyle/>
          <a:p>
            <a:r>
              <a:rPr lang="en-US" sz="2400"/>
              <a:t>SO2</a:t>
            </a:r>
          </a:p>
          <a:p>
            <a:r>
              <a:rPr lang="en-US" sz="2400"/>
              <a:t>(DU)</a:t>
            </a:r>
          </a:p>
        </p:txBody>
      </p:sp>
      <p:pic>
        <p:nvPicPr>
          <p:cNvPr id="18" name="Picture 17">
            <a:extLst>
              <a:ext uri="{FF2B5EF4-FFF2-40B4-BE49-F238E27FC236}">
                <a16:creationId xmlns:a16="http://schemas.microsoft.com/office/drawing/2014/main" id="{E9345147-1661-3C4F-A082-D3D0D403B5C0}"/>
              </a:ext>
            </a:extLst>
          </p:cNvPr>
          <p:cNvPicPr>
            <a:picLocks noChangeAspect="1"/>
          </p:cNvPicPr>
          <p:nvPr/>
        </p:nvPicPr>
        <p:blipFill>
          <a:blip r:embed="rId4"/>
          <a:srcRect/>
          <a:stretch/>
        </p:blipFill>
        <p:spPr>
          <a:xfrm>
            <a:off x="10796033" y="3057486"/>
            <a:ext cx="469900" cy="2184399"/>
          </a:xfrm>
          <a:prstGeom prst="rect">
            <a:avLst/>
          </a:prstGeom>
        </p:spPr>
      </p:pic>
      <p:sp>
        <p:nvSpPr>
          <p:cNvPr id="19" name="Title 1">
            <a:extLst>
              <a:ext uri="{FF2B5EF4-FFF2-40B4-BE49-F238E27FC236}">
                <a16:creationId xmlns:a16="http://schemas.microsoft.com/office/drawing/2014/main" id="{4E464967-FAA2-3D4C-8928-B192FB56F308}"/>
              </a:ext>
            </a:extLst>
          </p:cNvPr>
          <p:cNvSpPr>
            <a:spLocks noGrp="1"/>
          </p:cNvSpPr>
          <p:nvPr>
            <p:ph type="title"/>
          </p:nvPr>
        </p:nvSpPr>
        <p:spPr>
          <a:xfrm>
            <a:off x="838200" y="365125"/>
            <a:ext cx="10845800" cy="1325563"/>
          </a:xfrm>
        </p:spPr>
        <p:txBody>
          <a:bodyPr>
            <a:normAutofit fontScale="90000"/>
          </a:bodyPr>
          <a:lstStyle/>
          <a:p>
            <a:r>
              <a:rPr lang="en-US"/>
              <a:t>Eruption of </a:t>
            </a:r>
            <a:r>
              <a:rPr lang="en-US" err="1"/>
              <a:t>Raikoke</a:t>
            </a:r>
            <a:r>
              <a:rPr lang="en-US"/>
              <a:t> (Kuril Islands) June 22-23, 2019</a:t>
            </a:r>
            <a:br>
              <a:rPr lang="en-US"/>
            </a:br>
            <a:r>
              <a:rPr lang="en-US"/>
              <a:t>SO</a:t>
            </a:r>
            <a:r>
              <a:rPr lang="en-US" baseline="-25000"/>
              <a:t>2</a:t>
            </a:r>
            <a:r>
              <a:rPr lang="en-US"/>
              <a:t> Column Amount</a:t>
            </a:r>
          </a:p>
        </p:txBody>
      </p:sp>
    </p:spTree>
    <p:extLst>
      <p:ext uri="{BB962C8B-B14F-4D97-AF65-F5344CB8AC3E}">
        <p14:creationId xmlns:p14="http://schemas.microsoft.com/office/powerpoint/2010/main" val="4037136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849F-D3B2-D14F-A37A-94FC4DA27C80}"/>
              </a:ext>
            </a:extLst>
          </p:cNvPr>
          <p:cNvSpPr>
            <a:spLocks noGrp="1"/>
          </p:cNvSpPr>
          <p:nvPr>
            <p:ph type="title"/>
          </p:nvPr>
        </p:nvSpPr>
        <p:spPr/>
        <p:txBody>
          <a:bodyPr>
            <a:normAutofit/>
          </a:bodyPr>
          <a:lstStyle/>
          <a:p>
            <a:r>
              <a:rPr lang="en-US" dirty="0"/>
              <a:t>Summary of SO</a:t>
            </a:r>
            <a:r>
              <a:rPr lang="en-US" baseline="-25000" dirty="0"/>
              <a:t>2 </a:t>
            </a:r>
            <a:r>
              <a:rPr lang="en-US" dirty="0"/>
              <a:t>Improvements</a:t>
            </a:r>
          </a:p>
        </p:txBody>
      </p:sp>
      <p:sp>
        <p:nvSpPr>
          <p:cNvPr id="3" name="Content Placeholder 2">
            <a:extLst>
              <a:ext uri="{FF2B5EF4-FFF2-40B4-BE49-F238E27FC236}">
                <a16:creationId xmlns:a16="http://schemas.microsoft.com/office/drawing/2014/main" id="{21212B60-8892-B845-A652-147E8C19FBB2}"/>
              </a:ext>
            </a:extLst>
          </p:cNvPr>
          <p:cNvSpPr>
            <a:spLocks noGrp="1"/>
          </p:cNvSpPr>
          <p:nvPr>
            <p:ph idx="1"/>
          </p:nvPr>
        </p:nvSpPr>
        <p:spPr/>
        <p:txBody>
          <a:bodyPr/>
          <a:lstStyle/>
          <a:p>
            <a:pPr marL="285750" indent="-285750"/>
            <a:r>
              <a:rPr lang="en-US" dirty="0">
                <a:latin typeface="Avenir Book"/>
                <a:cs typeface="Avenir Book"/>
              </a:rPr>
              <a:t>Explicit treatment of aerosol allow direct quantification of ash optical loading and optical properties from UV spectral measurements. </a:t>
            </a:r>
          </a:p>
          <a:p>
            <a:pPr marL="285750" indent="-285750"/>
            <a:r>
              <a:rPr lang="en-US" dirty="0">
                <a:latin typeface="Avenir Book"/>
                <a:cs typeface="Avenir Book"/>
              </a:rPr>
              <a:t>Simultaneous quantification volcanic SO</a:t>
            </a:r>
            <a:r>
              <a:rPr lang="en-US" baseline="-25000" dirty="0">
                <a:latin typeface="Avenir Book"/>
                <a:cs typeface="Avenir Book"/>
              </a:rPr>
              <a:t>2</a:t>
            </a:r>
            <a:r>
              <a:rPr lang="en-US" dirty="0">
                <a:latin typeface="Avenir Book"/>
                <a:cs typeface="Avenir Book"/>
              </a:rPr>
              <a:t> and ash greatly improve the accuracy of gas (O</a:t>
            </a:r>
            <a:r>
              <a:rPr lang="en-US" baseline="-25000" dirty="0">
                <a:latin typeface="Avenir Book"/>
                <a:cs typeface="Avenir Book"/>
              </a:rPr>
              <a:t>3</a:t>
            </a:r>
            <a:r>
              <a:rPr lang="en-US" dirty="0">
                <a:latin typeface="Avenir Book"/>
                <a:cs typeface="Avenir Book"/>
              </a:rPr>
              <a:t> and SO</a:t>
            </a:r>
            <a:r>
              <a:rPr lang="en-US" baseline="-25000" dirty="0">
                <a:latin typeface="Avenir Book"/>
                <a:cs typeface="Avenir Book"/>
              </a:rPr>
              <a:t>2</a:t>
            </a:r>
            <a:r>
              <a:rPr lang="en-US" dirty="0">
                <a:latin typeface="Avenir Book"/>
                <a:cs typeface="Avenir Book"/>
              </a:rPr>
              <a:t>) retrievals.</a:t>
            </a:r>
          </a:p>
          <a:p>
            <a:endParaRPr lang="en-US" dirty="0"/>
          </a:p>
        </p:txBody>
      </p:sp>
    </p:spTree>
    <p:extLst>
      <p:ext uri="{BB962C8B-B14F-4D97-AF65-F5344CB8AC3E}">
        <p14:creationId xmlns:p14="http://schemas.microsoft.com/office/powerpoint/2010/main" val="1488742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0661-28E8-9544-B3A1-100AA7C7CFB1}"/>
              </a:ext>
            </a:extLst>
          </p:cNvPr>
          <p:cNvSpPr>
            <a:spLocks noGrp="1"/>
          </p:cNvSpPr>
          <p:nvPr>
            <p:ph type="title"/>
          </p:nvPr>
        </p:nvSpPr>
        <p:spPr/>
        <p:txBody>
          <a:bodyPr/>
          <a:lstStyle/>
          <a:p>
            <a:r>
              <a:rPr lang="en-US" dirty="0"/>
              <a:t>Update Ozone Algorithm for V3 processing</a:t>
            </a:r>
          </a:p>
        </p:txBody>
      </p:sp>
      <p:sp>
        <p:nvSpPr>
          <p:cNvPr id="3" name="Content Placeholder 2">
            <a:extLst>
              <a:ext uri="{FF2B5EF4-FFF2-40B4-BE49-F238E27FC236}">
                <a16:creationId xmlns:a16="http://schemas.microsoft.com/office/drawing/2014/main" id="{998DDB29-C450-1B4A-9E95-D5FB6B83AB91}"/>
              </a:ext>
            </a:extLst>
          </p:cNvPr>
          <p:cNvSpPr>
            <a:spLocks noGrp="1"/>
          </p:cNvSpPr>
          <p:nvPr>
            <p:ph idx="1"/>
          </p:nvPr>
        </p:nvSpPr>
        <p:spPr/>
        <p:txBody>
          <a:bodyPr/>
          <a:lstStyle/>
          <a:p>
            <a:r>
              <a:rPr lang="en-US" dirty="0"/>
              <a:t>Replacing climatological cloud pressure with EPIC cloud pressure product.</a:t>
            </a:r>
          </a:p>
          <a:p>
            <a:r>
              <a:rPr lang="en-US" dirty="0"/>
              <a:t>Update O</a:t>
            </a:r>
            <a:r>
              <a:rPr lang="en-US" baseline="-25000" dirty="0"/>
              <a:t>3</a:t>
            </a:r>
            <a:r>
              <a:rPr lang="en-US" dirty="0"/>
              <a:t> profile climatology to include spatial dependence, more accurate representation of tropospheric O</a:t>
            </a:r>
            <a:r>
              <a:rPr lang="en-US" baseline="-25000" dirty="0"/>
              <a:t>3 </a:t>
            </a:r>
            <a:r>
              <a:rPr lang="en-US" dirty="0"/>
              <a:t>(see Yang and Liu, 2019, </a:t>
            </a:r>
            <a:r>
              <a:rPr lang="en-US" dirty="0">
                <a:hlinkClick r:id="rId2"/>
              </a:rPr>
              <a:t>https://doi.org/10.5194/amt-12-4745-2019</a:t>
            </a:r>
            <a:r>
              <a:rPr lang="en-US" dirty="0"/>
              <a:t>)</a:t>
            </a:r>
            <a:endParaRPr lang="en-US" baseline="-25000" dirty="0"/>
          </a:p>
        </p:txBody>
      </p:sp>
    </p:spTree>
    <p:extLst>
      <p:ext uri="{BB962C8B-B14F-4D97-AF65-F5344CB8AC3E}">
        <p14:creationId xmlns:p14="http://schemas.microsoft.com/office/powerpoint/2010/main" val="1861334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287F5B-3F7F-3A4B-8EFD-30F4618E26A2}"/>
              </a:ext>
            </a:extLst>
          </p:cNvPr>
          <p:cNvPicPr>
            <a:picLocks noGrp="1" noChangeAspect="1"/>
          </p:cNvPicPr>
          <p:nvPr>
            <p:ph idx="1"/>
          </p:nvPr>
        </p:nvPicPr>
        <p:blipFill>
          <a:blip r:embed="rId2"/>
          <a:srcRect/>
          <a:stretch/>
        </p:blipFill>
        <p:spPr>
          <a:xfrm>
            <a:off x="3973993" y="2045572"/>
            <a:ext cx="6604000" cy="3376295"/>
          </a:xfrm>
        </p:spPr>
      </p:pic>
      <p:sp>
        <p:nvSpPr>
          <p:cNvPr id="2" name="Title 1">
            <a:extLst>
              <a:ext uri="{FF2B5EF4-FFF2-40B4-BE49-F238E27FC236}">
                <a16:creationId xmlns:a16="http://schemas.microsoft.com/office/drawing/2014/main" id="{E4A1F94D-5CA6-2844-B285-E40D77C261B5}"/>
              </a:ext>
            </a:extLst>
          </p:cNvPr>
          <p:cNvSpPr>
            <a:spLocks noGrp="1"/>
          </p:cNvSpPr>
          <p:nvPr>
            <p:ph type="title"/>
          </p:nvPr>
        </p:nvSpPr>
        <p:spPr>
          <a:xfrm>
            <a:off x="685801" y="136527"/>
            <a:ext cx="10490200" cy="1325563"/>
          </a:xfrm>
        </p:spPr>
        <p:txBody>
          <a:bodyPr/>
          <a:lstStyle/>
          <a:p>
            <a:r>
              <a:rPr lang="en-US">
                <a:solidFill>
                  <a:srgbClr val="002060"/>
                </a:solidFill>
                <a:cs typeface="Times New Roman" panose="02020603050405020304" pitchFamily="18" charset="0"/>
              </a:rPr>
              <a:t>Ozone Validation with Brewer Measurements</a:t>
            </a:r>
          </a:p>
        </p:txBody>
      </p:sp>
      <p:graphicFrame>
        <p:nvGraphicFramePr>
          <p:cNvPr id="7" name="Table 6">
            <a:extLst>
              <a:ext uri="{FF2B5EF4-FFF2-40B4-BE49-F238E27FC236}">
                <a16:creationId xmlns:a16="http://schemas.microsoft.com/office/drawing/2014/main" id="{1504C5D4-5231-4A49-BC1F-1D09944C7246}"/>
              </a:ext>
            </a:extLst>
          </p:cNvPr>
          <p:cNvGraphicFramePr>
            <a:graphicFrameLocks noGrp="1"/>
          </p:cNvGraphicFramePr>
          <p:nvPr/>
        </p:nvGraphicFramePr>
        <p:xfrm>
          <a:off x="1792357" y="1699592"/>
          <a:ext cx="2524540" cy="4068257"/>
        </p:xfrm>
        <a:graphic>
          <a:graphicData uri="http://schemas.openxmlformats.org/drawingml/2006/table">
            <a:tbl>
              <a:tblPr firstRow="1" bandRow="1">
                <a:tableStyleId>{5C22544A-7EE6-4342-B048-85BDC9FD1C3A}</a:tableStyleId>
              </a:tblPr>
              <a:tblGrid>
                <a:gridCol w="1520687">
                  <a:extLst>
                    <a:ext uri="{9D8B030D-6E8A-4147-A177-3AD203B41FA5}">
                      <a16:colId xmlns:a16="http://schemas.microsoft.com/office/drawing/2014/main" val="2835514477"/>
                    </a:ext>
                  </a:extLst>
                </a:gridCol>
                <a:gridCol w="1003853">
                  <a:extLst>
                    <a:ext uri="{9D8B030D-6E8A-4147-A177-3AD203B41FA5}">
                      <a16:colId xmlns:a16="http://schemas.microsoft.com/office/drawing/2014/main" val="288083737"/>
                    </a:ext>
                  </a:extLst>
                </a:gridCol>
              </a:tblGrid>
              <a:tr h="382599">
                <a:tc>
                  <a:txBody>
                    <a:bodyPr/>
                    <a:lstStyle/>
                    <a:p>
                      <a:r>
                        <a:rPr lang="en-US"/>
                        <a:t>Station Name </a:t>
                      </a:r>
                    </a:p>
                  </a:txBody>
                  <a:tcPr/>
                </a:tc>
                <a:tc>
                  <a:txBody>
                    <a:bodyPr/>
                    <a:lstStyle/>
                    <a:p>
                      <a:r>
                        <a:rPr lang="en-US"/>
                        <a:t>Latitude</a:t>
                      </a:r>
                    </a:p>
                  </a:txBody>
                  <a:tcPr/>
                </a:tc>
                <a:extLst>
                  <a:ext uri="{0D108BD9-81ED-4DB2-BD59-A6C34878D82A}">
                    <a16:rowId xmlns:a16="http://schemas.microsoft.com/office/drawing/2014/main" val="548112622"/>
                  </a:ext>
                </a:extLst>
              </a:tr>
              <a:tr h="362754">
                <a:tc>
                  <a:txBody>
                    <a:bodyPr/>
                    <a:lstStyle/>
                    <a:p>
                      <a:r>
                        <a:rPr lang="en-US"/>
                        <a:t>Alter</a:t>
                      </a:r>
                    </a:p>
                  </a:txBody>
                  <a:tcPr/>
                </a:tc>
                <a:tc>
                  <a:txBody>
                    <a:bodyPr/>
                    <a:lstStyle/>
                    <a:p>
                      <a:r>
                        <a:rPr lang="en-US"/>
                        <a:t>82.50</a:t>
                      </a:r>
                    </a:p>
                  </a:txBody>
                  <a:tcPr/>
                </a:tc>
                <a:extLst>
                  <a:ext uri="{0D108BD9-81ED-4DB2-BD59-A6C34878D82A}">
                    <a16:rowId xmlns:a16="http://schemas.microsoft.com/office/drawing/2014/main" val="1229464111"/>
                  </a:ext>
                </a:extLst>
              </a:tr>
              <a:tr h="3627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Eureka</a:t>
                      </a:r>
                    </a:p>
                  </a:txBody>
                  <a:tcPr/>
                </a:tc>
                <a:tc>
                  <a:txBody>
                    <a:bodyPr/>
                    <a:lstStyle/>
                    <a:p>
                      <a:r>
                        <a:rPr lang="en-US"/>
                        <a:t>79.99</a:t>
                      </a:r>
                    </a:p>
                  </a:txBody>
                  <a:tcPr/>
                </a:tc>
                <a:extLst>
                  <a:ext uri="{0D108BD9-81ED-4DB2-BD59-A6C34878D82A}">
                    <a16:rowId xmlns:a16="http://schemas.microsoft.com/office/drawing/2014/main" val="2733416600"/>
                  </a:ext>
                </a:extLst>
              </a:tr>
              <a:tr h="3627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Resolute</a:t>
                      </a:r>
                    </a:p>
                  </a:txBody>
                  <a:tcPr/>
                </a:tc>
                <a:tc>
                  <a:txBody>
                    <a:bodyPr/>
                    <a:lstStyle/>
                    <a:p>
                      <a:r>
                        <a:rPr lang="en-US"/>
                        <a:t>74.72</a:t>
                      </a:r>
                    </a:p>
                  </a:txBody>
                  <a:tcPr/>
                </a:tc>
                <a:extLst>
                  <a:ext uri="{0D108BD9-81ED-4DB2-BD59-A6C34878D82A}">
                    <a16:rowId xmlns:a16="http://schemas.microsoft.com/office/drawing/2014/main" val="4107389139"/>
                  </a:ext>
                </a:extLst>
              </a:tr>
              <a:tr h="362754">
                <a:tc>
                  <a:txBody>
                    <a:bodyPr/>
                    <a:lstStyle/>
                    <a:p>
                      <a:r>
                        <a:rPr lang="en-US"/>
                        <a:t>Churchill</a:t>
                      </a:r>
                    </a:p>
                  </a:txBody>
                  <a:tcPr/>
                </a:tc>
                <a:tc>
                  <a:txBody>
                    <a:bodyPr/>
                    <a:lstStyle/>
                    <a:p>
                      <a:r>
                        <a:rPr lang="en-US"/>
                        <a:t>58.75</a:t>
                      </a:r>
                    </a:p>
                  </a:txBody>
                  <a:tcPr/>
                </a:tc>
                <a:extLst>
                  <a:ext uri="{0D108BD9-81ED-4DB2-BD59-A6C34878D82A}">
                    <a16:rowId xmlns:a16="http://schemas.microsoft.com/office/drawing/2014/main" val="3443322308"/>
                  </a:ext>
                </a:extLst>
              </a:tr>
              <a:tr h="362754">
                <a:tc>
                  <a:txBody>
                    <a:bodyPr/>
                    <a:lstStyle/>
                    <a:p>
                      <a:r>
                        <a:rPr lang="en-US"/>
                        <a:t>Edmonton</a:t>
                      </a:r>
                    </a:p>
                  </a:txBody>
                  <a:tcPr/>
                </a:tc>
                <a:tc>
                  <a:txBody>
                    <a:bodyPr/>
                    <a:lstStyle/>
                    <a:p>
                      <a:r>
                        <a:rPr lang="en-US"/>
                        <a:t>53.55</a:t>
                      </a:r>
                    </a:p>
                  </a:txBody>
                  <a:tcPr/>
                </a:tc>
                <a:extLst>
                  <a:ext uri="{0D108BD9-81ED-4DB2-BD59-A6C34878D82A}">
                    <a16:rowId xmlns:a16="http://schemas.microsoft.com/office/drawing/2014/main" val="836474078"/>
                  </a:ext>
                </a:extLst>
              </a:tr>
              <a:tr h="362754">
                <a:tc>
                  <a:txBody>
                    <a:bodyPr/>
                    <a:lstStyle/>
                    <a:p>
                      <a:r>
                        <a:rPr lang="en-US"/>
                        <a:t>Goose Bay</a:t>
                      </a:r>
                    </a:p>
                  </a:txBody>
                  <a:tcPr/>
                </a:tc>
                <a:tc>
                  <a:txBody>
                    <a:bodyPr/>
                    <a:lstStyle/>
                    <a:p>
                      <a:r>
                        <a:rPr lang="en-US"/>
                        <a:t>53.31</a:t>
                      </a:r>
                    </a:p>
                  </a:txBody>
                  <a:tcPr/>
                </a:tc>
                <a:extLst>
                  <a:ext uri="{0D108BD9-81ED-4DB2-BD59-A6C34878D82A}">
                    <a16:rowId xmlns:a16="http://schemas.microsoft.com/office/drawing/2014/main" val="238337724"/>
                  </a:ext>
                </a:extLst>
              </a:tr>
              <a:tr h="362754">
                <a:tc>
                  <a:txBody>
                    <a:bodyPr/>
                    <a:lstStyle/>
                    <a:p>
                      <a:r>
                        <a:rPr lang="en-US"/>
                        <a:t>De </a:t>
                      </a:r>
                      <a:r>
                        <a:rPr lang="en-US" err="1"/>
                        <a:t>Bilt</a:t>
                      </a:r>
                      <a:endParaRPr lang="en-US"/>
                    </a:p>
                  </a:txBody>
                  <a:tcPr/>
                </a:tc>
                <a:tc>
                  <a:txBody>
                    <a:bodyPr/>
                    <a:lstStyle/>
                    <a:p>
                      <a:r>
                        <a:rPr lang="en-US"/>
                        <a:t>52.10</a:t>
                      </a:r>
                    </a:p>
                  </a:txBody>
                  <a:tcPr/>
                </a:tc>
                <a:extLst>
                  <a:ext uri="{0D108BD9-81ED-4DB2-BD59-A6C34878D82A}">
                    <a16:rowId xmlns:a16="http://schemas.microsoft.com/office/drawing/2014/main" val="4232120021"/>
                  </a:ext>
                </a:extLst>
              </a:tr>
              <a:tr h="375752">
                <a:tc>
                  <a:txBody>
                    <a:bodyPr/>
                    <a:lstStyle/>
                    <a:p>
                      <a:r>
                        <a:rPr lang="en-US"/>
                        <a:t>Thessaloniki</a:t>
                      </a:r>
                    </a:p>
                  </a:txBody>
                  <a:tcPr/>
                </a:tc>
                <a:tc>
                  <a:txBody>
                    <a:bodyPr/>
                    <a:lstStyle/>
                    <a:p>
                      <a:r>
                        <a:rPr lang="en-US"/>
                        <a:t>40.63</a:t>
                      </a:r>
                    </a:p>
                  </a:txBody>
                  <a:tcPr/>
                </a:tc>
                <a:extLst>
                  <a:ext uri="{0D108BD9-81ED-4DB2-BD59-A6C34878D82A}">
                    <a16:rowId xmlns:a16="http://schemas.microsoft.com/office/drawing/2014/main" val="103547401"/>
                  </a:ext>
                </a:extLst>
              </a:tr>
              <a:tr h="375752">
                <a:tc>
                  <a:txBody>
                    <a:bodyPr/>
                    <a:lstStyle/>
                    <a:p>
                      <a:r>
                        <a:rPr lang="en-US"/>
                        <a:t>Paramaribo</a:t>
                      </a:r>
                    </a:p>
                  </a:txBody>
                  <a:tcPr/>
                </a:tc>
                <a:tc>
                  <a:txBody>
                    <a:bodyPr/>
                    <a:lstStyle/>
                    <a:p>
                      <a:r>
                        <a:rPr lang="en-US"/>
                        <a:t>5.806</a:t>
                      </a:r>
                    </a:p>
                  </a:txBody>
                  <a:tcPr/>
                </a:tc>
                <a:extLst>
                  <a:ext uri="{0D108BD9-81ED-4DB2-BD59-A6C34878D82A}">
                    <a16:rowId xmlns:a16="http://schemas.microsoft.com/office/drawing/2014/main" val="952374650"/>
                  </a:ext>
                </a:extLst>
              </a:tr>
              <a:tr h="373834">
                <a:tc>
                  <a:txBody>
                    <a:bodyPr/>
                    <a:lstStyle/>
                    <a:p>
                      <a:r>
                        <a:rPr lang="en-US"/>
                        <a:t>South Pole</a:t>
                      </a:r>
                    </a:p>
                  </a:txBody>
                  <a:tcPr/>
                </a:tc>
                <a:tc>
                  <a:txBody>
                    <a:bodyPr/>
                    <a:lstStyle/>
                    <a:p>
                      <a:r>
                        <a:rPr lang="en-US"/>
                        <a:t>-89.99</a:t>
                      </a:r>
                    </a:p>
                  </a:txBody>
                  <a:tcPr/>
                </a:tc>
                <a:extLst>
                  <a:ext uri="{0D108BD9-81ED-4DB2-BD59-A6C34878D82A}">
                    <a16:rowId xmlns:a16="http://schemas.microsoft.com/office/drawing/2014/main" val="664023097"/>
                  </a:ext>
                </a:extLst>
              </a:tr>
            </a:tbl>
          </a:graphicData>
        </a:graphic>
      </p:graphicFrame>
      <p:sp>
        <p:nvSpPr>
          <p:cNvPr id="8" name="Oval 7">
            <a:extLst>
              <a:ext uri="{FF2B5EF4-FFF2-40B4-BE49-F238E27FC236}">
                <a16:creationId xmlns:a16="http://schemas.microsoft.com/office/drawing/2014/main" id="{6AB01BA1-EB25-9744-B208-ECCA8465614B}"/>
              </a:ext>
            </a:extLst>
          </p:cNvPr>
          <p:cNvSpPr/>
          <p:nvPr/>
        </p:nvSpPr>
        <p:spPr>
          <a:xfrm>
            <a:off x="5599045" y="2266122"/>
            <a:ext cx="815009" cy="327991"/>
          </a:xfrm>
          <a:prstGeom prst="ellipse">
            <a:avLst/>
          </a:prstGeom>
          <a:noFill/>
          <a:ln w="19050">
            <a:solidFill>
              <a:srgbClr val="C00000"/>
            </a:solidFill>
          </a:ln>
          <a:scene3d>
            <a:camera prst="orthographicFront">
              <a:rot lat="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AF978977-6E2B-544C-B7A3-01AE5110AC09}"/>
              </a:ext>
            </a:extLst>
          </p:cNvPr>
          <p:cNvCxnSpPr>
            <a:cxnSpLocks/>
          </p:cNvCxnSpPr>
          <p:nvPr/>
        </p:nvCxnSpPr>
        <p:spPr>
          <a:xfrm flipV="1">
            <a:off x="4129442" y="2504661"/>
            <a:ext cx="1469603" cy="13915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ight Brace 12">
            <a:extLst>
              <a:ext uri="{FF2B5EF4-FFF2-40B4-BE49-F238E27FC236}">
                <a16:creationId xmlns:a16="http://schemas.microsoft.com/office/drawing/2014/main" id="{4EDF946A-B605-874C-9A05-2B20FE7C5479}"/>
              </a:ext>
            </a:extLst>
          </p:cNvPr>
          <p:cNvSpPr/>
          <p:nvPr/>
        </p:nvSpPr>
        <p:spPr>
          <a:xfrm>
            <a:off x="3973993" y="2176670"/>
            <a:ext cx="155448" cy="914400"/>
          </a:xfrm>
          <a:prstGeom prst="rightBrace">
            <a:avLst/>
          </a:prstGeom>
          <a:ln w="222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704EFF7D-31B3-FD4F-8C41-3880656AB316}"/>
              </a:ext>
            </a:extLst>
          </p:cNvPr>
          <p:cNvSpPr/>
          <p:nvPr/>
        </p:nvSpPr>
        <p:spPr>
          <a:xfrm>
            <a:off x="3973993" y="3369367"/>
            <a:ext cx="155448" cy="1143000"/>
          </a:xfrm>
          <a:prstGeom prst="rightBrace">
            <a:avLst/>
          </a:prstGeom>
          <a:ln w="158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0B57F88A-FA65-AF41-A8A6-0E1F4243D26D}"/>
              </a:ext>
            </a:extLst>
          </p:cNvPr>
          <p:cNvSpPr/>
          <p:nvPr/>
        </p:nvSpPr>
        <p:spPr>
          <a:xfrm>
            <a:off x="5340627" y="2663688"/>
            <a:ext cx="2156791" cy="27640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8BA9829-5DB2-C948-BFC8-ABB6DD0936A4}"/>
              </a:ext>
            </a:extLst>
          </p:cNvPr>
          <p:cNvCxnSpPr/>
          <p:nvPr/>
        </p:nvCxnSpPr>
        <p:spPr>
          <a:xfrm flipV="1">
            <a:off x="4129441" y="2940093"/>
            <a:ext cx="1201246" cy="100574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020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433C-8491-5446-910E-319651B23182}"/>
              </a:ext>
            </a:extLst>
          </p:cNvPr>
          <p:cNvSpPr>
            <a:spLocks noGrp="1"/>
          </p:cNvSpPr>
          <p:nvPr>
            <p:ph type="title"/>
          </p:nvPr>
        </p:nvSpPr>
        <p:spPr/>
        <p:txBody>
          <a:bodyPr/>
          <a:lstStyle/>
          <a:p>
            <a:pPr algn="ctr"/>
            <a:r>
              <a:rPr lang="en-US"/>
              <a:t>Algorithm improvement: </a:t>
            </a:r>
            <a:br>
              <a:rPr lang="en-US"/>
            </a:br>
            <a:r>
              <a:rPr lang="en-US"/>
              <a:t>Background and Motivation</a:t>
            </a:r>
          </a:p>
        </p:txBody>
      </p:sp>
      <p:sp>
        <p:nvSpPr>
          <p:cNvPr id="3" name="Content Placeholder 2">
            <a:extLst>
              <a:ext uri="{FF2B5EF4-FFF2-40B4-BE49-F238E27FC236}">
                <a16:creationId xmlns:a16="http://schemas.microsoft.com/office/drawing/2014/main" id="{05EF5813-1F5D-8F48-9001-A4BF0111A3B2}"/>
              </a:ext>
            </a:extLst>
          </p:cNvPr>
          <p:cNvSpPr>
            <a:spLocks noGrp="1"/>
          </p:cNvSpPr>
          <p:nvPr>
            <p:ph idx="1"/>
          </p:nvPr>
        </p:nvSpPr>
        <p:spPr/>
        <p:txBody>
          <a:bodyPr>
            <a:normAutofit lnSpcReduction="10000"/>
          </a:bodyPr>
          <a:lstStyle/>
          <a:p>
            <a:r>
              <a:rPr lang="en-US"/>
              <a:t>EPIC often provides multiple observations of volcanic clouds in a day and frequently captures the fresh clouds during or soon after eruptions.</a:t>
            </a:r>
          </a:p>
          <a:p>
            <a:r>
              <a:rPr lang="en-US"/>
              <a:t>Fresh volcanic clouds often contain both gases and ash particles injected into the atmosphere during eruptions.</a:t>
            </a:r>
          </a:p>
          <a:p>
            <a:r>
              <a:rPr lang="en-US"/>
              <a:t>The estimation of ash mass loading, in addition to the amount of SO</a:t>
            </a:r>
            <a:r>
              <a:rPr lang="en-US" baseline="-25000"/>
              <a:t>2</a:t>
            </a:r>
            <a:r>
              <a:rPr lang="en-US"/>
              <a:t>, provides critical information for the study of the temporal evolution of a volcanic plume.</a:t>
            </a:r>
          </a:p>
          <a:p>
            <a:r>
              <a:rPr lang="en-US"/>
              <a:t>The presence of aerosols complicates the modeling scattered light paths required by the retrieval algorithm, leading to large uncertainty in SO</a:t>
            </a:r>
            <a:r>
              <a:rPr lang="en-US" baseline="-25000"/>
              <a:t>2 </a:t>
            </a:r>
            <a:r>
              <a:rPr lang="en-US"/>
              <a:t>quantification.</a:t>
            </a:r>
          </a:p>
          <a:p>
            <a:pPr marL="0" indent="0">
              <a:buNone/>
            </a:pPr>
            <a:endParaRPr lang="en-US"/>
          </a:p>
        </p:txBody>
      </p:sp>
    </p:spTree>
    <p:extLst>
      <p:ext uri="{BB962C8B-B14F-4D97-AF65-F5344CB8AC3E}">
        <p14:creationId xmlns:p14="http://schemas.microsoft.com/office/powerpoint/2010/main" val="4217560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52C5-A328-2848-AE3C-DCAD04B72DC5}"/>
              </a:ext>
            </a:extLst>
          </p:cNvPr>
          <p:cNvSpPr>
            <a:spLocks noGrp="1"/>
          </p:cNvSpPr>
          <p:nvPr>
            <p:ph type="title"/>
          </p:nvPr>
        </p:nvSpPr>
        <p:spPr>
          <a:xfrm>
            <a:off x="1048265" y="0"/>
            <a:ext cx="5982730" cy="994330"/>
          </a:xfrm>
        </p:spPr>
        <p:txBody>
          <a:bodyPr/>
          <a:lstStyle/>
          <a:p>
            <a:r>
              <a:rPr lang="en-US"/>
              <a:t>High Northern Latitude</a:t>
            </a:r>
          </a:p>
        </p:txBody>
      </p:sp>
      <p:pic>
        <p:nvPicPr>
          <p:cNvPr id="9" name="Content Placeholder 4">
            <a:extLst>
              <a:ext uri="{FF2B5EF4-FFF2-40B4-BE49-F238E27FC236}">
                <a16:creationId xmlns:a16="http://schemas.microsoft.com/office/drawing/2014/main" id="{9E7381F2-634E-DE45-893E-53DF8A1FB759}"/>
              </a:ext>
            </a:extLst>
          </p:cNvPr>
          <p:cNvPicPr preferRelativeResize="0">
            <a:picLocks noChangeAspect="1"/>
          </p:cNvPicPr>
          <p:nvPr/>
        </p:nvPicPr>
        <p:blipFill>
          <a:blip r:embed="rId2"/>
          <a:srcRect/>
          <a:stretch/>
        </p:blipFill>
        <p:spPr>
          <a:xfrm>
            <a:off x="122446" y="1088750"/>
            <a:ext cx="8503920" cy="1685036"/>
          </a:xfrm>
          <a:prstGeom prst="rect">
            <a:avLst/>
          </a:prstGeom>
        </p:spPr>
      </p:pic>
      <p:pic>
        <p:nvPicPr>
          <p:cNvPr id="10" name="Picture 9">
            <a:extLst>
              <a:ext uri="{FF2B5EF4-FFF2-40B4-BE49-F238E27FC236}">
                <a16:creationId xmlns:a16="http://schemas.microsoft.com/office/drawing/2014/main" id="{B707937F-599E-1448-9A32-119AE062694C}"/>
              </a:ext>
            </a:extLst>
          </p:cNvPr>
          <p:cNvPicPr>
            <a:picLocks noChangeAspect="1"/>
          </p:cNvPicPr>
          <p:nvPr/>
        </p:nvPicPr>
        <p:blipFill>
          <a:blip r:embed="rId3"/>
          <a:srcRect/>
          <a:stretch/>
        </p:blipFill>
        <p:spPr>
          <a:xfrm>
            <a:off x="122446" y="2833055"/>
            <a:ext cx="8503920" cy="1685036"/>
          </a:xfrm>
          <a:prstGeom prst="rect">
            <a:avLst/>
          </a:prstGeom>
        </p:spPr>
      </p:pic>
      <p:pic>
        <p:nvPicPr>
          <p:cNvPr id="11" name="Picture 10">
            <a:extLst>
              <a:ext uri="{FF2B5EF4-FFF2-40B4-BE49-F238E27FC236}">
                <a16:creationId xmlns:a16="http://schemas.microsoft.com/office/drawing/2014/main" id="{FBCE53AB-4751-F648-B94F-3DB719A94178}"/>
              </a:ext>
            </a:extLst>
          </p:cNvPr>
          <p:cNvPicPr>
            <a:picLocks noChangeAspect="1"/>
          </p:cNvPicPr>
          <p:nvPr/>
        </p:nvPicPr>
        <p:blipFill>
          <a:blip r:embed="rId4"/>
          <a:srcRect/>
          <a:stretch/>
        </p:blipFill>
        <p:spPr>
          <a:xfrm>
            <a:off x="122446" y="4583555"/>
            <a:ext cx="8503920" cy="1685036"/>
          </a:xfrm>
          <a:prstGeom prst="rect">
            <a:avLst/>
          </a:prstGeom>
        </p:spPr>
      </p:pic>
      <p:pic>
        <p:nvPicPr>
          <p:cNvPr id="4" name="Picture 3">
            <a:extLst>
              <a:ext uri="{FF2B5EF4-FFF2-40B4-BE49-F238E27FC236}">
                <a16:creationId xmlns:a16="http://schemas.microsoft.com/office/drawing/2014/main" id="{27A0C6A9-EC85-134E-8A29-C53117AF4AC8}"/>
              </a:ext>
            </a:extLst>
          </p:cNvPr>
          <p:cNvPicPr>
            <a:picLocks noChangeAspect="1"/>
          </p:cNvPicPr>
          <p:nvPr/>
        </p:nvPicPr>
        <p:blipFill>
          <a:blip r:embed="rId5"/>
          <a:stretch>
            <a:fillRect/>
          </a:stretch>
        </p:blipFill>
        <p:spPr>
          <a:xfrm>
            <a:off x="8638727" y="425647"/>
            <a:ext cx="3200400" cy="3067050"/>
          </a:xfrm>
          <a:prstGeom prst="rect">
            <a:avLst/>
          </a:prstGeom>
        </p:spPr>
      </p:pic>
      <p:pic>
        <p:nvPicPr>
          <p:cNvPr id="13" name="Picture 12">
            <a:extLst>
              <a:ext uri="{FF2B5EF4-FFF2-40B4-BE49-F238E27FC236}">
                <a16:creationId xmlns:a16="http://schemas.microsoft.com/office/drawing/2014/main" id="{F6224529-9B8F-4C49-9DD3-874CB58ABF65}"/>
              </a:ext>
            </a:extLst>
          </p:cNvPr>
          <p:cNvPicPr>
            <a:picLocks noChangeAspect="1"/>
          </p:cNvPicPr>
          <p:nvPr/>
        </p:nvPicPr>
        <p:blipFill>
          <a:blip r:embed="rId6"/>
          <a:srcRect/>
          <a:stretch/>
        </p:blipFill>
        <p:spPr>
          <a:xfrm>
            <a:off x="8638727" y="3749003"/>
            <a:ext cx="3200400" cy="3067050"/>
          </a:xfrm>
          <a:prstGeom prst="rect">
            <a:avLst/>
          </a:prstGeom>
        </p:spPr>
      </p:pic>
    </p:spTree>
    <p:extLst>
      <p:ext uri="{BB962C8B-B14F-4D97-AF65-F5344CB8AC3E}">
        <p14:creationId xmlns:p14="http://schemas.microsoft.com/office/powerpoint/2010/main" val="1588847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52C5-A328-2848-AE3C-DCAD04B72DC5}"/>
              </a:ext>
            </a:extLst>
          </p:cNvPr>
          <p:cNvSpPr>
            <a:spLocks noGrp="1"/>
          </p:cNvSpPr>
          <p:nvPr>
            <p:ph type="title"/>
          </p:nvPr>
        </p:nvSpPr>
        <p:spPr>
          <a:xfrm>
            <a:off x="1048265" y="0"/>
            <a:ext cx="5982730" cy="994330"/>
          </a:xfrm>
        </p:spPr>
        <p:txBody>
          <a:bodyPr>
            <a:normAutofit fontScale="90000"/>
          </a:bodyPr>
          <a:lstStyle/>
          <a:p>
            <a:r>
              <a:rPr lang="en-US"/>
              <a:t>High-Mid Northern Latitude</a:t>
            </a:r>
          </a:p>
        </p:txBody>
      </p:sp>
      <p:pic>
        <p:nvPicPr>
          <p:cNvPr id="9" name="Content Placeholder 4">
            <a:extLst>
              <a:ext uri="{FF2B5EF4-FFF2-40B4-BE49-F238E27FC236}">
                <a16:creationId xmlns:a16="http://schemas.microsoft.com/office/drawing/2014/main" id="{9E7381F2-634E-DE45-893E-53DF8A1FB759}"/>
              </a:ext>
            </a:extLst>
          </p:cNvPr>
          <p:cNvPicPr preferRelativeResize="0">
            <a:picLocks noChangeAspect="1"/>
          </p:cNvPicPr>
          <p:nvPr/>
        </p:nvPicPr>
        <p:blipFill>
          <a:blip r:embed="rId2"/>
          <a:srcRect/>
          <a:stretch/>
        </p:blipFill>
        <p:spPr>
          <a:xfrm>
            <a:off x="122446" y="1088750"/>
            <a:ext cx="8503920" cy="1685036"/>
          </a:xfrm>
          <a:prstGeom prst="rect">
            <a:avLst/>
          </a:prstGeom>
        </p:spPr>
      </p:pic>
      <p:pic>
        <p:nvPicPr>
          <p:cNvPr id="10" name="Picture 9">
            <a:extLst>
              <a:ext uri="{FF2B5EF4-FFF2-40B4-BE49-F238E27FC236}">
                <a16:creationId xmlns:a16="http://schemas.microsoft.com/office/drawing/2014/main" id="{B707937F-599E-1448-9A32-119AE062694C}"/>
              </a:ext>
            </a:extLst>
          </p:cNvPr>
          <p:cNvPicPr>
            <a:picLocks noChangeAspect="1"/>
          </p:cNvPicPr>
          <p:nvPr/>
        </p:nvPicPr>
        <p:blipFill>
          <a:blip r:embed="rId3"/>
          <a:srcRect/>
          <a:stretch/>
        </p:blipFill>
        <p:spPr>
          <a:xfrm>
            <a:off x="122446" y="2833055"/>
            <a:ext cx="8503920" cy="1685036"/>
          </a:xfrm>
          <a:prstGeom prst="rect">
            <a:avLst/>
          </a:prstGeom>
        </p:spPr>
      </p:pic>
      <p:pic>
        <p:nvPicPr>
          <p:cNvPr id="11" name="Picture 10">
            <a:extLst>
              <a:ext uri="{FF2B5EF4-FFF2-40B4-BE49-F238E27FC236}">
                <a16:creationId xmlns:a16="http://schemas.microsoft.com/office/drawing/2014/main" id="{FBCE53AB-4751-F648-B94F-3DB719A94178}"/>
              </a:ext>
            </a:extLst>
          </p:cNvPr>
          <p:cNvPicPr>
            <a:picLocks noChangeAspect="1"/>
          </p:cNvPicPr>
          <p:nvPr/>
        </p:nvPicPr>
        <p:blipFill>
          <a:blip r:embed="rId4"/>
          <a:srcRect/>
          <a:stretch/>
        </p:blipFill>
        <p:spPr>
          <a:xfrm>
            <a:off x="122446" y="4583555"/>
            <a:ext cx="8503920" cy="1685036"/>
          </a:xfrm>
          <a:prstGeom prst="rect">
            <a:avLst/>
          </a:prstGeom>
        </p:spPr>
      </p:pic>
      <p:pic>
        <p:nvPicPr>
          <p:cNvPr id="4" name="Picture 3">
            <a:extLst>
              <a:ext uri="{FF2B5EF4-FFF2-40B4-BE49-F238E27FC236}">
                <a16:creationId xmlns:a16="http://schemas.microsoft.com/office/drawing/2014/main" id="{27A0C6A9-EC85-134E-8A29-C53117AF4AC8}"/>
              </a:ext>
            </a:extLst>
          </p:cNvPr>
          <p:cNvPicPr>
            <a:picLocks noChangeAspect="1"/>
          </p:cNvPicPr>
          <p:nvPr/>
        </p:nvPicPr>
        <p:blipFill>
          <a:blip r:embed="rId5"/>
          <a:srcRect/>
          <a:stretch/>
        </p:blipFill>
        <p:spPr>
          <a:xfrm>
            <a:off x="8638727" y="425647"/>
            <a:ext cx="3200400" cy="3067050"/>
          </a:xfrm>
          <a:prstGeom prst="rect">
            <a:avLst/>
          </a:prstGeom>
        </p:spPr>
      </p:pic>
      <p:pic>
        <p:nvPicPr>
          <p:cNvPr id="13" name="Picture 12">
            <a:extLst>
              <a:ext uri="{FF2B5EF4-FFF2-40B4-BE49-F238E27FC236}">
                <a16:creationId xmlns:a16="http://schemas.microsoft.com/office/drawing/2014/main" id="{F6224529-9B8F-4C49-9DD3-874CB58ABF65}"/>
              </a:ext>
            </a:extLst>
          </p:cNvPr>
          <p:cNvPicPr>
            <a:picLocks noChangeAspect="1"/>
          </p:cNvPicPr>
          <p:nvPr/>
        </p:nvPicPr>
        <p:blipFill>
          <a:blip r:embed="rId6"/>
          <a:srcRect/>
          <a:stretch/>
        </p:blipFill>
        <p:spPr>
          <a:xfrm>
            <a:off x="8638727" y="3749003"/>
            <a:ext cx="3200400" cy="3067050"/>
          </a:xfrm>
          <a:prstGeom prst="rect">
            <a:avLst/>
          </a:prstGeom>
        </p:spPr>
      </p:pic>
    </p:spTree>
    <p:extLst>
      <p:ext uri="{BB962C8B-B14F-4D97-AF65-F5344CB8AC3E}">
        <p14:creationId xmlns:p14="http://schemas.microsoft.com/office/powerpoint/2010/main" val="1590246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52C5-A328-2848-AE3C-DCAD04B72DC5}"/>
              </a:ext>
            </a:extLst>
          </p:cNvPr>
          <p:cNvSpPr>
            <a:spLocks noGrp="1"/>
          </p:cNvSpPr>
          <p:nvPr>
            <p:ph type="title"/>
          </p:nvPr>
        </p:nvSpPr>
        <p:spPr>
          <a:xfrm>
            <a:off x="1048265" y="0"/>
            <a:ext cx="5982730" cy="994330"/>
          </a:xfrm>
        </p:spPr>
        <p:txBody>
          <a:bodyPr>
            <a:normAutofit/>
          </a:bodyPr>
          <a:lstStyle/>
          <a:p>
            <a:r>
              <a:rPr lang="en-US"/>
              <a:t>Mid Northern Latitude</a:t>
            </a:r>
          </a:p>
        </p:txBody>
      </p:sp>
      <p:pic>
        <p:nvPicPr>
          <p:cNvPr id="9" name="Content Placeholder 4">
            <a:extLst>
              <a:ext uri="{FF2B5EF4-FFF2-40B4-BE49-F238E27FC236}">
                <a16:creationId xmlns:a16="http://schemas.microsoft.com/office/drawing/2014/main" id="{9E7381F2-634E-DE45-893E-53DF8A1FB759}"/>
              </a:ext>
            </a:extLst>
          </p:cNvPr>
          <p:cNvPicPr preferRelativeResize="0">
            <a:picLocks noChangeAspect="1"/>
          </p:cNvPicPr>
          <p:nvPr/>
        </p:nvPicPr>
        <p:blipFill>
          <a:blip r:embed="rId2"/>
          <a:srcRect/>
          <a:stretch/>
        </p:blipFill>
        <p:spPr>
          <a:xfrm>
            <a:off x="122446" y="1088750"/>
            <a:ext cx="8503920" cy="1685036"/>
          </a:xfrm>
          <a:prstGeom prst="rect">
            <a:avLst/>
          </a:prstGeom>
        </p:spPr>
      </p:pic>
      <p:pic>
        <p:nvPicPr>
          <p:cNvPr id="10" name="Picture 9">
            <a:extLst>
              <a:ext uri="{FF2B5EF4-FFF2-40B4-BE49-F238E27FC236}">
                <a16:creationId xmlns:a16="http://schemas.microsoft.com/office/drawing/2014/main" id="{B707937F-599E-1448-9A32-119AE062694C}"/>
              </a:ext>
            </a:extLst>
          </p:cNvPr>
          <p:cNvPicPr>
            <a:picLocks noChangeAspect="1"/>
          </p:cNvPicPr>
          <p:nvPr/>
        </p:nvPicPr>
        <p:blipFill>
          <a:blip r:embed="rId3"/>
          <a:srcRect/>
          <a:stretch/>
        </p:blipFill>
        <p:spPr>
          <a:xfrm>
            <a:off x="122446" y="2833055"/>
            <a:ext cx="8503920" cy="1685036"/>
          </a:xfrm>
          <a:prstGeom prst="rect">
            <a:avLst/>
          </a:prstGeom>
        </p:spPr>
      </p:pic>
      <p:pic>
        <p:nvPicPr>
          <p:cNvPr id="11" name="Picture 10">
            <a:extLst>
              <a:ext uri="{FF2B5EF4-FFF2-40B4-BE49-F238E27FC236}">
                <a16:creationId xmlns:a16="http://schemas.microsoft.com/office/drawing/2014/main" id="{FBCE53AB-4751-F648-B94F-3DB719A94178}"/>
              </a:ext>
            </a:extLst>
          </p:cNvPr>
          <p:cNvPicPr>
            <a:picLocks noChangeAspect="1"/>
          </p:cNvPicPr>
          <p:nvPr/>
        </p:nvPicPr>
        <p:blipFill>
          <a:blip r:embed="rId4"/>
          <a:srcRect/>
          <a:stretch/>
        </p:blipFill>
        <p:spPr>
          <a:xfrm>
            <a:off x="122446" y="4583555"/>
            <a:ext cx="8503920" cy="1685036"/>
          </a:xfrm>
          <a:prstGeom prst="rect">
            <a:avLst/>
          </a:prstGeom>
        </p:spPr>
      </p:pic>
      <p:pic>
        <p:nvPicPr>
          <p:cNvPr id="4" name="Picture 3">
            <a:extLst>
              <a:ext uri="{FF2B5EF4-FFF2-40B4-BE49-F238E27FC236}">
                <a16:creationId xmlns:a16="http://schemas.microsoft.com/office/drawing/2014/main" id="{27A0C6A9-EC85-134E-8A29-C53117AF4AC8}"/>
              </a:ext>
            </a:extLst>
          </p:cNvPr>
          <p:cNvPicPr>
            <a:picLocks noChangeAspect="1"/>
          </p:cNvPicPr>
          <p:nvPr/>
        </p:nvPicPr>
        <p:blipFill>
          <a:blip r:embed="rId5"/>
          <a:srcRect/>
          <a:stretch/>
        </p:blipFill>
        <p:spPr>
          <a:xfrm>
            <a:off x="8638727" y="425647"/>
            <a:ext cx="3200400" cy="3067050"/>
          </a:xfrm>
          <a:prstGeom prst="rect">
            <a:avLst/>
          </a:prstGeom>
        </p:spPr>
      </p:pic>
      <p:pic>
        <p:nvPicPr>
          <p:cNvPr id="13" name="Picture 12">
            <a:extLst>
              <a:ext uri="{FF2B5EF4-FFF2-40B4-BE49-F238E27FC236}">
                <a16:creationId xmlns:a16="http://schemas.microsoft.com/office/drawing/2014/main" id="{F6224529-9B8F-4C49-9DD3-874CB58ABF65}"/>
              </a:ext>
            </a:extLst>
          </p:cNvPr>
          <p:cNvPicPr>
            <a:picLocks noChangeAspect="1"/>
          </p:cNvPicPr>
          <p:nvPr/>
        </p:nvPicPr>
        <p:blipFill>
          <a:blip r:embed="rId6"/>
          <a:srcRect/>
          <a:stretch/>
        </p:blipFill>
        <p:spPr>
          <a:xfrm>
            <a:off x="8638727" y="3749003"/>
            <a:ext cx="3200400" cy="3067050"/>
          </a:xfrm>
          <a:prstGeom prst="rect">
            <a:avLst/>
          </a:prstGeom>
        </p:spPr>
      </p:pic>
    </p:spTree>
    <p:extLst>
      <p:ext uri="{BB962C8B-B14F-4D97-AF65-F5344CB8AC3E}">
        <p14:creationId xmlns:p14="http://schemas.microsoft.com/office/powerpoint/2010/main" val="3856803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52C5-A328-2848-AE3C-DCAD04B72DC5}"/>
              </a:ext>
            </a:extLst>
          </p:cNvPr>
          <p:cNvSpPr>
            <a:spLocks noGrp="1"/>
          </p:cNvSpPr>
          <p:nvPr>
            <p:ph type="title"/>
          </p:nvPr>
        </p:nvSpPr>
        <p:spPr>
          <a:xfrm>
            <a:off x="1048265" y="0"/>
            <a:ext cx="5982730" cy="994330"/>
          </a:xfrm>
        </p:spPr>
        <p:txBody>
          <a:bodyPr>
            <a:normAutofit/>
          </a:bodyPr>
          <a:lstStyle/>
          <a:p>
            <a:r>
              <a:rPr lang="en-US"/>
              <a:t>Low Northern Latitude</a:t>
            </a:r>
          </a:p>
        </p:txBody>
      </p:sp>
      <p:pic>
        <p:nvPicPr>
          <p:cNvPr id="9" name="Content Placeholder 4">
            <a:extLst>
              <a:ext uri="{FF2B5EF4-FFF2-40B4-BE49-F238E27FC236}">
                <a16:creationId xmlns:a16="http://schemas.microsoft.com/office/drawing/2014/main" id="{9E7381F2-634E-DE45-893E-53DF8A1FB759}"/>
              </a:ext>
            </a:extLst>
          </p:cNvPr>
          <p:cNvPicPr preferRelativeResize="0">
            <a:picLocks noChangeAspect="1"/>
          </p:cNvPicPr>
          <p:nvPr/>
        </p:nvPicPr>
        <p:blipFill>
          <a:blip r:embed="rId2"/>
          <a:srcRect/>
          <a:stretch/>
        </p:blipFill>
        <p:spPr>
          <a:xfrm>
            <a:off x="122446" y="1088750"/>
            <a:ext cx="8503920" cy="1685036"/>
          </a:xfrm>
          <a:prstGeom prst="rect">
            <a:avLst/>
          </a:prstGeom>
        </p:spPr>
      </p:pic>
      <p:pic>
        <p:nvPicPr>
          <p:cNvPr id="10" name="Picture 9">
            <a:extLst>
              <a:ext uri="{FF2B5EF4-FFF2-40B4-BE49-F238E27FC236}">
                <a16:creationId xmlns:a16="http://schemas.microsoft.com/office/drawing/2014/main" id="{B707937F-599E-1448-9A32-119AE062694C}"/>
              </a:ext>
            </a:extLst>
          </p:cNvPr>
          <p:cNvPicPr>
            <a:picLocks noChangeAspect="1"/>
          </p:cNvPicPr>
          <p:nvPr/>
        </p:nvPicPr>
        <p:blipFill>
          <a:blip r:embed="rId3"/>
          <a:srcRect/>
          <a:stretch/>
        </p:blipFill>
        <p:spPr>
          <a:xfrm>
            <a:off x="122446" y="2833055"/>
            <a:ext cx="8503920" cy="1685036"/>
          </a:xfrm>
          <a:prstGeom prst="rect">
            <a:avLst/>
          </a:prstGeom>
        </p:spPr>
      </p:pic>
      <p:pic>
        <p:nvPicPr>
          <p:cNvPr id="11" name="Picture 10">
            <a:extLst>
              <a:ext uri="{FF2B5EF4-FFF2-40B4-BE49-F238E27FC236}">
                <a16:creationId xmlns:a16="http://schemas.microsoft.com/office/drawing/2014/main" id="{FBCE53AB-4751-F648-B94F-3DB719A94178}"/>
              </a:ext>
            </a:extLst>
          </p:cNvPr>
          <p:cNvPicPr>
            <a:picLocks noChangeAspect="1"/>
          </p:cNvPicPr>
          <p:nvPr/>
        </p:nvPicPr>
        <p:blipFill>
          <a:blip r:embed="rId4"/>
          <a:srcRect/>
          <a:stretch/>
        </p:blipFill>
        <p:spPr>
          <a:xfrm>
            <a:off x="122446" y="4583555"/>
            <a:ext cx="8503920" cy="1685036"/>
          </a:xfrm>
          <a:prstGeom prst="rect">
            <a:avLst/>
          </a:prstGeom>
        </p:spPr>
      </p:pic>
      <p:pic>
        <p:nvPicPr>
          <p:cNvPr id="4" name="Picture 3">
            <a:extLst>
              <a:ext uri="{FF2B5EF4-FFF2-40B4-BE49-F238E27FC236}">
                <a16:creationId xmlns:a16="http://schemas.microsoft.com/office/drawing/2014/main" id="{27A0C6A9-EC85-134E-8A29-C53117AF4AC8}"/>
              </a:ext>
            </a:extLst>
          </p:cNvPr>
          <p:cNvPicPr>
            <a:picLocks noChangeAspect="1"/>
          </p:cNvPicPr>
          <p:nvPr/>
        </p:nvPicPr>
        <p:blipFill>
          <a:blip r:embed="rId5"/>
          <a:srcRect/>
          <a:stretch/>
        </p:blipFill>
        <p:spPr>
          <a:xfrm>
            <a:off x="8638727" y="425647"/>
            <a:ext cx="3200400" cy="3067050"/>
          </a:xfrm>
          <a:prstGeom prst="rect">
            <a:avLst/>
          </a:prstGeom>
        </p:spPr>
      </p:pic>
      <p:pic>
        <p:nvPicPr>
          <p:cNvPr id="13" name="Picture 12">
            <a:extLst>
              <a:ext uri="{FF2B5EF4-FFF2-40B4-BE49-F238E27FC236}">
                <a16:creationId xmlns:a16="http://schemas.microsoft.com/office/drawing/2014/main" id="{F6224529-9B8F-4C49-9DD3-874CB58ABF65}"/>
              </a:ext>
            </a:extLst>
          </p:cNvPr>
          <p:cNvPicPr>
            <a:picLocks noChangeAspect="1"/>
          </p:cNvPicPr>
          <p:nvPr/>
        </p:nvPicPr>
        <p:blipFill>
          <a:blip r:embed="rId6"/>
          <a:srcRect/>
          <a:stretch/>
        </p:blipFill>
        <p:spPr>
          <a:xfrm>
            <a:off x="8638727" y="3749003"/>
            <a:ext cx="3200400" cy="3067050"/>
          </a:xfrm>
          <a:prstGeom prst="rect">
            <a:avLst/>
          </a:prstGeom>
        </p:spPr>
      </p:pic>
    </p:spTree>
    <p:extLst>
      <p:ext uri="{BB962C8B-B14F-4D97-AF65-F5344CB8AC3E}">
        <p14:creationId xmlns:p14="http://schemas.microsoft.com/office/powerpoint/2010/main" val="2563389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52C5-A328-2848-AE3C-DCAD04B72DC5}"/>
              </a:ext>
            </a:extLst>
          </p:cNvPr>
          <p:cNvSpPr>
            <a:spLocks noGrp="1"/>
          </p:cNvSpPr>
          <p:nvPr>
            <p:ph type="title"/>
          </p:nvPr>
        </p:nvSpPr>
        <p:spPr>
          <a:xfrm>
            <a:off x="1048265" y="0"/>
            <a:ext cx="5982730" cy="994330"/>
          </a:xfrm>
        </p:spPr>
        <p:txBody>
          <a:bodyPr>
            <a:normAutofit/>
          </a:bodyPr>
          <a:lstStyle/>
          <a:p>
            <a:r>
              <a:rPr lang="en-US"/>
              <a:t>South Pole</a:t>
            </a:r>
          </a:p>
        </p:txBody>
      </p:sp>
      <p:pic>
        <p:nvPicPr>
          <p:cNvPr id="9" name="Content Placeholder 4">
            <a:extLst>
              <a:ext uri="{FF2B5EF4-FFF2-40B4-BE49-F238E27FC236}">
                <a16:creationId xmlns:a16="http://schemas.microsoft.com/office/drawing/2014/main" id="{9E7381F2-634E-DE45-893E-53DF8A1FB759}"/>
              </a:ext>
            </a:extLst>
          </p:cNvPr>
          <p:cNvPicPr preferRelativeResize="0">
            <a:picLocks noChangeAspect="1"/>
          </p:cNvPicPr>
          <p:nvPr/>
        </p:nvPicPr>
        <p:blipFill>
          <a:blip r:embed="rId2"/>
          <a:srcRect/>
          <a:stretch/>
        </p:blipFill>
        <p:spPr>
          <a:xfrm>
            <a:off x="122446" y="1088750"/>
            <a:ext cx="8503920" cy="1685036"/>
          </a:xfrm>
          <a:prstGeom prst="rect">
            <a:avLst/>
          </a:prstGeom>
        </p:spPr>
      </p:pic>
      <p:pic>
        <p:nvPicPr>
          <p:cNvPr id="10" name="Picture 9">
            <a:extLst>
              <a:ext uri="{FF2B5EF4-FFF2-40B4-BE49-F238E27FC236}">
                <a16:creationId xmlns:a16="http://schemas.microsoft.com/office/drawing/2014/main" id="{B707937F-599E-1448-9A32-119AE062694C}"/>
              </a:ext>
            </a:extLst>
          </p:cNvPr>
          <p:cNvPicPr>
            <a:picLocks noChangeAspect="1"/>
          </p:cNvPicPr>
          <p:nvPr/>
        </p:nvPicPr>
        <p:blipFill>
          <a:blip r:embed="rId3"/>
          <a:srcRect/>
          <a:stretch/>
        </p:blipFill>
        <p:spPr>
          <a:xfrm>
            <a:off x="122446" y="2833055"/>
            <a:ext cx="8503920" cy="1685036"/>
          </a:xfrm>
          <a:prstGeom prst="rect">
            <a:avLst/>
          </a:prstGeom>
        </p:spPr>
      </p:pic>
      <p:pic>
        <p:nvPicPr>
          <p:cNvPr id="11" name="Picture 10">
            <a:extLst>
              <a:ext uri="{FF2B5EF4-FFF2-40B4-BE49-F238E27FC236}">
                <a16:creationId xmlns:a16="http://schemas.microsoft.com/office/drawing/2014/main" id="{FBCE53AB-4751-F648-B94F-3DB719A94178}"/>
              </a:ext>
            </a:extLst>
          </p:cNvPr>
          <p:cNvPicPr>
            <a:picLocks noChangeAspect="1"/>
          </p:cNvPicPr>
          <p:nvPr/>
        </p:nvPicPr>
        <p:blipFill>
          <a:blip r:embed="rId4"/>
          <a:srcRect/>
          <a:stretch/>
        </p:blipFill>
        <p:spPr>
          <a:xfrm>
            <a:off x="122446" y="4583555"/>
            <a:ext cx="8503920" cy="1685036"/>
          </a:xfrm>
          <a:prstGeom prst="rect">
            <a:avLst/>
          </a:prstGeom>
        </p:spPr>
      </p:pic>
      <p:pic>
        <p:nvPicPr>
          <p:cNvPr id="4" name="Picture 3">
            <a:extLst>
              <a:ext uri="{FF2B5EF4-FFF2-40B4-BE49-F238E27FC236}">
                <a16:creationId xmlns:a16="http://schemas.microsoft.com/office/drawing/2014/main" id="{27A0C6A9-EC85-134E-8A29-C53117AF4AC8}"/>
              </a:ext>
            </a:extLst>
          </p:cNvPr>
          <p:cNvPicPr>
            <a:picLocks noChangeAspect="1"/>
          </p:cNvPicPr>
          <p:nvPr/>
        </p:nvPicPr>
        <p:blipFill>
          <a:blip r:embed="rId5"/>
          <a:srcRect/>
          <a:stretch/>
        </p:blipFill>
        <p:spPr>
          <a:xfrm>
            <a:off x="8638727" y="425647"/>
            <a:ext cx="3200400" cy="3067050"/>
          </a:xfrm>
          <a:prstGeom prst="rect">
            <a:avLst/>
          </a:prstGeom>
        </p:spPr>
      </p:pic>
      <p:pic>
        <p:nvPicPr>
          <p:cNvPr id="13" name="Picture 12">
            <a:extLst>
              <a:ext uri="{FF2B5EF4-FFF2-40B4-BE49-F238E27FC236}">
                <a16:creationId xmlns:a16="http://schemas.microsoft.com/office/drawing/2014/main" id="{F6224529-9B8F-4C49-9DD3-874CB58ABF65}"/>
              </a:ext>
            </a:extLst>
          </p:cNvPr>
          <p:cNvPicPr>
            <a:picLocks noChangeAspect="1"/>
          </p:cNvPicPr>
          <p:nvPr/>
        </p:nvPicPr>
        <p:blipFill>
          <a:blip r:embed="rId6"/>
          <a:srcRect/>
          <a:stretch/>
        </p:blipFill>
        <p:spPr>
          <a:xfrm>
            <a:off x="8638727" y="3749003"/>
            <a:ext cx="3200400" cy="3067050"/>
          </a:xfrm>
          <a:prstGeom prst="rect">
            <a:avLst/>
          </a:prstGeom>
        </p:spPr>
      </p:pic>
    </p:spTree>
    <p:extLst>
      <p:ext uri="{BB962C8B-B14F-4D97-AF65-F5344CB8AC3E}">
        <p14:creationId xmlns:p14="http://schemas.microsoft.com/office/powerpoint/2010/main" val="470484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711DB-11AC-824D-B936-9AC98C5D6D84}"/>
              </a:ext>
            </a:extLst>
          </p:cNvPr>
          <p:cNvSpPr>
            <a:spLocks noGrp="1"/>
          </p:cNvSpPr>
          <p:nvPr>
            <p:ph type="title"/>
          </p:nvPr>
        </p:nvSpPr>
        <p:spPr>
          <a:xfrm>
            <a:off x="838200" y="139097"/>
            <a:ext cx="10515600" cy="1325563"/>
          </a:xfrm>
        </p:spPr>
        <p:txBody>
          <a:bodyPr/>
          <a:lstStyle/>
          <a:p>
            <a:r>
              <a:rPr lang="en-US" dirty="0"/>
              <a:t>V3 EPIC Total O</a:t>
            </a:r>
            <a:r>
              <a:rPr lang="en-US" baseline="-25000" dirty="0"/>
              <a:t>3 </a:t>
            </a:r>
            <a:r>
              <a:rPr lang="en-US" dirty="0"/>
              <a:t>Validation Summary</a:t>
            </a:r>
          </a:p>
        </p:txBody>
      </p:sp>
      <p:sp>
        <p:nvSpPr>
          <p:cNvPr id="3" name="Content Placeholder 2">
            <a:extLst>
              <a:ext uri="{FF2B5EF4-FFF2-40B4-BE49-F238E27FC236}">
                <a16:creationId xmlns:a16="http://schemas.microsoft.com/office/drawing/2014/main" id="{8EA35E14-EA4D-0447-BF35-97011490FBE1}"/>
              </a:ext>
            </a:extLst>
          </p:cNvPr>
          <p:cNvSpPr>
            <a:spLocks noGrp="1"/>
          </p:cNvSpPr>
          <p:nvPr>
            <p:ph idx="1"/>
          </p:nvPr>
        </p:nvSpPr>
        <p:spPr>
          <a:xfrm>
            <a:off x="838200" y="1383838"/>
            <a:ext cx="10515600" cy="4351338"/>
          </a:xfrm>
        </p:spPr>
        <p:txBody>
          <a:bodyPr>
            <a:normAutofit fontScale="92500"/>
          </a:bodyPr>
          <a:lstStyle/>
          <a:p>
            <a:r>
              <a:rPr lang="en-US" dirty="0">
                <a:latin typeface="Apple Symbols" panose="02000000000000000000" pitchFamily="2" charset="-79"/>
                <a:ea typeface="Apple Symbols" panose="02000000000000000000" pitchFamily="2" charset="-79"/>
                <a:cs typeface="Apple Symbols" panose="02000000000000000000" pitchFamily="2" charset="-79"/>
              </a:rPr>
              <a:t>Time series of O</a:t>
            </a:r>
            <a:r>
              <a:rPr lang="en-US" baseline="-25000" dirty="0">
                <a:latin typeface="Apple Symbols" panose="02000000000000000000" pitchFamily="2" charset="-79"/>
                <a:ea typeface="Apple Symbols" panose="02000000000000000000" pitchFamily="2" charset="-79"/>
                <a:cs typeface="Apple Symbols" panose="02000000000000000000" pitchFamily="2" charset="-79"/>
              </a:rPr>
              <a:t>3</a:t>
            </a:r>
            <a:r>
              <a:rPr lang="en-US" dirty="0">
                <a:latin typeface="Apple Symbols" panose="02000000000000000000" pitchFamily="2" charset="-79"/>
                <a:ea typeface="Apple Symbols" panose="02000000000000000000" pitchFamily="2" charset="-79"/>
                <a:cs typeface="Apple Symbols" panose="02000000000000000000" pitchFamily="2" charset="-79"/>
              </a:rPr>
              <a:t> difference between coincident EPIC and Brewer and EPIC and MERRA-2 are stable with similar moving average and standard deviation, showing EPIC O</a:t>
            </a:r>
            <a:r>
              <a:rPr lang="en-US" baseline="-25000" dirty="0">
                <a:latin typeface="Apple Symbols" panose="02000000000000000000" pitchFamily="2" charset="-79"/>
                <a:ea typeface="Apple Symbols" panose="02000000000000000000" pitchFamily="2" charset="-79"/>
                <a:cs typeface="Apple Symbols" panose="02000000000000000000" pitchFamily="2" charset="-79"/>
              </a:rPr>
              <a:t>3 </a:t>
            </a:r>
            <a:r>
              <a:rPr lang="en-US" dirty="0">
                <a:latin typeface="Apple Symbols" panose="02000000000000000000" pitchFamily="2" charset="-79"/>
                <a:ea typeface="Apple Symbols" panose="02000000000000000000" pitchFamily="2" charset="-79"/>
                <a:cs typeface="Apple Symbols" panose="02000000000000000000" pitchFamily="2" charset="-79"/>
              </a:rPr>
              <a:t>are consistent over time, without noticeable drift.</a:t>
            </a:r>
          </a:p>
          <a:p>
            <a:r>
              <a:rPr lang="en-US" dirty="0">
                <a:latin typeface="Apple Symbols" panose="02000000000000000000" pitchFamily="2" charset="-79"/>
                <a:ea typeface="Apple Symbols" panose="02000000000000000000" pitchFamily="2" charset="-79"/>
                <a:cs typeface="Apple Symbols" panose="02000000000000000000" pitchFamily="2" charset="-79"/>
              </a:rPr>
              <a:t>The correlations between EPIC and Brewer (R&gt;0.87) and EPIC and MERRA-2 (R&gt;0.92) are high, demonstrating that EPIC captures the dynamical variability accurately. V3 has higher correlation and lower standard deviation with Brewers than V2.</a:t>
            </a:r>
          </a:p>
          <a:p>
            <a:r>
              <a:rPr lang="en-US" dirty="0">
                <a:latin typeface="Apple Symbols" panose="02000000000000000000" pitchFamily="2" charset="-79"/>
                <a:ea typeface="Apple Symbols" panose="02000000000000000000" pitchFamily="2" charset="-79"/>
                <a:cs typeface="Apple Symbols" panose="02000000000000000000" pitchFamily="2" charset="-79"/>
              </a:rPr>
              <a:t>Against Brewer data, EPIC O</a:t>
            </a:r>
            <a:r>
              <a:rPr lang="en-US" baseline="-25000" dirty="0">
                <a:latin typeface="Apple Symbols" panose="02000000000000000000" pitchFamily="2" charset="-79"/>
                <a:ea typeface="Apple Symbols" panose="02000000000000000000" pitchFamily="2" charset="-79"/>
                <a:cs typeface="Apple Symbols" panose="02000000000000000000" pitchFamily="2" charset="-79"/>
              </a:rPr>
              <a:t>3</a:t>
            </a:r>
            <a:r>
              <a:rPr lang="en-US" dirty="0">
                <a:latin typeface="Apple Symbols" panose="02000000000000000000" pitchFamily="2" charset="-79"/>
                <a:ea typeface="Apple Symbols" panose="02000000000000000000" pitchFamily="2" charset="-79"/>
                <a:cs typeface="Apple Symbols" panose="02000000000000000000" pitchFamily="2" charset="-79"/>
              </a:rPr>
              <a:t> has latitude dependent biases, which increases towards the poles. V3 has higher biases than V2, which exhibits less latitude dependence. </a:t>
            </a:r>
          </a:p>
          <a:p>
            <a:r>
              <a:rPr lang="en-US" dirty="0">
                <a:latin typeface="Apple Symbols" panose="02000000000000000000" pitchFamily="2" charset="-79"/>
                <a:ea typeface="Apple Symbols" panose="02000000000000000000" pitchFamily="2" charset="-79"/>
                <a:cs typeface="Apple Symbols" panose="02000000000000000000" pitchFamily="2" charset="-79"/>
              </a:rPr>
              <a:t>Calibration adjustments are expected to reduce biases against Brewers and will be developed for reprocessing and release of V3 O3SO2AI product.</a:t>
            </a:r>
          </a:p>
          <a:p>
            <a:endParaRPr lang="en-US" dirty="0">
              <a:latin typeface="Apple Symbols" panose="02000000000000000000" pitchFamily="2" charset="-79"/>
              <a:ea typeface="Apple Symbols" panose="02000000000000000000" pitchFamily="2" charset="-79"/>
              <a:cs typeface="Apple Symbols" panose="02000000000000000000" pitchFamily="2" charset="-79"/>
            </a:endParaRPr>
          </a:p>
          <a:p>
            <a:pPr marL="0" indent="0">
              <a:buNone/>
            </a:pPr>
            <a:endParaRPr lang="en-US" dirty="0">
              <a:latin typeface="Apple Symbols" panose="02000000000000000000" pitchFamily="2" charset="-79"/>
              <a:ea typeface="Apple Symbols" panose="02000000000000000000" pitchFamily="2" charset="-79"/>
              <a:cs typeface="Apple Symbols" panose="02000000000000000000" pitchFamily="2" charset="-79"/>
            </a:endParaRPr>
          </a:p>
          <a:p>
            <a:endParaRPr lang="en-US" dirty="0">
              <a:latin typeface="Apple Symbols" panose="02000000000000000000" pitchFamily="2" charset="-79"/>
              <a:ea typeface="Apple Symbols" panose="02000000000000000000" pitchFamily="2" charset="-79"/>
              <a:cs typeface="Apple Symbols" panose="02000000000000000000" pitchFamily="2" charset="-79"/>
            </a:endParaRPr>
          </a:p>
          <a:p>
            <a:endParaRPr lang="en-US" dirty="0">
              <a:latin typeface="Apple Symbols" panose="02000000000000000000" pitchFamily="2" charset="-79"/>
              <a:ea typeface="Apple Symbols" panose="02000000000000000000" pitchFamily="2" charset="-79"/>
              <a:cs typeface="Apple Symbols" panose="02000000000000000000" pitchFamily="2" charset="-79"/>
            </a:endParaRPr>
          </a:p>
          <a:p>
            <a:endParaRPr lang="en-US" dirty="0"/>
          </a:p>
        </p:txBody>
      </p:sp>
    </p:spTree>
    <p:extLst>
      <p:ext uri="{BB962C8B-B14F-4D97-AF65-F5344CB8AC3E}">
        <p14:creationId xmlns:p14="http://schemas.microsoft.com/office/powerpoint/2010/main" val="75493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1D3C6-9CC6-7C42-B05D-7D41C42BED15}"/>
              </a:ext>
            </a:extLst>
          </p:cNvPr>
          <p:cNvSpPr>
            <a:spLocks noGrp="1"/>
          </p:cNvSpPr>
          <p:nvPr>
            <p:ph type="title"/>
          </p:nvPr>
        </p:nvSpPr>
        <p:spPr>
          <a:xfrm>
            <a:off x="554805" y="365125"/>
            <a:ext cx="10993348" cy="1325563"/>
          </a:xfrm>
        </p:spPr>
        <p:txBody>
          <a:bodyPr>
            <a:normAutofit fontScale="90000"/>
          </a:bodyPr>
          <a:lstStyle/>
          <a:p>
            <a:pPr algn="ctr"/>
            <a:r>
              <a:rPr lang="en-US"/>
              <a:t>Volcanic Plume example: </a:t>
            </a:r>
            <a:r>
              <a:rPr lang="en-US" err="1"/>
              <a:t>Raikoke</a:t>
            </a:r>
            <a:r>
              <a:rPr lang="en-US"/>
              <a:t> Eruption </a:t>
            </a:r>
            <a:br>
              <a:rPr lang="en-US"/>
            </a:br>
            <a:r>
              <a:rPr lang="en-US"/>
              <a:t>True Color Image from Terra MODIS on 06/22/ 2019</a:t>
            </a:r>
          </a:p>
        </p:txBody>
      </p:sp>
      <p:pic>
        <p:nvPicPr>
          <p:cNvPr id="5" name="Content Placeholder 4">
            <a:extLst>
              <a:ext uri="{FF2B5EF4-FFF2-40B4-BE49-F238E27FC236}">
                <a16:creationId xmlns:a16="http://schemas.microsoft.com/office/drawing/2014/main" id="{FA26F2DB-DA00-AA46-886E-15183B9D0BC2}"/>
              </a:ext>
            </a:extLst>
          </p:cNvPr>
          <p:cNvPicPr>
            <a:picLocks noGrp="1" noChangeAspect="1"/>
          </p:cNvPicPr>
          <p:nvPr>
            <p:ph idx="1"/>
          </p:nvPr>
        </p:nvPicPr>
        <p:blipFill>
          <a:blip r:embed="rId3"/>
          <a:stretch>
            <a:fillRect/>
          </a:stretch>
        </p:blipFill>
        <p:spPr>
          <a:xfrm>
            <a:off x="1451477" y="1690688"/>
            <a:ext cx="5898574" cy="4351338"/>
          </a:xfrm>
        </p:spPr>
      </p:pic>
      <p:sp>
        <p:nvSpPr>
          <p:cNvPr id="3" name="TextBox 2">
            <a:extLst>
              <a:ext uri="{FF2B5EF4-FFF2-40B4-BE49-F238E27FC236}">
                <a16:creationId xmlns:a16="http://schemas.microsoft.com/office/drawing/2014/main" id="{F469AEB5-CBC3-B343-BAF1-032EA1798C4A}"/>
              </a:ext>
            </a:extLst>
          </p:cNvPr>
          <p:cNvSpPr txBox="1"/>
          <p:nvPr/>
        </p:nvSpPr>
        <p:spPr>
          <a:xfrm>
            <a:off x="7779551" y="2481796"/>
            <a:ext cx="3650449" cy="1569660"/>
          </a:xfrm>
          <a:prstGeom prst="rect">
            <a:avLst/>
          </a:prstGeom>
          <a:noFill/>
        </p:spPr>
        <p:txBody>
          <a:bodyPr wrap="square" rtlCol="0">
            <a:spAutoFit/>
          </a:bodyPr>
          <a:lstStyle/>
          <a:p>
            <a:r>
              <a:rPr lang="en-US" sz="3200">
                <a:solidFill>
                  <a:schemeClr val="accent2">
                    <a:lumMod val="75000"/>
                  </a:schemeClr>
                </a:solidFill>
                <a:latin typeface="Times New Roman" panose="02020603050405020304" pitchFamily="18" charset="0"/>
                <a:cs typeface="Times New Roman" panose="02020603050405020304" pitchFamily="18" charset="0"/>
              </a:rPr>
              <a:t>Fresh volcanic plumes often contain large amount of ash.</a:t>
            </a:r>
          </a:p>
        </p:txBody>
      </p:sp>
    </p:spTree>
    <p:extLst>
      <p:ext uri="{BB962C8B-B14F-4D97-AF65-F5344CB8AC3E}">
        <p14:creationId xmlns:p14="http://schemas.microsoft.com/office/powerpoint/2010/main" val="111179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6EEF2-3C85-7447-A0E9-3743C7D2E7C5}"/>
              </a:ext>
            </a:extLst>
          </p:cNvPr>
          <p:cNvSpPr>
            <a:spLocks noGrp="1"/>
          </p:cNvSpPr>
          <p:nvPr>
            <p:ph type="title"/>
          </p:nvPr>
        </p:nvSpPr>
        <p:spPr/>
        <p:txBody>
          <a:bodyPr/>
          <a:lstStyle/>
          <a:p>
            <a:pPr algn="ctr"/>
            <a:r>
              <a:rPr lang="en-US"/>
              <a:t>Simultaneous Quantification of </a:t>
            </a:r>
            <a:br>
              <a:rPr lang="en-US"/>
            </a:br>
            <a:r>
              <a:rPr lang="en-US"/>
              <a:t>Volcanic SO</a:t>
            </a:r>
            <a:r>
              <a:rPr lang="en-US" baseline="-25000"/>
              <a:t>2</a:t>
            </a:r>
            <a:r>
              <a:rPr lang="en-US"/>
              <a:t> and Ash</a:t>
            </a:r>
          </a:p>
        </p:txBody>
      </p:sp>
      <p:sp>
        <p:nvSpPr>
          <p:cNvPr id="3" name="Content Placeholder 2">
            <a:extLst>
              <a:ext uri="{FF2B5EF4-FFF2-40B4-BE49-F238E27FC236}">
                <a16:creationId xmlns:a16="http://schemas.microsoft.com/office/drawing/2014/main" id="{0767831C-C800-B343-AE70-F607E8F1F2F7}"/>
              </a:ext>
            </a:extLst>
          </p:cNvPr>
          <p:cNvSpPr>
            <a:spLocks noGrp="1"/>
          </p:cNvSpPr>
          <p:nvPr>
            <p:ph idx="1"/>
          </p:nvPr>
        </p:nvSpPr>
        <p:spPr/>
        <p:txBody>
          <a:bodyPr/>
          <a:lstStyle/>
          <a:p>
            <a:r>
              <a:rPr lang="en-US"/>
              <a:t>Ash cloud model: mixture of ash particles and water/ice clouds, replacing the MLER treatment of elevated particles</a:t>
            </a:r>
          </a:p>
          <a:p>
            <a:r>
              <a:rPr lang="en-US"/>
              <a:t>Estimation of ash single scattering albedo and optical depth from long wavelength UV bands.</a:t>
            </a:r>
          </a:p>
          <a:p>
            <a:r>
              <a:rPr lang="en-US"/>
              <a:t>Extending the single scattering albedo and optical depth to short UV bands based on the ash cloud model.</a:t>
            </a:r>
          </a:p>
          <a:p>
            <a:r>
              <a:rPr lang="en-US"/>
              <a:t>Retrieval of O</a:t>
            </a:r>
            <a:r>
              <a:rPr lang="en-US" baseline="-25000"/>
              <a:t>3</a:t>
            </a:r>
            <a:r>
              <a:rPr lang="en-US"/>
              <a:t> and SO</a:t>
            </a:r>
            <a:r>
              <a:rPr lang="en-US" baseline="-25000"/>
              <a:t>2</a:t>
            </a:r>
            <a:r>
              <a:rPr lang="en-US"/>
              <a:t> amounts, with radiative transfer modeling of particle laden atmosphere to match radiance measurements from short UV bands.</a:t>
            </a:r>
          </a:p>
          <a:p>
            <a:endParaRPr lang="en-US"/>
          </a:p>
          <a:p>
            <a:endParaRPr lang="en-US"/>
          </a:p>
        </p:txBody>
      </p:sp>
    </p:spTree>
    <p:extLst>
      <p:ext uri="{BB962C8B-B14F-4D97-AF65-F5344CB8AC3E}">
        <p14:creationId xmlns:p14="http://schemas.microsoft.com/office/powerpoint/2010/main" val="2757654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39">
            <a:extLst>
              <a:ext uri="{FF2B5EF4-FFF2-40B4-BE49-F238E27FC236}">
                <a16:creationId xmlns:a16="http://schemas.microsoft.com/office/drawing/2014/main" id="{25F9C039-4AEB-1E41-A0B1-2C1CB8D488AD}"/>
              </a:ext>
            </a:extLst>
          </p:cNvPr>
          <p:cNvSpPr txBox="1">
            <a:spLocks noChangeArrowheads="1"/>
          </p:cNvSpPr>
          <p:nvPr/>
        </p:nvSpPr>
        <p:spPr bwMode="auto">
          <a:xfrm>
            <a:off x="3902753" y="42337"/>
            <a:ext cx="4479816" cy="523220"/>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p>
            <a:r>
              <a:rPr lang="en-US" sz="2800">
                <a:solidFill>
                  <a:schemeClr val="tx1"/>
                </a:solidFill>
                <a:latin typeface="+mj-lt"/>
                <a:cs typeface="Arial"/>
              </a:rPr>
              <a:t>Quantification of Volcanic Ash</a:t>
            </a:r>
          </a:p>
        </p:txBody>
      </p:sp>
      <p:sp>
        <p:nvSpPr>
          <p:cNvPr id="5" name="Rectangle 1051">
            <a:extLst>
              <a:ext uri="{FF2B5EF4-FFF2-40B4-BE49-F238E27FC236}">
                <a16:creationId xmlns:a16="http://schemas.microsoft.com/office/drawing/2014/main" id="{DD16FF4F-9E3F-284C-9886-5AB2E807E970}"/>
              </a:ext>
            </a:extLst>
          </p:cNvPr>
          <p:cNvSpPr>
            <a:spLocks noChangeArrowheads="1"/>
          </p:cNvSpPr>
          <p:nvPr/>
        </p:nvSpPr>
        <p:spPr bwMode="auto">
          <a:xfrm>
            <a:off x="5528330" y="32115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6" name="Rectangle 1057">
            <a:extLst>
              <a:ext uri="{FF2B5EF4-FFF2-40B4-BE49-F238E27FC236}">
                <a16:creationId xmlns:a16="http://schemas.microsoft.com/office/drawing/2014/main" id="{E907C03F-EFA7-6040-BC52-F4C80A5FEE0E}"/>
              </a:ext>
            </a:extLst>
          </p:cNvPr>
          <p:cNvSpPr>
            <a:spLocks noChangeArrowheads="1"/>
          </p:cNvSpPr>
          <p:nvPr/>
        </p:nvSpPr>
        <p:spPr bwMode="auto">
          <a:xfrm>
            <a:off x="5452130" y="33147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7" name="TextBox 6">
            <a:extLst>
              <a:ext uri="{FF2B5EF4-FFF2-40B4-BE49-F238E27FC236}">
                <a16:creationId xmlns:a16="http://schemas.microsoft.com/office/drawing/2014/main" id="{E618A5F8-A9E5-EF47-9178-49C17D45CCCA}"/>
              </a:ext>
            </a:extLst>
          </p:cNvPr>
          <p:cNvSpPr txBox="1"/>
          <p:nvPr/>
        </p:nvSpPr>
        <p:spPr>
          <a:xfrm>
            <a:off x="6351600" y="5990204"/>
            <a:ext cx="3837550"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a:solidFill>
                  <a:srgbClr val="3366FF"/>
                </a:solidFill>
              </a:rPr>
              <a:t>Ash Mass Concentration </a:t>
            </a:r>
            <a:r>
              <a:rPr lang="en-US" sz="2000">
                <a:solidFill>
                  <a:schemeClr val="tx1"/>
                </a:solidFill>
              </a:rPr>
              <a:t>(</a:t>
            </a:r>
            <a:r>
              <a:rPr lang="en-US"/>
              <a:t>g/m</a:t>
            </a:r>
            <a:r>
              <a:rPr lang="en-US" baseline="30000"/>
              <a:t>2</a:t>
            </a:r>
            <a:r>
              <a:rPr lang="en-US"/>
              <a:t>)</a:t>
            </a:r>
            <a:endParaRPr lang="en-US" baseline="30000"/>
          </a:p>
        </p:txBody>
      </p:sp>
      <p:sp>
        <p:nvSpPr>
          <p:cNvPr id="8" name="TextBox 7">
            <a:extLst>
              <a:ext uri="{FF2B5EF4-FFF2-40B4-BE49-F238E27FC236}">
                <a16:creationId xmlns:a16="http://schemas.microsoft.com/office/drawing/2014/main" id="{910D40FB-B544-894E-A19E-6875D71148E9}"/>
              </a:ext>
            </a:extLst>
          </p:cNvPr>
          <p:cNvSpPr txBox="1"/>
          <p:nvPr/>
        </p:nvSpPr>
        <p:spPr>
          <a:xfrm>
            <a:off x="2217884" y="660410"/>
            <a:ext cx="7954333" cy="150810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a:solidFill>
                  <a:srgbClr val="3366FF"/>
                </a:solidFill>
              </a:rPr>
              <a:t>Volcanic Cloud: Mixtures of Water/Ice Clouds and Ash Particles</a:t>
            </a:r>
          </a:p>
          <a:p>
            <a:r>
              <a:rPr lang="en-US"/>
              <a:t>Micro-physical properties of each component:</a:t>
            </a:r>
          </a:p>
          <a:p>
            <a:r>
              <a:rPr lang="en-US"/>
              <a:t>Particle shape (e.g. sphere/spheroid/irregular), </a:t>
            </a:r>
            <a:r>
              <a:rPr lang="en-US">
                <a:sym typeface="WP Greek Courier" charset="0"/>
              </a:rPr>
              <a:t> mass density (</a:t>
            </a:r>
            <a:r>
              <a:rPr lang="en-US" err="1">
                <a:sym typeface="WP Greek Courier" charset="0"/>
              </a:rPr>
              <a:t>e.g</a:t>
            </a:r>
            <a:r>
              <a:rPr lang="en-US">
                <a:sym typeface="WP Greek Courier" charset="0"/>
              </a:rPr>
              <a:t>, </a:t>
            </a:r>
            <a:r>
              <a:rPr lang="en-US" err="1">
                <a:sym typeface="WP Greek Courier" charset="0"/>
              </a:rPr>
              <a:t>ρ</a:t>
            </a:r>
            <a:r>
              <a:rPr lang="en-US" baseline="-25000" err="1">
                <a:sym typeface="WP Greek Courier" charset="0"/>
              </a:rPr>
              <a:t>ash</a:t>
            </a:r>
            <a:r>
              <a:rPr lang="en-US">
                <a:sym typeface="WP Greek Courier" charset="0"/>
              </a:rPr>
              <a:t>=2.75 g/cm</a:t>
            </a:r>
            <a:r>
              <a:rPr lang="en-US" baseline="30000">
                <a:sym typeface="WP Greek Courier" charset="0"/>
              </a:rPr>
              <a:t>3</a:t>
            </a:r>
            <a:r>
              <a:rPr lang="en-US">
                <a:sym typeface="WP Greek Courier" charset="0"/>
              </a:rPr>
              <a:t>)</a:t>
            </a:r>
            <a:endParaRPr lang="en-US"/>
          </a:p>
          <a:p>
            <a:r>
              <a:rPr lang="en-US"/>
              <a:t>Size distribution (e.g., Log-normal  for ash particles, </a:t>
            </a:r>
            <a:r>
              <a:rPr lang="en-US" err="1"/>
              <a:t>r</a:t>
            </a:r>
            <a:r>
              <a:rPr lang="en-US" baseline="-25000" err="1"/>
              <a:t>eff</a:t>
            </a:r>
            <a:r>
              <a:rPr lang="en-US"/>
              <a:t> =  2μm, </a:t>
            </a:r>
            <a:r>
              <a:rPr lang="en-US" err="1"/>
              <a:t>σ</a:t>
            </a:r>
            <a:r>
              <a:rPr lang="en-US"/>
              <a:t>=1.6</a:t>
            </a:r>
            <a:r>
              <a:rPr lang="en-US">
                <a:sym typeface="WP Greek Courier" charset="0"/>
              </a:rPr>
              <a:t>), </a:t>
            </a:r>
          </a:p>
          <a:p>
            <a:r>
              <a:rPr lang="en-US">
                <a:sym typeface="WP Greek Courier" charset="0"/>
              </a:rPr>
              <a:t>Refractive index (e.g. real = 1.5, </a:t>
            </a:r>
            <a:r>
              <a:rPr lang="en-US" err="1">
                <a:sym typeface="WP Greek Courier" charset="0"/>
              </a:rPr>
              <a:t>imag</a:t>
            </a:r>
            <a:r>
              <a:rPr lang="en-US">
                <a:sym typeface="WP Greek Courier" charset="0"/>
              </a:rPr>
              <a:t> = 0.005, independent of </a:t>
            </a:r>
            <a:r>
              <a:rPr lang="en-US" err="1">
                <a:sym typeface="WP Greek Courier" charset="0"/>
              </a:rPr>
              <a:t>λ</a:t>
            </a:r>
            <a:r>
              <a:rPr lang="en-US">
                <a:sym typeface="WP Greek Courier" charset="0"/>
              </a:rPr>
              <a:t>)</a:t>
            </a:r>
          </a:p>
        </p:txBody>
      </p:sp>
      <p:sp>
        <p:nvSpPr>
          <p:cNvPr id="9" name="TextBox 8">
            <a:extLst>
              <a:ext uri="{FF2B5EF4-FFF2-40B4-BE49-F238E27FC236}">
                <a16:creationId xmlns:a16="http://schemas.microsoft.com/office/drawing/2014/main" id="{DFED15A1-81C1-0D4A-BBF5-12CFCFCE5940}"/>
              </a:ext>
            </a:extLst>
          </p:cNvPr>
          <p:cNvSpPr txBox="1"/>
          <p:nvPr/>
        </p:nvSpPr>
        <p:spPr>
          <a:xfrm>
            <a:off x="2217884" y="2404512"/>
            <a:ext cx="7937397"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a:solidFill>
                  <a:srgbClr val="3366FF"/>
                </a:solidFill>
              </a:rPr>
              <a:t>Volcanic Cloud: Optical Properties</a:t>
            </a:r>
          </a:p>
          <a:p>
            <a:pPr algn="ctr"/>
            <a:r>
              <a:rPr lang="en-US" sz="2000"/>
              <a:t>Mass Coefficients: Scattering (</a:t>
            </a:r>
            <a:r>
              <a:rPr lang="en-US" sz="2000" err="1"/>
              <a:t>K</a:t>
            </a:r>
            <a:r>
              <a:rPr lang="en-US" sz="2000" baseline="-25000" err="1"/>
              <a:t>sca</a:t>
            </a:r>
            <a:r>
              <a:rPr lang="en-US" sz="2000"/>
              <a:t>), Absorption (</a:t>
            </a:r>
            <a:r>
              <a:rPr lang="en-US" sz="2000" err="1"/>
              <a:t>K</a:t>
            </a:r>
            <a:r>
              <a:rPr lang="en-US" sz="2000" baseline="-25000" err="1"/>
              <a:t>abs</a:t>
            </a:r>
            <a:r>
              <a:rPr lang="en-US" sz="2000"/>
              <a:t>), </a:t>
            </a:r>
          </a:p>
          <a:p>
            <a:pPr algn="ctr"/>
            <a:r>
              <a:rPr lang="en-US" sz="2000"/>
              <a:t>Extinction (</a:t>
            </a:r>
            <a:r>
              <a:rPr lang="en-US" sz="2000" err="1"/>
              <a:t>K</a:t>
            </a:r>
            <a:r>
              <a:rPr lang="en-US" sz="2000" baseline="-25000" err="1"/>
              <a:t>ext</a:t>
            </a:r>
            <a:r>
              <a:rPr lang="en-US" sz="2000"/>
              <a:t>=</a:t>
            </a:r>
            <a:r>
              <a:rPr lang="en-US" sz="2000" err="1"/>
              <a:t>K</a:t>
            </a:r>
            <a:r>
              <a:rPr lang="en-US" sz="2000" baseline="-25000" err="1"/>
              <a:t>sca</a:t>
            </a:r>
            <a:r>
              <a:rPr lang="en-US" sz="2000" err="1"/>
              <a:t>+K</a:t>
            </a:r>
            <a:r>
              <a:rPr lang="en-US" sz="2000" baseline="-25000" err="1"/>
              <a:t>abs</a:t>
            </a:r>
            <a:r>
              <a:rPr lang="en-US" sz="2000"/>
              <a:t>), Single Scattering Albedo (ω</a:t>
            </a:r>
            <a:r>
              <a:rPr lang="en-US" sz="2000" baseline="-25000"/>
              <a:t>0</a:t>
            </a:r>
            <a:r>
              <a:rPr lang="en-US" sz="2000"/>
              <a:t>=</a:t>
            </a:r>
            <a:r>
              <a:rPr lang="en-US" sz="2000" err="1"/>
              <a:t>K</a:t>
            </a:r>
            <a:r>
              <a:rPr lang="en-US" sz="2000" baseline="-25000" err="1"/>
              <a:t>sca</a:t>
            </a:r>
            <a:r>
              <a:rPr lang="en-US" sz="2000"/>
              <a:t>/</a:t>
            </a:r>
            <a:r>
              <a:rPr lang="en-US" sz="2000" err="1"/>
              <a:t>K</a:t>
            </a:r>
            <a:r>
              <a:rPr lang="en-US" sz="2000" baseline="-25000" err="1"/>
              <a:t>ext</a:t>
            </a:r>
            <a:r>
              <a:rPr lang="en-US" sz="2000"/>
              <a:t>), </a:t>
            </a:r>
          </a:p>
          <a:p>
            <a:pPr algn="ctr"/>
            <a:r>
              <a:rPr lang="en-US" sz="2000"/>
              <a:t>and Scattering Phase Function</a:t>
            </a:r>
            <a:endParaRPr lang="en-US" sz="2000" i="1">
              <a:sym typeface="WP Greek Courier" charset="0"/>
            </a:endParaRPr>
          </a:p>
        </p:txBody>
      </p:sp>
      <p:cxnSp>
        <p:nvCxnSpPr>
          <p:cNvPr id="10" name="Straight Arrow Connector 9">
            <a:extLst>
              <a:ext uri="{FF2B5EF4-FFF2-40B4-BE49-F238E27FC236}">
                <a16:creationId xmlns:a16="http://schemas.microsoft.com/office/drawing/2014/main" id="{1B37E971-03F4-A94F-9F67-AE06EF19701F}"/>
              </a:ext>
            </a:extLst>
          </p:cNvPr>
          <p:cNvCxnSpPr/>
          <p:nvPr/>
        </p:nvCxnSpPr>
        <p:spPr>
          <a:xfrm>
            <a:off x="5790797" y="2198145"/>
            <a:ext cx="0" cy="223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4387326-0D9D-E246-BC04-0EC505B3475F}"/>
              </a:ext>
            </a:extLst>
          </p:cNvPr>
          <p:cNvSpPr txBox="1"/>
          <p:nvPr/>
        </p:nvSpPr>
        <p:spPr>
          <a:xfrm>
            <a:off x="2217883" y="4047077"/>
            <a:ext cx="3793047" cy="209288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a:solidFill>
                  <a:srgbClr val="3366FF"/>
                </a:solidFill>
              </a:rPr>
              <a:t>Vertical Distribution of Particles:</a:t>
            </a:r>
          </a:p>
          <a:p>
            <a:r>
              <a:rPr lang="en-US"/>
              <a:t>Layer height estimated from radiance measurements or trajectory analysis</a:t>
            </a:r>
          </a:p>
          <a:p>
            <a:r>
              <a:rPr lang="en-US" sz="2000" b="1">
                <a:solidFill>
                  <a:srgbClr val="3366FF"/>
                </a:solidFill>
              </a:rPr>
              <a:t>Surface Albedo</a:t>
            </a:r>
          </a:p>
          <a:p>
            <a:r>
              <a:rPr lang="en-US"/>
              <a:t>Estimated from radiance measurements or based on climatology</a:t>
            </a:r>
          </a:p>
        </p:txBody>
      </p:sp>
      <p:cxnSp>
        <p:nvCxnSpPr>
          <p:cNvPr id="12" name="Straight Arrow Connector 11">
            <a:extLst>
              <a:ext uri="{FF2B5EF4-FFF2-40B4-BE49-F238E27FC236}">
                <a16:creationId xmlns:a16="http://schemas.microsoft.com/office/drawing/2014/main" id="{A095C199-B5C8-8644-990D-945F697EA82F}"/>
              </a:ext>
            </a:extLst>
          </p:cNvPr>
          <p:cNvCxnSpPr>
            <a:endCxn id="14" idx="1"/>
          </p:cNvCxnSpPr>
          <p:nvPr/>
        </p:nvCxnSpPr>
        <p:spPr>
          <a:xfrm>
            <a:off x="6010930" y="4905824"/>
            <a:ext cx="30680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65CEAD2-107F-6B4F-AB43-A87CC3659496}"/>
              </a:ext>
            </a:extLst>
          </p:cNvPr>
          <p:cNvCxnSpPr/>
          <p:nvPr/>
        </p:nvCxnSpPr>
        <p:spPr>
          <a:xfrm>
            <a:off x="7941325" y="3727951"/>
            <a:ext cx="0" cy="6854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A5DED97-9EC0-AE43-A10D-8C50097B8819}"/>
              </a:ext>
            </a:extLst>
          </p:cNvPr>
          <p:cNvSpPr txBox="1"/>
          <p:nvPr/>
        </p:nvSpPr>
        <p:spPr>
          <a:xfrm>
            <a:off x="6317734" y="4413381"/>
            <a:ext cx="3837550" cy="98488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a:solidFill>
                  <a:srgbClr val="3366FF"/>
                </a:solidFill>
              </a:rPr>
              <a:t>Extinction Optical Depths for Each Components</a:t>
            </a:r>
            <a:r>
              <a:rPr lang="en-US"/>
              <a:t>: estimated from satellite radiance spectra</a:t>
            </a:r>
          </a:p>
        </p:txBody>
      </p:sp>
      <p:cxnSp>
        <p:nvCxnSpPr>
          <p:cNvPr id="15" name="Straight Arrow Connector 14">
            <a:extLst>
              <a:ext uri="{FF2B5EF4-FFF2-40B4-BE49-F238E27FC236}">
                <a16:creationId xmlns:a16="http://schemas.microsoft.com/office/drawing/2014/main" id="{342A49B2-5FC4-2F42-BEB8-D7C7E2CAD81C}"/>
              </a:ext>
            </a:extLst>
          </p:cNvPr>
          <p:cNvCxnSpPr/>
          <p:nvPr/>
        </p:nvCxnSpPr>
        <p:spPr>
          <a:xfrm>
            <a:off x="7941325" y="5398266"/>
            <a:ext cx="0" cy="591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7518AAD-F25A-9744-9A1C-6348D5197571}"/>
              </a:ext>
            </a:extLst>
          </p:cNvPr>
          <p:cNvSpPr txBox="1"/>
          <p:nvPr/>
        </p:nvSpPr>
        <p:spPr>
          <a:xfrm>
            <a:off x="480625" y="1879612"/>
            <a:ext cx="2800767" cy="369332"/>
          </a:xfrm>
          <a:prstGeom prst="rect">
            <a:avLst/>
          </a:prstGeom>
          <a:noFill/>
          <a:ln>
            <a:solidFill>
              <a:srgbClr val="FF0000"/>
            </a:solidFill>
          </a:ln>
          <a:scene3d>
            <a:camera prst="orthographicFront">
              <a:rot lat="0" lon="0" rev="5400000"/>
            </a:camera>
            <a:lightRig rig="threePt" dir="t"/>
          </a:scene3d>
        </p:spPr>
        <p:txBody>
          <a:bodyPr wrap="none" rtlCol="0">
            <a:spAutoFit/>
          </a:bodyPr>
          <a:lstStyle/>
          <a:p>
            <a:r>
              <a:rPr lang="en-US">
                <a:solidFill>
                  <a:srgbClr val="008000"/>
                </a:solidFill>
              </a:rPr>
              <a:t>Model and Mie Calculations</a:t>
            </a:r>
          </a:p>
        </p:txBody>
      </p:sp>
      <p:sp>
        <p:nvSpPr>
          <p:cNvPr id="17" name="TextBox 16">
            <a:extLst>
              <a:ext uri="{FF2B5EF4-FFF2-40B4-BE49-F238E27FC236}">
                <a16:creationId xmlns:a16="http://schemas.microsoft.com/office/drawing/2014/main" id="{C54C1B90-7DC8-FC41-9954-2A887451E612}"/>
              </a:ext>
            </a:extLst>
          </p:cNvPr>
          <p:cNvSpPr txBox="1"/>
          <p:nvPr/>
        </p:nvSpPr>
        <p:spPr>
          <a:xfrm>
            <a:off x="389085" y="5096885"/>
            <a:ext cx="2983847" cy="369332"/>
          </a:xfrm>
          <a:prstGeom prst="rect">
            <a:avLst/>
          </a:prstGeom>
          <a:noFill/>
          <a:ln>
            <a:solidFill>
              <a:srgbClr val="FF0000"/>
            </a:solidFill>
          </a:ln>
          <a:scene3d>
            <a:camera prst="orthographicFront">
              <a:rot lat="0" lon="0" rev="5400000"/>
            </a:camera>
            <a:lightRig rig="threePt" dir="t"/>
          </a:scene3d>
        </p:spPr>
        <p:txBody>
          <a:bodyPr wrap="none" rtlCol="0">
            <a:spAutoFit/>
          </a:bodyPr>
          <a:lstStyle/>
          <a:p>
            <a:r>
              <a:rPr lang="en-US">
                <a:solidFill>
                  <a:srgbClr val="008000"/>
                </a:solidFill>
              </a:rPr>
              <a:t>Measurements and Retrievals</a:t>
            </a:r>
          </a:p>
        </p:txBody>
      </p:sp>
    </p:spTree>
    <p:extLst>
      <p:ext uri="{BB962C8B-B14F-4D97-AF65-F5344CB8AC3E}">
        <p14:creationId xmlns:p14="http://schemas.microsoft.com/office/powerpoint/2010/main" val="3230794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C4F9B3-2428-3941-AFA8-605841982250}"/>
              </a:ext>
            </a:extLst>
          </p:cNvPr>
          <p:cNvPicPr>
            <a:picLocks noGrp="1" noChangeAspect="1"/>
          </p:cNvPicPr>
          <p:nvPr>
            <p:ph idx="1"/>
          </p:nvPr>
        </p:nvPicPr>
        <p:blipFill rotWithShape="1">
          <a:blip r:embed="rId2"/>
          <a:srcRect l="-72" t="556" r="-335" b="-1246"/>
          <a:stretch/>
        </p:blipFill>
        <p:spPr>
          <a:xfrm>
            <a:off x="6039499" y="240391"/>
            <a:ext cx="5846650" cy="6451360"/>
          </a:xfrm>
        </p:spPr>
      </p:pic>
      <p:sp>
        <p:nvSpPr>
          <p:cNvPr id="6" name="TextBox 5">
            <a:extLst>
              <a:ext uri="{FF2B5EF4-FFF2-40B4-BE49-F238E27FC236}">
                <a16:creationId xmlns:a16="http://schemas.microsoft.com/office/drawing/2014/main" id="{CC365CAC-F3D4-7147-968C-34C2061A7F2C}"/>
              </a:ext>
            </a:extLst>
          </p:cNvPr>
          <p:cNvSpPr txBox="1"/>
          <p:nvPr/>
        </p:nvSpPr>
        <p:spPr>
          <a:xfrm>
            <a:off x="6079541" y="148282"/>
            <a:ext cx="864974" cy="60548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a:p>
        </p:txBody>
      </p:sp>
      <p:sp>
        <p:nvSpPr>
          <p:cNvPr id="7" name="TextBox 6">
            <a:extLst>
              <a:ext uri="{FF2B5EF4-FFF2-40B4-BE49-F238E27FC236}">
                <a16:creationId xmlns:a16="http://schemas.microsoft.com/office/drawing/2014/main" id="{412FF6C6-0764-4D49-B6A4-F153F906D5EF}"/>
              </a:ext>
            </a:extLst>
          </p:cNvPr>
          <p:cNvSpPr txBox="1"/>
          <p:nvPr/>
        </p:nvSpPr>
        <p:spPr>
          <a:xfrm>
            <a:off x="454135" y="2970458"/>
            <a:ext cx="5304114" cy="2677656"/>
          </a:xfrm>
          <a:prstGeom prst="rect">
            <a:avLst/>
          </a:prstGeom>
          <a:noFill/>
        </p:spPr>
        <p:txBody>
          <a:bodyPr wrap="square" rtlCol="0">
            <a:spAutoFit/>
          </a:bodyPr>
          <a:lstStyle/>
          <a:p>
            <a:r>
              <a:rPr lang="en-US" sz="2800"/>
              <a:t>The ratio of EPIC band 3 - band 4 radiances as a function of band 4 radiance, calculated for different fractions of cloud and ash mixture, with optical properties determined from the microphysical properties </a:t>
            </a:r>
          </a:p>
        </p:txBody>
      </p:sp>
      <p:sp>
        <p:nvSpPr>
          <p:cNvPr id="8" name="Rectangle 7">
            <a:extLst>
              <a:ext uri="{FF2B5EF4-FFF2-40B4-BE49-F238E27FC236}">
                <a16:creationId xmlns:a16="http://schemas.microsoft.com/office/drawing/2014/main" id="{E14567C0-9ACC-B148-B211-509A3C57CA21}"/>
              </a:ext>
            </a:extLst>
          </p:cNvPr>
          <p:cNvSpPr/>
          <p:nvPr/>
        </p:nvSpPr>
        <p:spPr>
          <a:xfrm>
            <a:off x="8526168" y="581747"/>
            <a:ext cx="2866765"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buFont typeface="Arial" panose="020B0604020202020204" pitchFamily="34" charset="0"/>
              <a:buChar char="•"/>
            </a:pPr>
            <a:r>
              <a:rPr lang="en-US"/>
              <a:t>SZA=45°   VZA=0° surface reflectivity = 0.1  Ash layer height = 4 km</a:t>
            </a:r>
          </a:p>
          <a:p>
            <a:pPr marL="285750" indent="-285750">
              <a:buFont typeface="Arial" panose="020B0604020202020204" pitchFamily="34" charset="0"/>
              <a:buChar char="•"/>
            </a:pPr>
            <a:r>
              <a:rPr lang="en-US"/>
              <a:t>Pure water cloud </a:t>
            </a:r>
            <a:r>
              <a:rPr lang="el-GR"/>
              <a:t>ω</a:t>
            </a:r>
            <a:r>
              <a:rPr lang="en-US" baseline="-25000"/>
              <a:t>w</a:t>
            </a:r>
            <a:r>
              <a:rPr lang="en-US"/>
              <a:t> = 1 pure ash </a:t>
            </a:r>
            <a:r>
              <a:rPr lang="el-GR"/>
              <a:t>ω</a:t>
            </a:r>
            <a:r>
              <a:rPr lang="en-US" baseline="-25000"/>
              <a:t>a</a:t>
            </a:r>
            <a:r>
              <a:rPr lang="en-US"/>
              <a:t> = 0.63. </a:t>
            </a:r>
          </a:p>
        </p:txBody>
      </p:sp>
      <p:sp>
        <p:nvSpPr>
          <p:cNvPr id="9" name="TextBox 8">
            <a:extLst>
              <a:ext uri="{FF2B5EF4-FFF2-40B4-BE49-F238E27FC236}">
                <a16:creationId xmlns:a16="http://schemas.microsoft.com/office/drawing/2014/main" id="{270EE3AB-87BF-564E-A356-3FF9A288D240}"/>
              </a:ext>
            </a:extLst>
          </p:cNvPr>
          <p:cNvSpPr txBox="1"/>
          <p:nvPr/>
        </p:nvSpPr>
        <p:spPr>
          <a:xfrm>
            <a:off x="296562" y="369858"/>
            <a:ext cx="5799438" cy="1938992"/>
          </a:xfrm>
          <a:prstGeom prst="rect">
            <a:avLst/>
          </a:prstGeom>
          <a:noFill/>
          <a:ln>
            <a:solidFill>
              <a:schemeClr val="accent1"/>
            </a:solidFill>
          </a:ln>
        </p:spPr>
        <p:txBody>
          <a:bodyPr wrap="square" rtlCol="0">
            <a:spAutoFit/>
          </a:bodyPr>
          <a:lstStyle/>
          <a:p>
            <a:r>
              <a:rPr lang="en-US" sz="4000">
                <a:latin typeface="+mj-lt"/>
              </a:rPr>
              <a:t>Ash cloud estimation:</a:t>
            </a:r>
          </a:p>
          <a:p>
            <a:r>
              <a:rPr lang="en-US" sz="4000">
                <a:latin typeface="+mj-lt"/>
              </a:rPr>
              <a:t>single scattering albedo (</a:t>
            </a:r>
            <a:r>
              <a:rPr lang="el-GR" sz="4000">
                <a:latin typeface="+mj-lt"/>
              </a:rPr>
              <a:t>ω) </a:t>
            </a:r>
            <a:r>
              <a:rPr lang="en-US" sz="4000">
                <a:latin typeface="+mj-lt"/>
              </a:rPr>
              <a:t>and optical thickness (</a:t>
            </a:r>
            <a:r>
              <a:rPr lang="el-GR" sz="4000">
                <a:latin typeface="+mj-lt"/>
              </a:rPr>
              <a:t>τ)</a:t>
            </a:r>
            <a:endParaRPr lang="en-US" sz="4000">
              <a:latin typeface="+mj-lt"/>
            </a:endParaRPr>
          </a:p>
        </p:txBody>
      </p:sp>
    </p:spTree>
    <p:extLst>
      <p:ext uri="{BB962C8B-B14F-4D97-AF65-F5344CB8AC3E}">
        <p14:creationId xmlns:p14="http://schemas.microsoft.com/office/powerpoint/2010/main" val="65882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A2AC-0837-CB46-9AE1-AF7CA3A70807}"/>
              </a:ext>
            </a:extLst>
          </p:cNvPr>
          <p:cNvSpPr>
            <a:spLocks noGrp="1"/>
          </p:cNvSpPr>
          <p:nvPr>
            <p:ph type="title"/>
          </p:nvPr>
        </p:nvSpPr>
        <p:spPr/>
        <p:txBody>
          <a:bodyPr/>
          <a:lstStyle/>
          <a:p>
            <a:pPr algn="ctr"/>
            <a:r>
              <a:rPr lang="en-US"/>
              <a:t>Examples from EPIC observations </a:t>
            </a:r>
          </a:p>
        </p:txBody>
      </p:sp>
      <p:sp>
        <p:nvSpPr>
          <p:cNvPr id="3" name="Content Placeholder 2">
            <a:extLst>
              <a:ext uri="{FF2B5EF4-FFF2-40B4-BE49-F238E27FC236}">
                <a16:creationId xmlns:a16="http://schemas.microsoft.com/office/drawing/2014/main" id="{712E6CAB-CE4F-4A42-9913-25DF4AB62FFA}"/>
              </a:ext>
            </a:extLst>
          </p:cNvPr>
          <p:cNvSpPr>
            <a:spLocks noGrp="1"/>
          </p:cNvSpPr>
          <p:nvPr>
            <p:ph idx="1"/>
          </p:nvPr>
        </p:nvSpPr>
        <p:spPr/>
        <p:txBody>
          <a:bodyPr/>
          <a:lstStyle/>
          <a:p>
            <a:r>
              <a:rPr lang="en-US"/>
              <a:t>Eruption of Etna (Italy) on December 3, 2015</a:t>
            </a:r>
          </a:p>
          <a:p>
            <a:r>
              <a:rPr lang="en-US"/>
              <a:t>Eruption of ﻿</a:t>
            </a:r>
            <a:r>
              <a:rPr lang="en-US" err="1"/>
              <a:t>Ambae</a:t>
            </a:r>
            <a:r>
              <a:rPr lang="en-US"/>
              <a:t> (Vanuatu) on July  26, 2018</a:t>
            </a:r>
          </a:p>
          <a:p>
            <a:r>
              <a:rPr lang="en-US"/>
              <a:t>Eruption of </a:t>
            </a:r>
            <a:r>
              <a:rPr lang="en-US" err="1"/>
              <a:t>Raikoke</a:t>
            </a:r>
            <a:r>
              <a:rPr lang="en-US"/>
              <a:t> (Kuril Islands) June 22-23, 2019</a:t>
            </a:r>
          </a:p>
          <a:p>
            <a:pPr marL="0" indent="0">
              <a:buNone/>
            </a:pPr>
            <a:endParaRPr lang="en-US"/>
          </a:p>
        </p:txBody>
      </p:sp>
    </p:spTree>
    <p:extLst>
      <p:ext uri="{BB962C8B-B14F-4D97-AF65-F5344CB8AC3E}">
        <p14:creationId xmlns:p14="http://schemas.microsoft.com/office/powerpoint/2010/main" val="2052543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D12-0719-9541-8304-7DD2CEADDE36}"/>
              </a:ext>
            </a:extLst>
          </p:cNvPr>
          <p:cNvSpPr>
            <a:spLocks noGrp="1"/>
          </p:cNvSpPr>
          <p:nvPr>
            <p:ph type="title"/>
          </p:nvPr>
        </p:nvSpPr>
        <p:spPr/>
        <p:txBody>
          <a:bodyPr/>
          <a:lstStyle/>
          <a:p>
            <a:r>
              <a:rPr lang="en-US"/>
              <a:t>Eruption of Etna (Italy) on December 3, 2015</a:t>
            </a:r>
            <a:br>
              <a:rPr lang="en-US"/>
            </a:br>
            <a:r>
              <a:rPr lang="en-US"/>
              <a:t>Aerosol Optical Depth</a:t>
            </a:r>
          </a:p>
        </p:txBody>
      </p:sp>
      <p:pic>
        <p:nvPicPr>
          <p:cNvPr id="16" name="Picture 15">
            <a:extLst>
              <a:ext uri="{FF2B5EF4-FFF2-40B4-BE49-F238E27FC236}">
                <a16:creationId xmlns:a16="http://schemas.microsoft.com/office/drawing/2014/main" id="{BC4C8C55-B915-F844-9156-975F745719EB}"/>
              </a:ext>
            </a:extLst>
          </p:cNvPr>
          <p:cNvPicPr>
            <a:picLocks noChangeAspect="1"/>
          </p:cNvPicPr>
          <p:nvPr/>
        </p:nvPicPr>
        <p:blipFill>
          <a:blip r:embed="rId2"/>
          <a:stretch>
            <a:fillRect/>
          </a:stretch>
        </p:blipFill>
        <p:spPr>
          <a:xfrm>
            <a:off x="1191820" y="1908357"/>
            <a:ext cx="4445000" cy="3698240"/>
          </a:xfrm>
          <a:prstGeom prst="rect">
            <a:avLst/>
          </a:prstGeom>
        </p:spPr>
      </p:pic>
      <p:pic>
        <p:nvPicPr>
          <p:cNvPr id="19" name="Picture 18">
            <a:extLst>
              <a:ext uri="{FF2B5EF4-FFF2-40B4-BE49-F238E27FC236}">
                <a16:creationId xmlns:a16="http://schemas.microsoft.com/office/drawing/2014/main" id="{89E8067A-EAF6-6244-A482-8832E1A3351F}"/>
              </a:ext>
            </a:extLst>
          </p:cNvPr>
          <p:cNvPicPr>
            <a:picLocks noChangeAspect="1"/>
          </p:cNvPicPr>
          <p:nvPr/>
        </p:nvPicPr>
        <p:blipFill>
          <a:blip r:embed="rId3"/>
          <a:srcRect/>
          <a:stretch/>
        </p:blipFill>
        <p:spPr>
          <a:xfrm>
            <a:off x="5909444" y="1875053"/>
            <a:ext cx="4445000" cy="3698240"/>
          </a:xfrm>
          <a:prstGeom prst="rect">
            <a:avLst/>
          </a:prstGeom>
        </p:spPr>
      </p:pic>
      <p:pic>
        <p:nvPicPr>
          <p:cNvPr id="22" name="Picture 21">
            <a:extLst>
              <a:ext uri="{FF2B5EF4-FFF2-40B4-BE49-F238E27FC236}">
                <a16:creationId xmlns:a16="http://schemas.microsoft.com/office/drawing/2014/main" id="{3FC5CBC1-EE1F-F94F-BFC9-F1D69E502CAD}"/>
              </a:ext>
            </a:extLst>
          </p:cNvPr>
          <p:cNvPicPr>
            <a:picLocks noChangeAspect="1"/>
          </p:cNvPicPr>
          <p:nvPr/>
        </p:nvPicPr>
        <p:blipFill>
          <a:blip r:embed="rId4"/>
          <a:stretch>
            <a:fillRect/>
          </a:stretch>
        </p:blipFill>
        <p:spPr>
          <a:xfrm>
            <a:off x="10805129" y="3123387"/>
            <a:ext cx="444500" cy="2184400"/>
          </a:xfrm>
          <a:prstGeom prst="rect">
            <a:avLst/>
          </a:prstGeom>
        </p:spPr>
      </p:pic>
      <p:sp>
        <p:nvSpPr>
          <p:cNvPr id="23" name="TextBox 22">
            <a:extLst>
              <a:ext uri="{FF2B5EF4-FFF2-40B4-BE49-F238E27FC236}">
                <a16:creationId xmlns:a16="http://schemas.microsoft.com/office/drawing/2014/main" id="{D0CA3789-731B-F643-8320-C48869D463B6}"/>
              </a:ext>
            </a:extLst>
          </p:cNvPr>
          <p:cNvSpPr txBox="1"/>
          <p:nvPr/>
        </p:nvSpPr>
        <p:spPr>
          <a:xfrm>
            <a:off x="10601928" y="2612780"/>
            <a:ext cx="751872" cy="461665"/>
          </a:xfrm>
          <a:prstGeom prst="rect">
            <a:avLst/>
          </a:prstGeom>
          <a:noFill/>
        </p:spPr>
        <p:txBody>
          <a:bodyPr wrap="none" rtlCol="0">
            <a:spAutoFit/>
          </a:bodyPr>
          <a:lstStyle/>
          <a:p>
            <a:r>
              <a:rPr lang="en-US" sz="2400"/>
              <a:t>AOD</a:t>
            </a:r>
          </a:p>
        </p:txBody>
      </p:sp>
    </p:spTree>
    <p:extLst>
      <p:ext uri="{BB962C8B-B14F-4D97-AF65-F5344CB8AC3E}">
        <p14:creationId xmlns:p14="http://schemas.microsoft.com/office/powerpoint/2010/main" val="3468429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57FF7-C260-A94B-BA93-C50A24AFFCB8}"/>
              </a:ext>
            </a:extLst>
          </p:cNvPr>
          <p:cNvSpPr>
            <a:spLocks noGrp="1"/>
          </p:cNvSpPr>
          <p:nvPr>
            <p:ph type="title"/>
          </p:nvPr>
        </p:nvSpPr>
        <p:spPr/>
        <p:txBody>
          <a:bodyPr/>
          <a:lstStyle/>
          <a:p>
            <a:r>
              <a:rPr lang="en-US"/>
              <a:t>Eruption of Etna (Italy) on December 3, 2015</a:t>
            </a:r>
            <a:br>
              <a:rPr lang="en-US"/>
            </a:br>
            <a:r>
              <a:rPr lang="en-US"/>
              <a:t>Single Scattering Albedo</a:t>
            </a:r>
          </a:p>
        </p:txBody>
      </p:sp>
      <p:pic>
        <p:nvPicPr>
          <p:cNvPr id="4" name="Picture 3">
            <a:extLst>
              <a:ext uri="{FF2B5EF4-FFF2-40B4-BE49-F238E27FC236}">
                <a16:creationId xmlns:a16="http://schemas.microsoft.com/office/drawing/2014/main" id="{7BC67412-B4E2-3F45-8052-B25A9AEAF84A}"/>
              </a:ext>
            </a:extLst>
          </p:cNvPr>
          <p:cNvPicPr>
            <a:picLocks noChangeAspect="1"/>
          </p:cNvPicPr>
          <p:nvPr/>
        </p:nvPicPr>
        <p:blipFill>
          <a:blip r:embed="rId2"/>
          <a:stretch>
            <a:fillRect/>
          </a:stretch>
        </p:blipFill>
        <p:spPr>
          <a:xfrm>
            <a:off x="1191820" y="1911196"/>
            <a:ext cx="4445000" cy="3698240"/>
          </a:xfrm>
          <a:prstGeom prst="rect">
            <a:avLst/>
          </a:prstGeom>
        </p:spPr>
      </p:pic>
      <p:pic>
        <p:nvPicPr>
          <p:cNvPr id="5" name="Picture 4">
            <a:extLst>
              <a:ext uri="{FF2B5EF4-FFF2-40B4-BE49-F238E27FC236}">
                <a16:creationId xmlns:a16="http://schemas.microsoft.com/office/drawing/2014/main" id="{A5490327-BAAB-1D44-A4CE-C206D040357A}"/>
              </a:ext>
            </a:extLst>
          </p:cNvPr>
          <p:cNvPicPr>
            <a:picLocks noChangeAspect="1"/>
          </p:cNvPicPr>
          <p:nvPr/>
        </p:nvPicPr>
        <p:blipFill>
          <a:blip r:embed="rId3"/>
          <a:srcRect/>
          <a:stretch/>
        </p:blipFill>
        <p:spPr>
          <a:xfrm>
            <a:off x="5909444" y="1877892"/>
            <a:ext cx="4445000" cy="3698240"/>
          </a:xfrm>
          <a:prstGeom prst="rect">
            <a:avLst/>
          </a:prstGeom>
        </p:spPr>
      </p:pic>
      <p:pic>
        <p:nvPicPr>
          <p:cNvPr id="6" name="Picture 5">
            <a:extLst>
              <a:ext uri="{FF2B5EF4-FFF2-40B4-BE49-F238E27FC236}">
                <a16:creationId xmlns:a16="http://schemas.microsoft.com/office/drawing/2014/main" id="{03DF7A5D-2248-0445-BAE2-814ABCDFA803}"/>
              </a:ext>
            </a:extLst>
          </p:cNvPr>
          <p:cNvPicPr>
            <a:picLocks noChangeAspect="1"/>
          </p:cNvPicPr>
          <p:nvPr/>
        </p:nvPicPr>
        <p:blipFill>
          <a:blip r:embed="rId4"/>
          <a:srcRect/>
          <a:stretch/>
        </p:blipFill>
        <p:spPr>
          <a:xfrm>
            <a:off x="10788194" y="3136643"/>
            <a:ext cx="444500" cy="2184400"/>
          </a:xfrm>
          <a:prstGeom prst="rect">
            <a:avLst/>
          </a:prstGeom>
        </p:spPr>
      </p:pic>
      <p:sp>
        <p:nvSpPr>
          <p:cNvPr id="7" name="TextBox 6">
            <a:extLst>
              <a:ext uri="{FF2B5EF4-FFF2-40B4-BE49-F238E27FC236}">
                <a16:creationId xmlns:a16="http://schemas.microsoft.com/office/drawing/2014/main" id="{04D72342-6CB8-9D4A-8EEF-984E02624B8B}"/>
              </a:ext>
            </a:extLst>
          </p:cNvPr>
          <p:cNvSpPr txBox="1"/>
          <p:nvPr/>
        </p:nvSpPr>
        <p:spPr>
          <a:xfrm>
            <a:off x="10584993" y="2626036"/>
            <a:ext cx="642484" cy="461665"/>
          </a:xfrm>
          <a:prstGeom prst="rect">
            <a:avLst/>
          </a:prstGeom>
          <a:noFill/>
        </p:spPr>
        <p:txBody>
          <a:bodyPr wrap="none" rtlCol="0">
            <a:spAutoFit/>
          </a:bodyPr>
          <a:lstStyle/>
          <a:p>
            <a:r>
              <a:rPr lang="en-US" sz="2400"/>
              <a:t>SSA</a:t>
            </a:r>
          </a:p>
        </p:txBody>
      </p:sp>
    </p:spTree>
    <p:extLst>
      <p:ext uri="{BB962C8B-B14F-4D97-AF65-F5344CB8AC3E}">
        <p14:creationId xmlns:p14="http://schemas.microsoft.com/office/powerpoint/2010/main" val="3009813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1017</Words>
  <Application>Microsoft Macintosh PowerPoint</Application>
  <PresentationFormat>Widescreen</PresentationFormat>
  <Paragraphs>108</Paragraphs>
  <Slides>25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Apple Symbols</vt:lpstr>
      <vt:lpstr>Arial</vt:lpstr>
      <vt:lpstr>Avenir Book</vt:lpstr>
      <vt:lpstr>Calibri</vt:lpstr>
      <vt:lpstr>Calibri Light</vt:lpstr>
      <vt:lpstr>Times New Roman</vt:lpstr>
      <vt:lpstr>Office Theme</vt:lpstr>
      <vt:lpstr>Improvement of SO2 Algorithm and  Validation of Total O3 from DSCOVR EPIC </vt:lpstr>
      <vt:lpstr>Algorithm improvement:  Background and Motivation</vt:lpstr>
      <vt:lpstr>Volcanic Plume example: Raikoke Eruption  True Color Image from Terra MODIS on 06/22/ 2019</vt:lpstr>
      <vt:lpstr>Simultaneous Quantification of  Volcanic SO2 and Ash</vt:lpstr>
      <vt:lpstr>PowerPoint Presentation</vt:lpstr>
      <vt:lpstr>PowerPoint Presentation</vt:lpstr>
      <vt:lpstr>Examples from EPIC observations </vt:lpstr>
      <vt:lpstr>Eruption of Etna (Italy) on December 3, 2015 Aerosol Optical Depth</vt:lpstr>
      <vt:lpstr>Eruption of Etna (Italy) on December 3, 2015 Single Scattering Albedo</vt:lpstr>
      <vt:lpstr>Eruption of Etna (Italy) on December 3, 2015 SO2 Column Amount</vt:lpstr>
      <vt:lpstr>Eruption of ﻿Ambae (Vanuatu) on July  26, 2018 Aerosol Optical Depth</vt:lpstr>
      <vt:lpstr>Eruption of ﻿Ambae (Vanuatu) on July  26, 2018 Single Scattering Albedo</vt:lpstr>
      <vt:lpstr>Eruption of ﻿Ambae (Vanuatu) on July  26, 2018 SO2 Column Amount</vt:lpstr>
      <vt:lpstr>Eruption of Raikoke (Kuril Islands) June 22-23, 2019 Aerosol Optical Depth</vt:lpstr>
      <vt:lpstr>Eruption of Raikoke (Kuril Islands) June 22-23, 2019 Single Scattering Albedo</vt:lpstr>
      <vt:lpstr>Eruption of Raikoke (Kuril Islands) June 22-23, 2019 SO2 Column Amount</vt:lpstr>
      <vt:lpstr>Summary of SO2 Improvements</vt:lpstr>
      <vt:lpstr>Update Ozone Algorithm for V3 processing</vt:lpstr>
      <vt:lpstr>Ozone Validation with Brewer Measurements</vt:lpstr>
      <vt:lpstr>High Northern Latitude</vt:lpstr>
      <vt:lpstr>High-Mid Northern Latitude</vt:lpstr>
      <vt:lpstr>Mid Northern Latitude</vt:lpstr>
      <vt:lpstr>Low Northern Latitude</vt:lpstr>
      <vt:lpstr>South Pole</vt:lpstr>
      <vt:lpstr>V3 EPIC Total O3 Validation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Improvement of SO2 Algorithm and  Validation of Total O3 from DSCOVR EPIC </dc:title>
  <dc:creator>Kai Yang</dc:creator>
  <cp:lastModifiedBy>Kai Yang</cp:lastModifiedBy>
  <cp:revision>4</cp:revision>
  <dcterms:created xsi:type="dcterms:W3CDTF">2020-09-29T21:25:01Z</dcterms:created>
  <dcterms:modified xsi:type="dcterms:W3CDTF">2020-10-06T15:55:48Z</dcterms:modified>
</cp:coreProperties>
</file>