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7" r:id="rId3"/>
    <p:sldId id="258" r:id="rId4"/>
    <p:sldId id="264" r:id="rId5"/>
    <p:sldId id="259" r:id="rId6"/>
    <p:sldId id="266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FD"/>
    <a:srgbClr val="FC0102"/>
    <a:srgbClr val="FC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3"/>
    <p:restoredTop sz="94632"/>
  </p:normalViewPr>
  <p:slideViewPr>
    <p:cSldViewPr snapToGrid="0" snapToObjects="1">
      <p:cViewPr>
        <p:scale>
          <a:sx n="100" d="100"/>
          <a:sy n="100" d="100"/>
        </p:scale>
        <p:origin x="6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4190-1504-B744-9FD6-43E33BFBE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326B3-DF8F-714A-BEBA-E0D5A9518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D2C3D-8AB7-C041-A14F-64D0BF3B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B85CF-E35F-FF4C-9A45-B63EE0C1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345B5-0832-1F49-AD58-5FACAF9D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E447-5259-9149-8F35-C19353B7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371C7-2B75-4C49-B3DF-E730D607E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2A2B1-87DE-0343-A154-1933D943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978BC-B99B-A049-A6CB-835E85F3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D1694-BA36-D946-B72D-C46D9C52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5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43B29B-5C22-2943-A900-CAAC3FE3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99E02-B1A2-8746-867F-7617E27CC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1AE3D-A118-0440-9197-90916EC8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DFBD-EAF7-B741-8CCE-72C8DE4B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07BA-1AE8-6942-B371-3CCDFCD6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1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D41D-C788-5A43-932C-AD6B6C93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A55D-0A49-6B40-8019-0DB0F1954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F0A0D-2BAA-5342-9B6B-94C218D0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89A4-9A40-CB40-8D50-3C0CF6D6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7B80C-22B1-CA43-AF82-3C3BB692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2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3D18-10DC-9E48-BE4F-E3ECDE9B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BFD64-7B1E-9448-945D-28434F7D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29821-BA44-DE44-8CA8-68D069B8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BCEF-F888-C740-A7A7-F07B15BB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70321-C15B-2A47-806A-2A7ADC96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C7ED-8474-A348-9900-D1685D0A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810AA-2B80-CF4B-B11D-FBA6D6A17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01079-C1BA-8D4E-8F21-D3CC52BA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EF50D-B13B-0B42-8A94-75A95D62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D5DDE-034C-1649-B48E-DF412DC8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B9663-5FE3-0B40-A613-DE9C374C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2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C44C-45A0-564D-A1BF-66EA747D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5F71B-067D-4743-92A6-5BB728C21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80C41-2B2D-6042-8530-24FD2BB2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BFF83-24FA-8D47-A561-1002E424C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26DE8-1DDA-D24C-9537-0CB082ED4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0F893-8C6F-C14E-BD36-593C72A9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3D82A-8789-FA43-B323-953C229C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722CA-CA84-4F4A-83A2-37D1C8F3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12C2-1D76-6C45-959E-C3232AD7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9DDAB-9B26-944A-B389-E5CD7122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45DE7-74B9-084E-9494-9EDBAEAF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35E82-2D44-C44F-9DCC-A32BC6BF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6CCEF-FC7C-5B4D-A05E-02D68939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C7D1A-C526-1142-B3D8-D68AEC79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98EC4-908F-F14E-BBCC-A3F02CF8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2275-A3DB-E347-91B8-0EED7E82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70B75-DDDD-AC4D-B295-C24260233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677C1-E182-9C4E-AACB-03DF2D8F8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3E6F5-AB81-CD47-8D87-16BD7D51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6815E-D6FB-4E4F-A7A2-5001EAAB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612A9-4D76-3740-97B7-E021DF19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1B6F-9650-7E4B-92C0-650DAC6D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EAF9F-3F0F-FE4A-AF4C-A78F5D47F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A46AB-25BA-D347-878A-2BDB0E779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DBF1F-24E8-1D47-B0E8-35B0984D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38DEE-3983-D04C-B17A-E9103B56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9AB41-01AB-3D49-9FC0-2ADBC80E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4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21E9C7-7A36-794C-AC22-36BD7FA8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2E18B-E515-AC44-9C18-B7BF9A762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6AB56-BE11-5F45-A22F-8A85FA10F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91FAD-35F2-4B48-9DF4-62E29337254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B98D4-2B57-624B-86C8-696E5CB03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EFAF4-340F-774D-B411-E67838E4B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588CA-AE5A-964E-ABCB-1039B86F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0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1F1966-9AA8-7B44-9692-3B63126F23E0}"/>
              </a:ext>
            </a:extLst>
          </p:cNvPr>
          <p:cNvSpPr txBox="1"/>
          <p:nvPr/>
        </p:nvSpPr>
        <p:spPr>
          <a:xfrm>
            <a:off x="1431604" y="1011485"/>
            <a:ext cx="8850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Comparison of AVIRIS spectra with visible EPIC channels over clear and cloudy ocean scenes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6D6D82-6BFA-5A46-8713-26C6DF7B9A82}"/>
              </a:ext>
            </a:extLst>
          </p:cNvPr>
          <p:cNvSpPr txBox="1"/>
          <p:nvPr/>
        </p:nvSpPr>
        <p:spPr>
          <a:xfrm>
            <a:off x="7753764" y="4769298"/>
            <a:ext cx="40406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Clark Weaver</a:t>
            </a:r>
          </a:p>
          <a:p>
            <a:endParaRPr lang="en-US" sz="2400" b="1" dirty="0"/>
          </a:p>
          <a:p>
            <a:r>
              <a:rPr lang="en-US" sz="2400" b="1" dirty="0"/>
              <a:t>DSCOVR EPIC and NISTAR STM</a:t>
            </a:r>
            <a:endParaRPr lang="en-US" sz="2400" dirty="0"/>
          </a:p>
          <a:p>
            <a:r>
              <a:rPr lang="en-US" sz="2400" b="1" dirty="0"/>
              <a:t>October 6-8, 2020 (Virtual)</a:t>
            </a:r>
            <a:r>
              <a:rPr lang="en-US" sz="2400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58BC98-29CD-3846-B555-68CA1F60048E}"/>
              </a:ext>
            </a:extLst>
          </p:cNvPr>
          <p:cNvCxnSpPr/>
          <p:nvPr/>
        </p:nvCxnSpPr>
        <p:spPr>
          <a:xfrm flipV="1">
            <a:off x="4466347" y="1150914"/>
            <a:ext cx="1125416" cy="33762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EAA5FD-C653-8343-9D63-D8774D62181A}"/>
              </a:ext>
            </a:extLst>
          </p:cNvPr>
          <p:cNvSpPr txBox="1"/>
          <p:nvPr/>
        </p:nvSpPr>
        <p:spPr>
          <a:xfrm>
            <a:off x="3907547" y="589594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SCIAMACHY</a:t>
            </a:r>
          </a:p>
        </p:txBody>
      </p:sp>
    </p:spTree>
    <p:extLst>
      <p:ext uri="{BB962C8B-B14F-4D97-AF65-F5344CB8AC3E}">
        <p14:creationId xmlns:p14="http://schemas.microsoft.com/office/powerpoint/2010/main" val="19597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2F3351-315D-5146-9EB6-8DAB9F065D5B}"/>
              </a:ext>
            </a:extLst>
          </p:cNvPr>
          <p:cNvSpPr txBox="1"/>
          <p:nvPr/>
        </p:nvSpPr>
        <p:spPr>
          <a:xfrm>
            <a:off x="190501" y="1474212"/>
            <a:ext cx="1148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SW Broadband radiances from EPIC and CERES over two different scenes:</a:t>
            </a:r>
          </a:p>
          <a:p>
            <a:r>
              <a:rPr lang="en-US" sz="2800" dirty="0"/>
              <a:t>	Cloud-free Ocean and Thick Cloud over Ocean</a:t>
            </a:r>
          </a:p>
          <a:p>
            <a:endParaRPr lang="en-US" sz="2800" dirty="0"/>
          </a:p>
          <a:p>
            <a:r>
              <a:rPr lang="en-US" sz="2800" dirty="0"/>
              <a:t>EPIC provides four SW channels, no spectral information beyond 780 nm. </a:t>
            </a:r>
          </a:p>
          <a:p>
            <a:r>
              <a:rPr lang="en-US" sz="2800" dirty="0"/>
              <a:t>	Use SCIAMACHY to fill in missing spectral information.  </a:t>
            </a:r>
          </a:p>
          <a:p>
            <a:endParaRPr lang="en-US" sz="2800" dirty="0"/>
          </a:p>
          <a:p>
            <a:r>
              <a:rPr lang="en-US" sz="2800" dirty="0"/>
              <a:t>Estimate an EPIC broadband SW radiance for these two scene types. </a:t>
            </a:r>
          </a:p>
          <a:p>
            <a:r>
              <a:rPr lang="en-US" sz="2800" dirty="0"/>
              <a:t>	Compare with CERES SW radiance.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B2E10-B005-4449-AFAF-728AC5D01F2A}"/>
              </a:ext>
            </a:extLst>
          </p:cNvPr>
          <p:cNvSpPr txBox="1"/>
          <p:nvPr/>
        </p:nvSpPr>
        <p:spPr>
          <a:xfrm>
            <a:off x="3898900" y="457200"/>
            <a:ext cx="358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Presentation Roadmap</a:t>
            </a:r>
          </a:p>
        </p:txBody>
      </p:sp>
    </p:spTree>
    <p:extLst>
      <p:ext uri="{BB962C8B-B14F-4D97-AF65-F5344CB8AC3E}">
        <p14:creationId xmlns:p14="http://schemas.microsoft.com/office/powerpoint/2010/main" val="279778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5641EB-3252-734F-BF20-6DD8B8B3D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75" t="11163" r="13484" b="23196"/>
          <a:stretch/>
        </p:blipFill>
        <p:spPr>
          <a:xfrm rot="16200000">
            <a:off x="3149141" y="-2487446"/>
            <a:ext cx="5205909" cy="11504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11AEBB-F115-E04C-949A-8398947BBB20}"/>
              </a:ext>
            </a:extLst>
          </p:cNvPr>
          <p:cNvSpPr txBox="1"/>
          <p:nvPr/>
        </p:nvSpPr>
        <p:spPr>
          <a:xfrm>
            <a:off x="4829362" y="5513076"/>
            <a:ext cx="117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microns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D9352-B49F-C34D-B060-F3054CFAF5BA}"/>
              </a:ext>
            </a:extLst>
          </p:cNvPr>
          <p:cNvSpPr txBox="1"/>
          <p:nvPr/>
        </p:nvSpPr>
        <p:spPr>
          <a:xfrm>
            <a:off x="6070262" y="160598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7BE37-79BC-D844-931F-2A855080C95F}"/>
              </a:ext>
            </a:extLst>
          </p:cNvPr>
          <p:cNvSpPr txBox="1"/>
          <p:nvPr/>
        </p:nvSpPr>
        <p:spPr>
          <a:xfrm>
            <a:off x="8153589" y="5752591"/>
            <a:ext cx="40414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C5A00"/>
                </a:solidFill>
              </a:rPr>
              <a:t>EPIC 16 May, 2017</a:t>
            </a:r>
          </a:p>
          <a:p>
            <a:r>
              <a:rPr lang="en-US" sz="2000" dirty="0">
                <a:solidFill>
                  <a:srgbClr val="FC5A00"/>
                </a:solidFill>
              </a:rPr>
              <a:t>OCEAN scenes with COD&gt;60 and </a:t>
            </a:r>
          </a:p>
          <a:p>
            <a:r>
              <a:rPr lang="en-US" sz="2000" dirty="0">
                <a:solidFill>
                  <a:srgbClr val="FC5A00"/>
                </a:solidFill>
              </a:rPr>
              <a:t>cloud fraction&gt;95%</a:t>
            </a:r>
            <a:endParaRPr lang="en-US" sz="2000" dirty="0">
              <a:solidFill>
                <a:srgbClr val="FC5A00"/>
              </a:solidFill>
              <a:latin typeface="Symbol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ECEADF-7EAD-044C-8F5F-6B773951B101}"/>
              </a:ext>
            </a:extLst>
          </p:cNvPr>
          <p:cNvSpPr txBox="1"/>
          <p:nvPr/>
        </p:nvSpPr>
        <p:spPr>
          <a:xfrm>
            <a:off x="266041" y="5752591"/>
            <a:ext cx="5344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SCIAMACHY 1 July, 2004 </a:t>
            </a:r>
          </a:p>
          <a:p>
            <a:r>
              <a:rPr lang="en-US" sz="2000" dirty="0"/>
              <a:t>Select spectra over OCEAN with </a:t>
            </a:r>
          </a:p>
          <a:p>
            <a:r>
              <a:rPr lang="en-US" sz="2000" dirty="0"/>
              <a:t>Cloud Optical depth &gt;60  Cloud fraction &gt; 95% </a:t>
            </a:r>
            <a:endParaRPr lang="en-US" sz="2000" dirty="0">
              <a:latin typeface="Symbol" pitchFamily="2" charset="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41B762-94DE-B64F-8BD5-8CE9B465EA72}"/>
              </a:ext>
            </a:extLst>
          </p:cNvPr>
          <p:cNvSpPr txBox="1"/>
          <p:nvPr/>
        </p:nvSpPr>
        <p:spPr>
          <a:xfrm>
            <a:off x="710142" y="89746"/>
            <a:ext cx="9415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EPIC pixels compared with SCIAMACHY over thick cloud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E6686-90D8-1448-992B-D9F190D063A9}"/>
              </a:ext>
            </a:extLst>
          </p:cNvPr>
          <p:cNvSpPr txBox="1"/>
          <p:nvPr/>
        </p:nvSpPr>
        <p:spPr>
          <a:xfrm rot="16200000">
            <a:off x="-1862961" y="2747841"/>
            <a:ext cx="46845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SCIAMACHY radiance Wm</a:t>
            </a:r>
            <a:r>
              <a:rPr lang="en-US" sz="2400" baseline="30000" dirty="0"/>
              <a:t>-2</a:t>
            </a:r>
            <a:r>
              <a:rPr lang="en-US" sz="2400" dirty="0"/>
              <a:t> sr</a:t>
            </a:r>
            <a:r>
              <a:rPr lang="en-US" sz="2400" baseline="30000" dirty="0"/>
              <a:t>-1</a:t>
            </a:r>
            <a:r>
              <a:rPr lang="en-US" sz="2400" dirty="0"/>
              <a:t> nm</a:t>
            </a:r>
            <a:r>
              <a:rPr lang="en-US" sz="2400" baseline="30000" dirty="0"/>
              <a:t>-1</a:t>
            </a:r>
            <a:r>
              <a:rPr lang="en-US" sz="24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35758A-D6F2-7346-9A22-B8433C135D33}"/>
              </a:ext>
            </a:extLst>
          </p:cNvPr>
          <p:cNvSpPr txBox="1"/>
          <p:nvPr/>
        </p:nvSpPr>
        <p:spPr>
          <a:xfrm rot="16200000">
            <a:off x="8794905" y="2827945"/>
            <a:ext cx="43249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5A00"/>
                </a:solidFill>
              </a:rPr>
              <a:t>EPIC radiance Wm</a:t>
            </a:r>
            <a:r>
              <a:rPr lang="en-US" sz="2400" baseline="30000" dirty="0">
                <a:solidFill>
                  <a:srgbClr val="FC5A00"/>
                </a:solidFill>
              </a:rPr>
              <a:t>-2</a:t>
            </a:r>
            <a:r>
              <a:rPr lang="en-US" sz="2400" dirty="0">
                <a:solidFill>
                  <a:srgbClr val="FC5A00"/>
                </a:solidFill>
              </a:rPr>
              <a:t> sr</a:t>
            </a:r>
            <a:r>
              <a:rPr lang="en-US" sz="2400" baseline="30000" dirty="0">
                <a:solidFill>
                  <a:srgbClr val="FC5A00"/>
                </a:solidFill>
              </a:rPr>
              <a:t>-1</a:t>
            </a:r>
            <a:r>
              <a:rPr lang="en-US" sz="2400" dirty="0">
                <a:solidFill>
                  <a:srgbClr val="FC5A00"/>
                </a:solidFill>
              </a:rPr>
              <a:t> nm</a:t>
            </a:r>
            <a:r>
              <a:rPr lang="en-US" sz="2400" baseline="30000" dirty="0">
                <a:solidFill>
                  <a:srgbClr val="FC5A00"/>
                </a:solidFill>
              </a:rPr>
              <a:t>-1</a:t>
            </a:r>
            <a:r>
              <a:rPr lang="en-US" sz="2400" dirty="0">
                <a:solidFill>
                  <a:srgbClr val="FC5A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641B57-4AB6-704E-8356-319242E55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3" t="11162" r="50000" b="23607"/>
          <a:stretch/>
        </p:blipFill>
        <p:spPr>
          <a:xfrm rot="16200000">
            <a:off x="3201811" y="-2504047"/>
            <a:ext cx="5123948" cy="113746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11AEBB-F115-E04C-949A-8398947BBB20}"/>
              </a:ext>
            </a:extLst>
          </p:cNvPr>
          <p:cNvSpPr txBox="1"/>
          <p:nvPr/>
        </p:nvSpPr>
        <p:spPr>
          <a:xfrm>
            <a:off x="4829362" y="5513076"/>
            <a:ext cx="117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microns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D9352-B49F-C34D-B060-F3054CFAF5BA}"/>
              </a:ext>
            </a:extLst>
          </p:cNvPr>
          <p:cNvSpPr txBox="1"/>
          <p:nvPr/>
        </p:nvSpPr>
        <p:spPr>
          <a:xfrm>
            <a:off x="6070262" y="1605985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7BE37-79BC-D844-931F-2A855080C95F}"/>
              </a:ext>
            </a:extLst>
          </p:cNvPr>
          <p:cNvSpPr txBox="1"/>
          <p:nvPr/>
        </p:nvSpPr>
        <p:spPr>
          <a:xfrm>
            <a:off x="8153589" y="5752591"/>
            <a:ext cx="40414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C5A00"/>
                </a:solidFill>
              </a:rPr>
              <a:t>EPIC 16 May, 2017</a:t>
            </a:r>
          </a:p>
          <a:p>
            <a:r>
              <a:rPr lang="en-US" sz="2000" dirty="0">
                <a:solidFill>
                  <a:srgbClr val="FC5A00"/>
                </a:solidFill>
              </a:rPr>
              <a:t>OCEAN scenes with</a:t>
            </a:r>
          </a:p>
          <a:p>
            <a:r>
              <a:rPr lang="en-US" sz="2000" dirty="0">
                <a:solidFill>
                  <a:srgbClr val="FC5A00"/>
                </a:solidFill>
              </a:rPr>
              <a:t>cloud fraction&lt;1%</a:t>
            </a:r>
            <a:endParaRPr lang="en-US" sz="2000" dirty="0">
              <a:solidFill>
                <a:srgbClr val="FC5A00"/>
              </a:solidFill>
              <a:latin typeface="Symbol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ECEADF-7EAD-044C-8F5F-6B773951B101}"/>
              </a:ext>
            </a:extLst>
          </p:cNvPr>
          <p:cNvSpPr txBox="1"/>
          <p:nvPr/>
        </p:nvSpPr>
        <p:spPr>
          <a:xfrm>
            <a:off x="266041" y="5752591"/>
            <a:ext cx="5344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SCIAMACHY 1 July, 2004 </a:t>
            </a:r>
          </a:p>
          <a:p>
            <a:r>
              <a:rPr lang="en-US" sz="2000" dirty="0"/>
              <a:t>Select spectra over OCEAN with </a:t>
            </a:r>
          </a:p>
          <a:p>
            <a:r>
              <a:rPr lang="en-US" sz="2000" dirty="0"/>
              <a:t>Cloud fraction &lt; 1% </a:t>
            </a:r>
            <a:endParaRPr lang="en-US" sz="2000" dirty="0">
              <a:latin typeface="Symbol" pitchFamily="2" charset="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41B762-94DE-B64F-8BD5-8CE9B465EA72}"/>
              </a:ext>
            </a:extLst>
          </p:cNvPr>
          <p:cNvSpPr txBox="1"/>
          <p:nvPr/>
        </p:nvSpPr>
        <p:spPr>
          <a:xfrm>
            <a:off x="1514176" y="272320"/>
            <a:ext cx="8660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EPIC pixels compared with SCIAMACHY over Ocean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E6686-90D8-1448-992B-D9F190D063A9}"/>
              </a:ext>
            </a:extLst>
          </p:cNvPr>
          <p:cNvSpPr txBox="1"/>
          <p:nvPr/>
        </p:nvSpPr>
        <p:spPr>
          <a:xfrm rot="16200000">
            <a:off x="-1862961" y="2747841"/>
            <a:ext cx="46845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SCIAMACHY radiance Wm</a:t>
            </a:r>
            <a:r>
              <a:rPr lang="en-US" sz="2400" baseline="30000" dirty="0"/>
              <a:t>-2</a:t>
            </a:r>
            <a:r>
              <a:rPr lang="en-US" sz="2400" dirty="0"/>
              <a:t> sr</a:t>
            </a:r>
            <a:r>
              <a:rPr lang="en-US" sz="2400" baseline="30000" dirty="0"/>
              <a:t>-1</a:t>
            </a:r>
            <a:r>
              <a:rPr lang="en-US" sz="2400" dirty="0"/>
              <a:t> nm</a:t>
            </a:r>
            <a:r>
              <a:rPr lang="en-US" sz="2400" baseline="30000" dirty="0"/>
              <a:t>-1</a:t>
            </a:r>
            <a:r>
              <a:rPr lang="en-US" sz="24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35758A-D6F2-7346-9A22-B8433C135D33}"/>
              </a:ext>
            </a:extLst>
          </p:cNvPr>
          <p:cNvSpPr txBox="1"/>
          <p:nvPr/>
        </p:nvSpPr>
        <p:spPr>
          <a:xfrm rot="16200000">
            <a:off x="8960005" y="2815245"/>
            <a:ext cx="43249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5A00"/>
                </a:solidFill>
              </a:rPr>
              <a:t>EPIC radiance Wm</a:t>
            </a:r>
            <a:r>
              <a:rPr lang="en-US" sz="2400" baseline="30000" dirty="0">
                <a:solidFill>
                  <a:srgbClr val="FC5A00"/>
                </a:solidFill>
              </a:rPr>
              <a:t>-2</a:t>
            </a:r>
            <a:r>
              <a:rPr lang="en-US" sz="2400" dirty="0">
                <a:solidFill>
                  <a:srgbClr val="FC5A00"/>
                </a:solidFill>
              </a:rPr>
              <a:t> sr</a:t>
            </a:r>
            <a:r>
              <a:rPr lang="en-US" sz="2400" baseline="30000" dirty="0">
                <a:solidFill>
                  <a:srgbClr val="FC5A00"/>
                </a:solidFill>
              </a:rPr>
              <a:t>-1</a:t>
            </a:r>
            <a:r>
              <a:rPr lang="en-US" sz="2400" dirty="0">
                <a:solidFill>
                  <a:srgbClr val="FC5A00"/>
                </a:solidFill>
              </a:rPr>
              <a:t> nm</a:t>
            </a:r>
            <a:r>
              <a:rPr lang="en-US" sz="2400" baseline="30000" dirty="0">
                <a:solidFill>
                  <a:srgbClr val="FC5A00"/>
                </a:solidFill>
              </a:rPr>
              <a:t>-1</a:t>
            </a:r>
            <a:r>
              <a:rPr lang="en-US" sz="2400" dirty="0">
                <a:solidFill>
                  <a:srgbClr val="FC5A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02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01AF6D-B4A9-1842-9B33-F954BC9F87F4}"/>
              </a:ext>
            </a:extLst>
          </p:cNvPr>
          <p:cNvSpPr txBox="1"/>
          <p:nvPr/>
        </p:nvSpPr>
        <p:spPr>
          <a:xfrm>
            <a:off x="750277" y="390486"/>
            <a:ext cx="10691446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 radiance Wm</a:t>
            </a:r>
            <a:r>
              <a:rPr lang="en-US" sz="2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</a:t>
            </a:r>
            <a:r>
              <a:rPr lang="en-US" sz="2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</a:t>
            </a:r>
            <a:r>
              <a:rPr lang="en-US" sz="2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-25000" dirty="0">
                <a:latin typeface="Symbol" pitchFamily="2" charset="2"/>
                <a:cs typeface="Arial" panose="020B0604020202020204" pitchFamily="34" charset="0"/>
              </a:rPr>
              <a:t>l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   EPIC</a:t>
            </a:r>
            <a:r>
              <a:rPr lang="en-US" sz="2000" dirty="0"/>
              <a:t> counts * K</a:t>
            </a:r>
            <a:r>
              <a:rPr lang="en-US" sz="2000" baseline="-25000" dirty="0">
                <a:latin typeface="Symbol" pitchFamily="2" charset="2"/>
              </a:rPr>
              <a:t>l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calib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factor)  </a:t>
            </a:r>
            <a:r>
              <a:rPr lang="en-US" sz="2000" dirty="0"/>
              <a:t>* </a:t>
            </a:r>
            <a:r>
              <a:rPr lang="en-US" sz="2000" dirty="0" err="1"/>
              <a:t>S</a:t>
            </a:r>
            <a:r>
              <a:rPr lang="en-US" sz="2000" baseline="-25000" dirty="0" err="1">
                <a:latin typeface="Symbol" pitchFamily="2" charset="2"/>
              </a:rPr>
              <a:t>l</a:t>
            </a:r>
            <a:r>
              <a:rPr lang="en-US" sz="2000" baseline="-25000" dirty="0">
                <a:latin typeface="Symbol" pitchFamily="2" charset="2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solar flux) / </a:t>
            </a:r>
            <a:r>
              <a:rPr lang="en-US" sz="2000" dirty="0">
                <a:latin typeface="Symbol" pitchFamily="2" charset="2"/>
                <a:cs typeface="Arial" panose="020B0604020202020204" pitchFamily="34" charset="0"/>
              </a:rPr>
              <a:t>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         </a:t>
            </a:r>
            <a:r>
              <a:rPr lang="en-US" sz="2000" dirty="0">
                <a:latin typeface="Symbol" pitchFamily="2" charset="2"/>
                <a:cs typeface="Arial" panose="020B0604020202020204" pitchFamily="34" charset="0"/>
              </a:rPr>
              <a:t>l </a:t>
            </a:r>
            <a:r>
              <a:rPr lang="en-US" sz="2000" dirty="0">
                <a:cs typeface="Arial" panose="020B0604020202020204" pitchFamily="34" charset="0"/>
              </a:rPr>
              <a:t>=  443, 551, 680, 780  (nm)</a:t>
            </a:r>
          </a:p>
          <a:p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0FCC21-7A15-D34A-BCAF-1E11F1AC4119}"/>
              </a:ext>
            </a:extLst>
          </p:cNvPr>
          <p:cNvGrpSpPr/>
          <p:nvPr/>
        </p:nvGrpSpPr>
        <p:grpSpPr>
          <a:xfrm>
            <a:off x="485176" y="1987816"/>
            <a:ext cx="11221648" cy="1342709"/>
            <a:chOff x="695856" y="364460"/>
            <a:chExt cx="7101204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141E3E-D30E-274E-BD22-1211C0686EC8}"/>
                </a:ext>
              </a:extLst>
            </p:cNvPr>
            <p:cNvSpPr txBox="1"/>
            <p:nvPr/>
          </p:nvSpPr>
          <p:spPr>
            <a:xfrm>
              <a:off x="695856" y="364460"/>
              <a:ext cx="7101204" cy="132343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SCIAMACHY Broadband SW  ( Wm</a:t>
              </a:r>
              <a:r>
                <a:rPr lang="en-US" sz="2000" b="1" baseline="30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str</a:t>
              </a:r>
              <a:r>
                <a:rPr lang="en-US" sz="2000" b="1" baseline="30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 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             </a:t>
              </a:r>
            </a:p>
            <a:p>
              <a:r>
                <a:rPr lang="en-US" sz="2000" dirty="0">
                  <a:cs typeface="Arial" panose="020B0604020202020204" pitchFamily="34" charset="0"/>
                </a:rPr>
                <a:t>SCIAMACHY BB radiance =          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2000" baseline="-25000" dirty="0">
                  <a:latin typeface="Symbol" pitchFamily="2" charset="2"/>
                  <a:cs typeface="Arial" panose="020B0604020202020204" pitchFamily="34" charset="0"/>
                </a:rPr>
                <a:t>l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>
                  <a:cs typeface="Arial" panose="020B0604020202020204" pitchFamily="34" charset="0"/>
                </a:rPr>
                <a:t>d</a:t>
              </a:r>
              <a:r>
                <a:rPr lang="en-US" sz="2000" dirty="0">
                  <a:latin typeface="Symbol" pitchFamily="2" charset="2"/>
                  <a:cs typeface="Arial" panose="020B0604020202020204" pitchFamily="34" charset="0"/>
                </a:rPr>
                <a:t>l 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      </a:t>
              </a:r>
              <a:r>
                <a:rPr lang="en-US" sz="2000" dirty="0">
                  <a:latin typeface="Symbol" pitchFamily="2" charset="2"/>
                  <a:cs typeface="Arial" panose="020B0604020202020204" pitchFamily="34" charset="0"/>
                </a:rPr>
                <a:t>l </a:t>
              </a:r>
              <a:r>
                <a:rPr lang="en-US" sz="2000" dirty="0">
                  <a:cs typeface="Arial" panose="020B0604020202020204" pitchFamily="34" charset="0"/>
                </a:rPr>
                <a:t>=  300 nm : 2.0 </a:t>
              </a:r>
              <a:r>
                <a:rPr lang="en-US" sz="2000" dirty="0">
                  <a:latin typeface="Symbol" pitchFamily="2" charset="2"/>
                  <a:cs typeface="Arial" panose="020B0604020202020204" pitchFamily="34" charset="0"/>
                </a:rPr>
                <a:t>m</a:t>
              </a:r>
            </a:p>
            <a:p>
              <a:endParaRPr 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A9AD0A-8D0D-3446-8BF1-9AF89979B75D}"/>
                </a:ext>
              </a:extLst>
            </p:cNvPr>
            <p:cNvSpPr txBox="1"/>
            <p:nvPr/>
          </p:nvSpPr>
          <p:spPr>
            <a:xfrm>
              <a:off x="2403906" y="779958"/>
              <a:ext cx="6158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ymbol" pitchFamily="2" charset="2"/>
                </a:rPr>
                <a:t> 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84D288-CE30-E049-A484-C93DA15AC3F9}"/>
              </a:ext>
            </a:extLst>
          </p:cNvPr>
          <p:cNvGrpSpPr/>
          <p:nvPr/>
        </p:nvGrpSpPr>
        <p:grpSpPr>
          <a:xfrm>
            <a:off x="485176" y="3825228"/>
            <a:ext cx="11221648" cy="2554545"/>
            <a:chOff x="695856" y="364460"/>
            <a:chExt cx="7101204" cy="2554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F6604D-F6F8-E440-AAD2-E9BF3AEB529A}"/>
                </a:ext>
              </a:extLst>
            </p:cNvPr>
            <p:cNvSpPr txBox="1"/>
            <p:nvPr/>
          </p:nvSpPr>
          <p:spPr>
            <a:xfrm>
              <a:off x="695856" y="364460"/>
              <a:ext cx="7101204" cy="255454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SCIAMACHY scaled to EPIC at 4 wavelengths</a:t>
              </a:r>
            </a:p>
            <a:p>
              <a:pPr algn="ct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             </a:t>
              </a:r>
              <a:r>
                <a:rPr lang="en-US" sz="2000" dirty="0">
                  <a:cs typeface="Arial" panose="020B0604020202020204" pitchFamily="34" charset="0"/>
                </a:rPr>
                <a:t>For each EPIC pixel determine scaling factor </a:t>
              </a:r>
              <a:r>
                <a:rPr lang="en-US" sz="2000" b="1" dirty="0">
                  <a:cs typeface="Arial" panose="020B0604020202020204" pitchFamily="34" charset="0"/>
                </a:rPr>
                <a:t>F</a:t>
              </a:r>
              <a:r>
                <a:rPr lang="en-US" sz="2000" dirty="0">
                  <a:cs typeface="Arial" panose="020B0604020202020204" pitchFamily="34" charset="0"/>
                </a:rPr>
                <a:t> that minimizes difference between    </a:t>
              </a:r>
            </a:p>
            <a:p>
              <a:r>
                <a:rPr lang="en-US" sz="2000" dirty="0">
                  <a:cs typeface="Arial" panose="020B0604020202020204" pitchFamily="34" charset="0"/>
                </a:rPr>
                <a:t>                        </a:t>
              </a:r>
              <a:r>
                <a:rPr lang="en-US" sz="2000" b="1" dirty="0">
                  <a:cs typeface="Arial" panose="020B0604020202020204" pitchFamily="34" charset="0"/>
                </a:rPr>
                <a:t>F</a:t>
              </a:r>
              <a:r>
                <a:rPr lang="en-US" sz="2000" dirty="0">
                  <a:cs typeface="Arial" panose="020B0604020202020204" pitchFamily="34" charset="0"/>
                </a:rPr>
                <a:t>*SCIAMACHY(</a:t>
              </a:r>
              <a:r>
                <a:rPr lang="en-US" sz="2000" dirty="0">
                  <a:latin typeface="Symbol" pitchFamily="2" charset="2"/>
                  <a:cs typeface="Arial" panose="020B0604020202020204" pitchFamily="34" charset="0"/>
                </a:rPr>
                <a:t>l</a:t>
              </a:r>
              <a:r>
                <a:rPr lang="en-US" sz="2000" dirty="0">
                  <a:cs typeface="Arial" panose="020B0604020202020204" pitchFamily="34" charset="0"/>
                </a:rPr>
                <a:t>)   and  EPIC (</a:t>
              </a:r>
              <a:r>
                <a:rPr lang="en-US" sz="2000" dirty="0">
                  <a:latin typeface="Symbol" pitchFamily="2" charset="2"/>
                  <a:cs typeface="Arial" panose="020B0604020202020204" pitchFamily="34" charset="0"/>
                </a:rPr>
                <a:t>l</a:t>
              </a:r>
              <a:r>
                <a:rPr lang="en-US" sz="2000" dirty="0">
                  <a:cs typeface="Arial" panose="020B0604020202020204" pitchFamily="34" charset="0"/>
                </a:rPr>
                <a:t>) at 443, 551, 680, 780 nm</a:t>
              </a:r>
            </a:p>
            <a:p>
              <a:endParaRPr lang="en-US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sz="2000" dirty="0">
                  <a:cs typeface="Arial" panose="020B0604020202020204" pitchFamily="34" charset="0"/>
                </a:rPr>
                <a:t>SCIAMACHY/EPIC BB radiance   =   </a:t>
              </a:r>
              <a:r>
                <a:rPr lang="en-US" sz="2000" b="1" dirty="0">
                  <a:cs typeface="Arial" panose="020B0604020202020204" pitchFamily="34" charset="0"/>
                </a:rPr>
                <a:t>F</a:t>
              </a:r>
              <a:r>
                <a:rPr lang="en-US" sz="2000" dirty="0">
                  <a:cs typeface="Arial" panose="020B0604020202020204" pitchFamily="34" charset="0"/>
                </a:rPr>
                <a:t>*            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2000" baseline="-25000" dirty="0">
                  <a:latin typeface="Symbol" pitchFamily="2" charset="2"/>
                  <a:cs typeface="Arial" panose="020B0604020202020204" pitchFamily="34" charset="0"/>
                </a:rPr>
                <a:t>l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2000" dirty="0">
                  <a:cs typeface="Arial" panose="020B0604020202020204" pitchFamily="34" charset="0"/>
                </a:rPr>
                <a:t>d</a:t>
              </a:r>
              <a:r>
                <a:rPr lang="en-US" sz="2000" dirty="0">
                  <a:latin typeface="Symbol" pitchFamily="2" charset="2"/>
                  <a:cs typeface="Arial" panose="020B0604020202020204" pitchFamily="34" charset="0"/>
                </a:rPr>
                <a:t>l 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      </a:t>
              </a:r>
              <a:r>
                <a:rPr lang="en-US" sz="2000" dirty="0">
                  <a:latin typeface="Symbol" pitchFamily="2" charset="2"/>
                  <a:cs typeface="Arial" panose="020B0604020202020204" pitchFamily="34" charset="0"/>
                </a:rPr>
                <a:t>l </a:t>
              </a:r>
              <a:r>
                <a:rPr lang="en-US" sz="2000" dirty="0">
                  <a:cs typeface="Arial" panose="020B0604020202020204" pitchFamily="34" charset="0"/>
                </a:rPr>
                <a:t>=  300 nm : 2.0 </a:t>
              </a:r>
              <a:r>
                <a:rPr lang="en-US" sz="2000" dirty="0">
                  <a:latin typeface="Symbol" pitchFamily="2" charset="2"/>
                  <a:cs typeface="Arial" panose="020B0604020202020204" pitchFamily="34" charset="0"/>
                </a:rPr>
                <a:t>m</a:t>
              </a:r>
            </a:p>
            <a:p>
              <a:endParaRPr lang="en-US" sz="2000" dirty="0">
                <a:cs typeface="Arial" panose="020B0604020202020204" pitchFamily="34" charset="0"/>
              </a:endParaRPr>
            </a:p>
            <a:p>
              <a:endParaRPr 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CE676E-533F-6D43-8543-9A6540CD652A}"/>
                </a:ext>
              </a:extLst>
            </p:cNvPr>
            <p:cNvSpPr txBox="1"/>
            <p:nvPr/>
          </p:nvSpPr>
          <p:spPr>
            <a:xfrm>
              <a:off x="2929298" y="1737259"/>
              <a:ext cx="47088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ymbol" pitchFamily="2" charset="2"/>
                </a:rPr>
                <a:t> 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30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1AA47-1CCC-DF43-9603-ED8273179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64" t="50001" r="14575" b="18483"/>
          <a:stretch/>
        </p:blipFill>
        <p:spPr>
          <a:xfrm rot="16200000">
            <a:off x="5596926" y="-610424"/>
            <a:ext cx="6380577" cy="7317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F42A6-0695-BE42-9F09-173E9E951A3B}"/>
              </a:ext>
            </a:extLst>
          </p:cNvPr>
          <p:cNvSpPr txBox="1"/>
          <p:nvPr/>
        </p:nvSpPr>
        <p:spPr>
          <a:xfrm>
            <a:off x="5723729" y="6204071"/>
            <a:ext cx="46258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SCIAMACHY BB scaled to EPIC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86DB4-3434-BC42-8C91-60D67193D36C}"/>
              </a:ext>
            </a:extLst>
          </p:cNvPr>
          <p:cNvSpPr txBox="1"/>
          <p:nvPr/>
        </p:nvSpPr>
        <p:spPr>
          <a:xfrm>
            <a:off x="7592311" y="4619127"/>
            <a:ext cx="47114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C0102"/>
                </a:solidFill>
              </a:rPr>
              <a:t>Thick cloud COD&gt;60 </a:t>
            </a:r>
            <a:r>
              <a:rPr lang="en-US" sz="2800" dirty="0" err="1">
                <a:solidFill>
                  <a:srgbClr val="FC0102"/>
                </a:solidFill>
              </a:rPr>
              <a:t>Cld</a:t>
            </a:r>
            <a:r>
              <a:rPr lang="en-US" sz="2800" baseline="-25000" dirty="0" err="1">
                <a:solidFill>
                  <a:srgbClr val="FC0102"/>
                </a:solidFill>
              </a:rPr>
              <a:t>frac</a:t>
            </a:r>
            <a:r>
              <a:rPr lang="en-US" sz="2800" dirty="0">
                <a:solidFill>
                  <a:srgbClr val="FC0102"/>
                </a:solidFill>
              </a:rPr>
              <a:t>&gt;95</a:t>
            </a:r>
            <a:endParaRPr lang="en-US" sz="2800" dirty="0">
              <a:solidFill>
                <a:srgbClr val="FC0102"/>
              </a:solidFill>
              <a:latin typeface="Symbol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333FF-20F9-2D49-B637-3A8C0C0EA387}"/>
              </a:ext>
            </a:extLst>
          </p:cNvPr>
          <p:cNvSpPr txBox="1"/>
          <p:nvPr/>
        </p:nvSpPr>
        <p:spPr>
          <a:xfrm>
            <a:off x="8257438" y="5144652"/>
            <a:ext cx="41701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C0102"/>
                </a:solidFill>
              </a:rPr>
              <a:t> </a:t>
            </a:r>
            <a:r>
              <a:rPr lang="en-US" sz="2800" dirty="0">
                <a:solidFill>
                  <a:srgbClr val="0032FD"/>
                </a:solidFill>
              </a:rPr>
              <a:t>Clear Ocean   </a:t>
            </a:r>
            <a:r>
              <a:rPr lang="en-US" sz="2800" dirty="0" err="1">
                <a:solidFill>
                  <a:srgbClr val="0032FD"/>
                </a:solidFill>
              </a:rPr>
              <a:t>Cld</a:t>
            </a:r>
            <a:r>
              <a:rPr lang="en-US" sz="2800" baseline="-25000" dirty="0" err="1">
                <a:solidFill>
                  <a:srgbClr val="0032FD"/>
                </a:solidFill>
              </a:rPr>
              <a:t>frac</a:t>
            </a:r>
            <a:r>
              <a:rPr lang="en-US" sz="2800" baseline="-25000" dirty="0">
                <a:solidFill>
                  <a:srgbClr val="0032FD"/>
                </a:solidFill>
              </a:rPr>
              <a:t>   </a:t>
            </a:r>
            <a:r>
              <a:rPr lang="en-US" sz="2800" dirty="0">
                <a:solidFill>
                  <a:srgbClr val="0032FD"/>
                </a:solidFill>
              </a:rPr>
              <a:t>&lt; 1%</a:t>
            </a:r>
            <a:endParaRPr lang="en-US" sz="2800" dirty="0">
              <a:solidFill>
                <a:srgbClr val="0032FD"/>
              </a:solidFill>
              <a:latin typeface="Symbol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51467B-081F-7C40-B3D5-F83449552755}"/>
              </a:ext>
            </a:extLst>
          </p:cNvPr>
          <p:cNvSpPr txBox="1"/>
          <p:nvPr/>
        </p:nvSpPr>
        <p:spPr>
          <a:xfrm rot="16200000">
            <a:off x="3127130" y="3245270"/>
            <a:ext cx="3490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CERES flux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Anisotropy / </a:t>
            </a:r>
            <a:r>
              <a:rPr lang="en-US" sz="2400" dirty="0">
                <a:latin typeface="Symbol" pitchFamily="2" charset="2"/>
                <a:cs typeface="Arial" panose="020B0604020202020204" pitchFamily="34" charset="0"/>
              </a:rPr>
              <a:t>p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3ABAFB-413D-DF4C-B470-6B146D22BEB6}"/>
              </a:ext>
            </a:extLst>
          </p:cNvPr>
          <p:cNvSpPr txBox="1"/>
          <p:nvPr/>
        </p:nvSpPr>
        <p:spPr>
          <a:xfrm>
            <a:off x="-203434" y="129749"/>
            <a:ext cx="4950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Compare SW Broadband radiances from SCIAMACHY/EPIC and CERES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4CEA3F-2445-474C-A6EA-FDAF50542FDD}"/>
              </a:ext>
            </a:extLst>
          </p:cNvPr>
          <p:cNvSpPr/>
          <p:nvPr/>
        </p:nvSpPr>
        <p:spPr>
          <a:xfrm rot="16200000">
            <a:off x="4250784" y="1669034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 Wm</a:t>
            </a:r>
            <a:r>
              <a:rPr lang="en-US" baseline="30000" dirty="0"/>
              <a:t>-2</a:t>
            </a:r>
            <a:r>
              <a:rPr lang="en-US" dirty="0"/>
              <a:t> str</a:t>
            </a:r>
            <a:r>
              <a:rPr lang="en-US" baseline="30000" dirty="0"/>
              <a:t>-1</a:t>
            </a:r>
            <a:r>
              <a:rPr lang="en-US" dirty="0"/>
              <a:t> 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70C74B-7D5D-7E44-A215-3D22A499714D}"/>
              </a:ext>
            </a:extLst>
          </p:cNvPr>
          <p:cNvSpPr/>
          <p:nvPr/>
        </p:nvSpPr>
        <p:spPr>
          <a:xfrm>
            <a:off x="10502879" y="6254294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 Wm</a:t>
            </a:r>
            <a:r>
              <a:rPr lang="en-US" baseline="30000" dirty="0"/>
              <a:t>-2</a:t>
            </a:r>
            <a:r>
              <a:rPr lang="en-US" dirty="0"/>
              <a:t> str</a:t>
            </a:r>
            <a:r>
              <a:rPr lang="en-US" baseline="30000" dirty="0"/>
              <a:t>-1</a:t>
            </a:r>
            <a:r>
              <a:rPr lang="en-US" dirty="0"/>
              <a:t> 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ACBE69-7767-9D48-BBB3-B221304C0945}"/>
              </a:ext>
            </a:extLst>
          </p:cNvPr>
          <p:cNvSpPr txBox="1"/>
          <p:nvPr/>
        </p:nvSpPr>
        <p:spPr>
          <a:xfrm>
            <a:off x="115814" y="3510867"/>
            <a:ext cx="4086469" cy="2554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Each point is an EPIC pixel from all images on 16 May, 2017. </a:t>
            </a:r>
          </a:p>
          <a:p>
            <a:endParaRPr lang="en-US" sz="2000" dirty="0"/>
          </a:p>
          <a:p>
            <a:r>
              <a:rPr lang="en-US" sz="2000" dirty="0"/>
              <a:t>The CERES flux is Single Satellite Footprint (SSF) observations within 30 minutes of EPIC pixel.</a:t>
            </a:r>
          </a:p>
          <a:p>
            <a:endParaRPr lang="en-US" sz="2000" dirty="0"/>
          </a:p>
          <a:p>
            <a:r>
              <a:rPr lang="en-US" sz="2000" dirty="0"/>
              <a:t>CERES Anisotropies are Edition 2</a:t>
            </a:r>
          </a:p>
        </p:txBody>
      </p:sp>
    </p:spTree>
    <p:extLst>
      <p:ext uri="{BB962C8B-B14F-4D97-AF65-F5344CB8AC3E}">
        <p14:creationId xmlns:p14="http://schemas.microsoft.com/office/powerpoint/2010/main" val="241717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2F3351-315D-5146-9EB6-8DAB9F065D5B}"/>
              </a:ext>
            </a:extLst>
          </p:cNvPr>
          <p:cNvSpPr txBox="1"/>
          <p:nvPr/>
        </p:nvSpPr>
        <p:spPr>
          <a:xfrm>
            <a:off x="190501" y="1474212"/>
            <a:ext cx="1148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SW Broadband radiances from EPIC and CERES over Clear Ocean and Thick Cloud are not quite co-linear. Further investigation …</a:t>
            </a:r>
          </a:p>
          <a:p>
            <a:endParaRPr lang="en-US" sz="2400" dirty="0"/>
          </a:p>
          <a:p>
            <a:r>
              <a:rPr lang="en-US" sz="2800" dirty="0"/>
              <a:t>Viewing/Illumination geometries for SCIAMACHY and EPIC are different. </a:t>
            </a:r>
          </a:p>
          <a:p>
            <a:r>
              <a:rPr lang="en-US" sz="2800" dirty="0"/>
              <a:t>Use </a:t>
            </a:r>
            <a:r>
              <a:rPr lang="en-US" sz="2800" dirty="0" err="1"/>
              <a:t>Vlidort</a:t>
            </a:r>
            <a:r>
              <a:rPr lang="en-US" sz="2800" dirty="0"/>
              <a:t> to account for this.</a:t>
            </a:r>
          </a:p>
          <a:p>
            <a:endParaRPr lang="en-US" sz="2800" dirty="0"/>
          </a:p>
          <a:p>
            <a:r>
              <a:rPr lang="en-US" sz="2800" dirty="0"/>
              <a:t>Determine EPIC Broadband for additional scenes: Forest, Grassland, Desert…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B2E10-B005-4449-AFAF-728AC5D01F2A}"/>
              </a:ext>
            </a:extLst>
          </p:cNvPr>
          <p:cNvSpPr txBox="1"/>
          <p:nvPr/>
        </p:nvSpPr>
        <p:spPr>
          <a:xfrm>
            <a:off x="4610100" y="457200"/>
            <a:ext cx="20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7052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1AA47-1CCC-DF43-9603-ED8273179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64" t="50001" r="41109" b="41382"/>
          <a:stretch/>
        </p:blipFill>
        <p:spPr>
          <a:xfrm rot="16200000">
            <a:off x="4593542" y="-575264"/>
            <a:ext cx="6506569" cy="8038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F42A6-0695-BE42-9F09-173E9E951A3B}"/>
              </a:ext>
            </a:extLst>
          </p:cNvPr>
          <p:cNvSpPr txBox="1"/>
          <p:nvPr/>
        </p:nvSpPr>
        <p:spPr>
          <a:xfrm>
            <a:off x="5723729" y="6204071"/>
            <a:ext cx="46258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SCIAMACHY BB scaled to EPIC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333FF-20F9-2D49-B637-3A8C0C0EA387}"/>
              </a:ext>
            </a:extLst>
          </p:cNvPr>
          <p:cNvSpPr txBox="1"/>
          <p:nvPr/>
        </p:nvSpPr>
        <p:spPr>
          <a:xfrm>
            <a:off x="7989719" y="3996336"/>
            <a:ext cx="41701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C0102"/>
                </a:solidFill>
              </a:rPr>
              <a:t> </a:t>
            </a:r>
            <a:r>
              <a:rPr lang="en-US" sz="2800" dirty="0">
                <a:solidFill>
                  <a:srgbClr val="0032FD"/>
                </a:solidFill>
              </a:rPr>
              <a:t>Clear Ocean   </a:t>
            </a:r>
            <a:r>
              <a:rPr lang="en-US" sz="2800" dirty="0" err="1">
                <a:solidFill>
                  <a:srgbClr val="0032FD"/>
                </a:solidFill>
              </a:rPr>
              <a:t>Cld</a:t>
            </a:r>
            <a:r>
              <a:rPr lang="en-US" sz="2800" baseline="-25000" dirty="0" err="1">
                <a:solidFill>
                  <a:srgbClr val="0032FD"/>
                </a:solidFill>
              </a:rPr>
              <a:t>frac</a:t>
            </a:r>
            <a:r>
              <a:rPr lang="en-US" sz="2800" baseline="-25000" dirty="0">
                <a:solidFill>
                  <a:srgbClr val="0032FD"/>
                </a:solidFill>
              </a:rPr>
              <a:t>   </a:t>
            </a:r>
            <a:r>
              <a:rPr lang="en-US" sz="2800" dirty="0">
                <a:solidFill>
                  <a:srgbClr val="0032FD"/>
                </a:solidFill>
              </a:rPr>
              <a:t>&lt; 1%</a:t>
            </a:r>
            <a:endParaRPr lang="en-US" sz="2800" dirty="0">
              <a:solidFill>
                <a:srgbClr val="0032FD"/>
              </a:solidFill>
              <a:latin typeface="Symbol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51467B-081F-7C40-B3D5-F83449552755}"/>
              </a:ext>
            </a:extLst>
          </p:cNvPr>
          <p:cNvSpPr txBox="1"/>
          <p:nvPr/>
        </p:nvSpPr>
        <p:spPr>
          <a:xfrm rot="16200000">
            <a:off x="3127130" y="3245270"/>
            <a:ext cx="3490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CERES flux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Anisotropy / </a:t>
            </a:r>
            <a:r>
              <a:rPr lang="en-US" sz="2400" dirty="0">
                <a:latin typeface="Symbol" pitchFamily="2" charset="2"/>
                <a:cs typeface="Arial" panose="020B0604020202020204" pitchFamily="34" charset="0"/>
              </a:rPr>
              <a:t>p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4CEA3F-2445-474C-A6EA-FDAF50542FDD}"/>
              </a:ext>
            </a:extLst>
          </p:cNvPr>
          <p:cNvSpPr/>
          <p:nvPr/>
        </p:nvSpPr>
        <p:spPr>
          <a:xfrm rot="16200000">
            <a:off x="4250784" y="1669034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 Wm</a:t>
            </a:r>
            <a:r>
              <a:rPr lang="en-US" baseline="30000" dirty="0"/>
              <a:t>-2</a:t>
            </a:r>
            <a:r>
              <a:rPr lang="en-US" dirty="0"/>
              <a:t> str</a:t>
            </a:r>
            <a:r>
              <a:rPr lang="en-US" baseline="30000" dirty="0"/>
              <a:t>-1</a:t>
            </a:r>
            <a:r>
              <a:rPr lang="en-US" dirty="0"/>
              <a:t> 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70C74B-7D5D-7E44-A215-3D22A499714D}"/>
              </a:ext>
            </a:extLst>
          </p:cNvPr>
          <p:cNvSpPr/>
          <p:nvPr/>
        </p:nvSpPr>
        <p:spPr>
          <a:xfrm>
            <a:off x="10502879" y="6254294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 Wm</a:t>
            </a:r>
            <a:r>
              <a:rPr lang="en-US" baseline="30000" dirty="0"/>
              <a:t>-2</a:t>
            </a:r>
            <a:r>
              <a:rPr lang="en-US" dirty="0"/>
              <a:t> str</a:t>
            </a:r>
            <a:r>
              <a:rPr lang="en-US" baseline="30000" dirty="0"/>
              <a:t>-1</a:t>
            </a:r>
            <a:r>
              <a:rPr lang="en-US" dirty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11949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474</Words>
  <Application>Microsoft Macintosh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Bradley Hand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Weaver, Clark J. (GSFC-614.0)[UNIVERSITY OF MARYLAND]</dc:creator>
  <cp:keywords/>
  <dc:description/>
  <cp:lastModifiedBy>Weaver, Clark J. (GSFC-614.0)[UNIVERSITY OF MARYLAND]</cp:lastModifiedBy>
  <cp:revision>69</cp:revision>
  <dcterms:created xsi:type="dcterms:W3CDTF">2020-04-27T20:21:07Z</dcterms:created>
  <dcterms:modified xsi:type="dcterms:W3CDTF">2020-10-06T17:43:10Z</dcterms:modified>
  <cp:category/>
</cp:coreProperties>
</file>