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8" r:id="rId4"/>
    <p:sldId id="297" r:id="rId5"/>
    <p:sldId id="260" r:id="rId6"/>
    <p:sldId id="337" r:id="rId7"/>
    <p:sldId id="288" r:id="rId8"/>
    <p:sldId id="334" r:id="rId9"/>
    <p:sldId id="323" r:id="rId10"/>
    <p:sldId id="281" r:id="rId11"/>
    <p:sldId id="329" r:id="rId12"/>
    <p:sldId id="338" r:id="rId13"/>
    <p:sldId id="313" r:id="rId14"/>
    <p:sldId id="344" r:id="rId15"/>
    <p:sldId id="333" r:id="rId16"/>
    <p:sldId id="340" r:id="rId17"/>
    <p:sldId id="330" r:id="rId18"/>
    <p:sldId id="290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F04"/>
    <a:srgbClr val="47B050"/>
    <a:srgbClr val="CC2A00"/>
    <a:srgbClr val="2600DC"/>
    <a:srgbClr val="007E22"/>
    <a:srgbClr val="FBFBFB"/>
    <a:srgbClr val="000000"/>
    <a:srgbClr val="ACF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066"/>
    <p:restoredTop sz="93333"/>
  </p:normalViewPr>
  <p:slideViewPr>
    <p:cSldViewPr snapToGrid="0" snapToObjects="1">
      <p:cViewPr varScale="1">
        <p:scale>
          <a:sx n="119" d="100"/>
          <a:sy n="119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337A8-BE4C-7847-92D7-845B1C87BB6D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6E53-6674-7746-8E96-5511C1194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6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D6E53-6674-7746-8E96-5511C1194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Left: </a:t>
            </a:r>
            <a:r>
              <a:rPr lang="en-US" dirty="0">
                <a:solidFill>
                  <a:schemeClr val="bg1"/>
                </a:solidFill>
              </a:rPr>
              <a:t>Senegal-Mali border area ISS, Feb. 4, 2008, ISS, https://</a:t>
            </a:r>
            <a:r>
              <a:rPr lang="en-US" dirty="0" err="1">
                <a:solidFill>
                  <a:schemeClr val="bg1"/>
                </a:solidFill>
              </a:rPr>
              <a:t>www.nasa.gov</a:t>
            </a:r>
            <a:r>
              <a:rPr lang="en-US" dirty="0">
                <a:solidFill>
                  <a:schemeClr val="bg1"/>
                </a:solidFill>
              </a:rPr>
              <a:t>/topics/earth/features/</a:t>
            </a:r>
            <a:r>
              <a:rPr lang="en-US" dirty="0" err="1">
                <a:solidFill>
                  <a:schemeClr val="bg1"/>
                </a:solidFill>
              </a:rPr>
              <a:t>astronauts_eyes</a:t>
            </a:r>
            <a:r>
              <a:rPr lang="en-US" dirty="0">
                <a:solidFill>
                  <a:schemeClr val="bg1"/>
                </a:solidFill>
              </a:rPr>
              <a:t>/iss016e27426.html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Right: Eastern Africa, ISS, https://</a:t>
            </a:r>
            <a:r>
              <a:rPr lang="en-US" dirty="0" err="1">
                <a:solidFill>
                  <a:schemeClr val="bg1"/>
                </a:solidFill>
              </a:rPr>
              <a:t>eol.jsc.nasa.gov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SearchPhotos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photo.pl?mission</a:t>
            </a:r>
            <a:r>
              <a:rPr lang="en-US" dirty="0">
                <a:solidFill>
                  <a:schemeClr val="bg1"/>
                </a:solidFill>
              </a:rPr>
              <a:t>=STS096&amp;roll=724&amp;frame=20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D6E53-6674-7746-8E96-5511C11940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0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https://</a:t>
            </a:r>
            <a:r>
              <a:rPr lang="en-US" sz="1200" dirty="0" err="1"/>
              <a:t>earthobservatory.nasa.gov</a:t>
            </a:r>
            <a:r>
              <a:rPr lang="en-US" sz="1200" dirty="0"/>
              <a:t>/images/78101/the-anatomy-of-a-thunderstorm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D6E53-6674-7746-8E96-5511C11940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4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3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0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C3FF5-2563-7B46-A92C-9D3F43BE70D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5E7D-CA62-2E46-9B7C-711EF5957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94" y="2146711"/>
            <a:ext cx="11261558" cy="144758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Deep Space Observations of Cloud Glints: Spectral and Seasonal Dependence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79" y="3907955"/>
            <a:ext cx="9144000" cy="931461"/>
          </a:xfrm>
        </p:spPr>
        <p:txBody>
          <a:bodyPr/>
          <a:lstStyle/>
          <a:p>
            <a:r>
              <a:rPr lang="en-US" sz="2000" dirty="0" err="1"/>
              <a:t>Tamás</a:t>
            </a:r>
            <a:r>
              <a:rPr lang="en-US" sz="2000" dirty="0"/>
              <a:t> Várnai</a:t>
            </a:r>
            <a:r>
              <a:rPr lang="en-US" sz="2000" baseline="30000" dirty="0"/>
              <a:t>1,2</a:t>
            </a:r>
            <a:r>
              <a:rPr lang="en-US" sz="2000" dirty="0"/>
              <a:t>, Alexander Marshak</a:t>
            </a:r>
            <a:r>
              <a:rPr lang="en-US" sz="2000" baseline="30000" dirty="0"/>
              <a:t>1</a:t>
            </a:r>
            <a:r>
              <a:rPr lang="en-US" sz="2000" dirty="0"/>
              <a:t>, Alexander Kostinski</a:t>
            </a:r>
            <a:r>
              <a:rPr lang="en-US" sz="2000" baseline="30000" dirty="0"/>
              <a:t>3</a:t>
            </a:r>
          </a:p>
          <a:p>
            <a:r>
              <a:rPr lang="en-US" sz="1800" dirty="0"/>
              <a:t>1: NASA GSFC,  2: UMBC JCET,  3: Michigan Technological University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7" y="277096"/>
            <a:ext cx="1282235" cy="1089681"/>
          </a:xfrm>
          <a:prstGeom prst="rect">
            <a:avLst/>
          </a:prstGeom>
        </p:spPr>
      </p:pic>
      <p:pic>
        <p:nvPicPr>
          <p:cNvPr id="6" name="Picture 5" descr="JCE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79" y="277095"/>
            <a:ext cx="1111952" cy="10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" y="96517"/>
            <a:ext cx="11939450" cy="1325563"/>
          </a:xfrm>
        </p:spPr>
        <p:txBody>
          <a:bodyPr>
            <a:normAutofit/>
          </a:bodyPr>
          <a:lstStyle/>
          <a:p>
            <a:r>
              <a:rPr lang="en-US" b="1" dirty="0"/>
              <a:t>Location of glint varies with season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CE111-BB0F-C741-A28E-0B1FF7F35997}"/>
              </a:ext>
            </a:extLst>
          </p:cNvPr>
          <p:cNvGrpSpPr/>
          <p:nvPr/>
        </p:nvGrpSpPr>
        <p:grpSpPr>
          <a:xfrm>
            <a:off x="341409" y="2005331"/>
            <a:ext cx="6675120" cy="3108960"/>
            <a:chOff x="5355771" y="1965960"/>
            <a:chExt cx="6675120" cy="31089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33E232-E88D-9841-B07B-6F3BE7F38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441" t="23995" r="10831" b="17337"/>
            <a:stretch/>
          </p:blipFill>
          <p:spPr>
            <a:xfrm>
              <a:off x="5355771" y="1965960"/>
              <a:ext cx="6675120" cy="3108960"/>
            </a:xfrm>
            <a:prstGeom prst="rect">
              <a:avLst/>
            </a:prstGeom>
          </p:spPr>
        </p:pic>
        <p:sp>
          <p:nvSpPr>
            <p:cNvPr id="3" name="Moon 2">
              <a:extLst>
                <a:ext uri="{FF2B5EF4-FFF2-40B4-BE49-F238E27FC236}">
                  <a16:creationId xmlns:a16="http://schemas.microsoft.com/office/drawing/2014/main" id="{3292A7A0-EDA5-EB44-9BDB-901343F39C4A}"/>
                </a:ext>
              </a:extLst>
            </p:cNvPr>
            <p:cNvSpPr/>
            <p:nvPr/>
          </p:nvSpPr>
          <p:spPr>
            <a:xfrm>
              <a:off x="5486400" y="3071191"/>
              <a:ext cx="695738" cy="1426464"/>
            </a:xfrm>
            <a:prstGeom prst="moon">
              <a:avLst>
                <a:gd name="adj" fmla="val 87500"/>
              </a:avLst>
            </a:prstGeom>
            <a:solidFill>
              <a:schemeClr val="tx2">
                <a:alpha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oon 5">
              <a:extLst>
                <a:ext uri="{FF2B5EF4-FFF2-40B4-BE49-F238E27FC236}">
                  <a16:creationId xmlns:a16="http://schemas.microsoft.com/office/drawing/2014/main" id="{52EDECE4-EC64-FC46-A4A7-22E6AB0AE1BA}"/>
                </a:ext>
              </a:extLst>
            </p:cNvPr>
            <p:cNvSpPr/>
            <p:nvPr/>
          </p:nvSpPr>
          <p:spPr>
            <a:xfrm flipH="1">
              <a:off x="10846453" y="3071191"/>
              <a:ext cx="695738" cy="1426464"/>
            </a:xfrm>
            <a:prstGeom prst="moon">
              <a:avLst>
                <a:gd name="adj" fmla="val 87500"/>
              </a:avLst>
            </a:prstGeom>
            <a:solidFill>
              <a:schemeClr val="tx2">
                <a:alpha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53FDDB-573A-504E-BEFA-9585137DC368}"/>
              </a:ext>
            </a:extLst>
          </p:cNvPr>
          <p:cNvSpPr txBox="1"/>
          <p:nvPr/>
        </p:nvSpPr>
        <p:spPr>
          <a:xfrm>
            <a:off x="10016789" y="6488668"/>
            <a:ext cx="217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Marshak</a:t>
            </a:r>
            <a:r>
              <a:rPr lang="en-US" dirty="0"/>
              <a:t> et al. (2017)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B91640-FB0E-A64E-BAE4-E79D080EDBA3}"/>
              </a:ext>
            </a:extLst>
          </p:cNvPr>
          <p:cNvGrpSpPr/>
          <p:nvPr/>
        </p:nvGrpSpPr>
        <p:grpSpPr>
          <a:xfrm>
            <a:off x="6859968" y="1141807"/>
            <a:ext cx="4990623" cy="4990623"/>
            <a:chOff x="6859968" y="1141807"/>
            <a:chExt cx="4990623" cy="4990623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729F3F8-A626-0344-ADE6-5C1E60498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9968" y="1141807"/>
              <a:ext cx="4990623" cy="49906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BB31A2-6D2A-6745-8CAE-A60CDBEEABFF}"/>
                </a:ext>
              </a:extLst>
            </p:cNvPr>
            <p:cNvSpPr txBox="1"/>
            <p:nvPr/>
          </p:nvSpPr>
          <p:spPr>
            <a:xfrm>
              <a:off x="8042658" y="1647015"/>
              <a:ext cx="3061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Location of cloud glints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59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7C6E-30E6-BC44-8B92-4F9493B4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5" y="120574"/>
            <a:ext cx="11674549" cy="1325563"/>
          </a:xfrm>
        </p:spPr>
        <p:txBody>
          <a:bodyPr/>
          <a:lstStyle/>
          <a:p>
            <a:r>
              <a:rPr lang="en-US" dirty="0"/>
              <a:t>Seasonal variations are opposite over land &amp; ocean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1288942-BF22-DB47-BFE4-89CD1A98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2" y="1576388"/>
            <a:ext cx="5720388" cy="51673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028FF3-FACC-EF4E-B0D1-5FAE0E0F288B}"/>
              </a:ext>
            </a:extLst>
          </p:cNvPr>
          <p:cNvGrpSpPr/>
          <p:nvPr/>
        </p:nvGrpSpPr>
        <p:grpSpPr>
          <a:xfrm>
            <a:off x="6848328" y="1439403"/>
            <a:ext cx="3947882" cy="5053472"/>
            <a:chOff x="3584428" y="1439403"/>
            <a:chExt cx="3947882" cy="50534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40372D-9955-7140-9D4D-87700FE99E32}"/>
                </a:ext>
              </a:extLst>
            </p:cNvPr>
            <p:cNvSpPr/>
            <p:nvPr/>
          </p:nvSpPr>
          <p:spPr>
            <a:xfrm>
              <a:off x="3674653" y="2633664"/>
              <a:ext cx="196645" cy="175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6A51A5-EA26-C14A-A74A-D190D18CC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47796"/>
            <a:stretch/>
          </p:blipFill>
          <p:spPr>
            <a:xfrm>
              <a:off x="3772975" y="1439403"/>
              <a:ext cx="3749040" cy="268110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FAE96E-AFFA-6A44-8302-2D8C80030EFE}"/>
                </a:ext>
              </a:extLst>
            </p:cNvPr>
            <p:cNvSpPr/>
            <p:nvPr/>
          </p:nvSpPr>
          <p:spPr>
            <a:xfrm>
              <a:off x="4407222" y="2481264"/>
              <a:ext cx="196645" cy="175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0D9D9C99-B87C-834A-BF25-9B53A5FEB49E}"/>
                </a:ext>
              </a:extLst>
            </p:cNvPr>
            <p:cNvSpPr/>
            <p:nvPr/>
          </p:nvSpPr>
          <p:spPr>
            <a:xfrm>
              <a:off x="5497292" y="2721969"/>
              <a:ext cx="182880" cy="18288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EA46BBD4-2D0E-724B-BF39-F7D301D724F3}"/>
                </a:ext>
              </a:extLst>
            </p:cNvPr>
            <p:cNvSpPr/>
            <p:nvPr/>
          </p:nvSpPr>
          <p:spPr>
            <a:xfrm>
              <a:off x="6010391" y="3149759"/>
              <a:ext cx="182880" cy="182880"/>
            </a:xfrm>
            <a:prstGeom prst="star5">
              <a:avLst/>
            </a:prstGeom>
            <a:solidFill>
              <a:srgbClr val="95191B"/>
            </a:solidFill>
            <a:ln>
              <a:solidFill>
                <a:srgbClr val="951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303475-CE1E-944C-A113-A96AB35A6440}"/>
                </a:ext>
              </a:extLst>
            </p:cNvPr>
            <p:cNvSpPr/>
            <p:nvPr/>
          </p:nvSpPr>
          <p:spPr>
            <a:xfrm>
              <a:off x="4213510" y="1449234"/>
              <a:ext cx="3308506" cy="182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05B2B1-CED6-E74E-BE8E-0B5B6334E0A9}"/>
                </a:ext>
              </a:extLst>
            </p:cNvPr>
            <p:cNvSpPr txBox="1"/>
            <p:nvPr/>
          </p:nvSpPr>
          <p:spPr>
            <a:xfrm>
              <a:off x="5212156" y="3818068"/>
              <a:ext cx="12293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Latitude [°]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055CA5-6637-F24B-AE91-7294A87D835A}"/>
                </a:ext>
              </a:extLst>
            </p:cNvPr>
            <p:cNvSpPr txBox="1"/>
            <p:nvPr/>
          </p:nvSpPr>
          <p:spPr>
            <a:xfrm rot="16200000">
              <a:off x="2872737" y="2536996"/>
              <a:ext cx="18053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Ice cloud fraction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4328AC-CD93-8741-BF8D-3F8941B65BD7}"/>
                </a:ext>
              </a:extLst>
            </p:cNvPr>
            <p:cNvSpPr txBox="1"/>
            <p:nvPr/>
          </p:nvSpPr>
          <p:spPr>
            <a:xfrm>
              <a:off x="5459829" y="1750936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C2A00"/>
                  </a:solidFill>
                </a:rPr>
                <a:t>Land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3BF6C8-D1CA-3A47-9A05-2E98EEA74FC1}"/>
                </a:ext>
              </a:extLst>
            </p:cNvPr>
            <p:cNvSpPr/>
            <p:nvPr/>
          </p:nvSpPr>
          <p:spPr>
            <a:xfrm>
              <a:off x="3584428" y="4893419"/>
              <a:ext cx="196645" cy="175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4A289C-AFF8-6544-B2C5-D8779CE42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97" t="2186" r="-280" b="-1093"/>
            <a:stretch/>
          </p:blipFill>
          <p:spPr>
            <a:xfrm>
              <a:off x="4057590" y="3757799"/>
              <a:ext cx="3474720" cy="265176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10BCA1-6ABD-FC41-A0A2-570BA4BEC7E4}"/>
                </a:ext>
              </a:extLst>
            </p:cNvPr>
            <p:cNvSpPr/>
            <p:nvPr/>
          </p:nvSpPr>
          <p:spPr>
            <a:xfrm>
              <a:off x="4316997" y="4741019"/>
              <a:ext cx="196645" cy="175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>
              <a:extLst>
                <a:ext uri="{FF2B5EF4-FFF2-40B4-BE49-F238E27FC236}">
                  <a16:creationId xmlns:a16="http://schemas.microsoft.com/office/drawing/2014/main" id="{82B4D14F-1AC6-894A-9B95-95DB3CC9B054}"/>
                </a:ext>
              </a:extLst>
            </p:cNvPr>
            <p:cNvSpPr/>
            <p:nvPr/>
          </p:nvSpPr>
          <p:spPr>
            <a:xfrm>
              <a:off x="5451649" y="5486743"/>
              <a:ext cx="182880" cy="18288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E9120C-DE1D-A746-9B43-9F1CD018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6224" y="1813998"/>
              <a:ext cx="882431" cy="860552"/>
            </a:xfrm>
            <a:prstGeom prst="rect">
              <a:avLst/>
            </a:prstGeom>
          </p:spPr>
        </p:pic>
        <p:sp>
          <p:nvSpPr>
            <p:cNvPr id="21" name="5-Point Star 20">
              <a:extLst>
                <a:ext uri="{FF2B5EF4-FFF2-40B4-BE49-F238E27FC236}">
                  <a16:creationId xmlns:a16="http://schemas.microsoft.com/office/drawing/2014/main" id="{3DB9534C-3E56-C84B-8BA9-4F905A69FBC0}"/>
                </a:ext>
              </a:extLst>
            </p:cNvPr>
            <p:cNvSpPr/>
            <p:nvPr/>
          </p:nvSpPr>
          <p:spPr>
            <a:xfrm>
              <a:off x="6010391" y="5308854"/>
              <a:ext cx="182880" cy="182880"/>
            </a:xfrm>
            <a:prstGeom prst="star5">
              <a:avLst/>
            </a:prstGeom>
            <a:solidFill>
              <a:srgbClr val="95191B"/>
            </a:solidFill>
            <a:ln>
              <a:solidFill>
                <a:srgbClr val="951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487598-6470-3442-AECE-BFDEEEA66D42}"/>
                </a:ext>
              </a:extLst>
            </p:cNvPr>
            <p:cNvSpPr txBox="1"/>
            <p:nvPr/>
          </p:nvSpPr>
          <p:spPr>
            <a:xfrm>
              <a:off x="5179888" y="6123543"/>
              <a:ext cx="12293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Latitude [°]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614B02-283F-F24A-9C02-03DB0987B5E0}"/>
                </a:ext>
              </a:extLst>
            </p:cNvPr>
            <p:cNvSpPr txBox="1"/>
            <p:nvPr/>
          </p:nvSpPr>
          <p:spPr>
            <a:xfrm rot="16200000">
              <a:off x="2872737" y="4796751"/>
              <a:ext cx="18053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Ice cloud fraction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5191DD-1CAD-0747-B9EE-4E08BE071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2747" y="3822808"/>
              <a:ext cx="262509" cy="23221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8DC698-83BD-0449-A45D-6F9707883FBE}"/>
                </a:ext>
              </a:extLst>
            </p:cNvPr>
            <p:cNvSpPr txBox="1"/>
            <p:nvPr/>
          </p:nvSpPr>
          <p:spPr>
            <a:xfrm>
              <a:off x="5297452" y="4008141"/>
              <a:ext cx="994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600DC"/>
                  </a:solidFill>
                </a:rPr>
                <a:t>Ocean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E97CBD-C0A8-4641-86DE-5EDA14ECB745}"/>
                </a:ext>
              </a:extLst>
            </p:cNvPr>
            <p:cNvSpPr/>
            <p:nvPr/>
          </p:nvSpPr>
          <p:spPr>
            <a:xfrm>
              <a:off x="4022878" y="1540673"/>
              <a:ext cx="190632" cy="221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736944-65C4-1C4D-9704-3CE49D219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4499" b="4709"/>
            <a:stretch/>
          </p:blipFill>
          <p:spPr>
            <a:xfrm>
              <a:off x="3909224" y="1584366"/>
              <a:ext cx="274320" cy="221284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268FB9-2EAE-C24E-B076-BB5A31B24CCA}"/>
                </a:ext>
              </a:extLst>
            </p:cNvPr>
            <p:cNvSpPr/>
            <p:nvPr/>
          </p:nvSpPr>
          <p:spPr>
            <a:xfrm>
              <a:off x="4142232" y="3739896"/>
              <a:ext cx="3376389" cy="14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E034D0-1A17-8641-870D-83AD077347B4}"/>
                </a:ext>
              </a:extLst>
            </p:cNvPr>
            <p:cNvSpPr txBox="1"/>
            <p:nvPr/>
          </p:nvSpPr>
          <p:spPr>
            <a:xfrm>
              <a:off x="5204559" y="2500268"/>
              <a:ext cx="469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DJF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B365FD-909E-2240-8D1A-F3D370B2E899}"/>
                </a:ext>
              </a:extLst>
            </p:cNvPr>
            <p:cNvSpPr txBox="1"/>
            <p:nvPr/>
          </p:nvSpPr>
          <p:spPr>
            <a:xfrm>
              <a:off x="5216937" y="5229779"/>
              <a:ext cx="469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DJF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788F97-C178-3C48-A80A-4B6950B62630}"/>
                </a:ext>
              </a:extLst>
            </p:cNvPr>
            <p:cNvSpPr txBox="1"/>
            <p:nvPr/>
          </p:nvSpPr>
          <p:spPr>
            <a:xfrm>
              <a:off x="6009582" y="2885794"/>
              <a:ext cx="4312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5191B"/>
                  </a:solidFill>
                </a:rPr>
                <a:t>JJA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AE59E1F-9F81-1149-86D6-E745B3296CC7}"/>
                </a:ext>
              </a:extLst>
            </p:cNvPr>
            <p:cNvSpPr/>
            <p:nvPr/>
          </p:nvSpPr>
          <p:spPr>
            <a:xfrm>
              <a:off x="6002026" y="5007507"/>
              <a:ext cx="461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95191B"/>
                  </a:solidFill>
                </a:rPr>
                <a:t>JJA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5CEACE7-EE4E-974A-ADA5-D2243E415AFE}"/>
              </a:ext>
            </a:extLst>
          </p:cNvPr>
          <p:cNvSpPr txBox="1"/>
          <p:nvPr/>
        </p:nvSpPr>
        <p:spPr>
          <a:xfrm>
            <a:off x="10390370" y="6483147"/>
            <a:ext cx="176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et al. (2013)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F58C4E-4876-AE4E-8CF6-9765892008EB}"/>
              </a:ext>
            </a:extLst>
          </p:cNvPr>
          <p:cNvGrpSpPr/>
          <p:nvPr/>
        </p:nvGrpSpPr>
        <p:grpSpPr>
          <a:xfrm>
            <a:off x="1499194" y="2553918"/>
            <a:ext cx="8856923" cy="2868687"/>
            <a:chOff x="1499194" y="2553918"/>
            <a:chExt cx="8856923" cy="2868687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CA650F-788B-5849-9DB4-24C397134F1D}"/>
                </a:ext>
              </a:extLst>
            </p:cNvPr>
            <p:cNvSpPr/>
            <p:nvPr/>
          </p:nvSpPr>
          <p:spPr>
            <a:xfrm>
              <a:off x="9505507" y="3264195"/>
              <a:ext cx="850610" cy="2158410"/>
            </a:xfrm>
            <a:custGeom>
              <a:avLst/>
              <a:gdLst>
                <a:gd name="connsiteX0" fmla="*/ 0 w 850610"/>
                <a:gd name="connsiteY0" fmla="*/ 0 h 2158410"/>
                <a:gd name="connsiteX1" fmla="*/ 850605 w 850610"/>
                <a:gd name="connsiteY1" fmla="*/ 1052624 h 2158410"/>
                <a:gd name="connsiteX2" fmla="*/ 10633 w 850610"/>
                <a:gd name="connsiteY2" fmla="*/ 2158410 h 215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610" h="2158410">
                  <a:moveTo>
                    <a:pt x="0" y="0"/>
                  </a:moveTo>
                  <a:cubicBezTo>
                    <a:pt x="424416" y="346444"/>
                    <a:pt x="848833" y="692889"/>
                    <a:pt x="850605" y="1052624"/>
                  </a:cubicBezTo>
                  <a:cubicBezTo>
                    <a:pt x="852377" y="1412359"/>
                    <a:pt x="431505" y="1785384"/>
                    <a:pt x="10633" y="215841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250AD58-A38D-5049-844D-B057776FDD05}"/>
                </a:ext>
              </a:extLst>
            </p:cNvPr>
            <p:cNvCxnSpPr>
              <a:cxnSpLocks/>
            </p:cNvCxnSpPr>
            <p:nvPr/>
          </p:nvCxnSpPr>
          <p:spPr>
            <a:xfrm>
              <a:off x="1499194" y="2553918"/>
              <a:ext cx="0" cy="1699104"/>
            </a:xfrm>
            <a:prstGeom prst="straightConnector1">
              <a:avLst/>
            </a:prstGeom>
            <a:ln w="635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F06067-BE4C-3B42-B585-D2E2E7F86713}"/>
              </a:ext>
            </a:extLst>
          </p:cNvPr>
          <p:cNvSpPr txBox="1"/>
          <p:nvPr/>
        </p:nvSpPr>
        <p:spPr>
          <a:xfrm>
            <a:off x="7564757" y="6156436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South                                          North</a:t>
            </a:r>
          </a:p>
        </p:txBody>
      </p:sp>
    </p:spTree>
    <p:extLst>
      <p:ext uri="{BB962C8B-B14F-4D97-AF65-F5344CB8AC3E}">
        <p14:creationId xmlns:p14="http://schemas.microsoft.com/office/powerpoint/2010/main" val="27752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23E6-E76C-984F-A667-C93B3ED6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9" y="78683"/>
            <a:ext cx="11931268" cy="1325563"/>
          </a:xfrm>
        </p:spPr>
        <p:txBody>
          <a:bodyPr>
            <a:normAutofit/>
          </a:bodyPr>
          <a:lstStyle/>
          <a:p>
            <a:r>
              <a:rPr lang="en-US" dirty="0"/>
              <a:t>Cloud glints come mostly from plate-shaped crystals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8DFD56-D415-2949-A8FD-807ED707C8EB}"/>
              </a:ext>
            </a:extLst>
          </p:cNvPr>
          <p:cNvGrpSpPr/>
          <p:nvPr/>
        </p:nvGrpSpPr>
        <p:grpSpPr>
          <a:xfrm>
            <a:off x="1024964" y="1478827"/>
            <a:ext cx="3389312" cy="3295175"/>
            <a:chOff x="8388833" y="3163233"/>
            <a:chExt cx="3389312" cy="3295175"/>
          </a:xfrm>
        </p:grpSpPr>
        <p:pic>
          <p:nvPicPr>
            <p:cNvPr id="5" name="Picture 38" descr="Screen Shot 2016-10-18 at 9.51.28 AM.png">
              <a:extLst>
                <a:ext uri="{FF2B5EF4-FFF2-40B4-BE49-F238E27FC236}">
                  <a16:creationId xmlns:a16="http://schemas.microsoft.com/office/drawing/2014/main" id="{E0CCBC7C-AA51-0B43-A1E5-B40A59809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77"/>
            <a:stretch/>
          </p:blipFill>
          <p:spPr bwMode="auto">
            <a:xfrm>
              <a:off x="8388833" y="3163233"/>
              <a:ext cx="3389312" cy="2834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9">
              <a:extLst>
                <a:ext uri="{FF2B5EF4-FFF2-40B4-BE49-F238E27FC236}">
                  <a16:creationId xmlns:a16="http://schemas.microsoft.com/office/drawing/2014/main" id="{E549BB20-86F4-6045-B2D0-73F0ED938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2974" y="5883029"/>
              <a:ext cx="23463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dirty="0">
                  <a:latin typeface="Calibri" panose="020F0502020204030204" pitchFamily="34" charset="0"/>
                </a:rPr>
                <a:t>Lynch (1994, Appl. Optics)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4896D1-B8DA-1241-A284-0A58D9A0BB0D}"/>
                </a:ext>
              </a:extLst>
            </p:cNvPr>
            <p:cNvSpPr txBox="1"/>
            <p:nvPr/>
          </p:nvSpPr>
          <p:spPr>
            <a:xfrm>
              <a:off x="9734698" y="6119854"/>
              <a:ext cx="614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</a:rPr>
                <a:t>q</a:t>
              </a:r>
              <a:r>
                <a:rPr lang="en-US" sz="1600" dirty="0"/>
                <a:t> ≈1°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69C9F-9EFE-EB4B-9AC9-B17C40707CEF}"/>
              </a:ext>
            </a:extLst>
          </p:cNvPr>
          <p:cNvGrpSpPr/>
          <p:nvPr/>
        </p:nvGrpSpPr>
        <p:grpSpPr>
          <a:xfrm>
            <a:off x="1277224" y="5191435"/>
            <a:ext cx="2884791" cy="1179801"/>
            <a:chOff x="4988559" y="2675333"/>
            <a:chExt cx="2884791" cy="1179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5C34C4-EDF2-584C-B3FA-AD84F1F0B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7009"/>
            <a:stretch/>
          </p:blipFill>
          <p:spPr>
            <a:xfrm rot="600000">
              <a:off x="5099837" y="2757854"/>
              <a:ext cx="2691963" cy="109728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94EC03-1F8A-CE4F-A23E-0CE2219C350A}"/>
                </a:ext>
              </a:extLst>
            </p:cNvPr>
            <p:cNvGrpSpPr/>
            <p:nvPr/>
          </p:nvGrpSpPr>
          <p:grpSpPr>
            <a:xfrm rot="-2700000">
              <a:off x="4988559" y="2675333"/>
              <a:ext cx="365760" cy="365760"/>
              <a:chOff x="8178800" y="1828800"/>
              <a:chExt cx="365760" cy="365760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074AF6AE-30B0-C940-9527-6041A5109477}"/>
                  </a:ext>
                </a:extLst>
              </p:cNvPr>
              <p:cNvSpPr/>
              <p:nvPr/>
            </p:nvSpPr>
            <p:spPr>
              <a:xfrm>
                <a:off x="8178800" y="1828800"/>
                <a:ext cx="365760" cy="36576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C594D683-8941-3841-B3CB-D9D070F89023}"/>
                  </a:ext>
                </a:extLst>
              </p:cNvPr>
              <p:cNvSpPr/>
              <p:nvPr/>
            </p:nvSpPr>
            <p:spPr>
              <a:xfrm flipH="1">
                <a:off x="8178800" y="1828800"/>
                <a:ext cx="365760" cy="36576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AF81C91E-022E-9749-9521-3A087D2E5040}"/>
                  </a:ext>
                </a:extLst>
              </p:cNvPr>
              <p:cNvSpPr/>
              <p:nvPr/>
            </p:nvSpPr>
            <p:spPr>
              <a:xfrm flipV="1">
                <a:off x="8178800" y="1828800"/>
                <a:ext cx="365760" cy="365760"/>
              </a:xfrm>
              <a:prstGeom prst="arc">
                <a:avLst/>
              </a:prstGeom>
              <a:ln w="25400">
                <a:headEnd type="triangl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7A520F-7E3A-3147-A006-A5AD97087017}"/>
                </a:ext>
              </a:extLst>
            </p:cNvPr>
            <p:cNvGrpSpPr>
              <a:grpSpLocks noChangeAspect="1"/>
            </p:cNvGrpSpPr>
            <p:nvPr/>
          </p:nvGrpSpPr>
          <p:grpSpPr>
            <a:xfrm rot="2700000" flipH="1">
              <a:off x="7471014" y="2944792"/>
              <a:ext cx="402336" cy="402336"/>
              <a:chOff x="8178800" y="1828800"/>
              <a:chExt cx="365760" cy="365760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6A0F7B3E-B63B-2547-A705-0687ADAE1A81}"/>
                  </a:ext>
                </a:extLst>
              </p:cNvPr>
              <p:cNvSpPr/>
              <p:nvPr/>
            </p:nvSpPr>
            <p:spPr>
              <a:xfrm>
                <a:off x="8178800" y="1828800"/>
                <a:ext cx="365760" cy="365760"/>
              </a:xfrm>
              <a:prstGeom prst="arc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F28EA0A4-3FE1-0142-AB6E-567D9773D0AA}"/>
                  </a:ext>
                </a:extLst>
              </p:cNvPr>
              <p:cNvSpPr/>
              <p:nvPr/>
            </p:nvSpPr>
            <p:spPr>
              <a:xfrm flipH="1">
                <a:off x="8178800" y="1828800"/>
                <a:ext cx="365760" cy="365760"/>
              </a:xfrm>
              <a:prstGeom prst="arc">
                <a:avLst/>
              </a:prstGeom>
              <a:ln w="476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8D9A75A-C4A9-B044-B134-3E81619110D0}"/>
                  </a:ext>
                </a:extLst>
              </p:cNvPr>
              <p:cNvSpPr/>
              <p:nvPr/>
            </p:nvSpPr>
            <p:spPr>
              <a:xfrm flipV="1">
                <a:off x="8178800" y="1828800"/>
                <a:ext cx="365760" cy="365760"/>
              </a:xfrm>
              <a:prstGeom prst="arc">
                <a:avLst/>
              </a:prstGeom>
              <a:ln w="47625">
                <a:headEnd type="triangl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 descr="Picture 6">
            <a:extLst>
              <a:ext uri="{FF2B5EF4-FFF2-40B4-BE49-F238E27FC236}">
                <a16:creationId xmlns:a16="http://schemas.microsoft.com/office/drawing/2014/main" id="{609715C9-F861-7E46-A705-86D81AFE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9848" y="1690688"/>
            <a:ext cx="3170238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FD67B4-D55E-8E4F-9B8E-DA0253963D05}"/>
              </a:ext>
            </a:extLst>
          </p:cNvPr>
          <p:cNvSpPr txBox="1"/>
          <p:nvPr/>
        </p:nvSpPr>
        <p:spPr>
          <a:xfrm>
            <a:off x="8704967" y="6034457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Libbrecht (2005)</a:t>
            </a:r>
          </a:p>
        </p:txBody>
      </p:sp>
    </p:spTree>
    <p:extLst>
      <p:ext uri="{BB962C8B-B14F-4D97-AF65-F5344CB8AC3E}">
        <p14:creationId xmlns:p14="http://schemas.microsoft.com/office/powerpoint/2010/main" val="1360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794"/>
            <a:ext cx="10789596" cy="1325563"/>
          </a:xfrm>
        </p:spPr>
        <p:txBody>
          <a:bodyPr>
            <a:normAutofit/>
          </a:bodyPr>
          <a:lstStyle/>
          <a:p>
            <a:r>
              <a:rPr lang="en-US" dirty="0"/>
              <a:t>Plates occur mostly in not-too-cold ice clouds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A50DB-2F8B-2840-BFFC-79A4D8B5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57" y="1430474"/>
            <a:ext cx="7557854" cy="5312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2D23D-DEDB-4C4D-BAA4-B099365C6AD9}"/>
              </a:ext>
            </a:extLst>
          </p:cNvPr>
          <p:cNvSpPr txBox="1"/>
          <p:nvPr/>
        </p:nvSpPr>
        <p:spPr>
          <a:xfrm>
            <a:off x="9869476" y="6471250"/>
            <a:ext cx="2231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Bailey and Hallett (2009)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B2EECC-DA00-9C41-8FB9-1F39F422303A}"/>
              </a:ext>
            </a:extLst>
          </p:cNvPr>
          <p:cNvSpPr/>
          <p:nvPr/>
        </p:nvSpPr>
        <p:spPr>
          <a:xfrm>
            <a:off x="6742323" y="5288096"/>
            <a:ext cx="2831335" cy="859316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9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B93D-C11F-2A46-9E65-74188AFB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4764" cy="1325563"/>
          </a:xfrm>
        </p:spPr>
        <p:txBody>
          <a:bodyPr/>
          <a:lstStyle/>
          <a:p>
            <a:r>
              <a:rPr lang="en-US" dirty="0"/>
              <a:t>Higher aerosol content over land can help glints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F34FD8-90BC-2449-9E26-CDDCA595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888" y="1671118"/>
            <a:ext cx="4901588" cy="4821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2BA50-1EEC-9F4E-8B82-BCA3065F4725}"/>
              </a:ext>
            </a:extLst>
          </p:cNvPr>
          <p:cNvSpPr txBox="1"/>
          <p:nvPr/>
        </p:nvSpPr>
        <p:spPr>
          <a:xfrm>
            <a:off x="10665813" y="6519446"/>
            <a:ext cx="15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Fan et al.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F5236-15D0-9548-8F1E-912F5C6057D3}"/>
              </a:ext>
            </a:extLst>
          </p:cNvPr>
          <p:cNvSpPr txBox="1"/>
          <p:nvPr/>
        </p:nvSpPr>
        <p:spPr>
          <a:xfrm>
            <a:off x="0" y="6519446"/>
            <a:ext cx="2040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giovanni.gsfc.nasa.gov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75793-551F-2140-B582-42A15DEB4322}"/>
              </a:ext>
            </a:extLst>
          </p:cNvPr>
          <p:cNvSpPr txBox="1"/>
          <p:nvPr/>
        </p:nvSpPr>
        <p:spPr>
          <a:xfrm>
            <a:off x="1544928" y="2718905"/>
            <a:ext cx="412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 MODIS AOD for JJA, 2017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ED8F9A4-269E-2245-B8DA-ABF3B7ADA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29" b="-1686"/>
          <a:stretch/>
        </p:blipFill>
        <p:spPr>
          <a:xfrm>
            <a:off x="121129" y="3180570"/>
            <a:ext cx="659613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2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7C6E-30E6-BC44-8B92-4F9493B4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0" y="383720"/>
            <a:ext cx="10515600" cy="1325563"/>
          </a:xfrm>
        </p:spPr>
        <p:txBody>
          <a:bodyPr/>
          <a:lstStyle/>
          <a:p>
            <a:r>
              <a:rPr lang="en-US" dirty="0"/>
              <a:t>Oceanic clouds often colder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1288942-BF22-DB47-BFE4-89CD1A98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2" y="1576388"/>
            <a:ext cx="5720388" cy="51673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CEACE7-EE4E-974A-ADA5-D2243E415AFE}"/>
              </a:ext>
            </a:extLst>
          </p:cNvPr>
          <p:cNvSpPr txBox="1"/>
          <p:nvPr/>
        </p:nvSpPr>
        <p:spPr>
          <a:xfrm>
            <a:off x="10404737" y="6459327"/>
            <a:ext cx="176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et al. (2013)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65A88-C863-1147-9212-9C6F46D6162D}"/>
              </a:ext>
            </a:extLst>
          </p:cNvPr>
          <p:cNvSpPr txBox="1"/>
          <p:nvPr/>
        </p:nvSpPr>
        <p:spPr>
          <a:xfrm>
            <a:off x="6268514" y="3635399"/>
            <a:ext cx="4694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MODIS cloud top temperature in JJA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499CC2-C842-8E42-9000-645730B6E6B3}"/>
              </a:ext>
            </a:extLst>
          </p:cNvPr>
          <p:cNvGrpSpPr/>
          <p:nvPr/>
        </p:nvGrpSpPr>
        <p:grpSpPr>
          <a:xfrm>
            <a:off x="6613352" y="4076025"/>
            <a:ext cx="4005072" cy="2187702"/>
            <a:chOff x="6356460" y="3841581"/>
            <a:chExt cx="4005072" cy="2187702"/>
          </a:xfrm>
        </p:grpSpPr>
        <p:pic>
          <p:nvPicPr>
            <p:cNvPr id="8" name="Picture 7" descr="A picture containing device, colorful&#10;&#10;Description automatically generated">
              <a:extLst>
                <a:ext uri="{FF2B5EF4-FFF2-40B4-BE49-F238E27FC236}">
                  <a16:creationId xmlns:a16="http://schemas.microsoft.com/office/drawing/2014/main" id="{C4BF2C67-0237-6E48-9870-DE72743A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6460" y="3841581"/>
              <a:ext cx="4005072" cy="218770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A5CEF3-3D59-AF4A-8F1E-7EF104675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1621" y="4698574"/>
              <a:ext cx="3923783" cy="12573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F72E4F-8824-9941-AC86-5F2E883F16DA}"/>
              </a:ext>
            </a:extLst>
          </p:cNvPr>
          <p:cNvGrpSpPr/>
          <p:nvPr/>
        </p:nvGrpSpPr>
        <p:grpSpPr>
          <a:xfrm>
            <a:off x="7323663" y="6233765"/>
            <a:ext cx="2584450" cy="590550"/>
            <a:chOff x="7519255" y="6233813"/>
            <a:chExt cx="2584450" cy="590550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EBD6509-32B0-514A-858E-CA3DBC2D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9255" y="6233813"/>
              <a:ext cx="2584450" cy="5905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8C01C3-F952-1646-8564-F9C34F5BC235}"/>
                </a:ext>
              </a:extLst>
            </p:cNvPr>
            <p:cNvSpPr/>
            <p:nvPr/>
          </p:nvSpPr>
          <p:spPr>
            <a:xfrm>
              <a:off x="8331019" y="6488578"/>
              <a:ext cx="848170" cy="1401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D52E28-B304-D246-9C1E-14CCAEA24B61}"/>
              </a:ext>
            </a:extLst>
          </p:cNvPr>
          <p:cNvGrpSpPr>
            <a:grpSpLocks noChangeAspect="1"/>
          </p:cNvGrpSpPr>
          <p:nvPr/>
        </p:nvGrpSpPr>
        <p:grpSpPr>
          <a:xfrm>
            <a:off x="6556202" y="706088"/>
            <a:ext cx="4046220" cy="2249424"/>
            <a:chOff x="6305586" y="3266463"/>
            <a:chExt cx="4495800" cy="2499360"/>
          </a:xfrm>
        </p:grpSpPr>
        <p:pic>
          <p:nvPicPr>
            <p:cNvPr id="24" name="Picture 23" descr="A close up of a plate&#10;&#10;Description automatically generated">
              <a:extLst>
                <a:ext uri="{FF2B5EF4-FFF2-40B4-BE49-F238E27FC236}">
                  <a16:creationId xmlns:a16="http://schemas.microsoft.com/office/drawing/2014/main" id="{37E03C73-7F3A-AE4C-A25B-0E4B70DC7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586" y="3266463"/>
              <a:ext cx="4495800" cy="249936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D52AB5-9715-154C-BA2A-555C6CCABC79}"/>
                </a:ext>
              </a:extLst>
            </p:cNvPr>
            <p:cNvSpPr/>
            <p:nvPr/>
          </p:nvSpPr>
          <p:spPr>
            <a:xfrm>
              <a:off x="6369086" y="4267200"/>
              <a:ext cx="4359759" cy="1397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C4A35E-FB0D-884B-B25A-56811D4B5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93" y="2901670"/>
            <a:ext cx="2628900" cy="6413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9BCD9A-B4B6-A74C-9CF8-50BDBC923D27}"/>
              </a:ext>
            </a:extLst>
          </p:cNvPr>
          <p:cNvSpPr txBox="1"/>
          <p:nvPr/>
        </p:nvSpPr>
        <p:spPr>
          <a:xfrm>
            <a:off x="6658513" y="326745"/>
            <a:ext cx="401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MODIS ice cloud fraction in JJA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4E6ABC-B044-1348-A463-4975FB699124}"/>
              </a:ext>
            </a:extLst>
          </p:cNvPr>
          <p:cNvCxnSpPr>
            <a:cxnSpLocks/>
          </p:cNvCxnSpPr>
          <p:nvPr/>
        </p:nvCxnSpPr>
        <p:spPr>
          <a:xfrm>
            <a:off x="1499194" y="2553918"/>
            <a:ext cx="0" cy="1699104"/>
          </a:xfrm>
          <a:prstGeom prst="straightConnector1">
            <a:avLst/>
          </a:prstGeom>
          <a:ln w="635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9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0E82-695F-2443-8EC5-C8660D55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81" y="258800"/>
            <a:ext cx="11070582" cy="1325563"/>
          </a:xfrm>
        </p:spPr>
        <p:txBody>
          <a:bodyPr/>
          <a:lstStyle/>
          <a:p>
            <a:r>
              <a:rPr lang="en-US" dirty="0"/>
              <a:t>Anvil clouds over Africa (viewed by astronauts)</a:t>
            </a:r>
          </a:p>
        </p:txBody>
      </p:sp>
      <p:pic>
        <p:nvPicPr>
          <p:cNvPr id="4" name="Picture 3" descr="A group of clouds in the sky&#10;&#10;Description automatically generated">
            <a:extLst>
              <a:ext uri="{FF2B5EF4-FFF2-40B4-BE49-F238E27FC236}">
                <a16:creationId xmlns:a16="http://schemas.microsoft.com/office/drawing/2014/main" id="{09B2B84C-1375-CA43-9F18-CF2960DFF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" y="1742992"/>
            <a:ext cx="5948921" cy="4466422"/>
          </a:xfrm>
          <a:prstGeom prst="rect">
            <a:avLst/>
          </a:prstGeom>
        </p:spPr>
      </p:pic>
      <p:pic>
        <p:nvPicPr>
          <p:cNvPr id="6" name="Picture 5" descr="A view of a snow covered slope&#10;&#10;Description automatically generated">
            <a:extLst>
              <a:ext uri="{FF2B5EF4-FFF2-40B4-BE49-F238E27FC236}">
                <a16:creationId xmlns:a16="http://schemas.microsoft.com/office/drawing/2014/main" id="{805BC4B1-F361-064F-940A-DB0E5DDC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996223" y="1752895"/>
            <a:ext cx="4486940" cy="4469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3F2654-FD8D-F94A-8EDB-48EB39AA70FE}"/>
              </a:ext>
            </a:extLst>
          </p:cNvPr>
          <p:cNvSpPr txBox="1"/>
          <p:nvPr/>
        </p:nvSpPr>
        <p:spPr>
          <a:xfrm>
            <a:off x="561437" y="6581000"/>
            <a:ext cx="5297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www.nasa.gov</a:t>
            </a:r>
            <a:r>
              <a:rPr lang="en-US" sz="1200" dirty="0"/>
              <a:t>/topics/earth/features/</a:t>
            </a:r>
            <a:r>
              <a:rPr lang="en-US" sz="1200" dirty="0" err="1"/>
              <a:t>astronauts_eyes</a:t>
            </a:r>
            <a:r>
              <a:rPr lang="en-US" sz="1200" dirty="0"/>
              <a:t>/iss016e27426.html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C3F33-A948-E246-8B20-CFEFEC823191}"/>
              </a:ext>
            </a:extLst>
          </p:cNvPr>
          <p:cNvSpPr txBox="1"/>
          <p:nvPr/>
        </p:nvSpPr>
        <p:spPr>
          <a:xfrm>
            <a:off x="6644263" y="6581000"/>
            <a:ext cx="554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eol.jsc.nasa.gov</a:t>
            </a:r>
            <a:r>
              <a:rPr lang="en-US" sz="1200" dirty="0"/>
              <a:t>/</a:t>
            </a:r>
            <a:r>
              <a:rPr lang="en-US" sz="1200" dirty="0" err="1"/>
              <a:t>SearchPhotos</a:t>
            </a:r>
            <a:r>
              <a:rPr lang="en-US" sz="1200" dirty="0"/>
              <a:t>/</a:t>
            </a:r>
            <a:r>
              <a:rPr lang="en-US" sz="1200" dirty="0" err="1"/>
              <a:t>photo.pl?mission</a:t>
            </a:r>
            <a:r>
              <a:rPr lang="en-US" sz="1200" dirty="0"/>
              <a:t>=STS096&amp;roll=724&amp;frame=20</a:t>
            </a:r>
          </a:p>
        </p:txBody>
      </p:sp>
    </p:spTree>
    <p:extLst>
      <p:ext uri="{BB962C8B-B14F-4D97-AF65-F5344CB8AC3E}">
        <p14:creationId xmlns:p14="http://schemas.microsoft.com/office/powerpoint/2010/main" val="137458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9B93-5A96-244D-8C5C-E5A8EBE6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Anvils are lower and smaller over land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BBBA0-8373-6B49-8D1E-4A45FB951E03}"/>
              </a:ext>
            </a:extLst>
          </p:cNvPr>
          <p:cNvSpPr txBox="1"/>
          <p:nvPr/>
        </p:nvSpPr>
        <p:spPr>
          <a:xfrm>
            <a:off x="10086552" y="6492875"/>
            <a:ext cx="2105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Yuan and </a:t>
            </a:r>
            <a:r>
              <a:rPr lang="en-US" sz="1600" dirty="0" err="1"/>
              <a:t>Houze</a:t>
            </a:r>
            <a:r>
              <a:rPr lang="en-US" sz="1600" dirty="0"/>
              <a:t> (2010)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D8346C-046B-1243-9FBC-43EFDE18DA4A}"/>
              </a:ext>
            </a:extLst>
          </p:cNvPr>
          <p:cNvGrpSpPr/>
          <p:nvPr/>
        </p:nvGrpSpPr>
        <p:grpSpPr>
          <a:xfrm>
            <a:off x="693948" y="2098525"/>
            <a:ext cx="10384078" cy="4431084"/>
            <a:chOff x="1395341" y="2310327"/>
            <a:chExt cx="10384078" cy="4431084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91AB5A8E-71CC-534A-8699-DECEE3AD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939" y="2652303"/>
              <a:ext cx="7650480" cy="1798320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FB057014-075F-344E-BF85-A615CE246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4179" y="4595695"/>
              <a:ext cx="7635240" cy="17754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A9CFFD-5DC3-E24D-A743-4C54F3974CC7}"/>
                </a:ext>
              </a:extLst>
            </p:cNvPr>
            <p:cNvSpPr txBox="1"/>
            <p:nvPr/>
          </p:nvSpPr>
          <p:spPr>
            <a:xfrm>
              <a:off x="4639548" y="2310327"/>
              <a:ext cx="5870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Rain                           Weak rain                                          No rain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14E540-D24A-E345-B43A-4E26F9466BE8}"/>
                </a:ext>
              </a:extLst>
            </p:cNvPr>
            <p:cNvSpPr txBox="1"/>
            <p:nvPr/>
          </p:nvSpPr>
          <p:spPr>
            <a:xfrm>
              <a:off x="5645694" y="6372079"/>
              <a:ext cx="4616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Normalized distance from thunderstorm center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4473E2-5043-074A-8277-968EC521FBD5}"/>
                </a:ext>
              </a:extLst>
            </p:cNvPr>
            <p:cNvSpPr txBox="1"/>
            <p:nvPr/>
          </p:nvSpPr>
          <p:spPr>
            <a:xfrm rot="16200000">
              <a:off x="3234784" y="4411029"/>
              <a:ext cx="1418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Altitude [km]</a:t>
              </a:r>
            </a:p>
          </p:txBody>
        </p:sp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2E530220-23F4-E84F-86D1-CCEBE53DE192}"/>
                </a:ext>
              </a:extLst>
            </p:cNvPr>
            <p:cNvSpPr/>
            <p:nvPr/>
          </p:nvSpPr>
          <p:spPr>
            <a:xfrm>
              <a:off x="4144179" y="3551463"/>
              <a:ext cx="98212" cy="552704"/>
            </a:xfrm>
            <a:prstGeom prst="leftBracket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310CAF76-472F-1740-B283-E4B3485E1968}"/>
                </a:ext>
              </a:extLst>
            </p:cNvPr>
            <p:cNvSpPr/>
            <p:nvPr/>
          </p:nvSpPr>
          <p:spPr>
            <a:xfrm>
              <a:off x="4144179" y="5496724"/>
              <a:ext cx="98212" cy="552704"/>
            </a:xfrm>
            <a:prstGeom prst="leftBracket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FCB0AA-D94C-1A4D-8919-9C8C6F21491F}"/>
                </a:ext>
              </a:extLst>
            </p:cNvPr>
            <p:cNvSpPr txBox="1"/>
            <p:nvPr/>
          </p:nvSpPr>
          <p:spPr>
            <a:xfrm>
              <a:off x="2123775" y="5113796"/>
              <a:ext cx="10297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Africa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0009C1-77D4-844D-9164-D1F944BB44F1}"/>
                </a:ext>
              </a:extLst>
            </p:cNvPr>
            <p:cNvSpPr txBox="1"/>
            <p:nvPr/>
          </p:nvSpPr>
          <p:spPr>
            <a:xfrm>
              <a:off x="1395341" y="2787296"/>
              <a:ext cx="248657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Ocean around</a:t>
              </a:r>
            </a:p>
            <a:p>
              <a:pPr algn="ctr"/>
              <a:r>
                <a:rPr lang="en-US" sz="2800" dirty="0"/>
                <a:t>Philippines and </a:t>
              </a:r>
            </a:p>
            <a:p>
              <a:pPr algn="ctr"/>
              <a:r>
                <a:rPr lang="en-US" sz="2800" dirty="0"/>
                <a:t>Indonesia</a:t>
              </a:r>
            </a:p>
          </p:txBody>
        </p:sp>
      </p:grpSp>
      <p:pic>
        <p:nvPicPr>
          <p:cNvPr id="21" name="Picture 20" descr="A plane flying high in the air on a cloudy day&#10;&#10;Description automatically generated">
            <a:extLst>
              <a:ext uri="{FF2B5EF4-FFF2-40B4-BE49-F238E27FC236}">
                <a16:creationId xmlns:a16="http://schemas.microsoft.com/office/drawing/2014/main" id="{19CE53F0-C2EE-E848-AAB4-3FE9DE40E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382" y="362663"/>
            <a:ext cx="2037940" cy="152026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7B79FA-4C40-CF4E-BED0-A1564D9EEE57}"/>
              </a:ext>
            </a:extLst>
          </p:cNvPr>
          <p:cNvCxnSpPr/>
          <p:nvPr/>
        </p:nvCxnSpPr>
        <p:spPr>
          <a:xfrm flipH="1">
            <a:off x="10377383" y="659219"/>
            <a:ext cx="7315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14B3DF-5B88-8449-95C2-7DA8CFC79C04}"/>
              </a:ext>
            </a:extLst>
          </p:cNvPr>
          <p:cNvCxnSpPr>
            <a:cxnSpLocks/>
          </p:cNvCxnSpPr>
          <p:nvPr/>
        </p:nvCxnSpPr>
        <p:spPr>
          <a:xfrm>
            <a:off x="11107380" y="659219"/>
            <a:ext cx="7315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983B1D-96E2-DB43-A544-AAADB2C0DAC1}"/>
              </a:ext>
            </a:extLst>
          </p:cNvPr>
          <p:cNvCxnSpPr/>
          <p:nvPr/>
        </p:nvCxnSpPr>
        <p:spPr>
          <a:xfrm>
            <a:off x="11118013" y="552892"/>
            <a:ext cx="0" cy="191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C49FEA6-C600-A742-911A-690396E888B5}"/>
              </a:ext>
            </a:extLst>
          </p:cNvPr>
          <p:cNvSpPr txBox="1"/>
          <p:nvPr/>
        </p:nvSpPr>
        <p:spPr>
          <a:xfrm>
            <a:off x="4902260" y="1701943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High-topped cloud occurrence</a:t>
            </a:r>
          </a:p>
        </p:txBody>
      </p:sp>
    </p:spTree>
    <p:extLst>
      <p:ext uri="{BB962C8B-B14F-4D97-AF65-F5344CB8AC3E}">
        <p14:creationId xmlns:p14="http://schemas.microsoft.com/office/powerpoint/2010/main" val="305893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1E33-179C-5545-9DBB-0E832EC7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1" y="367988"/>
            <a:ext cx="11622795" cy="1325563"/>
          </a:xfrm>
        </p:spPr>
        <p:txBody>
          <a:bodyPr/>
          <a:lstStyle/>
          <a:p>
            <a:r>
              <a:rPr lang="en-US" dirty="0"/>
              <a:t>Possible next step: Include data on cloud glints into cloud product?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87F0E-3BBC-4E43-9CB9-3C9E3812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737350"/>
            <a:ext cx="5682344" cy="2311801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Identify glints caused by ice clouds</a:t>
            </a:r>
          </a:p>
          <a:p>
            <a:r>
              <a:rPr lang="en-US" dirty="0"/>
              <a:t>Estimate the reflectance enhancement caused by cloud glints and the impact on cloud optical depth retrievals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FD145-E997-5747-AC25-FF7E9B375EC2}"/>
              </a:ext>
            </a:extLst>
          </p:cNvPr>
          <p:cNvSpPr txBox="1"/>
          <p:nvPr/>
        </p:nvSpPr>
        <p:spPr>
          <a:xfrm>
            <a:off x="878957" y="6271144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2016 11 01, 03:44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BF217-8B52-4E4D-A60F-1FCA28826026}"/>
              </a:ext>
            </a:extLst>
          </p:cNvPr>
          <p:cNvSpPr txBox="1"/>
          <p:nvPr/>
        </p:nvSpPr>
        <p:spPr>
          <a:xfrm>
            <a:off x="9630814" y="3519813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Aqua MODIS 13:40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29°,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= 3°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17B3B-4082-8541-889A-778107AE4800}"/>
              </a:ext>
            </a:extLst>
          </p:cNvPr>
          <p:cNvSpPr txBox="1"/>
          <p:nvPr/>
        </p:nvSpPr>
        <p:spPr>
          <a:xfrm>
            <a:off x="6561781" y="345782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64016C-D1A5-C740-9195-A5CAF1D4E32C}"/>
              </a:ext>
            </a:extLst>
          </p:cNvPr>
          <p:cNvSpPr/>
          <p:nvPr/>
        </p:nvSpPr>
        <p:spPr>
          <a:xfrm>
            <a:off x="4305060" y="6679096"/>
            <a:ext cx="1789043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FD97B-5F72-6741-A5F9-AEC74B98A6E3}"/>
              </a:ext>
            </a:extLst>
          </p:cNvPr>
          <p:cNvSpPr/>
          <p:nvPr/>
        </p:nvSpPr>
        <p:spPr>
          <a:xfrm>
            <a:off x="5612524" y="6425032"/>
            <a:ext cx="1681655" cy="25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2B8E0F-3AC9-0E4C-A210-09B7C5E5570F}"/>
              </a:ext>
            </a:extLst>
          </p:cNvPr>
          <p:cNvGrpSpPr/>
          <p:nvPr/>
        </p:nvGrpSpPr>
        <p:grpSpPr>
          <a:xfrm>
            <a:off x="6561781" y="1832309"/>
            <a:ext cx="5117775" cy="4660565"/>
            <a:chOff x="6561781" y="1832309"/>
            <a:chExt cx="5117775" cy="46605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456E4C5-D940-FC41-90EC-1B0597CEA3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1781" y="1832309"/>
              <a:ext cx="5117775" cy="4660565"/>
              <a:chOff x="2667000" y="365125"/>
              <a:chExt cx="6858000" cy="6492875"/>
            </a:xfrm>
          </p:grpSpPr>
          <p:pic>
            <p:nvPicPr>
              <p:cNvPr id="34" name="Picture 33" descr="A picture containing sitting, table, small, black&#10;&#10;Description automatically generated">
                <a:extLst>
                  <a:ext uri="{FF2B5EF4-FFF2-40B4-BE49-F238E27FC236}">
                    <a16:creationId xmlns:a16="http://schemas.microsoft.com/office/drawing/2014/main" id="{45A8FBA9-4D89-5448-99E7-DAA955E4D5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324"/>
              <a:stretch/>
            </p:blipFill>
            <p:spPr>
              <a:xfrm>
                <a:off x="2667000" y="365125"/>
                <a:ext cx="6858000" cy="6492875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B9C4607-5223-5148-8166-F85057A2FE9C}"/>
                  </a:ext>
                </a:extLst>
              </p:cNvPr>
              <p:cNvSpPr/>
              <p:nvPr/>
            </p:nvSpPr>
            <p:spPr>
              <a:xfrm>
                <a:off x="5968181" y="365125"/>
                <a:ext cx="452284" cy="773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DEDCD6-8761-5848-8CB0-680F322FD3C5}"/>
                  </a:ext>
                </a:extLst>
              </p:cNvPr>
              <p:cNvSpPr/>
              <p:nvPr/>
            </p:nvSpPr>
            <p:spPr>
              <a:xfrm>
                <a:off x="2802194" y="6597446"/>
                <a:ext cx="6682261" cy="24089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459F0E-839D-944B-9AC8-DFCC79D407BD}"/>
                </a:ext>
              </a:extLst>
            </p:cNvPr>
            <p:cNvSpPr txBox="1"/>
            <p:nvPr/>
          </p:nvSpPr>
          <p:spPr>
            <a:xfrm>
              <a:off x="9139655" y="6121183"/>
              <a:ext cx="2537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2018 07 04 19:00:06 UTC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196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619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196" y="1652647"/>
            <a:ext cx="110956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EPIC images often feature sun glint from the ocean surface, from ice clouds, and sometimes even from lakes.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The impact of cloud glints varies with wavelength mainly because of Rayleigh scattering and  absorption by oxygen and ozone. 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cs typeface="Comic Sans MS"/>
              </a:rPr>
              <a:t>EPIC glint statistics reveal seasonal variations in cloud glints, and these variations are compatible with MODIS statistics on ice cloud cover and altitude.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4931563"/>
            <a:ext cx="1080560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/>
              <a:t>Marshak</a:t>
            </a:r>
            <a:r>
              <a:rPr lang="en-US" sz="1400" dirty="0"/>
              <a:t>, A., T. </a:t>
            </a:r>
            <a:r>
              <a:rPr lang="en-US" sz="1400" dirty="0" err="1"/>
              <a:t>Várnai</a:t>
            </a:r>
            <a:r>
              <a:rPr lang="en-US" sz="1400" dirty="0"/>
              <a:t>, and A. </a:t>
            </a:r>
            <a:r>
              <a:rPr lang="en-US" sz="1400" dirty="0" err="1"/>
              <a:t>Kostinski</a:t>
            </a:r>
            <a:r>
              <a:rPr lang="en-US" sz="1400" dirty="0"/>
              <a:t> (2017), Terrestrial glint seen from deep space: Oriented ice crystals detected from the </a:t>
            </a:r>
            <a:r>
              <a:rPr lang="en-US" sz="1400" dirty="0" err="1"/>
              <a:t>Lagrangian</a:t>
            </a:r>
            <a:r>
              <a:rPr lang="en-US" sz="1400" dirty="0"/>
              <a:t> point, </a:t>
            </a:r>
            <a:r>
              <a:rPr lang="en-US" sz="1400" i="1" dirty="0" err="1"/>
              <a:t>Geophys</a:t>
            </a:r>
            <a:r>
              <a:rPr lang="en-US" sz="1400" i="1" dirty="0"/>
              <a:t>. Res. Lett</a:t>
            </a:r>
            <a:r>
              <a:rPr lang="en-US" sz="1400" dirty="0"/>
              <a:t>., </a:t>
            </a:r>
            <a:r>
              <a:rPr lang="en-US" sz="1400" b="1" dirty="0"/>
              <a:t>44</a:t>
            </a:r>
            <a:r>
              <a:rPr lang="en-US" sz="1400" dirty="0"/>
              <a:t>, doi:10.1002/ 2017GL073248. </a:t>
            </a:r>
          </a:p>
          <a:p>
            <a:pPr>
              <a:spcAft>
                <a:spcPts val="600"/>
              </a:spcAft>
            </a:pPr>
            <a:r>
              <a:rPr lang="en-US" sz="1400" dirty="0" err="1"/>
              <a:t>Várnai</a:t>
            </a:r>
            <a:r>
              <a:rPr lang="en-US" sz="1400" dirty="0"/>
              <a:t>, T., A. </a:t>
            </a:r>
            <a:r>
              <a:rPr lang="en-US" sz="1400" dirty="0" err="1"/>
              <a:t>Kostinski</a:t>
            </a:r>
            <a:r>
              <a:rPr lang="en-US" sz="1400" dirty="0"/>
              <a:t>, and A. </a:t>
            </a:r>
            <a:r>
              <a:rPr lang="en-US" sz="1400" dirty="0" err="1"/>
              <a:t>Marshak</a:t>
            </a:r>
            <a:r>
              <a:rPr lang="en-US" sz="1400" dirty="0"/>
              <a:t> (2020): Deep space observations of sun glints from marine ice clouds. </a:t>
            </a:r>
            <a:r>
              <a:rPr lang="en-US" sz="1400" i="1" dirty="0"/>
              <a:t>IEEE </a:t>
            </a:r>
            <a:r>
              <a:rPr lang="en-US" sz="1400" i="1" dirty="0" err="1"/>
              <a:t>Geosci</a:t>
            </a:r>
            <a:r>
              <a:rPr lang="en-US" sz="1400" i="1" dirty="0"/>
              <a:t>. Rem. Sens. Lett</a:t>
            </a:r>
            <a:r>
              <a:rPr lang="en-US" sz="1400" dirty="0"/>
              <a:t>., </a:t>
            </a:r>
            <a:r>
              <a:rPr lang="en-US" sz="1400" dirty="0" err="1"/>
              <a:t>doi</a:t>
            </a:r>
            <a:r>
              <a:rPr lang="en-US" sz="1400" dirty="0"/>
              <a:t>: 10.1109/LGRS.2019.2930866.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err="1"/>
              <a:t>Várnai</a:t>
            </a:r>
            <a:r>
              <a:rPr lang="en-US" sz="1400" dirty="0"/>
              <a:t>, T., A. </a:t>
            </a:r>
            <a:r>
              <a:rPr lang="en-US" sz="1400" dirty="0" err="1"/>
              <a:t>Marshak</a:t>
            </a:r>
            <a:r>
              <a:rPr lang="en-US" sz="1400" dirty="0"/>
              <a:t>, and A. </a:t>
            </a:r>
            <a:r>
              <a:rPr lang="en-US" sz="1400" dirty="0" err="1"/>
              <a:t>Kostinski</a:t>
            </a:r>
            <a:r>
              <a:rPr lang="en-US" sz="1400" dirty="0"/>
              <a:t> (2020b): Deep space observations of cloud glints: Spectral and seasonal dependence. </a:t>
            </a:r>
            <a:r>
              <a:rPr lang="en-US" sz="1400" i="1" dirty="0"/>
              <a:t>IEEE </a:t>
            </a:r>
            <a:r>
              <a:rPr lang="en-US" sz="1400" i="1" dirty="0" err="1"/>
              <a:t>Geosci</a:t>
            </a:r>
            <a:r>
              <a:rPr lang="en-US" sz="1400" i="1" dirty="0"/>
              <a:t>. Remote Sens. Lett</a:t>
            </a:r>
            <a:r>
              <a:rPr lang="en-US" sz="1400" dirty="0"/>
              <a:t>., in review.</a:t>
            </a:r>
          </a:p>
        </p:txBody>
      </p:sp>
    </p:spTree>
    <p:extLst>
      <p:ext uri="{BB962C8B-B14F-4D97-AF65-F5344CB8AC3E}">
        <p14:creationId xmlns:p14="http://schemas.microsoft.com/office/powerpoint/2010/main" val="347981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18385"/>
            <a:ext cx="11754678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EPIC images often feature glints from ocean or clouds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860E4-7C5C-364F-B0B7-9FE76ADA7778}"/>
              </a:ext>
            </a:extLst>
          </p:cNvPr>
          <p:cNvSpPr txBox="1"/>
          <p:nvPr/>
        </p:nvSpPr>
        <p:spPr>
          <a:xfrm>
            <a:off x="77634" y="6488668"/>
            <a:ext cx="22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23, 07:39 UTC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EA332-B4D0-064F-B023-9A056499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2" y="1706099"/>
            <a:ext cx="5073385" cy="4680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D495D-9F0B-394A-AC3C-34E78BD5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11" y="1706099"/>
            <a:ext cx="4681728" cy="4681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53E095-90CE-E845-B506-58C3188373AA}"/>
              </a:ext>
            </a:extLst>
          </p:cNvPr>
          <p:cNvSpPr/>
          <p:nvPr/>
        </p:nvSpPr>
        <p:spPr>
          <a:xfrm>
            <a:off x="8731431" y="3396018"/>
            <a:ext cx="1100137" cy="1097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69B01-EE61-D940-95C7-A3C170F5D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74" y="1706099"/>
            <a:ext cx="4687765" cy="4712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D39B91-A123-5148-9484-CD7185D04A9C}"/>
              </a:ext>
            </a:extLst>
          </p:cNvPr>
          <p:cNvSpPr txBox="1"/>
          <p:nvPr/>
        </p:nvSpPr>
        <p:spPr>
          <a:xfrm>
            <a:off x="9892781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17, 09:46 UTC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1D1AC-0CA0-7E4C-A03A-7A421CB6DF06}"/>
              </a:ext>
            </a:extLst>
          </p:cNvPr>
          <p:cNvSpPr txBox="1"/>
          <p:nvPr/>
        </p:nvSpPr>
        <p:spPr>
          <a:xfrm>
            <a:off x="1592345" y="1215510"/>
            <a:ext cx="3256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Glint from ocean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A625C-3728-2244-BFD6-2960305B8A09}"/>
              </a:ext>
            </a:extLst>
          </p:cNvPr>
          <p:cNvSpPr txBox="1"/>
          <p:nvPr/>
        </p:nvSpPr>
        <p:spPr>
          <a:xfrm>
            <a:off x="7982017" y="1211820"/>
            <a:ext cx="232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Glint from clouds</a:t>
            </a:r>
          </a:p>
        </p:txBody>
      </p:sp>
    </p:spTree>
    <p:extLst>
      <p:ext uri="{BB962C8B-B14F-4D97-AF65-F5344CB8AC3E}">
        <p14:creationId xmlns:p14="http://schemas.microsoft.com/office/powerpoint/2010/main" val="73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48" y="85990"/>
            <a:ext cx="11748052" cy="1325563"/>
          </a:xfrm>
        </p:spPr>
        <p:txBody>
          <a:bodyPr/>
          <a:lstStyle/>
          <a:p>
            <a:r>
              <a:rPr lang="en-US" b="1" dirty="0"/>
              <a:t>Glint form horizontal ice crystals in clouds (</a:t>
            </a:r>
            <a:r>
              <a:rPr lang="en-US" b="1" dirty="0" err="1"/>
              <a:t>subsun</a:t>
            </a:r>
            <a:r>
              <a:rPr lang="en-US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A7467-D81A-7C49-8F7C-BDC91244057D}"/>
              </a:ext>
            </a:extLst>
          </p:cNvPr>
          <p:cNvSpPr txBox="1"/>
          <p:nvPr/>
        </p:nvSpPr>
        <p:spPr>
          <a:xfrm>
            <a:off x="0" y="6443569"/>
            <a:ext cx="2006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Können</a:t>
            </a:r>
            <a:r>
              <a:rPr lang="en-US" sz="1600" dirty="0"/>
              <a:t> (2017, BAMS)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7C2CC-6B50-D24E-B782-EC72016C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50133"/>
          <a:stretch/>
        </p:blipFill>
        <p:spPr>
          <a:xfrm>
            <a:off x="1974411" y="1817263"/>
            <a:ext cx="3200400" cy="4291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59BD0-278C-034C-8D3B-402DCBAA47B6}"/>
              </a:ext>
            </a:extLst>
          </p:cNvPr>
          <p:cNvSpPr txBox="1"/>
          <p:nvPr/>
        </p:nvSpPr>
        <p:spPr>
          <a:xfrm>
            <a:off x="2389924" y="1327187"/>
            <a:ext cx="256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 from aircraft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B6D1C2-4B35-4549-8F7D-6F78928EB9F5}"/>
              </a:ext>
            </a:extLst>
          </p:cNvPr>
          <p:cNvGrpSpPr/>
          <p:nvPr/>
        </p:nvGrpSpPr>
        <p:grpSpPr>
          <a:xfrm>
            <a:off x="7119529" y="1327187"/>
            <a:ext cx="4180365" cy="4730062"/>
            <a:chOff x="7119529" y="1327187"/>
            <a:chExt cx="4180365" cy="4730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5BB3C-BFAF-5C42-A2BB-F193B0589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29" y="1854433"/>
              <a:ext cx="4180365" cy="42028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90F928-AF93-2040-BB6D-86ADBAA4F508}"/>
                </a:ext>
              </a:extLst>
            </p:cNvPr>
            <p:cNvSpPr txBox="1"/>
            <p:nvPr/>
          </p:nvSpPr>
          <p:spPr>
            <a:xfrm>
              <a:off x="8449418" y="1327187"/>
              <a:ext cx="1562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EPIC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02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003"/>
            <a:ext cx="1156051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Glints</a:t>
            </a:r>
            <a:r>
              <a:rPr lang="en-US" sz="3200" b="1" dirty="0"/>
              <a:t> appear colorful, as the Earth turns between blue &amp; red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3052D-F1E7-1340-BBEE-E06C3381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3" y="1516566"/>
            <a:ext cx="10553256" cy="48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32661"/>
            <a:ext cx="1164910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Proof that glint is from clouds: Oxygen A-band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986CD-8EC3-0A43-B7E4-9F4A8AE17DC1}"/>
              </a:ext>
            </a:extLst>
          </p:cNvPr>
          <p:cNvGrpSpPr/>
          <p:nvPr/>
        </p:nvGrpSpPr>
        <p:grpSpPr>
          <a:xfrm>
            <a:off x="6099481" y="1850224"/>
            <a:ext cx="5689956" cy="4521923"/>
            <a:chOff x="6115050" y="1539866"/>
            <a:chExt cx="5689956" cy="45219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DC4977-9D78-5146-BCC0-B3052BD5AE01}"/>
                </a:ext>
              </a:extLst>
            </p:cNvPr>
            <p:cNvGrpSpPr/>
            <p:nvPr/>
          </p:nvGrpSpPr>
          <p:grpSpPr>
            <a:xfrm>
              <a:off x="6115050" y="1539866"/>
              <a:ext cx="5689956" cy="4521923"/>
              <a:chOff x="6115050" y="1839908"/>
              <a:chExt cx="5689956" cy="45219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5BBF6B1-B9F4-B44F-B018-D5F14A8D7141}"/>
                  </a:ext>
                </a:extLst>
              </p:cNvPr>
              <p:cNvSpPr/>
              <p:nvPr/>
            </p:nvSpPr>
            <p:spPr>
              <a:xfrm>
                <a:off x="6428746" y="2971804"/>
                <a:ext cx="4257675" cy="235743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0518F0D-8223-A140-8D43-E830638F8E2C}"/>
                  </a:ext>
                </a:extLst>
              </p:cNvPr>
              <p:cNvCxnSpPr/>
              <p:nvPr/>
            </p:nvCxnSpPr>
            <p:spPr>
              <a:xfrm>
                <a:off x="7658100" y="2589208"/>
                <a:ext cx="1238250" cy="137160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91B7516-07E9-9648-8CB5-32427A01222B}"/>
                  </a:ext>
                </a:extLst>
              </p:cNvPr>
              <p:cNvCxnSpPr/>
              <p:nvPr/>
            </p:nvCxnSpPr>
            <p:spPr>
              <a:xfrm flipV="1">
                <a:off x="8896350" y="2583136"/>
                <a:ext cx="1238250" cy="1371600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un 15">
                <a:extLst>
                  <a:ext uri="{FF2B5EF4-FFF2-40B4-BE49-F238E27FC236}">
                    <a16:creationId xmlns:a16="http://schemas.microsoft.com/office/drawing/2014/main" id="{420C5F4F-F561-B941-A0D1-FE36E1D2A75D}"/>
                  </a:ext>
                </a:extLst>
              </p:cNvPr>
              <p:cNvSpPr/>
              <p:nvPr/>
            </p:nvSpPr>
            <p:spPr>
              <a:xfrm>
                <a:off x="6955064" y="1839908"/>
                <a:ext cx="762000" cy="743228"/>
              </a:xfrm>
              <a:prstGeom prst="su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an 16">
                <a:extLst>
                  <a:ext uri="{FF2B5EF4-FFF2-40B4-BE49-F238E27FC236}">
                    <a16:creationId xmlns:a16="http://schemas.microsoft.com/office/drawing/2014/main" id="{5D8D4CE9-2C62-1149-B8D4-16DF90C4B61F}"/>
                  </a:ext>
                </a:extLst>
              </p:cNvPr>
              <p:cNvSpPr/>
              <p:nvPr/>
            </p:nvSpPr>
            <p:spPr>
              <a:xfrm rot="1740000">
                <a:off x="10256006" y="1951172"/>
                <a:ext cx="279400" cy="52070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720450-A619-E540-87C2-828FE79EB682}"/>
                  </a:ext>
                </a:extLst>
              </p:cNvPr>
              <p:cNvSpPr txBox="1"/>
              <p:nvPr/>
            </p:nvSpPr>
            <p:spPr>
              <a:xfrm>
                <a:off x="10644111" y="2064718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Spacecraft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1E1AAA2-714E-3D41-BF08-7A0C06A5E05A}"/>
                  </a:ext>
                </a:extLst>
              </p:cNvPr>
              <p:cNvCxnSpPr/>
              <p:nvPr/>
            </p:nvCxnSpPr>
            <p:spPr>
              <a:xfrm>
                <a:off x="7672501" y="2595280"/>
                <a:ext cx="1238250" cy="274320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49171A4-6ADE-9545-B3C8-544BA64FA469}"/>
                  </a:ext>
                </a:extLst>
              </p:cNvPr>
              <p:cNvCxnSpPr/>
              <p:nvPr/>
            </p:nvCxnSpPr>
            <p:spPr>
              <a:xfrm flipV="1">
                <a:off x="8910751" y="2589208"/>
                <a:ext cx="1238250" cy="274320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E889D0-48D0-C141-89F6-B0F259641B58}"/>
                  </a:ext>
                </a:extLst>
              </p:cNvPr>
              <p:cNvSpPr txBox="1"/>
              <p:nvPr/>
            </p:nvSpPr>
            <p:spPr>
              <a:xfrm>
                <a:off x="6115050" y="5646295"/>
                <a:ext cx="237693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</a:rPr>
                  <a:t>Surface reflection:</a:t>
                </a:r>
              </a:p>
              <a:p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</a:rPr>
                  <a:t>Low reflectance ratio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5A8417-6E43-3D4A-8269-E57AEDB957BA}"/>
                  </a:ext>
                </a:extLst>
              </p:cNvPr>
              <p:cNvSpPr txBox="1"/>
              <p:nvPr/>
            </p:nvSpPr>
            <p:spPr>
              <a:xfrm>
                <a:off x="8657568" y="5653945"/>
                <a:ext cx="242739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47B050"/>
                    </a:solidFill>
                  </a:rPr>
                  <a:t>High cloud reflection:</a:t>
                </a:r>
              </a:p>
              <a:p>
                <a:r>
                  <a:rPr lang="en-US" sz="2000" dirty="0">
                    <a:solidFill>
                      <a:srgbClr val="47B050"/>
                    </a:solidFill>
                  </a:rPr>
                  <a:t>High reflectance ratio</a:t>
                </a:r>
              </a:p>
            </p:txBody>
          </p:sp>
          <p:sp>
            <p:nvSpPr>
              <p:cNvPr id="23" name="Cloud 22">
                <a:extLst>
                  <a:ext uri="{FF2B5EF4-FFF2-40B4-BE49-F238E27FC236}">
                    <a16:creationId xmlns:a16="http://schemas.microsoft.com/office/drawing/2014/main" id="{4466265D-FCA4-3849-8B3D-130BD6AB8200}"/>
                  </a:ext>
                </a:extLst>
              </p:cNvPr>
              <p:cNvSpPr/>
              <p:nvPr/>
            </p:nvSpPr>
            <p:spPr>
              <a:xfrm>
                <a:off x="8448791" y="3957643"/>
                <a:ext cx="880949" cy="193648"/>
              </a:xfrm>
              <a:prstGeom prst="cloud">
                <a:avLst/>
              </a:prstGeom>
              <a:solidFill>
                <a:srgbClr val="AC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BBB9FF-DDE9-6B47-9A8E-65B5A657AF48}"/>
                </a:ext>
              </a:extLst>
            </p:cNvPr>
            <p:cNvSpPr/>
            <p:nvPr/>
          </p:nvSpPr>
          <p:spPr>
            <a:xfrm>
              <a:off x="6428746" y="5029200"/>
              <a:ext cx="4257675" cy="2143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949C1F7-DA13-A244-A21E-149C10A24E03}"/>
              </a:ext>
            </a:extLst>
          </p:cNvPr>
          <p:cNvSpPr txBox="1"/>
          <p:nvPr/>
        </p:nvSpPr>
        <p:spPr>
          <a:xfrm>
            <a:off x="7304120" y="1141340"/>
            <a:ext cx="323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Arial"/>
                <a:cs typeface="Arial"/>
              </a:rPr>
              <a:t>Ratio</a:t>
            </a:r>
            <a:r>
              <a:rPr lang="en-US" sz="2400" b="1" dirty="0">
                <a:latin typeface="Arial"/>
                <a:cs typeface="Arial"/>
              </a:rPr>
              <a:t> = </a:t>
            </a:r>
            <a:r>
              <a:rPr lang="en-US" sz="2400" b="1" i="1" dirty="0" err="1">
                <a:latin typeface="Arial"/>
                <a:cs typeface="Arial"/>
              </a:rPr>
              <a:t>R</a:t>
            </a:r>
            <a:r>
              <a:rPr lang="en-US" sz="2400" b="1" baseline="-25000" dirty="0" err="1">
                <a:latin typeface="Arial"/>
                <a:cs typeface="Arial"/>
              </a:rPr>
              <a:t>abs</a:t>
            </a:r>
            <a:r>
              <a:rPr lang="en-US" sz="2400" b="1" dirty="0">
                <a:latin typeface="Arial"/>
                <a:cs typeface="Arial"/>
              </a:rPr>
              <a:t> / </a:t>
            </a:r>
            <a:r>
              <a:rPr lang="en-US" sz="2400" b="1" i="1" dirty="0" err="1">
                <a:latin typeface="Arial"/>
                <a:cs typeface="Arial"/>
              </a:rPr>
              <a:t>R</a:t>
            </a:r>
            <a:r>
              <a:rPr lang="en-US" sz="2400" b="1" baseline="-25000" dirty="0" err="1">
                <a:latin typeface="Arial"/>
                <a:cs typeface="Arial"/>
              </a:rPr>
              <a:t>non</a:t>
            </a:r>
            <a:r>
              <a:rPr lang="en-US" sz="2400" b="1" baseline="-25000" dirty="0">
                <a:latin typeface="Arial"/>
                <a:cs typeface="Arial"/>
              </a:rPr>
              <a:t>-abs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BCBB8C-4F23-7E49-92F6-137E9E58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4" y="2673328"/>
            <a:ext cx="4834890" cy="3169920"/>
          </a:xfrm>
          <a:prstGeom prst="rect">
            <a:avLst/>
          </a:prstGeom>
          <a:ln w="25400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0353C5-E141-8C42-BFB8-206FAEE728CE}"/>
              </a:ext>
            </a:extLst>
          </p:cNvPr>
          <p:cNvSpPr txBox="1"/>
          <p:nvPr/>
        </p:nvSpPr>
        <p:spPr>
          <a:xfrm>
            <a:off x="230489" y="6224386"/>
            <a:ext cx="23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2018-05-28, 12:17 UTC</a:t>
            </a:r>
          </a:p>
        </p:txBody>
      </p:sp>
    </p:spTree>
    <p:extLst>
      <p:ext uri="{BB962C8B-B14F-4D97-AF65-F5344CB8AC3E}">
        <p14:creationId xmlns:p14="http://schemas.microsoft.com/office/powerpoint/2010/main" val="16570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FAE9AC7-872F-6D49-A2B1-940DE55BB7B2}"/>
              </a:ext>
            </a:extLst>
          </p:cNvPr>
          <p:cNvGrpSpPr/>
          <p:nvPr/>
        </p:nvGrpSpPr>
        <p:grpSpPr>
          <a:xfrm>
            <a:off x="7567608" y="2096621"/>
            <a:ext cx="2261469" cy="1940034"/>
            <a:chOff x="6096000" y="1871448"/>
            <a:chExt cx="2261469" cy="1940034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5B73E5D-BE32-B144-A272-7F4FF90A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73" r="5204" b="4683"/>
            <a:stretch/>
          </p:blipFill>
          <p:spPr>
            <a:xfrm>
              <a:off x="6096000" y="1871448"/>
              <a:ext cx="2172614" cy="1870862"/>
            </a:xfrm>
            <a:prstGeom prst="rect">
              <a:avLst/>
            </a:prstGeom>
          </p:spPr>
        </p:pic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9F53574-AB45-F248-8CD1-DA1FFFB9F44B}"/>
                </a:ext>
              </a:extLst>
            </p:cNvPr>
            <p:cNvCxnSpPr>
              <a:cxnSpLocks/>
            </p:cNvCxnSpPr>
            <p:nvPr/>
          </p:nvCxnSpPr>
          <p:spPr>
            <a:xfrm>
              <a:off x="6736905" y="2666149"/>
              <a:ext cx="1360145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2F690A5-C014-434E-89E5-534B7611D431}"/>
                </a:ext>
              </a:extLst>
            </p:cNvPr>
            <p:cNvCxnSpPr>
              <a:cxnSpLocks/>
            </p:cNvCxnSpPr>
            <p:nvPr/>
          </p:nvCxnSpPr>
          <p:spPr>
            <a:xfrm>
              <a:off x="6824193" y="2463577"/>
              <a:ext cx="1192976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CF41B31-42A1-054F-AEE5-78C608AEAD2F}"/>
                </a:ext>
              </a:extLst>
            </p:cNvPr>
            <p:cNvCxnSpPr>
              <a:cxnSpLocks/>
            </p:cNvCxnSpPr>
            <p:nvPr/>
          </p:nvCxnSpPr>
          <p:spPr>
            <a:xfrm>
              <a:off x="6729108" y="2866187"/>
              <a:ext cx="137573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4EDA94A-BACD-3A4B-9AB4-EC20F3E8B5D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72113" y="2824294"/>
              <a:ext cx="1399598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ACB507A-12E1-9F4C-AA4C-E20BEC770E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86075" y="2835060"/>
              <a:ext cx="130759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326CDC7-7824-7842-9416-B3577ACEEC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59908" y="2824427"/>
              <a:ext cx="130759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273C1ED-E0EC-A545-8E5C-72BBA7173E7A}"/>
                </a:ext>
              </a:extLst>
            </p:cNvPr>
            <p:cNvSpPr/>
            <p:nvPr/>
          </p:nvSpPr>
          <p:spPr>
            <a:xfrm>
              <a:off x="6553305" y="3484598"/>
              <a:ext cx="580290" cy="25276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7A9C98-7DCF-6C44-AE26-6DC56C2329ED}"/>
                </a:ext>
              </a:extLst>
            </p:cNvPr>
            <p:cNvSpPr txBox="1"/>
            <p:nvPr/>
          </p:nvSpPr>
          <p:spPr>
            <a:xfrm>
              <a:off x="6485215" y="344215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160°E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A0221C7-92C9-4743-8DD6-71F92D8E1DAE}"/>
                </a:ext>
              </a:extLst>
            </p:cNvPr>
            <p:cNvSpPr/>
            <p:nvPr/>
          </p:nvSpPr>
          <p:spPr>
            <a:xfrm>
              <a:off x="7705172" y="3496817"/>
              <a:ext cx="580290" cy="25276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BB6B622-75D3-BA4E-A3A5-CA4D375DD2EB}"/>
                </a:ext>
              </a:extLst>
            </p:cNvPr>
            <p:cNvSpPr/>
            <p:nvPr/>
          </p:nvSpPr>
          <p:spPr>
            <a:xfrm>
              <a:off x="6260125" y="2334077"/>
              <a:ext cx="380779" cy="69340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4E29581-C1D8-A344-A683-A8C52D601729}"/>
                </a:ext>
              </a:extLst>
            </p:cNvPr>
            <p:cNvSpPr txBox="1"/>
            <p:nvPr/>
          </p:nvSpPr>
          <p:spPr>
            <a:xfrm>
              <a:off x="6192782" y="2285367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2°N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9CE520E-2184-8D42-9EEF-2BA81F860A68}"/>
                </a:ext>
              </a:extLst>
            </p:cNvPr>
            <p:cNvSpPr txBox="1"/>
            <p:nvPr/>
          </p:nvSpPr>
          <p:spPr>
            <a:xfrm>
              <a:off x="6192782" y="2498677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0°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C668FBA-D162-1B45-9C29-2FE92DC30511}"/>
                </a:ext>
              </a:extLst>
            </p:cNvPr>
            <p:cNvSpPr txBox="1"/>
            <p:nvPr/>
          </p:nvSpPr>
          <p:spPr>
            <a:xfrm>
              <a:off x="6192782" y="2692951"/>
              <a:ext cx="51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2°S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2460276-B9D3-2745-8501-275A9175DE44}"/>
                </a:ext>
              </a:extLst>
            </p:cNvPr>
            <p:cNvSpPr/>
            <p:nvPr/>
          </p:nvSpPr>
          <p:spPr>
            <a:xfrm>
              <a:off x="7630988" y="3442150"/>
              <a:ext cx="7264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164°E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AAC0448-CCF1-4646-9089-085B6ECA7034}"/>
              </a:ext>
            </a:extLst>
          </p:cNvPr>
          <p:cNvGrpSpPr/>
          <p:nvPr/>
        </p:nvGrpSpPr>
        <p:grpSpPr>
          <a:xfrm>
            <a:off x="4455800" y="2094139"/>
            <a:ext cx="2164696" cy="1937877"/>
            <a:chOff x="8398873" y="1871448"/>
            <a:chExt cx="2164696" cy="193787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5619169-EC92-5A4C-973F-4FDCBF2A10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98873" y="1871448"/>
              <a:ext cx="2164696" cy="1865397"/>
              <a:chOff x="5040331" y="2794000"/>
              <a:chExt cx="3949700" cy="34036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3C467B33-B9B3-A64A-98D5-250064F4D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0331" y="2794000"/>
                <a:ext cx="3949700" cy="3403600"/>
              </a:xfrm>
              <a:prstGeom prst="rect">
                <a:avLst/>
              </a:prstGeom>
            </p:spPr>
          </p:pic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2E41215-8185-DA46-B09B-F7F2BDEAEE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5896" y="4427752"/>
                <a:ext cx="2544725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4CAD49D-1C77-8141-80A7-754E45A58B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6634" y="4059438"/>
                <a:ext cx="2377440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21B6F6F-82AE-2D4C-9774-D46385F13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4248" y="4791456"/>
                <a:ext cx="2487168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1D576A8-0BA9-8B4D-97DC-26E543F4FC6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5771" y="4509734"/>
                <a:ext cx="2544725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AFE7859-85F7-5E48-B63D-5CAAE3D4C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3750" y="3347452"/>
                <a:ext cx="0" cy="2340864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16EA9F6-BE9B-DB47-9D88-E810BC35C7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531524" y="4517064"/>
                <a:ext cx="2377440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B183B67-ADBA-3E44-A114-54A714690979}"/>
                </a:ext>
              </a:extLst>
            </p:cNvPr>
            <p:cNvSpPr/>
            <p:nvPr/>
          </p:nvSpPr>
          <p:spPr>
            <a:xfrm>
              <a:off x="8495591" y="2438244"/>
              <a:ext cx="380779" cy="69340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E7F771B-49B9-CC4E-A705-37467BBE1843}"/>
                </a:ext>
              </a:extLst>
            </p:cNvPr>
            <p:cNvSpPr txBox="1"/>
            <p:nvPr/>
          </p:nvSpPr>
          <p:spPr>
            <a:xfrm>
              <a:off x="8428248" y="2389534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2°N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306CF7F-7774-A944-AA93-FA0E5C643A42}"/>
                </a:ext>
              </a:extLst>
            </p:cNvPr>
            <p:cNvSpPr txBox="1"/>
            <p:nvPr/>
          </p:nvSpPr>
          <p:spPr>
            <a:xfrm>
              <a:off x="8428248" y="2602844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0°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73A2A7-641A-8E4C-AE39-DF33A54BE4A1}"/>
                </a:ext>
              </a:extLst>
            </p:cNvPr>
            <p:cNvSpPr txBox="1"/>
            <p:nvPr/>
          </p:nvSpPr>
          <p:spPr>
            <a:xfrm>
              <a:off x="8428248" y="2797118"/>
              <a:ext cx="51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2°S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CF0FA2D-6E48-7D40-A5F9-AECEA73A6EB0}"/>
                </a:ext>
              </a:extLst>
            </p:cNvPr>
            <p:cNvGrpSpPr/>
            <p:nvPr/>
          </p:nvGrpSpPr>
          <p:grpSpPr>
            <a:xfrm>
              <a:off x="8784474" y="3437224"/>
              <a:ext cx="1712052" cy="372101"/>
              <a:chOff x="5317470" y="1894280"/>
              <a:chExt cx="1712052" cy="372101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C9F8A2C-870C-1A4B-A7D1-AD3F759888A5}"/>
                  </a:ext>
                </a:extLst>
              </p:cNvPr>
              <p:cNvSpPr/>
              <p:nvPr/>
            </p:nvSpPr>
            <p:spPr>
              <a:xfrm>
                <a:off x="5364295" y="1946585"/>
                <a:ext cx="502143" cy="25276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6037F4A3-C033-F745-AB92-2DC264459931}"/>
                  </a:ext>
                </a:extLst>
              </p:cNvPr>
              <p:cNvSpPr txBox="1"/>
              <p:nvPr/>
            </p:nvSpPr>
            <p:spPr>
              <a:xfrm>
                <a:off x="5317470" y="1897049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60°E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BD7E90-7DFA-D54C-838A-2AA64289E523}"/>
                  </a:ext>
                </a:extLst>
              </p:cNvPr>
              <p:cNvSpPr/>
              <p:nvPr/>
            </p:nvSpPr>
            <p:spPr>
              <a:xfrm>
                <a:off x="6466885" y="1943816"/>
                <a:ext cx="502143" cy="25276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0F680B86-85B6-874C-B7FA-68037CBDD19E}"/>
                  </a:ext>
                </a:extLst>
              </p:cNvPr>
              <p:cNvSpPr txBox="1"/>
              <p:nvPr/>
            </p:nvSpPr>
            <p:spPr>
              <a:xfrm>
                <a:off x="6420060" y="1894280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64°E</a:t>
                </a: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4C49924-E7CD-0F41-BF34-39AC063FF9B9}"/>
              </a:ext>
            </a:extLst>
          </p:cNvPr>
          <p:cNvGrpSpPr/>
          <p:nvPr/>
        </p:nvGrpSpPr>
        <p:grpSpPr>
          <a:xfrm>
            <a:off x="5958643" y="5904881"/>
            <a:ext cx="2210623" cy="783898"/>
            <a:chOff x="7342151" y="5701359"/>
            <a:chExt cx="2210623" cy="783898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027F0F5-3B57-4D40-92FF-8CF64594D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158681" y="5024651"/>
              <a:ext cx="566876" cy="1920291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9A66B3-EB95-1F4F-9EAD-F7C2083281FC}"/>
                </a:ext>
              </a:extLst>
            </p:cNvPr>
            <p:cNvSpPr/>
            <p:nvPr/>
          </p:nvSpPr>
          <p:spPr>
            <a:xfrm>
              <a:off x="7384925" y="5984796"/>
              <a:ext cx="2167849" cy="28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FEC80D1-1E41-7840-8382-103BAF7469F7}"/>
                </a:ext>
              </a:extLst>
            </p:cNvPr>
            <p:cNvSpPr txBox="1"/>
            <p:nvPr/>
          </p:nvSpPr>
          <p:spPr>
            <a:xfrm>
              <a:off x="7342151" y="5808844"/>
              <a:ext cx="21996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0.2       0.4       0.6       0.8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A99C820-7384-474F-A0BA-56B817F6BEB6}"/>
                </a:ext>
              </a:extLst>
            </p:cNvPr>
            <p:cNvSpPr txBox="1"/>
            <p:nvPr/>
          </p:nvSpPr>
          <p:spPr>
            <a:xfrm>
              <a:off x="7441560" y="6023592"/>
              <a:ext cx="2034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R</a:t>
              </a:r>
              <a:r>
                <a:rPr lang="en-US" sz="2400" baseline="-25000" dirty="0"/>
                <a:t>764 nm</a:t>
              </a:r>
              <a:r>
                <a:rPr lang="en-US" sz="2400" dirty="0"/>
                <a:t> / </a:t>
              </a:r>
              <a:r>
                <a:rPr lang="en-US" sz="2400" i="1" dirty="0"/>
                <a:t>R</a:t>
              </a:r>
              <a:r>
                <a:rPr lang="en-US" sz="2400" baseline="-25000" dirty="0"/>
                <a:t>780 nm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B99698B-B496-C047-AFDB-C84151A4E2B3}"/>
              </a:ext>
            </a:extLst>
          </p:cNvPr>
          <p:cNvGrpSpPr/>
          <p:nvPr/>
        </p:nvGrpSpPr>
        <p:grpSpPr>
          <a:xfrm>
            <a:off x="7991384" y="4315208"/>
            <a:ext cx="1731426" cy="1499875"/>
            <a:chOff x="6036982" y="4188466"/>
            <a:chExt cx="1731426" cy="149987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A1FF81-D403-2E47-82CF-1C90A2CF5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0993" y="4188466"/>
              <a:ext cx="1657415" cy="1426464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D5F7352-39AB-A846-8F71-0A26143C37B4}"/>
                </a:ext>
              </a:extLst>
            </p:cNvPr>
            <p:cNvSpPr/>
            <p:nvPr/>
          </p:nvSpPr>
          <p:spPr>
            <a:xfrm>
              <a:off x="6316372" y="5361457"/>
              <a:ext cx="580290" cy="25276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F934855-C6E0-384C-872C-7C42E19A77F7}"/>
                </a:ext>
              </a:extLst>
            </p:cNvPr>
            <p:cNvSpPr txBox="1"/>
            <p:nvPr/>
          </p:nvSpPr>
          <p:spPr>
            <a:xfrm>
              <a:off x="6248282" y="5319009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160°E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B58874A-2891-8D41-AFE7-ABB59F08A533}"/>
                </a:ext>
              </a:extLst>
            </p:cNvPr>
            <p:cNvSpPr/>
            <p:nvPr/>
          </p:nvSpPr>
          <p:spPr>
            <a:xfrm>
              <a:off x="6894091" y="5366588"/>
              <a:ext cx="602152" cy="25276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3221EE0-BD46-B94E-91A3-9196C51728E6}"/>
                </a:ext>
              </a:extLst>
            </p:cNvPr>
            <p:cNvSpPr/>
            <p:nvPr/>
          </p:nvSpPr>
          <p:spPr>
            <a:xfrm>
              <a:off x="6831484" y="5319009"/>
              <a:ext cx="7264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164°E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F58B2E5-8F95-B748-8B67-52BD7D3D9537}"/>
                </a:ext>
              </a:extLst>
            </p:cNvPr>
            <p:cNvGrpSpPr/>
            <p:nvPr/>
          </p:nvGrpSpPr>
          <p:grpSpPr>
            <a:xfrm>
              <a:off x="6036982" y="4477080"/>
              <a:ext cx="539904" cy="755499"/>
              <a:chOff x="3820771" y="4036403"/>
              <a:chExt cx="539904" cy="75549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40F8549-DC1F-6246-8C89-D41788D29FC9}"/>
                  </a:ext>
                </a:extLst>
              </p:cNvPr>
              <p:cNvSpPr/>
              <p:nvPr/>
            </p:nvSpPr>
            <p:spPr>
              <a:xfrm>
                <a:off x="3890422" y="4108889"/>
                <a:ext cx="393192" cy="603504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84A0933-4416-D245-AB77-E3EF0C563CCE}"/>
                  </a:ext>
                </a:extLst>
              </p:cNvPr>
              <p:cNvSpPr/>
              <p:nvPr/>
            </p:nvSpPr>
            <p:spPr>
              <a:xfrm>
                <a:off x="3828157" y="4036403"/>
                <a:ext cx="5325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6910976-CB0A-B648-9DE5-DC4D2B056BEF}"/>
                  </a:ext>
                </a:extLst>
              </p:cNvPr>
              <p:cNvSpPr/>
              <p:nvPr/>
            </p:nvSpPr>
            <p:spPr>
              <a:xfrm>
                <a:off x="3820771" y="4422570"/>
                <a:ext cx="489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BFB9505-B769-8641-8B60-DA26B0F4D60C}"/>
                  </a:ext>
                </a:extLst>
              </p:cNvPr>
              <p:cNvSpPr/>
              <p:nvPr/>
            </p:nvSpPr>
            <p:spPr>
              <a:xfrm>
                <a:off x="3826399" y="4216205"/>
                <a:ext cx="3802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4332B5C-17FA-8944-A15F-C6DE09B79010}"/>
              </a:ext>
            </a:extLst>
          </p:cNvPr>
          <p:cNvGrpSpPr/>
          <p:nvPr/>
        </p:nvGrpSpPr>
        <p:grpSpPr>
          <a:xfrm>
            <a:off x="4784136" y="4313288"/>
            <a:ext cx="1716687" cy="1499120"/>
            <a:chOff x="8826801" y="4191395"/>
            <a:chExt cx="1716687" cy="149912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5D956CD-5F53-8F4A-BF18-2A0B1D3AC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3398" y="4191395"/>
              <a:ext cx="1650090" cy="1426464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A70AC40-DF5A-DB45-ADDE-1984046FF35A}"/>
                </a:ext>
              </a:extLst>
            </p:cNvPr>
            <p:cNvSpPr/>
            <p:nvPr/>
          </p:nvSpPr>
          <p:spPr>
            <a:xfrm>
              <a:off x="9261489" y="5369896"/>
              <a:ext cx="1045979" cy="25276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FE1F7EA-EBE7-9747-9143-099FDAA57822}"/>
                </a:ext>
              </a:extLst>
            </p:cNvPr>
            <p:cNvSpPr txBox="1"/>
            <p:nvPr/>
          </p:nvSpPr>
          <p:spPr>
            <a:xfrm>
              <a:off x="9218215" y="5321183"/>
              <a:ext cx="1159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60°E  64°E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21E4E5A-B980-5C4B-98B7-7A75EDEB2430}"/>
                </a:ext>
              </a:extLst>
            </p:cNvPr>
            <p:cNvGrpSpPr/>
            <p:nvPr/>
          </p:nvGrpSpPr>
          <p:grpSpPr>
            <a:xfrm>
              <a:off x="8826801" y="4477080"/>
              <a:ext cx="539904" cy="755499"/>
              <a:chOff x="3820771" y="4036403"/>
              <a:chExt cx="539904" cy="755499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E8C4AB7-FFA8-3A45-A23C-5BB946353091}"/>
                  </a:ext>
                </a:extLst>
              </p:cNvPr>
              <p:cNvSpPr/>
              <p:nvPr/>
            </p:nvSpPr>
            <p:spPr>
              <a:xfrm>
                <a:off x="3890422" y="4108889"/>
                <a:ext cx="393192" cy="603504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5EB46F0-79C7-5A4D-BCA9-7C2716826DE8}"/>
                  </a:ext>
                </a:extLst>
              </p:cNvPr>
              <p:cNvSpPr/>
              <p:nvPr/>
            </p:nvSpPr>
            <p:spPr>
              <a:xfrm>
                <a:off x="3828157" y="4036403"/>
                <a:ext cx="5325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2°N</a:t>
                </a: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96B7E77-8756-A940-BC46-506F5DFAB57A}"/>
                  </a:ext>
                </a:extLst>
              </p:cNvPr>
              <p:cNvSpPr/>
              <p:nvPr/>
            </p:nvSpPr>
            <p:spPr>
              <a:xfrm>
                <a:off x="3820771" y="4422570"/>
                <a:ext cx="489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2°S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2019537-ADC7-C348-80E1-02876428B995}"/>
                  </a:ext>
                </a:extLst>
              </p:cNvPr>
              <p:cNvSpPr/>
              <p:nvPr/>
            </p:nvSpPr>
            <p:spPr>
              <a:xfrm>
                <a:off x="3826399" y="4216205"/>
                <a:ext cx="3802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0°</a:t>
                </a:r>
              </a:p>
            </p:txBody>
          </p:sp>
        </p:grpSp>
      </p:grpSp>
      <p:sp>
        <p:nvSpPr>
          <p:cNvPr id="141" name="Title 1">
            <a:extLst>
              <a:ext uri="{FF2B5EF4-FFF2-40B4-BE49-F238E27FC236}">
                <a16:creationId xmlns:a16="http://schemas.microsoft.com/office/drawing/2014/main" id="{407B1C8C-0CDF-6743-A010-017F02F2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1" y="69199"/>
            <a:ext cx="1169527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Sample ocean and cloud glints from October 3, 2015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5F904E8-5392-BB4D-A3C4-4B8AFBC13419}"/>
              </a:ext>
            </a:extLst>
          </p:cNvPr>
          <p:cNvSpPr txBox="1"/>
          <p:nvPr/>
        </p:nvSpPr>
        <p:spPr>
          <a:xfrm>
            <a:off x="7395579" y="1270741"/>
            <a:ext cx="25754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Cloud glint</a:t>
            </a:r>
          </a:p>
          <a:p>
            <a:pPr algn="ctr"/>
            <a:r>
              <a:rPr lang="en-US" dirty="0"/>
              <a:t>Pacific Ocean, 00:45 UTC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96B41FD-447F-8E44-8F22-19D7F40A52DE}"/>
              </a:ext>
            </a:extLst>
          </p:cNvPr>
          <p:cNvSpPr txBox="1"/>
          <p:nvPr/>
        </p:nvSpPr>
        <p:spPr>
          <a:xfrm>
            <a:off x="1820250" y="4708141"/>
            <a:ext cx="227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A-band ratios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02307C5-902B-9044-8CAD-E13DE67BC96F}"/>
              </a:ext>
            </a:extLst>
          </p:cNvPr>
          <p:cNvSpPr txBox="1"/>
          <p:nvPr/>
        </p:nvSpPr>
        <p:spPr>
          <a:xfrm>
            <a:off x="1833562" y="2760683"/>
            <a:ext cx="1657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RGB images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C31AB93-79EE-5E46-BF88-AC3D291288EC}"/>
              </a:ext>
            </a:extLst>
          </p:cNvPr>
          <p:cNvSpPr txBox="1"/>
          <p:nvPr/>
        </p:nvSpPr>
        <p:spPr>
          <a:xfrm>
            <a:off x="4250776" y="1241991"/>
            <a:ext cx="2574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Ocean surface glint</a:t>
            </a:r>
          </a:p>
          <a:p>
            <a:pPr algn="ctr"/>
            <a:r>
              <a:rPr lang="en-US" dirty="0"/>
              <a:t>Indian Ocean, 07:27 UTC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E85F02B-86C7-304D-BF10-F70F7EDBE243}"/>
              </a:ext>
            </a:extLst>
          </p:cNvPr>
          <p:cNvSpPr txBox="1"/>
          <p:nvPr/>
        </p:nvSpPr>
        <p:spPr>
          <a:xfrm>
            <a:off x="6694137" y="5429657"/>
            <a:ext cx="113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ratio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E1D6073-6085-5C41-A218-9B884EA396AB}"/>
              </a:ext>
            </a:extLst>
          </p:cNvPr>
          <p:cNvSpPr txBox="1"/>
          <p:nvPr/>
        </p:nvSpPr>
        <p:spPr>
          <a:xfrm>
            <a:off x="6747395" y="4371076"/>
            <a:ext cx="116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ratio</a:t>
            </a: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7D6C153-0794-2543-9924-7D9E99F6D27C}"/>
              </a:ext>
            </a:extLst>
          </p:cNvPr>
          <p:cNvCxnSpPr>
            <a:cxnSpLocks/>
          </p:cNvCxnSpPr>
          <p:nvPr/>
        </p:nvCxnSpPr>
        <p:spPr>
          <a:xfrm flipH="1">
            <a:off x="5797583" y="4565575"/>
            <a:ext cx="945585" cy="2886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CAFCF87-A49F-B74E-978C-C895329A07A7}"/>
              </a:ext>
            </a:extLst>
          </p:cNvPr>
          <p:cNvCxnSpPr>
            <a:cxnSpLocks/>
            <a:stCxn id="151" idx="3"/>
          </p:cNvCxnSpPr>
          <p:nvPr/>
        </p:nvCxnSpPr>
        <p:spPr>
          <a:xfrm flipV="1">
            <a:off x="7830282" y="5071730"/>
            <a:ext cx="1020782" cy="5425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79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40" y="48375"/>
            <a:ext cx="11529515" cy="1325563"/>
          </a:xfrm>
        </p:spPr>
        <p:txBody>
          <a:bodyPr/>
          <a:lstStyle/>
          <a:p>
            <a:r>
              <a:rPr lang="en-US" b="1" dirty="0"/>
              <a:t>Cloud glints are frequent and bright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C336B-6C80-054D-8F40-DA2C27DAA148}"/>
              </a:ext>
            </a:extLst>
          </p:cNvPr>
          <p:cNvSpPr txBox="1"/>
          <p:nvPr/>
        </p:nvSpPr>
        <p:spPr>
          <a:xfrm>
            <a:off x="0" y="6383873"/>
            <a:ext cx="37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Várnai</a:t>
            </a:r>
            <a:r>
              <a:rPr lang="en-US" dirty="0"/>
              <a:t> et al. (2020), yearlong dataset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F21AF-D069-414B-B2AD-44CB30D1120B}"/>
              </a:ext>
            </a:extLst>
          </p:cNvPr>
          <p:cNvSpPr txBox="1"/>
          <p:nvPr/>
        </p:nvSpPr>
        <p:spPr>
          <a:xfrm>
            <a:off x="4794166" y="2427522"/>
            <a:ext cx="185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Ocean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051D93-E75D-9A40-803C-A4188087E378}"/>
              </a:ext>
            </a:extLst>
          </p:cNvPr>
          <p:cNvGrpSpPr>
            <a:grpSpLocks noChangeAspect="1"/>
          </p:cNvGrpSpPr>
          <p:nvPr/>
        </p:nvGrpSpPr>
        <p:grpSpPr>
          <a:xfrm>
            <a:off x="1424927" y="3107071"/>
            <a:ext cx="3489391" cy="3330104"/>
            <a:chOff x="3102103" y="2521910"/>
            <a:chExt cx="3828161" cy="36534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286F34-BD05-D642-B1E1-4E1E226BA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2103" y="2521910"/>
              <a:ext cx="3828161" cy="36534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1DE2F8-493E-6D43-8CD2-AD8B8CE50658}"/>
                </a:ext>
              </a:extLst>
            </p:cNvPr>
            <p:cNvSpPr txBox="1"/>
            <p:nvPr/>
          </p:nvSpPr>
          <p:spPr>
            <a:xfrm>
              <a:off x="5016183" y="2871875"/>
              <a:ext cx="15783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Surface glints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1BC3E4-FC82-A74A-B8C6-399EE86E1D74}"/>
                </a:ext>
              </a:extLst>
            </p:cNvPr>
            <p:cNvSpPr txBox="1"/>
            <p:nvPr/>
          </p:nvSpPr>
          <p:spPr>
            <a:xfrm>
              <a:off x="5104667" y="4472888"/>
              <a:ext cx="14013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Cloud glints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F76DF0-3A7C-3C4A-9344-658A35471784}"/>
              </a:ext>
            </a:extLst>
          </p:cNvPr>
          <p:cNvGrpSpPr>
            <a:grpSpLocks noChangeAspect="1"/>
          </p:cNvGrpSpPr>
          <p:nvPr/>
        </p:nvGrpSpPr>
        <p:grpSpPr>
          <a:xfrm>
            <a:off x="7070571" y="3195207"/>
            <a:ext cx="3414998" cy="3133249"/>
            <a:chOff x="6823518" y="2469621"/>
            <a:chExt cx="4017645" cy="3686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30D650-66BC-5248-9E82-A3A4AA460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3518" y="2469621"/>
              <a:ext cx="4017645" cy="36861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459A3B-C4FB-A04B-965D-E4E83265E14E}"/>
                </a:ext>
              </a:extLst>
            </p:cNvPr>
            <p:cNvSpPr txBox="1"/>
            <p:nvPr/>
          </p:nvSpPr>
          <p:spPr>
            <a:xfrm>
              <a:off x="8433272" y="2885654"/>
              <a:ext cx="15792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Surface glints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AF4D1B-AF8A-E446-B029-9100E653359E}"/>
                </a:ext>
              </a:extLst>
            </p:cNvPr>
            <p:cNvSpPr txBox="1"/>
            <p:nvPr/>
          </p:nvSpPr>
          <p:spPr>
            <a:xfrm>
              <a:off x="9067379" y="3924706"/>
              <a:ext cx="1401346" cy="400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Cloud glints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622C610-6C43-9643-A2D6-F5431DE549E3}"/>
              </a:ext>
            </a:extLst>
          </p:cNvPr>
          <p:cNvSpPr txBox="1"/>
          <p:nvPr/>
        </p:nvSpPr>
        <p:spPr>
          <a:xfrm>
            <a:off x="1005089" y="1084060"/>
            <a:ext cx="94368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Land</a:t>
            </a:r>
            <a:endParaRPr lang="en-US" sz="3200" dirty="0"/>
          </a:p>
          <a:p>
            <a:r>
              <a:rPr lang="en-US" sz="2000" dirty="0"/>
              <a:t>About every third EPIC image contains a glint from clouds (or sometimes from lakes, etc.)</a:t>
            </a:r>
          </a:p>
        </p:txBody>
      </p:sp>
    </p:spTree>
    <p:extLst>
      <p:ext uri="{BB962C8B-B14F-4D97-AF65-F5344CB8AC3E}">
        <p14:creationId xmlns:p14="http://schemas.microsoft.com/office/powerpoint/2010/main" val="423020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623E6-E76C-984F-A667-C93B3ED6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819"/>
            <a:ext cx="11084265" cy="1325563"/>
          </a:xfrm>
        </p:spPr>
        <p:txBody>
          <a:bodyPr/>
          <a:lstStyle/>
          <a:p>
            <a:r>
              <a:rPr lang="en-US" b="1" dirty="0"/>
              <a:t>Width of cloud glint is similar for all EPIC bands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E03740-1D96-BC42-810D-FAB9D6AD8B50}"/>
              </a:ext>
            </a:extLst>
          </p:cNvPr>
          <p:cNvGrpSpPr/>
          <p:nvPr/>
        </p:nvGrpSpPr>
        <p:grpSpPr>
          <a:xfrm>
            <a:off x="234504" y="1492382"/>
            <a:ext cx="5376647" cy="5029200"/>
            <a:chOff x="6428217" y="1590835"/>
            <a:chExt cx="5376647" cy="50292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393B55D-D21F-0C45-A0DA-C90898CEC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54" b="505"/>
            <a:stretch/>
          </p:blipFill>
          <p:spPr>
            <a:xfrm>
              <a:off x="6463244" y="1590835"/>
              <a:ext cx="5341620" cy="5029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67C571-7DD6-7A4C-A9CB-7C404C90DA4D}"/>
                </a:ext>
              </a:extLst>
            </p:cNvPr>
            <p:cNvSpPr/>
            <p:nvPr/>
          </p:nvSpPr>
          <p:spPr>
            <a:xfrm>
              <a:off x="9841370" y="1899445"/>
              <a:ext cx="1600200" cy="697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6C9AD09-8FA5-8A4C-8B6D-2715D5B76B19}"/>
                </a:ext>
              </a:extLst>
            </p:cNvPr>
            <p:cNvCxnSpPr/>
            <p:nvPr/>
          </p:nvCxnSpPr>
          <p:spPr>
            <a:xfrm>
              <a:off x="7423890" y="534664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6637CBA-9B77-B14E-88C2-D2EE87F3EBD7}"/>
                </a:ext>
              </a:extLst>
            </p:cNvPr>
            <p:cNvCxnSpPr>
              <a:cxnSpLocks/>
            </p:cNvCxnSpPr>
            <p:nvPr/>
          </p:nvCxnSpPr>
          <p:spPr>
            <a:xfrm>
              <a:off x="7423890" y="2018264"/>
              <a:ext cx="0" cy="332837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B06632D-0104-DF47-BADF-7D03BBDE7AF3}"/>
                </a:ext>
              </a:extLst>
            </p:cNvPr>
            <p:cNvSpPr txBox="1"/>
            <p:nvPr/>
          </p:nvSpPr>
          <p:spPr>
            <a:xfrm rot="16200000">
              <a:off x="6513366" y="3469006"/>
              <a:ext cx="21996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Enhancement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770962-F956-3549-B50B-DD1BDCE2AB8E}"/>
                </a:ext>
              </a:extLst>
            </p:cNvPr>
            <p:cNvSpPr txBox="1"/>
            <p:nvPr/>
          </p:nvSpPr>
          <p:spPr>
            <a:xfrm rot="16200000">
              <a:off x="4966920" y="3630112"/>
              <a:ext cx="33842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Mean 780 nm reflectance</a:t>
              </a:r>
            </a:p>
          </p:txBody>
        </p:sp>
      </p:grpSp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EA7F4F0D-2554-544E-A671-F1B653D29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20" y="1500002"/>
            <a:ext cx="5570093" cy="51052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1EA27B-5207-404C-A6C8-D3D9F7C22C80}"/>
              </a:ext>
            </a:extLst>
          </p:cNvPr>
          <p:cNvSpPr txBox="1"/>
          <p:nvPr/>
        </p:nvSpPr>
        <p:spPr>
          <a:xfrm rot="16200000">
            <a:off x="4223234" y="3660701"/>
            <a:ext cx="38525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Enhancement:    </a:t>
            </a:r>
            <a:r>
              <a:rPr lang="en-US" sz="2400" dirty="0" err="1"/>
              <a:t>Refl</a:t>
            </a:r>
            <a:r>
              <a:rPr lang="en-US" sz="2400" baseline="-25000" dirty="0" err="1"/>
              <a:t>D</a:t>
            </a:r>
            <a:r>
              <a:rPr lang="en-US" sz="2400" dirty="0"/>
              <a:t> – Refl</a:t>
            </a:r>
            <a:r>
              <a:rPr lang="en-US" sz="2400" baseline="-250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6624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517"/>
            <a:ext cx="12191999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Two factors dominate wavelength dependence of enhancement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CB5F2-2F67-9D47-9AF3-1961186EF7A0}"/>
              </a:ext>
            </a:extLst>
          </p:cNvPr>
          <p:cNvSpPr txBox="1"/>
          <p:nvPr/>
        </p:nvSpPr>
        <p:spPr>
          <a:xfrm>
            <a:off x="7109741" y="3627964"/>
            <a:ext cx="4511648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Absorption reduces 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025B4-3EE2-B843-B730-36D8B4A37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79" y="1422080"/>
            <a:ext cx="5951220" cy="490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68287-4505-7F4E-B065-E34123D81BBC}"/>
              </a:ext>
            </a:extLst>
          </p:cNvPr>
          <p:cNvSpPr txBox="1"/>
          <p:nvPr/>
        </p:nvSpPr>
        <p:spPr>
          <a:xfrm>
            <a:off x="7427979" y="1601680"/>
            <a:ext cx="433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Enhancement = Refl</a:t>
            </a:r>
            <a:r>
              <a:rPr lang="en-US" sz="2800" baseline="-25000" dirty="0"/>
              <a:t>0 </a:t>
            </a:r>
            <a:r>
              <a:rPr lang="en-US" sz="2800" dirty="0"/>
              <a:t>– Refl</a:t>
            </a:r>
            <a:r>
              <a:rPr lang="en-US" sz="2800" baseline="-25000" dirty="0"/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A56F4-001D-BB48-9E12-9FFF627B7FDE}"/>
              </a:ext>
            </a:extLst>
          </p:cNvPr>
          <p:cNvSpPr txBox="1"/>
          <p:nvPr/>
        </p:nvSpPr>
        <p:spPr>
          <a:xfrm>
            <a:off x="7109741" y="2780032"/>
            <a:ext cx="4511648" cy="72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Rayleigh scattering reduces </a:t>
            </a:r>
            <a:r>
              <a:rPr lang="en-US" sz="2400" i="1" dirty="0"/>
              <a:t>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B15229-0BF5-4D46-9EA5-9F7D2BE8870F}"/>
              </a:ext>
            </a:extLst>
          </p:cNvPr>
          <p:cNvSpPr/>
          <p:nvPr/>
        </p:nvSpPr>
        <p:spPr>
          <a:xfrm>
            <a:off x="1600200" y="2005446"/>
            <a:ext cx="2826327" cy="2205048"/>
          </a:xfrm>
          <a:custGeom>
            <a:avLst/>
            <a:gdLst>
              <a:gd name="connsiteX0" fmla="*/ 0 w 2826327"/>
              <a:gd name="connsiteY0" fmla="*/ 2608119 h 2608119"/>
              <a:gd name="connsiteX1" fmla="*/ 1007918 w 2826327"/>
              <a:gd name="connsiteY1" fmla="*/ 581891 h 2608119"/>
              <a:gd name="connsiteX2" fmla="*/ 2826327 w 2826327"/>
              <a:gd name="connsiteY2" fmla="*/ 0 h 26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6327" h="2608119">
                <a:moveTo>
                  <a:pt x="0" y="2608119"/>
                </a:moveTo>
                <a:cubicBezTo>
                  <a:pt x="268432" y="1812348"/>
                  <a:pt x="536864" y="1016577"/>
                  <a:pt x="1007918" y="581891"/>
                </a:cubicBezTo>
                <a:cubicBezTo>
                  <a:pt x="1478972" y="147205"/>
                  <a:pt x="2514600" y="105641"/>
                  <a:pt x="2826327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452117-536E-E542-A037-E483F5712E36}"/>
              </a:ext>
            </a:extLst>
          </p:cNvPr>
          <p:cNvSpPr/>
          <p:nvPr/>
        </p:nvSpPr>
        <p:spPr>
          <a:xfrm rot="19417926">
            <a:off x="4278514" y="2478230"/>
            <a:ext cx="997528" cy="1454727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30BBE1-032F-1D45-85C4-B9EE9668FFAB}"/>
              </a:ext>
            </a:extLst>
          </p:cNvPr>
          <p:cNvSpPr/>
          <p:nvPr/>
        </p:nvSpPr>
        <p:spPr>
          <a:xfrm rot="11337615">
            <a:off x="1444398" y="3877110"/>
            <a:ext cx="384080" cy="1045338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1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 animBg="1"/>
      <p:bldP spid="4" grpId="1" animBg="1"/>
      <p:bldP spid="5" grpId="0" animBg="1"/>
      <p:bldP spid="14" grpId="0" animBg="1"/>
      <p:bldP spid="14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31211</TotalTime>
  <Words>877</Words>
  <Application>Microsoft Macintosh PowerPoint</Application>
  <PresentationFormat>Widescreen</PresentationFormat>
  <Paragraphs>133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Office Theme</vt:lpstr>
      <vt:lpstr>Deep Space Observations of Cloud Glints: Spectral and Seasonal Dependence</vt:lpstr>
      <vt:lpstr>EPIC images often feature glints from ocean or clouds</vt:lpstr>
      <vt:lpstr>Glint form horizontal ice crystals in clouds (subsun)</vt:lpstr>
      <vt:lpstr>Glints appear colorful, as the Earth turns between blue &amp; red images</vt:lpstr>
      <vt:lpstr>Proof that glint is from clouds: Oxygen A-band</vt:lpstr>
      <vt:lpstr>Sample ocean and cloud glints from October 3, 2015 </vt:lpstr>
      <vt:lpstr>Cloud glints are frequent and bright</vt:lpstr>
      <vt:lpstr>Width of cloud glint is similar for all EPIC bands</vt:lpstr>
      <vt:lpstr>Two factors dominate wavelength dependence of enhancement</vt:lpstr>
      <vt:lpstr>Location of glint varies with season</vt:lpstr>
      <vt:lpstr>Seasonal variations are opposite over land &amp; ocean</vt:lpstr>
      <vt:lpstr>Cloud glints come mostly from plate-shaped crystals</vt:lpstr>
      <vt:lpstr>Plates occur mostly in not-too-cold ice clouds</vt:lpstr>
      <vt:lpstr>Higher aerosol content over land can help glints</vt:lpstr>
      <vt:lpstr>Oceanic clouds often colder</vt:lpstr>
      <vt:lpstr>Anvil clouds over Africa (viewed by astronauts)</vt:lpstr>
      <vt:lpstr>Anvils are lower and smaller over land</vt:lpstr>
      <vt:lpstr>Possible next step: Include data on cloud glints into cloud product?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space observations of oriented ice crystals and of the color of our planet </dc:title>
  <dc:creator>Microsoft Office User</dc:creator>
  <cp:lastModifiedBy>Marshak, Alexander (GSFC-6130)</cp:lastModifiedBy>
  <cp:revision>655</cp:revision>
  <dcterms:created xsi:type="dcterms:W3CDTF">2017-06-04T21:05:53Z</dcterms:created>
  <dcterms:modified xsi:type="dcterms:W3CDTF">2020-10-22T21:55:35Z</dcterms:modified>
</cp:coreProperties>
</file>