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68" r:id="rId2"/>
    <p:sldId id="272" r:id="rId3"/>
    <p:sldId id="296" r:id="rId4"/>
    <p:sldId id="274" r:id="rId5"/>
    <p:sldId id="273" r:id="rId6"/>
    <p:sldId id="277" r:id="rId7"/>
    <p:sldId id="278" r:id="rId8"/>
    <p:sldId id="275" r:id="rId9"/>
    <p:sldId id="281" r:id="rId10"/>
    <p:sldId id="282" r:id="rId11"/>
    <p:sldId id="283" r:id="rId12"/>
    <p:sldId id="279" r:id="rId13"/>
    <p:sldId id="280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84" r:id="rId26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59239"/>
    <a:srgbClr val="E6E6E6"/>
    <a:srgbClr val="BFBF00"/>
    <a:srgbClr val="C5E25C"/>
    <a:srgbClr val="AEC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89246" autoAdjust="0"/>
  </p:normalViewPr>
  <p:slideViewPr>
    <p:cSldViewPr snapToGrid="0">
      <p:cViewPr varScale="1">
        <p:scale>
          <a:sx n="123" d="100"/>
          <a:sy n="123" d="100"/>
        </p:scale>
        <p:origin x="208" y="248"/>
      </p:cViewPr>
      <p:guideLst>
        <p:guide orient="horz" pos="2160"/>
        <p:guide pos="3840"/>
        <p:guide orient="horz"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xn00\Dropbox\cliveg\XiangnanNi\Approximation_of_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5918635170603"/>
          <c:y val="5.7060367454068242E-2"/>
          <c:w val="0.83735192475940523"/>
          <c:h val="0.7604545785943424"/>
        </c:manualLayout>
      </c:layout>
      <c:scatterChart>
        <c:scatterStyle val="lineMarker"/>
        <c:varyColors val="0"/>
        <c:ser>
          <c:idx val="0"/>
          <c:order val="0"/>
          <c:tx>
            <c:v>2019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9.4281125307097813E-2"/>
                  <c:y val="-1.83621770233865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Values_L!$B$2:$B$28</c:f>
              <c:numCache>
                <c:formatCode>General</c:formatCode>
                <c:ptCount val="27"/>
                <c:pt idx="0">
                  <c:v>0.89729227568682257</c:v>
                </c:pt>
                <c:pt idx="1">
                  <c:v>0.80548376083288009</c:v>
                </c:pt>
                <c:pt idx="2">
                  <c:v>0.78616872550655659</c:v>
                </c:pt>
                <c:pt idx="3">
                  <c:v>0.79704142316430082</c:v>
                </c:pt>
                <c:pt idx="4">
                  <c:v>0.84548000111799693</c:v>
                </c:pt>
                <c:pt idx="5">
                  <c:v>0.92121868317006639</c:v>
                </c:pt>
                <c:pt idx="6">
                  <c:v>0.93739753093619682</c:v>
                </c:pt>
                <c:pt idx="7">
                  <c:v>0.90226570131551642</c:v>
                </c:pt>
                <c:pt idx="8">
                  <c:v>0.79192850901499379</c:v>
                </c:pt>
                <c:pt idx="9">
                  <c:v>0.79211923462835265</c:v>
                </c:pt>
                <c:pt idx="10">
                  <c:v>0.79315674525279234</c:v>
                </c:pt>
                <c:pt idx="11">
                  <c:v>0.86113180623570362</c:v>
                </c:pt>
                <c:pt idx="12">
                  <c:v>0.91312329541867698</c:v>
                </c:pt>
                <c:pt idx="13">
                  <c:v>0.93597169537502978</c:v>
                </c:pt>
                <c:pt idx="14">
                  <c:v>0.8982708465810979</c:v>
                </c:pt>
                <c:pt idx="15">
                  <c:v>0.80585182084145168</c:v>
                </c:pt>
                <c:pt idx="16">
                  <c:v>0.79059554147784639</c:v>
                </c:pt>
                <c:pt idx="17">
                  <c:v>0.80182884328078008</c:v>
                </c:pt>
                <c:pt idx="18">
                  <c:v>0.8476427544482904</c:v>
                </c:pt>
                <c:pt idx="19">
                  <c:v>0.91347942880646082</c:v>
                </c:pt>
                <c:pt idx="20">
                  <c:v>0.93584259019179628</c:v>
                </c:pt>
                <c:pt idx="21">
                  <c:v>0.71238013081989271</c:v>
                </c:pt>
                <c:pt idx="22">
                  <c:v>0.69603687932956482</c:v>
                </c:pt>
                <c:pt idx="23">
                  <c:v>0.6812730100043709</c:v>
                </c:pt>
                <c:pt idx="24">
                  <c:v>0.69105148544617279</c:v>
                </c:pt>
                <c:pt idx="25">
                  <c:v>0.68538764419708009</c:v>
                </c:pt>
                <c:pt idx="26">
                  <c:v>0.6097233339264736</c:v>
                </c:pt>
              </c:numCache>
            </c:numRef>
          </c:xVal>
          <c:yVal>
            <c:numRef>
              <c:f>Values_L!$C$2:$C$28</c:f>
              <c:numCache>
                <c:formatCode>General</c:formatCode>
                <c:ptCount val="27"/>
                <c:pt idx="0">
                  <c:v>3.33</c:v>
                </c:pt>
                <c:pt idx="1">
                  <c:v>0.9</c:v>
                </c:pt>
                <c:pt idx="2">
                  <c:v>0.92</c:v>
                </c:pt>
                <c:pt idx="3">
                  <c:v>0.94</c:v>
                </c:pt>
                <c:pt idx="4">
                  <c:v>1.45</c:v>
                </c:pt>
                <c:pt idx="5">
                  <c:v>2.75</c:v>
                </c:pt>
                <c:pt idx="6">
                  <c:v>4</c:v>
                </c:pt>
                <c:pt idx="7">
                  <c:v>3.04</c:v>
                </c:pt>
                <c:pt idx="8">
                  <c:v>0.73</c:v>
                </c:pt>
                <c:pt idx="9">
                  <c:v>0.91</c:v>
                </c:pt>
                <c:pt idx="10">
                  <c:v>0.87</c:v>
                </c:pt>
                <c:pt idx="11">
                  <c:v>1.36</c:v>
                </c:pt>
                <c:pt idx="12">
                  <c:v>2.38</c:v>
                </c:pt>
                <c:pt idx="13">
                  <c:v>3.42</c:v>
                </c:pt>
                <c:pt idx="14">
                  <c:v>2.31</c:v>
                </c:pt>
                <c:pt idx="15">
                  <c:v>1</c:v>
                </c:pt>
                <c:pt idx="16">
                  <c:v>0.9</c:v>
                </c:pt>
                <c:pt idx="17">
                  <c:v>0.97</c:v>
                </c:pt>
                <c:pt idx="18">
                  <c:v>1.43</c:v>
                </c:pt>
                <c:pt idx="19">
                  <c:v>2.12</c:v>
                </c:pt>
                <c:pt idx="20">
                  <c:v>3.15</c:v>
                </c:pt>
                <c:pt idx="21">
                  <c:v>0.11</c:v>
                </c:pt>
                <c:pt idx="22">
                  <c:v>0.05</c:v>
                </c:pt>
                <c:pt idx="23">
                  <c:v>0.12</c:v>
                </c:pt>
                <c:pt idx="24">
                  <c:v>0.11</c:v>
                </c:pt>
                <c:pt idx="25">
                  <c:v>0.08</c:v>
                </c:pt>
                <c:pt idx="26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99-924E-AE50-E3E52701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98816"/>
        <c:axId val="119299392"/>
      </c:scatterChart>
      <c:valAx>
        <c:axId val="119298816"/>
        <c:scaling>
          <c:orientation val="minMax"/>
          <c:min val="0.60000000000000009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 b="0" i="0" u="none" strike="noStrike" baseline="0">
                    <a:effectLst/>
                  </a:rPr>
                  <a:t>𝑐𝑜𝑠𝑆𝑍𝐴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9392"/>
        <c:crosses val="autoZero"/>
        <c:crossBetween val="midCat"/>
      </c:valAx>
      <c:valAx>
        <c:axId val="11929939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l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8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CF6B-A8FA-4BA6-B868-FCCF148839B2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C073B-7CC0-4DC2-93CB-912D0E0002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7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0ECC-9C4A-48DC-90A8-C1A4E1045116}" type="datetimeFigureOut">
              <a:rPr lang="zh-CN" altLang="en-US" smtClean="0"/>
              <a:t>2020/10/7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3F804-3E91-4BC0-B512-C6FB4DD7A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78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87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70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1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97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99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33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39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880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3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1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7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38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32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2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5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783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19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7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1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1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46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54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67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3F804-3E91-4BC0-B512-C6FB4DD7A9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8918-7F76-4444-A79B-9271A9934556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5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A2F-703E-344D-AA3B-511793390195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F8AC-F310-F348-9DFF-92F74333BBA7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7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3AF1-F23E-0F45-8AE6-C5C2F39A5C32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4B51-D6B1-044D-BA0E-22BB0E65CB15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4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1E0A-ED8E-3E4B-A536-BF0F41F604CF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8828-DC10-5741-9E28-9D3A6988F21D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EE6-F144-3D48-943E-6CC1AC9A313C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73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4B4-DC25-B443-B0FE-C9D31967E2DA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5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E182-0B20-3E42-BCCB-0D317C18E9D4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44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EE0C-CF0A-8441-9E7C-85C14C036E60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026C-CD9A-BC48-B411-91E173440CAD}" type="datetime1">
              <a:rPr lang="en-US" altLang="zh-CN" smtClean="0"/>
              <a:t>10/7/20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E07C-E669-4185-9294-1ED1EEAF41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3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2.png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9.tiff"/><Relationship Id="rId4" Type="http://schemas.openxmlformats.org/officeDocument/2006/relationships/image" Target="../media/image2.png"/><Relationship Id="rId9" Type="http://schemas.openxmlformats.org/officeDocument/2006/relationships/image" Target="../media/image3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2593" y="1363546"/>
            <a:ext cx="10626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Hot Spot Signatures from Synergy of EPIC/DSCOVR and EOS/SUOMI Sensors to Monitor Changes in Global Forests </a:t>
            </a:r>
          </a:p>
        </p:txBody>
      </p:sp>
      <p:sp>
        <p:nvSpPr>
          <p:cNvPr id="9" name="矩形 8"/>
          <p:cNvSpPr/>
          <p:nvPr/>
        </p:nvSpPr>
        <p:spPr>
          <a:xfrm>
            <a:off x="2213775" y="3233044"/>
            <a:ext cx="7764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R.B. Myneni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Knyazikhin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Sun, X. Ni and X. She</a:t>
            </a:r>
          </a:p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rmyneni@bu.edu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and Environment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Boston University, Boston, MA, USA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2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88" y="6077754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10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398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1.B. Long Term Decline?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3FB2207-F1B0-7444-A9F8-17C60E676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" y="1313110"/>
            <a:ext cx="3910767" cy="2687994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4E7EADA7-570A-8144-A2A5-51A2CB21872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 b="10187"/>
          <a:stretch/>
        </p:blipFill>
        <p:spPr bwMode="auto">
          <a:xfrm>
            <a:off x="4141676" y="1572639"/>
            <a:ext cx="3761353" cy="2354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F365330E-2DE6-1F47-98E3-514C075D251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 b="9917"/>
          <a:stretch/>
        </p:blipFill>
        <p:spPr bwMode="auto">
          <a:xfrm>
            <a:off x="8332238" y="1572640"/>
            <a:ext cx="3684036" cy="2428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C99D0-6FA2-7B44-A13F-1801A8C340F4}"/>
              </a:ext>
            </a:extLst>
          </p:cNvPr>
          <p:cNvSpPr txBox="1"/>
          <p:nvPr/>
        </p:nvSpPr>
        <p:spPr>
          <a:xfrm>
            <a:off x="881748" y="3968349"/>
            <a:ext cx="175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EVI C5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2003-2012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et al., 2014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76BF4-529D-A140-AEF2-204E85C3B102}"/>
              </a:ext>
            </a:extLst>
          </p:cNvPr>
          <p:cNvSpPr txBox="1"/>
          <p:nvPr/>
        </p:nvSpPr>
        <p:spPr>
          <a:xfrm>
            <a:off x="5018851" y="3942287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EVI C6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2000-2012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DD1C0-2FC9-E446-9A4B-785152F8A29A}"/>
              </a:ext>
            </a:extLst>
          </p:cNvPr>
          <p:cNvSpPr txBox="1"/>
          <p:nvPr/>
        </p:nvSpPr>
        <p:spPr>
          <a:xfrm>
            <a:off x="9249396" y="3997337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EVI C6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D9040-9935-BE4C-98E1-DB9AC8E263FE}"/>
              </a:ext>
            </a:extLst>
          </p:cNvPr>
          <p:cNvSpPr txBox="1"/>
          <p:nvPr/>
        </p:nvSpPr>
        <p:spPr>
          <a:xfrm>
            <a:off x="2902626" y="4965481"/>
            <a:ext cx="6442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widespread decline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leaf area is observed with MODIS C6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Remarkable difference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exists between MODIS C5 and C6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season (AMJ)</a:t>
            </a:r>
          </a:p>
        </p:txBody>
      </p:sp>
    </p:spTree>
    <p:extLst>
      <p:ext uri="{BB962C8B-B14F-4D97-AF65-F5344CB8AC3E}">
        <p14:creationId xmlns:p14="http://schemas.microsoft.com/office/powerpoint/2010/main" val="313753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11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4330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1.B. No Long Term Decline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C99D0-6FA2-7B44-A13F-1801A8C340F4}"/>
              </a:ext>
            </a:extLst>
          </p:cNvPr>
          <p:cNvSpPr txBox="1"/>
          <p:nvPr/>
        </p:nvSpPr>
        <p:spPr>
          <a:xfrm>
            <a:off x="1011038" y="386172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EVI C6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76BF4-529D-A140-AEF2-204E85C3B102}"/>
              </a:ext>
            </a:extLst>
          </p:cNvPr>
          <p:cNvSpPr txBox="1"/>
          <p:nvPr/>
        </p:nvSpPr>
        <p:spPr>
          <a:xfrm>
            <a:off x="4904010" y="3861721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NDVI C6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DD1C0-2FC9-E446-9A4B-785152F8A29A}"/>
              </a:ext>
            </a:extLst>
          </p:cNvPr>
          <p:cNvSpPr txBox="1"/>
          <p:nvPr/>
        </p:nvSpPr>
        <p:spPr>
          <a:xfrm>
            <a:off x="8857510" y="3861721"/>
            <a:ext cx="169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LAI C6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D9040-9935-BE4C-98E1-DB9AC8E263FE}"/>
              </a:ext>
            </a:extLst>
          </p:cNvPr>
          <p:cNvSpPr txBox="1"/>
          <p:nvPr/>
        </p:nvSpPr>
        <p:spPr>
          <a:xfrm>
            <a:off x="1092771" y="4836280"/>
            <a:ext cx="1000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widespread decline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leaf area is observed with MODIS C6 NDVI, EVI and LAI Products</a:t>
            </a:r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073C9EE3-FEFB-DB4E-9A44-A81D3E5AB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3" y="1593873"/>
            <a:ext cx="11353412" cy="22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12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65702D-2E9E-174B-A449-ADBFA7568DF7}"/>
              </a:ext>
            </a:extLst>
          </p:cNvPr>
          <p:cNvSpPr txBox="1"/>
          <p:nvPr/>
        </p:nvSpPr>
        <p:spPr>
          <a:xfrm>
            <a:off x="1859989" y="299963"/>
            <a:ext cx="494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1.B. Drought Impacts Not Seen</a:t>
            </a:r>
          </a:p>
        </p:txBody>
      </p:sp>
      <p:grpSp>
        <p:nvGrpSpPr>
          <p:cNvPr id="9" name="组合 13">
            <a:extLst>
              <a:ext uri="{FF2B5EF4-FFF2-40B4-BE49-F238E27FC236}">
                <a16:creationId xmlns:a16="http://schemas.microsoft.com/office/drawing/2014/main" id="{4ADF764C-2EC4-1B42-BA7D-7B531C69EE88}"/>
              </a:ext>
            </a:extLst>
          </p:cNvPr>
          <p:cNvGrpSpPr/>
          <p:nvPr/>
        </p:nvGrpSpPr>
        <p:grpSpPr>
          <a:xfrm>
            <a:off x="1224503" y="1137692"/>
            <a:ext cx="9742994" cy="3873809"/>
            <a:chOff x="145717" y="2196121"/>
            <a:chExt cx="11982417" cy="4475461"/>
          </a:xfrm>
        </p:grpSpPr>
        <p:pic>
          <p:nvPicPr>
            <p:cNvPr id="11" name="图片 3">
              <a:extLst>
                <a:ext uri="{FF2B5EF4-FFF2-40B4-BE49-F238E27FC236}">
                  <a16:creationId xmlns:a16="http://schemas.microsoft.com/office/drawing/2014/main" id="{F33223C4-0450-B942-B53B-73F8BA7385A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14" b="9253"/>
            <a:stretch/>
          </p:blipFill>
          <p:spPr bwMode="auto">
            <a:xfrm>
              <a:off x="145717" y="2565453"/>
              <a:ext cx="2998470" cy="17995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864F4F4B-D0F9-F04C-9816-3FFF919C9ACF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2" b="9658"/>
            <a:stretch/>
          </p:blipFill>
          <p:spPr bwMode="auto">
            <a:xfrm>
              <a:off x="145717" y="4749385"/>
              <a:ext cx="3008630" cy="17995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1CDEE483-D14E-9840-A73F-AD4CB8326503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69" b="2646"/>
            <a:stretch/>
          </p:blipFill>
          <p:spPr bwMode="auto">
            <a:xfrm>
              <a:off x="6038484" y="2538465"/>
              <a:ext cx="3042285" cy="19437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64245E5E-BF16-9048-8DB6-B01186BACDCD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4" b="2769"/>
            <a:stretch/>
          </p:blipFill>
          <p:spPr bwMode="auto">
            <a:xfrm>
              <a:off x="6048644" y="4727847"/>
              <a:ext cx="3037205" cy="19437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矩形 7">
              <a:extLst>
                <a:ext uri="{FF2B5EF4-FFF2-40B4-BE49-F238E27FC236}">
                  <a16:creationId xmlns:a16="http://schemas.microsoft.com/office/drawing/2014/main" id="{D46372C8-7734-CC48-906A-F3C0A8D2A77C}"/>
                </a:ext>
              </a:extLst>
            </p:cNvPr>
            <p:cNvSpPr/>
            <p:nvPr/>
          </p:nvSpPr>
          <p:spPr>
            <a:xfrm>
              <a:off x="315207" y="2196121"/>
              <a:ext cx="3551454" cy="426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wet season 1 (Mar-Apr-May)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8">
              <a:extLst>
                <a:ext uri="{FF2B5EF4-FFF2-40B4-BE49-F238E27FC236}">
                  <a16:creationId xmlns:a16="http://schemas.microsoft.com/office/drawing/2014/main" id="{1DE25C69-E8A4-D849-B29F-BE0E2931F71F}"/>
                </a:ext>
              </a:extLst>
            </p:cNvPr>
            <p:cNvSpPr/>
            <p:nvPr/>
          </p:nvSpPr>
          <p:spPr>
            <a:xfrm>
              <a:off x="303961" y="4408529"/>
              <a:ext cx="3310464" cy="426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dry season 2 (Jun-Jul-Aug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dirty="0"/>
            </a:p>
          </p:txBody>
        </p:sp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7F400C1A-AAD2-9440-941E-0472648E506C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08" b="6341"/>
            <a:stretch/>
          </p:blipFill>
          <p:spPr bwMode="auto">
            <a:xfrm>
              <a:off x="3108928" y="2538465"/>
              <a:ext cx="3008630" cy="18535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9288C8FE-7E82-9240-AB52-0D2375AFF8CA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3" b="6610"/>
            <a:stretch/>
          </p:blipFill>
          <p:spPr bwMode="auto">
            <a:xfrm>
              <a:off x="3138283" y="4727847"/>
              <a:ext cx="3008630" cy="18535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DBDA3B94-9C59-FB48-A7B1-14B684C32272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2" b="2912"/>
            <a:stretch/>
          </p:blipFill>
          <p:spPr bwMode="auto">
            <a:xfrm>
              <a:off x="9080769" y="2497134"/>
              <a:ext cx="3037840" cy="19437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9EBA1CB3-B13F-A94A-A437-0A4C99B9B2C5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4" b="2769"/>
            <a:stretch/>
          </p:blipFill>
          <p:spPr bwMode="auto">
            <a:xfrm>
              <a:off x="9090929" y="4727846"/>
              <a:ext cx="3037205" cy="19437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文本框 16">
            <a:extLst>
              <a:ext uri="{FF2B5EF4-FFF2-40B4-BE49-F238E27FC236}">
                <a16:creationId xmlns:a16="http://schemas.microsoft.com/office/drawing/2014/main" id="{2B626968-F8DE-204A-BF7E-D32BEA9004B3}"/>
              </a:ext>
            </a:extLst>
          </p:cNvPr>
          <p:cNvSpPr txBox="1"/>
          <p:nvPr/>
        </p:nvSpPr>
        <p:spPr>
          <a:xfrm flipH="1">
            <a:off x="204208" y="5094676"/>
            <a:ext cx="1179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change in leaf area and leaf optical properties were observed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in the SE part of the basin (high altitude region) where a significant drought was observed</a:t>
            </a:r>
          </a:p>
        </p:txBody>
      </p:sp>
    </p:spTree>
    <p:extLst>
      <p:ext uri="{BB962C8B-B14F-4D97-AF65-F5344CB8AC3E}">
        <p14:creationId xmlns:p14="http://schemas.microsoft.com/office/powerpoint/2010/main" val="108493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13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95606F22-F7AF-5E40-A60A-B1E19E299161}"/>
              </a:ext>
            </a:extLst>
          </p:cNvPr>
          <p:cNvSpPr txBox="1"/>
          <p:nvPr/>
        </p:nvSpPr>
        <p:spPr>
          <a:xfrm flipH="1">
            <a:off x="335902" y="1426879"/>
            <a:ext cx="116803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Congolian Forests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area in Congolian forests exhibits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bimodal seasonality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area strongly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precipitation patterns (larger LAI in wet season)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Bimodality gets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 to 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Seasonality of LAI in cycle 1 is mainly controlled by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regions 1 and 2, and controlled by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region 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Seasonality of LAI in cycle 2 is controlled by both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and radiation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long-term trends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observed in the latest version of multiple satellite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report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decline in greenness is likely an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artifact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Terra MODIS sensor degradation</a:t>
            </a:r>
          </a:p>
        </p:txBody>
      </p:sp>
    </p:spTree>
    <p:extLst>
      <p:ext uri="{BB962C8B-B14F-4D97-AF65-F5344CB8AC3E}">
        <p14:creationId xmlns:p14="http://schemas.microsoft.com/office/powerpoint/2010/main" val="281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14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351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Angular Signatures</a:t>
            </a:r>
          </a:p>
        </p:txBody>
      </p:sp>
      <p:sp>
        <p:nvSpPr>
          <p:cNvPr id="18" name="文本框 11">
            <a:extLst>
              <a:ext uri="{FF2B5EF4-FFF2-40B4-BE49-F238E27FC236}">
                <a16:creationId xmlns:a16="http://schemas.microsoft.com/office/drawing/2014/main" id="{8BE0B401-A8FC-E440-9BAA-6AE7D02A2E81}"/>
              </a:ext>
            </a:extLst>
          </p:cNvPr>
          <p:cNvSpPr txBox="1"/>
          <p:nvPr/>
        </p:nvSpPr>
        <p:spPr>
          <a:xfrm flipH="1">
            <a:off x="183210" y="1264600"/>
            <a:ext cx="11669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tools to argue for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vegetation structure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seasonality, long-term trends, drought impacts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simultaneous, or near-simultaneous,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multi-directional spectral reflectance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physics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these signatures help unpack the embedded information content</a:t>
            </a:r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E77E97F2-A4EF-C34D-8279-AC73F708609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2459"/>
          <a:stretch/>
        </p:blipFill>
        <p:spPr bwMode="auto">
          <a:xfrm>
            <a:off x="2837815" y="3078669"/>
            <a:ext cx="4477385" cy="264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156F12-A46B-FD41-9B07-77036155C48D}"/>
              </a:ext>
            </a:extLst>
          </p:cNvPr>
          <p:cNvSpPr txBox="1"/>
          <p:nvPr/>
        </p:nvSpPr>
        <p:spPr>
          <a:xfrm>
            <a:off x="53627" y="3078669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of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BRFs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8059F-ED25-A344-8EC6-C72700532B0D}"/>
              </a:ext>
            </a:extLst>
          </p:cNvPr>
          <p:cNvSpPr txBox="1"/>
          <p:nvPr/>
        </p:nvSpPr>
        <p:spPr>
          <a:xfrm>
            <a:off x="0" y="510816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solar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View directions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34080-F495-2B49-A2CD-8A0DE9D49D82}"/>
              </a:ext>
            </a:extLst>
          </p:cNvPr>
          <p:cNvCxnSpPr>
            <a:cxnSpLocks/>
          </p:cNvCxnSpPr>
          <p:nvPr/>
        </p:nvCxnSpPr>
        <p:spPr>
          <a:xfrm>
            <a:off x="1492622" y="3620212"/>
            <a:ext cx="1300976" cy="4623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0FF8C3-549A-A34A-B77D-7F54EF566FF3}"/>
              </a:ext>
            </a:extLst>
          </p:cNvPr>
          <p:cNvCxnSpPr/>
          <p:nvPr/>
        </p:nvCxnSpPr>
        <p:spPr>
          <a:xfrm>
            <a:off x="1818563" y="5548795"/>
            <a:ext cx="3046940" cy="8921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6EC85B3-D221-6E44-9BBE-B6A223E3A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99" y="2835272"/>
            <a:ext cx="4325505" cy="2721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1AC39C-0C11-5A4C-B289-673A6325759A}"/>
              </a:ext>
            </a:extLst>
          </p:cNvPr>
          <p:cNvSpPr txBox="1"/>
          <p:nvPr/>
        </p:nvSpPr>
        <p:spPr>
          <a:xfrm>
            <a:off x="8742094" y="2753595"/>
            <a:ext cx="24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Amazonian Rainforests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012B7-042F-754F-BD95-D750EB6C1621}"/>
              </a:ext>
            </a:extLst>
          </p:cNvPr>
          <p:cNvSpPr txBox="1"/>
          <p:nvPr/>
        </p:nvSpPr>
        <p:spPr>
          <a:xfrm>
            <a:off x="4037431" y="2799641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Congolian Rainforests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6990D-A134-B341-BF22-A505842862BE}"/>
              </a:ext>
            </a:extLst>
          </p:cNvPr>
          <p:cNvSpPr txBox="1"/>
          <p:nvPr/>
        </p:nvSpPr>
        <p:spPr>
          <a:xfrm>
            <a:off x="8742094" y="449926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season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499D4-DF9D-F94E-AC96-7D57DAF4C766}"/>
              </a:ext>
            </a:extLst>
          </p:cNvPr>
          <p:cNvSpPr txBox="1"/>
          <p:nvPr/>
        </p:nvSpPr>
        <p:spPr>
          <a:xfrm>
            <a:off x="8742094" y="386308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season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6033ED-1F27-E642-94C6-63C30BEB04F0}"/>
              </a:ext>
            </a:extLst>
          </p:cNvPr>
          <p:cNvSpPr txBox="1"/>
          <p:nvPr/>
        </p:nvSpPr>
        <p:spPr>
          <a:xfrm>
            <a:off x="3632483" y="449340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season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428AE-C5DD-B74C-B3AB-03B667501C6C}"/>
              </a:ext>
            </a:extLst>
          </p:cNvPr>
          <p:cNvSpPr txBox="1"/>
          <p:nvPr/>
        </p:nvSpPr>
        <p:spPr>
          <a:xfrm>
            <a:off x="3425340" y="3861318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season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43A3C-3445-B149-B5B5-0FA5870E01C9}"/>
              </a:ext>
            </a:extLst>
          </p:cNvPr>
          <p:cNvSpPr txBox="1"/>
          <p:nvPr/>
        </p:nvSpPr>
        <p:spPr>
          <a:xfrm>
            <a:off x="9135472" y="548519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et al., ERL, 2015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94B172-B50A-A149-A172-08D4261F5382}"/>
              </a:ext>
            </a:extLst>
          </p:cNvPr>
          <p:cNvSpPr txBox="1"/>
          <p:nvPr/>
        </p:nvSpPr>
        <p:spPr>
          <a:xfrm>
            <a:off x="5934679" y="3376936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MISR+DSCOVR</a:t>
            </a:r>
          </a:p>
        </p:txBody>
      </p:sp>
    </p:spTree>
    <p:extLst>
      <p:ext uri="{BB962C8B-B14F-4D97-AF65-F5344CB8AC3E}">
        <p14:creationId xmlns:p14="http://schemas.microsoft.com/office/powerpoint/2010/main" val="366034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15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DASF</a:t>
            </a:r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E77E97F2-A4EF-C34D-8279-AC73F708609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2459"/>
          <a:stretch/>
        </p:blipFill>
        <p:spPr bwMode="auto">
          <a:xfrm>
            <a:off x="6820411" y="2253306"/>
            <a:ext cx="4905325" cy="3001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3E8E199D-82E4-C347-96FE-7BEB7EFDC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074" y="1647776"/>
                <a:ext cx="11887200" cy="3605486"/>
              </a:xfrm>
            </p:spPr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𝐃𝐀𝐒𝐅</m:t>
                    </m:r>
                  </m:oMath>
                </a14:m>
                <a:r>
                  <a:rPr lang="en-US" altLang="zh-CN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Directional Area Scattering Function, defined as the BRF of a vegetation canopy with non-absorbing leaves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bounded underneath by a non-reflecting surface </a:t>
                </a:r>
              </a:p>
              <a:p>
                <a:pPr lvl="0"/>
                <a:endParaRPr lang="en-US" altLang="zh-CN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DASF can be </a:t>
                </a: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approximated from measurements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:</a:t>
                </a: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DASF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MISR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EPIC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BRF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NIR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BRF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GREEN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BRF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0">
                                <a:latin typeface="Cambria Math" panose="02040503050406030204" pitchFamily="18" charset="0"/>
                              </a:rPr>
                              <m:t>GREEN</m:t>
                            </m:r>
                          </m:sub>
                        </m:sSub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BRF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NIR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BRF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NIR</m:t>
                                </m:r>
                                <m: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latin typeface="Cambria Math" panose="02040503050406030204" pitchFamily="18" charset="0"/>
                                  </a:rPr>
                                  <m:t>GEEN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GREEN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NIR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coefficient </a:t>
                </a: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50.903 for MISR and  47.38 for EPIC </a:t>
                </a: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3E8E199D-82E4-C347-96FE-7BEB7EFDC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074" y="1647776"/>
                <a:ext cx="11887200" cy="3605486"/>
              </a:xfrm>
              <a:blipFill>
                <a:blip r:embed="rId6"/>
                <a:stretch>
                  <a:fillRect l="-320" t="-1404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6E2CEE1-A614-5B41-B14C-30D55FF949B7}"/>
              </a:ext>
            </a:extLst>
          </p:cNvPr>
          <p:cNvSpPr/>
          <p:nvPr/>
        </p:nvSpPr>
        <p:spPr>
          <a:xfrm>
            <a:off x="376535" y="3217762"/>
            <a:ext cx="4542705" cy="7986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16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405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Formulation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DASF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3D10F340-3895-B046-9276-48FAC96FA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938" y="1375541"/>
                <a:ext cx="11624123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Knyazikhin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proposed a simple formulation for DASF following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Radiative Transfer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(RT) theory for vegetation canopies: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DASF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zh-CN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f>
                      <m:f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j</m:t>
                        </m:r>
                        <m:d>
                          <m:d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sSub>
                          <m:sSub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  <m:r>
                      <a:rPr lang="en-US" altLang="zh-CN" sz="22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zh-CN" sz="2200" i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altLang="zh-CN" sz="2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200" i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22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2200" i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 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solar and view directions,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d>
                      <m:d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ecollision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directional escape probabilities,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zh-CN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zh-CN" altLang="zh-CN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altLang="zh-CN" sz="22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LAI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altLang="zh-CN" sz="22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canopy </a:t>
                </a:r>
                <a:r>
                  <a:rPr lang="en-US" altLang="zh-CN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interceptance</a:t>
                </a:r>
                <a:endPara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zh-CN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altLang="zh-CN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altLang="zh-CN" sz="22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πG</m:t>
                        </m:r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anisotropy of boundary reflected radiation,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zh-CN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coefficient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describes the display 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leaf surfaces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</a:t>
                </a: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en-US" altLang="zh-CN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case b=0 denotes the absence of this correlation. The functions G and </a:t>
                </a:r>
                <a:r>
                  <a:rPr lang="en-US" altLang="zh-CN" sz="2200" dirty="0">
                    <a:latin typeface="Symbol" pitchFamily="2" charset="2"/>
                    <a:cs typeface="Times New Roman" panose="02020603050405020304" pitchFamily="18" charset="0"/>
                  </a:rPr>
                  <a:t>G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as in Ross (1981).</a:t>
                </a:r>
                <a:endPara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3D10F340-3895-B046-9276-48FAC96FA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938" y="1375541"/>
                <a:ext cx="11624123" cy="4351338"/>
              </a:xfrm>
              <a:blipFill>
                <a:blip r:embed="rId5"/>
                <a:stretch>
                  <a:fillRect l="-328" t="-2041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6EA6DE1-BA38-2041-99FE-02B6031D70AF}"/>
              </a:ext>
            </a:extLst>
          </p:cNvPr>
          <p:cNvSpPr/>
          <p:nvPr/>
        </p:nvSpPr>
        <p:spPr>
          <a:xfrm>
            <a:off x="203200" y="4745620"/>
            <a:ext cx="10017760" cy="3819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668E43-71E6-3F40-9C26-EF166776DB77}"/>
              </a:ext>
            </a:extLst>
          </p:cNvPr>
          <p:cNvSpPr/>
          <p:nvPr/>
        </p:nvSpPr>
        <p:spPr>
          <a:xfrm>
            <a:off x="203200" y="1765543"/>
            <a:ext cx="6817360" cy="7986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17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571D1-9CE5-DA4E-A545-B28D163128BE}"/>
                  </a:ext>
                </a:extLst>
              </p:cNvPr>
              <p:cNvSpPr txBox="1"/>
              <p:nvPr/>
            </p:nvSpPr>
            <p:spPr>
              <a:xfrm>
                <a:off x="1859989" y="299963"/>
                <a:ext cx="4550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Formulation for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d>
                      <m:d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571D1-9CE5-DA4E-A545-B28D16312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89" y="299963"/>
                <a:ext cx="4550413" cy="523220"/>
              </a:xfrm>
              <a:prstGeom prst="rect">
                <a:avLst/>
              </a:prstGeom>
              <a:blipFill>
                <a:blip r:embed="rId5"/>
                <a:stretch>
                  <a:fillRect l="-2786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3D10F340-3895-B046-9276-48FAC96FA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938" y="1375541"/>
                <a:ext cx="11624123" cy="435133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coefficient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estimated as:</a:t>
                </a:r>
              </a:p>
              <a:p>
                <a:pPr marL="0" indent="0">
                  <a:buNone/>
                </a:pP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bSup>
                        <m:d>
                          <m:d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26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bSup>
                        <m:d>
                          <m:d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j</m:t>
                        </m:r>
                        <m:d>
                          <m:d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)−</m:t>
                        </m:r>
                        <m:sSubSup>
                          <m:sSubSup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bSup>
                        <m:d>
                          <m:d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r>
                          <a:rPr lang="en-US" altLang="zh-CN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d>
                          <m:d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  <m:sSub>
                          <m:sSub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sSubSup>
                          <m:sSubSup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zh-CN" altLang="zh-CN" sz="2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zh-CN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bSup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intensity of radiation scattered m times. 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m = 1, i.e., 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first-order scattered intensity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absence of correlation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(b=0),</a:t>
                </a:r>
              </a:p>
              <a:p>
                <a:pPr marL="0" indent="0">
                  <a:buNone/>
                </a:pPr>
                <a:endParaRPr lang="en-US" altLang="zh-CN" sz="2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(−(</m:t>
                            </m:r>
                            <m:sSub>
                              <m:sSubPr>
                                <m:ctrlPr>
                                  <a:rPr lang="zh-C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zh-CN" altLang="zh-C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60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acc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LAI</m:t>
                            </m:r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600" dirty="0"/>
                  <a:t> and</a:t>
                </a:r>
                <a14:m>
                  <m:oMath xmlns:m="http://schemas.openxmlformats.org/officeDocument/2006/math"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zh-CN" sz="2600" dirty="0"/>
                  <a:t> ,</a:t>
                </a:r>
              </a:p>
              <a:p>
                <a:pPr marL="0" indent="0">
                  <a:buNone/>
                </a:pPr>
                <a:endParaRPr lang="en-US" altLang="zh-CN" sz="2600" dirty="0"/>
              </a:p>
              <a:p>
                <a:pPr marL="0" indent="0">
                  <a:buNone/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 the 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presence of correlation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(−(</m:t>
                            </m:r>
                            <m:sSub>
                              <m:sSubPr>
                                <m:ctrlPr>
                                  <a:rPr lang="zh-C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zh-CN" altLang="zh-C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60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zh-CN" altLang="zh-C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60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HS</m:t>
                                </m:r>
                              </m:sub>
                            </m:s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LAI</m:t>
                            </m:r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60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HS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HS</m:t>
                        </m:r>
                      </m:sub>
                    </m:sSub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HS</m:t>
                        </m:r>
                      </m:sub>
                    </m:sSub>
                    <m:d>
                      <m:dPr>
                        <m:ctrlPr>
                          <a:rPr lang="zh-CN" altLang="zh-C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260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60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2600" i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altLang="zh-CN" sz="260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3D10F340-3895-B046-9276-48FAC96FA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938" y="1375541"/>
                <a:ext cx="11624123" cy="4351338"/>
              </a:xfrm>
              <a:blipFill>
                <a:blip r:embed="rId6"/>
                <a:stretch>
                  <a:fillRect l="-218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F8A6D2A-6A2F-594B-A9E0-107A54179F8F}"/>
              </a:ext>
            </a:extLst>
          </p:cNvPr>
          <p:cNvSpPr/>
          <p:nvPr/>
        </p:nvSpPr>
        <p:spPr>
          <a:xfrm>
            <a:off x="4907638" y="5151294"/>
            <a:ext cx="2620922" cy="3819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639BC-BB86-4641-BE31-6200D526A9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b="26781"/>
          <a:stretch/>
        </p:blipFill>
        <p:spPr>
          <a:xfrm>
            <a:off x="6410402" y="1207270"/>
            <a:ext cx="5099539" cy="185890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7AD1B2-C8B9-2B47-9604-972EEF600D36}"/>
              </a:ext>
            </a:extLst>
          </p:cNvPr>
          <p:cNvCxnSpPr>
            <a:cxnSpLocks/>
          </p:cNvCxnSpPr>
          <p:nvPr/>
        </p:nvCxnSpPr>
        <p:spPr>
          <a:xfrm>
            <a:off x="3636998" y="1990366"/>
            <a:ext cx="4487860" cy="28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9A3981-95B5-A949-816F-79F33DE213F9}"/>
              </a:ext>
            </a:extLst>
          </p:cNvPr>
          <p:cNvCxnSpPr>
            <a:cxnSpLocks/>
          </p:cNvCxnSpPr>
          <p:nvPr/>
        </p:nvCxnSpPr>
        <p:spPr>
          <a:xfrm>
            <a:off x="3066930" y="1922398"/>
            <a:ext cx="5131954" cy="8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B86F42-783E-B740-B1F9-7430698ED0D5}"/>
              </a:ext>
            </a:extLst>
          </p:cNvPr>
          <p:cNvCxnSpPr>
            <a:cxnSpLocks/>
          </p:cNvCxnSpPr>
          <p:nvPr/>
        </p:nvCxnSpPr>
        <p:spPr>
          <a:xfrm>
            <a:off x="682059" y="2005119"/>
            <a:ext cx="7442799" cy="54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8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18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571D1-9CE5-DA4E-A545-B28D163128BE}"/>
                  </a:ext>
                </a:extLst>
              </p:cNvPr>
              <p:cNvSpPr txBox="1"/>
              <p:nvPr/>
            </p:nvSpPr>
            <p:spPr>
              <a:xfrm>
                <a:off x="1859989" y="299963"/>
                <a:ext cx="4837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Formulation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𝐇𝐒</m:t>
                        </m:r>
                      </m:sub>
                    </m:sSub>
                    <m:d>
                      <m:d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571D1-9CE5-DA4E-A545-B28D16312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89" y="299963"/>
                <a:ext cx="4837799" cy="523220"/>
              </a:xfrm>
              <a:prstGeom prst="rect">
                <a:avLst/>
              </a:prstGeom>
              <a:blipFill>
                <a:blip r:embed="rId5"/>
                <a:stretch>
                  <a:fillRect l="-2618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3D10F340-3895-B046-9276-48FAC96FA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938" y="1243460"/>
                <a:ext cx="11895207" cy="440675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so-called</a:t>
                </a:r>
                <a:r>
                  <a:rPr lang="en-US" altLang="zh-CN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hot spot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HS</m:t>
                        </m:r>
                      </m:sub>
                    </m:sSub>
                    <m:d>
                      <m:dPr>
                        <m:ctrlPr>
                          <a:rPr lang="zh-CN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formulated as (cf.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Kuusk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HS</m:t>
                        </m:r>
                      </m:sub>
                    </m:sSub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sz="16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 i="0">
                                            <a:latin typeface="Cambria Math" panose="02040503050406030204" pitchFamily="18" charset="0"/>
                                          </a:rPr>
                                          <m:t>μ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n-US" altLang="zh-CN" sz="1600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zh-CN" sz="16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den>
                            </m:f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,  &amp;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&gt;0;</m:t>
                            </m:r>
                          </m:e>
                          <m:e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0,  &amp;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&lt;0;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1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1600" i="0"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μ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altLang="zh-CN" sz="16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16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600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effective </a:t>
                </a:r>
                <a:r>
                  <a:rPr lang="en-US" altLang="zh-CN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canopy height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zh-CN" sz="1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 length of scatters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detectable from measurements in near hot spot directions</a:t>
                </a:r>
              </a:p>
              <a:p>
                <a:pPr marL="0" indent="0">
                  <a:buNone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tends to zero, leaves degenerate to points, the hotspot factor vanishes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</a:rPr>
                          <m:t>HS</m:t>
                        </m:r>
                      </m:sub>
                    </m:sSub>
                    <m:r>
                      <a:rPr lang="en-US" altLang="zh-CN" sz="1600" i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HS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tends to 0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increases.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approximate x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600" i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LAI</m:t>
                    </m:r>
                    <m:r>
                      <a:rPr lang="en-US" altLang="zh-CN" sz="1600" i="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600" i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3D10F340-3895-B046-9276-48FAC96FA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938" y="1243460"/>
                <a:ext cx="11895207" cy="4406753"/>
              </a:xfrm>
              <a:blipFill>
                <a:blip r:embed="rId6"/>
                <a:stretch>
                  <a:fillRect l="-2026" t="-4137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F45701D-8403-E245-8BA3-FF3999D8E0A4}"/>
              </a:ext>
            </a:extLst>
          </p:cNvPr>
          <p:cNvSpPr/>
          <p:nvPr/>
        </p:nvSpPr>
        <p:spPr>
          <a:xfrm>
            <a:off x="283938" y="4383535"/>
            <a:ext cx="9723662" cy="386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9222601" y="1944773"/>
            <a:ext cx="494471" cy="15495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375623" y="1942276"/>
            <a:ext cx="1853858" cy="15712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440891" y="1955746"/>
            <a:ext cx="2413481" cy="244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7" r="47627"/>
          <a:stretch/>
        </p:blipFill>
        <p:spPr bwMode="auto">
          <a:xfrm>
            <a:off x="9531519" y="2429638"/>
            <a:ext cx="564166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8" r="47355"/>
          <a:stretch/>
        </p:blipFill>
        <p:spPr bwMode="auto">
          <a:xfrm>
            <a:off x="7499582" y="2503689"/>
            <a:ext cx="554776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8" t="-12307" r="47204"/>
          <a:stretch/>
        </p:blipFill>
        <p:spPr bwMode="auto">
          <a:xfrm>
            <a:off x="8328322" y="1400680"/>
            <a:ext cx="515666" cy="71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474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19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58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DASF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variables/Parameters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内容占位符 4">
                <a:extLst>
                  <a:ext uri="{FF2B5EF4-FFF2-40B4-BE49-F238E27FC236}">
                    <a16:creationId xmlns:a16="http://schemas.microsoft.com/office/drawing/2014/main" id="{080A118B-380F-0847-8EBD-0510633EC1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987228"/>
                  </p:ext>
                </p:extLst>
              </p:nvPr>
            </p:nvGraphicFramePr>
            <p:xfrm>
              <a:off x="769861" y="1232054"/>
              <a:ext cx="10422858" cy="46301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10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214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36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Variables/Parameter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Symbol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Source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4246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u="sng">
                              <a:effectLst/>
                            </a:rPr>
                            <a:t>Sun-Sensor geometry:</a:t>
                          </a:r>
                          <a:r>
                            <a:rPr lang="en-US" sz="2000">
                              <a:effectLst/>
                            </a:rPr>
                            <a:t> Solar Zenith Angle, Solar Azimuthal Angle, View Zenith Angle, View Azimuthal Angle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SZA, SAA, VZA, VAA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MISR Land product</a:t>
                          </a:r>
                          <a:r>
                            <a:rPr lang="zh-CN" sz="2000">
                              <a:effectLst/>
                            </a:rPr>
                            <a:t>；</a:t>
                          </a:r>
                          <a:r>
                            <a:rPr lang="en-US" sz="2000">
                              <a:effectLst/>
                            </a:rPr>
                            <a:t>EPIC MAIAC product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63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Leaf Area Index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LAI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MODIS LAI product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363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Inverse characteristic length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tuning parameter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1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type of leaf normal orientation: specifies area scattering phase function,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and </a:t>
                          </a:r>
                          <a:r>
                            <a:rPr lang="en-US" sz="2000">
                              <a:effectLst/>
                            </a:rPr>
                            <a:t>geometry factor,</a:t>
                          </a:r>
                          <a:r>
                            <a:rPr lang="en-US" sz="18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ier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six types:  (ier=1)planophile; (2) erectophile; (3) plagiophile; (4) extremophile; (5) uniform; (6) spherical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279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Leaf transmittance, leaf reflectance and leaf  albedo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assume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oMath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内容占位符 4">
                <a:extLst>
                  <a:ext uri="{FF2B5EF4-FFF2-40B4-BE49-F238E27FC236}">
                    <a16:creationId xmlns:a16="http://schemas.microsoft.com/office/drawing/2014/main" id="{080A118B-380F-0847-8EBD-0510633EC1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987228"/>
                  </p:ext>
                </p:extLst>
              </p:nvPr>
            </p:nvGraphicFramePr>
            <p:xfrm>
              <a:off x="769861" y="1232054"/>
              <a:ext cx="10422858" cy="46301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10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4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214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36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Variables/Parameter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Symbol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Source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006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u="sng">
                              <a:effectLst/>
                            </a:rPr>
                            <a:t>Sun-Sensor geometry:</a:t>
                          </a:r>
                          <a:r>
                            <a:rPr lang="en-US" sz="2000">
                              <a:effectLst/>
                            </a:rPr>
                            <a:t> Solar Zenith Angle, Solar Azimuthal Angle, View Zenith Angle, View Azimuthal Angle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SZA, SAA, VZA, VAA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MISR Land product</a:t>
                          </a:r>
                          <a:r>
                            <a:rPr lang="zh-CN" sz="2000">
                              <a:effectLst/>
                            </a:rPr>
                            <a:t>；</a:t>
                          </a:r>
                          <a:r>
                            <a:rPr lang="en-US" sz="2000">
                              <a:effectLst/>
                            </a:rPr>
                            <a:t>EPIC MAIAC product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63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Leaf Area Index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LAI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MODIS LAI product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49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Inverse characteristic length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i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tuning parameter</a:t>
                          </a:r>
                          <a:endParaRPr lang="en-US" sz="28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281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171429" r="-182192" b="-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ier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six types:  (ier=1)planophile; (2) erectophile; (3) plagiophile; (4) extremophile; (5) uniform; (6) spherical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596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Leaf transmittance, leaf reflectance and leaf  albedo</a:t>
                          </a:r>
                          <a:endParaRPr lang="en-US" sz="28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31746" t="-447059" r="-32222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3465" t="-447059" r="-495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897F157-419D-B747-842D-1963AB16A21F}"/>
              </a:ext>
            </a:extLst>
          </p:cNvPr>
          <p:cNvSpPr/>
          <p:nvPr/>
        </p:nvSpPr>
        <p:spPr>
          <a:xfrm>
            <a:off x="185195" y="3169244"/>
            <a:ext cx="11569349" cy="3819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3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">
            <a:extLst>
              <a:ext uri="{FF2B5EF4-FFF2-40B4-BE49-F238E27FC236}">
                <a16:creationId xmlns:a16="http://schemas.microsoft.com/office/drawing/2014/main" id="{D9FD4293-F52B-9541-8145-600F83A54485}"/>
              </a:ext>
            </a:extLst>
          </p:cNvPr>
          <p:cNvSpPr txBox="1"/>
          <p:nvPr/>
        </p:nvSpPr>
        <p:spPr>
          <a:xfrm flipH="1">
            <a:off x="2065975" y="1363547"/>
            <a:ext cx="456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Congolian Rainforests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trends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Angular Signatures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Papers in Progress</a:t>
            </a: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AAA0EAA8-9869-F04C-8246-456074FB382B}"/>
              </a:ext>
            </a:extLst>
          </p:cNvPr>
          <p:cNvSpPr txBox="1">
            <a:spLocks/>
          </p:cNvSpPr>
          <p:nvPr/>
        </p:nvSpPr>
        <p:spPr>
          <a:xfrm>
            <a:off x="8377335" y="5917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EC106D-2A03-4056-B831-B9CCF733BA51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D5962-15AC-AD49-A181-5164F7EF2E93}"/>
              </a:ext>
            </a:extLst>
          </p:cNvPr>
          <p:cNvSpPr txBox="1"/>
          <p:nvPr/>
        </p:nvSpPr>
        <p:spPr>
          <a:xfrm>
            <a:off x="1984474" y="329083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0678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20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Estimating the Characteristic Length,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101A27B9-C083-2D4C-8D89-AA6874B850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627" y="1351523"/>
                <a:ext cx="6783500" cy="43408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estimated by:</a:t>
                </a: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data from 2017 to 2019 (all months) over tropical forests in the Amazon and South Asia, and</a:t>
                </a:r>
              </a:p>
              <a:p>
                <a:pPr lvl="1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minimizing the Normalized Root Mean Square Error, NRMSE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between modelled,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DASF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observed,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DASF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given LAI and sun-sensor geometry:</a:t>
                </a:r>
              </a:p>
              <a:p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NRMSE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𝐷𝐴𝑆𝐹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𝑚𝑜𝑑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𝐷𝐴𝑆𝐹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𝑜𝑏𝑠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rad>
                          </m:num>
                          <m:den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𝐷𝐴𝑆𝐹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𝑜𝑏𝑠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func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=0.000007∗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14.217</m:t>
                        </m:r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𝑐𝑜𝑠𝑆𝑍𝐴</m:t>
                        </m:r>
                      </m:sup>
                    </m:sSup>
                  </m:oMath>
                </a14:m>
                <a:endParaRPr lang="en-US" altLang="zh-C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101A27B9-C083-2D4C-8D89-AA6874B85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" y="1351523"/>
                <a:ext cx="6783500" cy="4340825"/>
              </a:xfrm>
              <a:prstGeom prst="rect">
                <a:avLst/>
              </a:prstGeom>
              <a:blipFill>
                <a:blip r:embed="rId5"/>
                <a:stretch>
                  <a:fillRect l="-748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图表 7">
            <a:extLst>
              <a:ext uri="{FF2B5EF4-FFF2-40B4-BE49-F238E27FC236}">
                <a16:creationId xmlns:a16="http://schemas.microsoft.com/office/drawing/2014/main" id="{E97C76B1-1A37-0F41-BFDC-DA8BE9EDB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97720"/>
              </p:ext>
            </p:extLst>
          </p:nvPr>
        </p:nvGraphicFramePr>
        <p:xfrm>
          <a:off x="6837127" y="1452202"/>
          <a:ext cx="5014126" cy="419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671DD04-2642-6047-AB3D-E48C5208578E}"/>
              </a:ext>
            </a:extLst>
          </p:cNvPr>
          <p:cNvSpPr/>
          <p:nvPr/>
        </p:nvSpPr>
        <p:spPr>
          <a:xfrm>
            <a:off x="392778" y="5039360"/>
            <a:ext cx="3457862" cy="4671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21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 Evaluation: MISR Data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2E86648C-FC65-C345-91EE-D029062E103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9" y="1188638"/>
            <a:ext cx="3600000" cy="2520000"/>
          </a:xfrm>
          <a:prstGeom prst="rect">
            <a:avLst/>
          </a:prstGeom>
          <a:noFill/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47BAC211-0688-3F46-8F3B-FFC02211AF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89" y="1188638"/>
            <a:ext cx="3600000" cy="2520000"/>
          </a:xfrm>
          <a:prstGeom prst="rect">
            <a:avLst/>
          </a:prstGeom>
          <a:noFill/>
        </p:spPr>
      </p:pic>
      <p:pic>
        <p:nvPicPr>
          <p:cNvPr id="23" name="内容占位符 7">
            <a:extLst>
              <a:ext uri="{FF2B5EF4-FFF2-40B4-BE49-F238E27FC236}">
                <a16:creationId xmlns:a16="http://schemas.microsoft.com/office/drawing/2014/main" id="{540919F7-813C-6B44-A8C3-6717D92821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89" y="1188638"/>
            <a:ext cx="3600000" cy="2520000"/>
          </a:xfrm>
          <a:prstGeom prst="rect">
            <a:avLst/>
          </a:prstGeom>
          <a:noFill/>
        </p:spPr>
      </p:pic>
      <p:pic>
        <p:nvPicPr>
          <p:cNvPr id="24" name="图片 8" descr="C:\code\MISR\MISRFunct1\amazon201602.tif">
            <a:extLst>
              <a:ext uri="{FF2B5EF4-FFF2-40B4-BE49-F238E27FC236}">
                <a16:creationId xmlns:a16="http://schemas.microsoft.com/office/drawing/2014/main" id="{F9F471D7-309C-D04A-8181-2FEC1564D31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3" y="3737930"/>
            <a:ext cx="2711771" cy="219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9" descr="C:\code\MISR\MISRFunct1\amazon201606.tif">
            <a:extLst>
              <a:ext uri="{FF2B5EF4-FFF2-40B4-BE49-F238E27FC236}">
                <a16:creationId xmlns:a16="http://schemas.microsoft.com/office/drawing/2014/main" id="{4DE0948A-3BDB-6D4A-8456-6A8A2D6040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65" y="3705391"/>
            <a:ext cx="2782242" cy="222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10" descr="C:\code\MISR\MISRFunct1\amazon201610.tif">
            <a:extLst>
              <a:ext uri="{FF2B5EF4-FFF2-40B4-BE49-F238E27FC236}">
                <a16:creationId xmlns:a16="http://schemas.microsoft.com/office/drawing/2014/main" id="{A42B49B9-C100-5540-B774-B98E668F32C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68" y="3705391"/>
            <a:ext cx="2990892" cy="22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92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22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518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 Evaluation: EPIC Data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内容占位符 8">
            <a:extLst>
              <a:ext uri="{FF2B5EF4-FFF2-40B4-BE49-F238E27FC236}">
                <a16:creationId xmlns:a16="http://schemas.microsoft.com/office/drawing/2014/main" id="{9B2204BA-1588-5F49-9384-AD5647210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32911" y="1764474"/>
            <a:ext cx="3600000" cy="2683146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55D362B7-1C2D-5842-8E59-F7F0E47E8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40" y="1764474"/>
            <a:ext cx="3600000" cy="268650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7802318F-8DFF-A64B-95E7-53D2B8369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911" y="1764474"/>
            <a:ext cx="3600000" cy="2686500"/>
          </a:xfrm>
          <a:prstGeom prst="rect">
            <a:avLst/>
          </a:prstGeom>
        </p:spPr>
      </p:pic>
      <p:sp>
        <p:nvSpPr>
          <p:cNvPr id="27" name="文本框 11">
            <a:extLst>
              <a:ext uri="{FF2B5EF4-FFF2-40B4-BE49-F238E27FC236}">
                <a16:creationId xmlns:a16="http://schemas.microsoft.com/office/drawing/2014/main" id="{705AC52B-AC99-4945-A649-C93AE303C08D}"/>
              </a:ext>
            </a:extLst>
          </p:cNvPr>
          <p:cNvSpPr txBox="1"/>
          <p:nvPr/>
        </p:nvSpPr>
        <p:spPr>
          <a:xfrm>
            <a:off x="405940" y="4567083"/>
            <a:ext cx="1121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Modelled,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observed EPIC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different times in one day over the Amazon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SZA&lt;45,  error ~13%; Could be due to: (a) 1D model for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canopy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interceptance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 ignoring the 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hericity of the atmosphere while atmospheric correction of data</a:t>
            </a:r>
          </a:p>
        </p:txBody>
      </p:sp>
      <p:sp>
        <p:nvSpPr>
          <p:cNvPr id="28" name="文本框 12">
            <a:extLst>
              <a:ext uri="{FF2B5EF4-FFF2-40B4-BE49-F238E27FC236}">
                <a16:creationId xmlns:a16="http://schemas.microsoft.com/office/drawing/2014/main" id="{F8BBCFCF-AA24-E94E-8449-52411B881185}"/>
              </a:ext>
            </a:extLst>
          </p:cNvPr>
          <p:cNvSpPr txBox="1"/>
          <p:nvPr/>
        </p:nvSpPr>
        <p:spPr>
          <a:xfrm>
            <a:off x="623173" y="2484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矩形 14">
            <a:extLst>
              <a:ext uri="{FF2B5EF4-FFF2-40B4-BE49-F238E27FC236}">
                <a16:creationId xmlns:a16="http://schemas.microsoft.com/office/drawing/2014/main" id="{350CC25D-4677-E44A-89F4-8439BDD51F2E}"/>
              </a:ext>
            </a:extLst>
          </p:cNvPr>
          <p:cNvSpPr/>
          <p:nvPr/>
        </p:nvSpPr>
        <p:spPr>
          <a:xfrm>
            <a:off x="1792905" y="2070864"/>
            <a:ext cx="553915" cy="1949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15">
            <a:extLst>
              <a:ext uri="{FF2B5EF4-FFF2-40B4-BE49-F238E27FC236}">
                <a16:creationId xmlns:a16="http://schemas.microsoft.com/office/drawing/2014/main" id="{63FD2F82-795A-614D-9775-78DBD09F34D6}"/>
              </a:ext>
            </a:extLst>
          </p:cNvPr>
          <p:cNvSpPr/>
          <p:nvPr/>
        </p:nvSpPr>
        <p:spPr>
          <a:xfrm>
            <a:off x="5362101" y="2070863"/>
            <a:ext cx="553915" cy="1949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16">
            <a:extLst>
              <a:ext uri="{FF2B5EF4-FFF2-40B4-BE49-F238E27FC236}">
                <a16:creationId xmlns:a16="http://schemas.microsoft.com/office/drawing/2014/main" id="{EB1883A7-818D-1B43-BA96-6E7765675CF9}"/>
              </a:ext>
            </a:extLst>
          </p:cNvPr>
          <p:cNvSpPr/>
          <p:nvPr/>
        </p:nvSpPr>
        <p:spPr>
          <a:xfrm>
            <a:off x="8903732" y="2070863"/>
            <a:ext cx="553915" cy="1949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A51A3772-B5C3-5E46-846F-BFD4CF3D8849}"/>
              </a:ext>
            </a:extLst>
          </p:cNvPr>
          <p:cNvSpPr txBox="1"/>
          <p:nvPr/>
        </p:nvSpPr>
        <p:spPr>
          <a:xfrm>
            <a:off x="1335633" y="1228700"/>
            <a:ext cx="99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works well in the hot spot direction when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SZA&lt;30</a:t>
            </a:r>
            <a:r>
              <a:rPr 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poorly for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SZA&gt;30</a:t>
            </a:r>
            <a:r>
              <a:rPr 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2371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23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518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 Evaluation: EPIC Data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A51A3772-B5C3-5E46-846F-BFD4CF3D8849}"/>
              </a:ext>
            </a:extLst>
          </p:cNvPr>
          <p:cNvSpPr txBox="1"/>
          <p:nvPr/>
        </p:nvSpPr>
        <p:spPr>
          <a:xfrm>
            <a:off x="1620146" y="1434438"/>
            <a:ext cx="839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works well in the hot spot direction when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SZA&lt;30</a:t>
            </a:r>
            <a:r>
              <a:rPr 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poorly for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SZA&gt;30</a:t>
            </a:r>
            <a:r>
              <a:rPr lang="en-US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CF4AA1C3-4C2B-DB47-B1E9-E2E987812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16" y="2146669"/>
            <a:ext cx="3600000" cy="2701029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CD7A0981-F1B2-434D-AE10-EA1A05CE83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26" y="2098318"/>
            <a:ext cx="3600000" cy="2701029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8F1470D5-0979-C142-8C62-1B21A4059DD2}"/>
              </a:ext>
            </a:extLst>
          </p:cNvPr>
          <p:cNvSpPr txBox="1"/>
          <p:nvPr/>
        </p:nvSpPr>
        <p:spPr>
          <a:xfrm>
            <a:off x="2586564" y="4941697"/>
            <a:ext cx="668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Modelled,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observed EPIC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Amazon forest </a:t>
            </a:r>
          </a:p>
        </p:txBody>
      </p:sp>
      <p:sp>
        <p:nvSpPr>
          <p:cNvPr id="24" name="椭圆 3">
            <a:extLst>
              <a:ext uri="{FF2B5EF4-FFF2-40B4-BE49-F238E27FC236}">
                <a16:creationId xmlns:a16="http://schemas.microsoft.com/office/drawing/2014/main" id="{2504B4C3-45EC-C549-801F-EDF3FF4BE515}"/>
              </a:ext>
            </a:extLst>
          </p:cNvPr>
          <p:cNvSpPr/>
          <p:nvPr/>
        </p:nvSpPr>
        <p:spPr>
          <a:xfrm rot="18584783">
            <a:off x="2803739" y="3784258"/>
            <a:ext cx="817183" cy="3696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12">
            <a:extLst>
              <a:ext uri="{FF2B5EF4-FFF2-40B4-BE49-F238E27FC236}">
                <a16:creationId xmlns:a16="http://schemas.microsoft.com/office/drawing/2014/main" id="{77B6F885-6E0D-BE42-874A-1208DC0C9F90}"/>
              </a:ext>
            </a:extLst>
          </p:cNvPr>
          <p:cNvSpPr/>
          <p:nvPr/>
        </p:nvSpPr>
        <p:spPr>
          <a:xfrm rot="18584783">
            <a:off x="3122907" y="2695471"/>
            <a:ext cx="1587510" cy="611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24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Conclusions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95606F22-F7AF-5E40-A60A-B1E19E299161}"/>
              </a:ext>
            </a:extLst>
          </p:cNvPr>
          <p:cNvSpPr txBox="1"/>
          <p:nvPr/>
        </p:nvSpPr>
        <p:spPr>
          <a:xfrm flipH="1">
            <a:off x="0" y="1406502"/>
            <a:ext cx="11680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Signatures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progress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modelling angular signatures shows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help attribute changes in angular signatures to changes in canopy structure and optics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rigorous attribution will help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ongoing changes in tropical forests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field data sampling to test model generated hypotheses</a:t>
            </a: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A719991B-4344-8F44-8A0A-4ABD3760D95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2459"/>
          <a:stretch/>
        </p:blipFill>
        <p:spPr bwMode="auto">
          <a:xfrm>
            <a:off x="7471777" y="3145441"/>
            <a:ext cx="4383723" cy="270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585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25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3A574B-F99C-304F-9A01-00FF42B6F01E}"/>
              </a:ext>
            </a:extLst>
          </p:cNvPr>
          <p:cNvSpPr txBox="1"/>
          <p:nvPr/>
        </p:nvSpPr>
        <p:spPr>
          <a:xfrm>
            <a:off x="1859989" y="299963"/>
            <a:ext cx="3041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 in Progress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0E1FB-A6F7-214F-B449-828F53898AD1}"/>
              </a:ext>
            </a:extLst>
          </p:cNvPr>
          <p:cNvSpPr txBox="1"/>
          <p:nvPr/>
        </p:nvSpPr>
        <p:spPr>
          <a:xfrm>
            <a:off x="429949" y="1864975"/>
            <a:ext cx="11584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papers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in preparation and expected to be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Dec-31-2020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Knyazikhin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Myneni et al., Seasonal and long-term variations in leaf area of Congolian forests inferred from NASA’s Earth observation satellites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Knyazikhin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Myneni et al., Modeling angular signatures of tropical forests with data from EPIC-DSCOVR and MISR sensors</a:t>
            </a:r>
          </a:p>
        </p:txBody>
      </p:sp>
    </p:spTree>
    <p:extLst>
      <p:ext uri="{BB962C8B-B14F-4D97-AF65-F5344CB8AC3E}">
        <p14:creationId xmlns:p14="http://schemas.microsoft.com/office/powerpoint/2010/main" val="45395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3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">
            <a:extLst>
              <a:ext uri="{FF2B5EF4-FFF2-40B4-BE49-F238E27FC236}">
                <a16:creationId xmlns:a16="http://schemas.microsoft.com/office/drawing/2014/main" id="{D9FD4293-F52B-9541-8145-600F83A54485}"/>
              </a:ext>
            </a:extLst>
          </p:cNvPr>
          <p:cNvSpPr txBox="1"/>
          <p:nvPr/>
        </p:nvSpPr>
        <p:spPr>
          <a:xfrm flipH="1">
            <a:off x="374859" y="1810881"/>
            <a:ext cx="11442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Tropical forests host significant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provide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habitat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animals, support to indigenous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play a prominent role in the terrestrial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cycle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study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focused on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Congolian Forests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goal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of leaf area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there are any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trends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study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focused on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angular signatures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vegetation</a:t>
            </a:r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AAA0EAA8-9869-F04C-8246-456074FB382B}"/>
              </a:ext>
            </a:extLst>
          </p:cNvPr>
          <p:cNvSpPr txBox="1">
            <a:spLocks/>
          </p:cNvSpPr>
          <p:nvPr/>
        </p:nvSpPr>
        <p:spPr>
          <a:xfrm>
            <a:off x="8377335" y="5917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EC106D-2A03-4056-B831-B9CCF733BA51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D5962-15AC-AD49-A181-5164F7EF2E93}"/>
              </a:ext>
            </a:extLst>
          </p:cNvPr>
          <p:cNvSpPr txBox="1"/>
          <p:nvPr/>
        </p:nvSpPr>
        <p:spPr>
          <a:xfrm>
            <a:off x="1984474" y="329083"/>
            <a:ext cx="425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313720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4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D10908-921C-6C4F-8B4A-41C709166C82}"/>
              </a:ext>
            </a:extLst>
          </p:cNvPr>
          <p:cNvSpPr txBox="1"/>
          <p:nvPr/>
        </p:nvSpPr>
        <p:spPr>
          <a:xfrm>
            <a:off x="1984474" y="32908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2BAF5BB3-145A-2F4B-AD40-0F92A37AEF75}"/>
              </a:ext>
            </a:extLst>
          </p:cNvPr>
          <p:cNvSpPr txBox="1"/>
          <p:nvPr/>
        </p:nvSpPr>
        <p:spPr>
          <a:xfrm flipH="1">
            <a:off x="2077172" y="2014829"/>
            <a:ext cx="7372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MODIS LAI C6 + MODIS NDVI &amp; EVI C6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vegetation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(20 y, 2000 to 2019)  and moderate spatial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adjustment for sensor degradation</a:t>
            </a: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9B02CFC1-1CCE-D24A-9B31-1B2426FE2A93}"/>
              </a:ext>
            </a:extLst>
          </p:cNvPr>
          <p:cNvSpPr txBox="1"/>
          <p:nvPr/>
        </p:nvSpPr>
        <p:spPr>
          <a:xfrm flipH="1">
            <a:off x="2077171" y="4018149"/>
            <a:ext cx="7666903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1 EPIC MAIAC &amp; MISR BRF (Version 23)</a:t>
            </a:r>
          </a:p>
        </p:txBody>
      </p:sp>
    </p:spTree>
    <p:extLst>
      <p:ext uri="{BB962C8B-B14F-4D97-AF65-F5344CB8AC3E}">
        <p14:creationId xmlns:p14="http://schemas.microsoft.com/office/powerpoint/2010/main" val="14869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5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EC85C7-2408-F040-BCAA-161BD63E51B9}"/>
              </a:ext>
            </a:extLst>
          </p:cNvPr>
          <p:cNvSpPr txBox="1"/>
          <p:nvPr/>
        </p:nvSpPr>
        <p:spPr>
          <a:xfrm>
            <a:off x="1984474" y="329083"/>
            <a:ext cx="338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Congo Rainforests</a:t>
            </a: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37A5F179-B724-F144-8C8B-C71C9A06DBE9}"/>
              </a:ext>
            </a:extLst>
          </p:cNvPr>
          <p:cNvPicPr/>
          <p:nvPr/>
        </p:nvPicPr>
        <p:blipFill rotWithShape="1">
          <a:blip r:embed="rId5"/>
          <a:srcRect l="3634" t="16181" r="2141" b="15130"/>
          <a:stretch/>
        </p:blipFill>
        <p:spPr bwMode="auto">
          <a:xfrm>
            <a:off x="100940" y="3633634"/>
            <a:ext cx="3767067" cy="2059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CBA94C3-253A-5347-A839-E439FE7D680F}"/>
              </a:ext>
            </a:extLst>
          </p:cNvPr>
          <p:cNvPicPr/>
          <p:nvPr/>
        </p:nvPicPr>
        <p:blipFill rotWithShape="1">
          <a:blip r:embed="rId6"/>
          <a:srcRect l="3857" t="10524" r="6005" b="7703"/>
          <a:stretch/>
        </p:blipFill>
        <p:spPr bwMode="auto">
          <a:xfrm>
            <a:off x="100940" y="1409399"/>
            <a:ext cx="3223648" cy="2172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矩形 7">
            <a:extLst>
              <a:ext uri="{FF2B5EF4-FFF2-40B4-BE49-F238E27FC236}">
                <a16:creationId xmlns:a16="http://schemas.microsoft.com/office/drawing/2014/main" id="{8F33BB52-5979-1D47-9836-C09708BA2462}"/>
              </a:ext>
            </a:extLst>
          </p:cNvPr>
          <p:cNvSpPr/>
          <p:nvPr/>
        </p:nvSpPr>
        <p:spPr>
          <a:xfrm>
            <a:off x="1181208" y="5636782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Landcover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4A2A2-72C0-F845-8680-265595E301B4}"/>
              </a:ext>
            </a:extLst>
          </p:cNvPr>
          <p:cNvSpPr txBox="1"/>
          <p:nvPr/>
        </p:nvSpPr>
        <p:spPr>
          <a:xfrm>
            <a:off x="3978420" y="1408218"/>
            <a:ext cx="8037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forests cover southeastern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of Congo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northern and central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Democratic Republic of the Congo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portions of southern and southwestern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African Republic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north, south, and southwest, the forests transition to drier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forest-savanna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east, the forests transition to the highland Albertine Rift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montane forests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rift is a branch of the East African Rift system)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Second-largest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tropical forest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world's remaining tropical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deforestation rate of any major tropical forest zone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5522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D10908-921C-6C4F-8B4A-41C709166C82}"/>
              </a:ext>
            </a:extLst>
          </p:cNvPr>
          <p:cNvSpPr txBox="1"/>
          <p:nvPr/>
        </p:nvSpPr>
        <p:spPr>
          <a:xfrm>
            <a:off x="1984474" y="329083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1.A. Bimodal Seasonal Cycle</a:t>
            </a:r>
          </a:p>
        </p:txBody>
      </p:sp>
      <p:sp>
        <p:nvSpPr>
          <p:cNvPr id="35" name="文本框 4">
            <a:extLst>
              <a:ext uri="{FF2B5EF4-FFF2-40B4-BE49-F238E27FC236}">
                <a16:creationId xmlns:a16="http://schemas.microsoft.com/office/drawing/2014/main" id="{32E7DC41-F90D-414D-96FC-4495D8827455}"/>
              </a:ext>
            </a:extLst>
          </p:cNvPr>
          <p:cNvSpPr txBox="1"/>
          <p:nvPr/>
        </p:nvSpPr>
        <p:spPr>
          <a:xfrm flipH="1">
            <a:off x="2077780" y="4692272"/>
            <a:ext cx="845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Bimodal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seasonality of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&amp; precipitation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generally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large precipitation corresponds to large LAI)</a:t>
            </a:r>
          </a:p>
        </p:txBody>
      </p:sp>
      <p:pic>
        <p:nvPicPr>
          <p:cNvPr id="36" name="图片 41">
            <a:extLst>
              <a:ext uri="{FF2B5EF4-FFF2-40B4-BE49-F238E27FC236}">
                <a16:creationId xmlns:a16="http://schemas.microsoft.com/office/drawing/2014/main" id="{35094BBE-932A-AB40-B405-79AD565A0A8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 bwMode="auto">
          <a:xfrm>
            <a:off x="2885658" y="1476107"/>
            <a:ext cx="6259281" cy="2990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65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7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D10908-921C-6C4F-8B4A-41C709166C82}"/>
              </a:ext>
            </a:extLst>
          </p:cNvPr>
          <p:cNvSpPr txBox="1"/>
          <p:nvPr/>
        </p:nvSpPr>
        <p:spPr>
          <a:xfrm>
            <a:off x="1984474" y="329083"/>
            <a:ext cx="391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1.A. Regional Variations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83E28FCD-FD36-8B45-8134-0318C1C7015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9259" r="6230" b="7524"/>
          <a:stretch/>
        </p:blipFill>
        <p:spPr bwMode="auto">
          <a:xfrm>
            <a:off x="396968" y="2741224"/>
            <a:ext cx="3017120" cy="210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组合 14">
            <a:extLst>
              <a:ext uri="{FF2B5EF4-FFF2-40B4-BE49-F238E27FC236}">
                <a16:creationId xmlns:a16="http://schemas.microsoft.com/office/drawing/2014/main" id="{77A13948-EFB2-7046-A261-0A9B11AE324A}"/>
              </a:ext>
            </a:extLst>
          </p:cNvPr>
          <p:cNvGrpSpPr/>
          <p:nvPr/>
        </p:nvGrpSpPr>
        <p:grpSpPr>
          <a:xfrm>
            <a:off x="3854615" y="1363547"/>
            <a:ext cx="7160954" cy="4062953"/>
            <a:chOff x="464378" y="1776124"/>
            <a:chExt cx="7160954" cy="4062953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5902E652-8471-BA4D-A796-2ABE0A85174B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74" r="32074"/>
            <a:stretch/>
          </p:blipFill>
          <p:spPr bwMode="auto">
            <a:xfrm>
              <a:off x="464378" y="1776124"/>
              <a:ext cx="3020710" cy="19708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64981BBA-D637-1042-8778-E7F355A6DF23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1" t="7049"/>
            <a:stretch/>
          </p:blipFill>
          <p:spPr bwMode="auto">
            <a:xfrm>
              <a:off x="3533353" y="1776124"/>
              <a:ext cx="4091979" cy="19708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35A670B5-A21B-7240-96C7-4D62BAF08421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5" r="32073"/>
            <a:stretch/>
          </p:blipFill>
          <p:spPr bwMode="auto">
            <a:xfrm>
              <a:off x="464378" y="3868180"/>
              <a:ext cx="3048824" cy="19708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图片 8">
              <a:extLst>
                <a:ext uri="{FF2B5EF4-FFF2-40B4-BE49-F238E27FC236}">
                  <a16:creationId xmlns:a16="http://schemas.microsoft.com/office/drawing/2014/main" id="{B253FAB0-28F0-3144-99D3-3F9D519C9D02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9" t="6169"/>
            <a:stretch/>
          </p:blipFill>
          <p:spPr bwMode="auto">
            <a:xfrm>
              <a:off x="3529799" y="3868179"/>
              <a:ext cx="4053508" cy="19708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矩形 9">
              <a:extLst>
                <a:ext uri="{FF2B5EF4-FFF2-40B4-BE49-F238E27FC236}">
                  <a16:creationId xmlns:a16="http://schemas.microsoft.com/office/drawing/2014/main" id="{925BBDFE-E205-C54F-A136-6CFB34B86FD9}"/>
                </a:ext>
              </a:extLst>
            </p:cNvPr>
            <p:cNvSpPr/>
            <p:nvPr/>
          </p:nvSpPr>
          <p:spPr>
            <a:xfrm>
              <a:off x="913224" y="3129975"/>
              <a:ext cx="1061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Region 1 </a:t>
              </a:r>
              <a:endParaRPr lang="zh-CN" altLang="en-US" sz="1600" dirty="0"/>
            </a:p>
          </p:txBody>
        </p:sp>
        <p:sp>
          <p:nvSpPr>
            <p:cNvPr id="19" name="矩形 10">
              <a:extLst>
                <a:ext uri="{FF2B5EF4-FFF2-40B4-BE49-F238E27FC236}">
                  <a16:creationId xmlns:a16="http://schemas.microsoft.com/office/drawing/2014/main" id="{420EAA6E-63BA-7243-9D33-1DC3DC184A47}"/>
                </a:ext>
              </a:extLst>
            </p:cNvPr>
            <p:cNvSpPr/>
            <p:nvPr/>
          </p:nvSpPr>
          <p:spPr>
            <a:xfrm>
              <a:off x="3571824" y="3129975"/>
              <a:ext cx="1061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Region 2 </a:t>
              </a:r>
              <a:endParaRPr lang="zh-CN" altLang="en-US" sz="1600" dirty="0"/>
            </a:p>
          </p:txBody>
        </p:sp>
        <p:sp>
          <p:nvSpPr>
            <p:cNvPr id="20" name="矩形 11">
              <a:extLst>
                <a:ext uri="{FF2B5EF4-FFF2-40B4-BE49-F238E27FC236}">
                  <a16:creationId xmlns:a16="http://schemas.microsoft.com/office/drawing/2014/main" id="{E32D8084-5DD9-6141-B3BC-A290E36DA096}"/>
                </a:ext>
              </a:extLst>
            </p:cNvPr>
            <p:cNvSpPr/>
            <p:nvPr/>
          </p:nvSpPr>
          <p:spPr>
            <a:xfrm>
              <a:off x="913224" y="5222031"/>
              <a:ext cx="1061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Region 3 </a:t>
              </a:r>
              <a:endParaRPr lang="zh-CN" altLang="en-US" sz="1600" dirty="0"/>
            </a:p>
          </p:txBody>
        </p:sp>
        <p:sp>
          <p:nvSpPr>
            <p:cNvPr id="22" name="矩形 12">
              <a:extLst>
                <a:ext uri="{FF2B5EF4-FFF2-40B4-BE49-F238E27FC236}">
                  <a16:creationId xmlns:a16="http://schemas.microsoft.com/office/drawing/2014/main" id="{0222858F-3872-474C-8B54-D6A632F68144}"/>
                </a:ext>
              </a:extLst>
            </p:cNvPr>
            <p:cNvSpPr/>
            <p:nvPr/>
          </p:nvSpPr>
          <p:spPr>
            <a:xfrm>
              <a:off x="3571824" y="5222031"/>
              <a:ext cx="1061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Region 4 </a:t>
              </a:r>
              <a:endParaRPr lang="zh-CN" altLang="en-US" sz="1600" dirty="0"/>
            </a:p>
          </p:txBody>
        </p:sp>
      </p:grpSp>
      <p:sp>
        <p:nvSpPr>
          <p:cNvPr id="23" name="文本框 15">
            <a:extLst>
              <a:ext uri="{FF2B5EF4-FFF2-40B4-BE49-F238E27FC236}">
                <a16:creationId xmlns:a16="http://schemas.microsoft.com/office/drawing/2014/main" id="{35441498-FE14-0E45-8B55-7A7915644C3C}"/>
              </a:ext>
            </a:extLst>
          </p:cNvPr>
          <p:cNvSpPr txBox="1"/>
          <p:nvPr/>
        </p:nvSpPr>
        <p:spPr>
          <a:xfrm flipH="1">
            <a:off x="454070" y="1575998"/>
            <a:ext cx="318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sub-regions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20-year monthly LAI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climatic data</a:t>
            </a:r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59530DCD-C3F5-3D48-9332-10B750583748}"/>
              </a:ext>
            </a:extLst>
          </p:cNvPr>
          <p:cNvSpPr txBox="1"/>
          <p:nvPr/>
        </p:nvSpPr>
        <p:spPr>
          <a:xfrm flipH="1">
            <a:off x="182626" y="4872201"/>
            <a:ext cx="367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Bimodality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 to S</a:t>
            </a:r>
          </a:p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(high altitude)</a:t>
            </a:r>
          </a:p>
        </p:txBody>
      </p:sp>
    </p:spTree>
    <p:extLst>
      <p:ext uri="{BB962C8B-B14F-4D97-AF65-F5344CB8AC3E}">
        <p14:creationId xmlns:p14="http://schemas.microsoft.com/office/powerpoint/2010/main" val="381227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8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854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1.A. Seasonality confirmation with Angular Signatures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05E435C-ACA1-614A-9477-C0DE7DCF3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9" y="2134985"/>
            <a:ext cx="4390857" cy="2949083"/>
          </a:xfrm>
          <a:prstGeom prst="rect">
            <a:avLst/>
          </a:prstGeom>
        </p:spPr>
      </p:pic>
      <p:sp>
        <p:nvSpPr>
          <p:cNvPr id="18" name="文本框 11">
            <a:extLst>
              <a:ext uri="{FF2B5EF4-FFF2-40B4-BE49-F238E27FC236}">
                <a16:creationId xmlns:a16="http://schemas.microsoft.com/office/drawing/2014/main" id="{8BE0B401-A8FC-E440-9BAA-6AE7D02A2E81}"/>
              </a:ext>
            </a:extLst>
          </p:cNvPr>
          <p:cNvSpPr txBox="1"/>
          <p:nvPr/>
        </p:nvSpPr>
        <p:spPr>
          <a:xfrm flipH="1">
            <a:off x="298004" y="1471406"/>
            <a:ext cx="1166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MISR and EPIC NIR angular signatures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higher in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 season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leaf area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than in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season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3 regions. </a:t>
            </a:r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E77E97F2-A4EF-C34D-8279-AC73F708609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2459"/>
          <a:stretch/>
        </p:blipFill>
        <p:spPr bwMode="auto">
          <a:xfrm>
            <a:off x="7160160" y="2355001"/>
            <a:ext cx="4383723" cy="270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图片 213">
            <a:extLst>
              <a:ext uri="{FF2B5EF4-FFF2-40B4-BE49-F238E27FC236}">
                <a16:creationId xmlns:a16="http://schemas.microsoft.com/office/drawing/2014/main" id="{FED9FD55-E118-3C4A-8CCF-3D350EB286C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0" t="7049"/>
          <a:stretch/>
        </p:blipFill>
        <p:spPr bwMode="auto">
          <a:xfrm>
            <a:off x="4582886" y="2352084"/>
            <a:ext cx="2079172" cy="2731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8558D-CB6C-F049-A7F7-886EC48E1195}"/>
              </a:ext>
            </a:extLst>
          </p:cNvPr>
          <p:cNvSpPr txBox="1"/>
          <p:nvPr/>
        </p:nvSpPr>
        <p:spPr>
          <a:xfrm>
            <a:off x="10086409" y="2786447"/>
            <a:ext cx="5582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759239"/>
                </a:solidFill>
              </a:rPr>
              <a:t>EPIC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1F995F-3E39-294D-8DE3-E695FD3F77D9}"/>
              </a:ext>
            </a:extLst>
          </p:cNvPr>
          <p:cNvCxnSpPr/>
          <p:nvPr/>
        </p:nvCxnSpPr>
        <p:spPr>
          <a:xfrm flipH="1">
            <a:off x="10405213" y="3289300"/>
            <a:ext cx="681887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918941-11B5-E947-923F-1334AE0B785C}"/>
              </a:ext>
            </a:extLst>
          </p:cNvPr>
          <p:cNvSpPr txBox="1"/>
          <p:nvPr/>
        </p:nvSpPr>
        <p:spPr>
          <a:xfrm>
            <a:off x="10913444" y="3155482"/>
            <a:ext cx="5582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759239"/>
                </a:solidFill>
              </a:rPr>
              <a:t>MISR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FE9478-F3C7-ED42-9125-A5B9E46B87BD}"/>
              </a:ext>
            </a:extLst>
          </p:cNvPr>
          <p:cNvCxnSpPr/>
          <p:nvPr/>
        </p:nvCxnSpPr>
        <p:spPr>
          <a:xfrm flipH="1">
            <a:off x="9588500" y="3063446"/>
            <a:ext cx="514226" cy="22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754D0B-667C-3042-B7E0-0363E5ABB732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9318069" y="2924947"/>
            <a:ext cx="768340" cy="3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7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0B50A2-6EF1-5346-83EF-A37F42BB3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7" y="1151302"/>
            <a:ext cx="5249118" cy="3324671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7" y="95900"/>
            <a:ext cx="1649612" cy="1041792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14088" y="6190584"/>
            <a:ext cx="5615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DSCOVR EPIC and NISTAR STM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6-8, 2020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ummer Program: Boston University: Research in Science &amp; Engineering (RISE)  Program: Practicum Track on TeenLife">
            <a:extLst>
              <a:ext uri="{FF2B5EF4-FFF2-40B4-BE49-F238E27FC236}">
                <a16:creationId xmlns:a16="http://schemas.microsoft.com/office/drawing/2014/main" id="{83DBAB05-41E2-444D-95D3-933C44E7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6" y="6059092"/>
            <a:ext cx="1651819" cy="7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6DA0A-A3EB-9F42-BB18-6D85C19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074" y="6348279"/>
            <a:ext cx="2743200" cy="365125"/>
          </a:xfrm>
        </p:spPr>
        <p:txBody>
          <a:bodyPr/>
          <a:lstStyle/>
          <a:p>
            <a:fld id="{3945E07C-E669-4185-9294-1ED1EEAF4182}" type="slidenum">
              <a:rPr lang="zh-CN" altLang="en-US" smtClean="0"/>
              <a:t>9</a:t>
            </a:fld>
            <a:endParaRPr lang="zh-CN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18849-4B39-2F46-95B2-4F5B34F70CFF}"/>
              </a:ext>
            </a:extLst>
          </p:cNvPr>
          <p:cNvCxnSpPr/>
          <p:nvPr/>
        </p:nvCxnSpPr>
        <p:spPr>
          <a:xfrm>
            <a:off x="12855" y="1137692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07E646-B608-2F47-A8A1-60C2E3C6A6C4}"/>
              </a:ext>
            </a:extLst>
          </p:cNvPr>
          <p:cNvCxnSpPr/>
          <p:nvPr/>
        </p:nvCxnSpPr>
        <p:spPr>
          <a:xfrm>
            <a:off x="12855" y="5964729"/>
            <a:ext cx="121662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E571D1-9CE5-DA4E-A545-B28D163128BE}"/>
              </a:ext>
            </a:extLst>
          </p:cNvPr>
          <p:cNvSpPr txBox="1"/>
          <p:nvPr/>
        </p:nvSpPr>
        <p:spPr>
          <a:xfrm>
            <a:off x="1859989" y="299963"/>
            <a:ext cx="372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1.B. Long Term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667CB-E3CF-B14B-BC8D-46CD427ACB9F}"/>
              </a:ext>
            </a:extLst>
          </p:cNvPr>
          <p:cNvSpPr txBox="1"/>
          <p:nvPr/>
        </p:nvSpPr>
        <p:spPr>
          <a:xfrm>
            <a:off x="212538" y="4836139"/>
            <a:ext cx="1180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“Here we present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evidence for a widespread decline in forest greenness over the past decade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analyses of satellite data”</a:t>
            </a:r>
          </a:p>
        </p:txBody>
      </p:sp>
    </p:spTree>
    <p:extLst>
      <p:ext uri="{BB962C8B-B14F-4D97-AF65-F5344CB8AC3E}">
        <p14:creationId xmlns:p14="http://schemas.microsoft.com/office/powerpoint/2010/main" val="77856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20979</TotalTime>
  <Words>1881</Words>
  <Application>Microsoft Macintosh PowerPoint</Application>
  <PresentationFormat>Widescreen</PresentationFormat>
  <Paragraphs>331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Cambria Math</vt:lpstr>
      <vt:lpstr>Symbol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isabel.sxj@gmail.com</dc:creator>
  <cp:lastModifiedBy>Myneni, Ranga B</cp:lastModifiedBy>
  <cp:revision>421</cp:revision>
  <cp:lastPrinted>2019-09-16T15:32:52Z</cp:lastPrinted>
  <dcterms:created xsi:type="dcterms:W3CDTF">2019-08-27T13:39:55Z</dcterms:created>
  <dcterms:modified xsi:type="dcterms:W3CDTF">2020-10-07T15:55:49Z</dcterms:modified>
</cp:coreProperties>
</file>