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79" r:id="rId3"/>
    <p:sldId id="290" r:id="rId4"/>
    <p:sldId id="310" r:id="rId5"/>
    <p:sldId id="295" r:id="rId6"/>
    <p:sldId id="301" r:id="rId7"/>
    <p:sldId id="302" r:id="rId8"/>
    <p:sldId id="304" r:id="rId9"/>
    <p:sldId id="303" r:id="rId10"/>
    <p:sldId id="311" r:id="rId11"/>
    <p:sldId id="309" r:id="rId12"/>
    <p:sldId id="308" r:id="rId13"/>
    <p:sldId id="305" r:id="rId14"/>
    <p:sldId id="306" r:id="rId15"/>
    <p:sldId id="307" r:id="rId16"/>
    <p:sldId id="300" r:id="rId17"/>
    <p:sldId id="297" r:id="rId18"/>
    <p:sldId id="296" r:id="rId19"/>
    <p:sldId id="299" r:id="rId20"/>
    <p:sldId id="294" r:id="rId21"/>
    <p:sldId id="312" r:id="rId22"/>
    <p:sldId id="313" r:id="rId23"/>
    <p:sldId id="314" r:id="rId24"/>
    <p:sldId id="315" r:id="rId25"/>
    <p:sldId id="316" r:id="rId26"/>
    <p:sldId id="292" r:id="rId27"/>
  </p:sldIdLst>
  <p:sldSz cx="12195175" cy="6859588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52" y="78"/>
      </p:cViewPr>
      <p:guideLst>
        <p:guide orient="horz" pos="216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132" y="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70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89F42B47-E3E4-4BEC-832A-5B040640931E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0514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705" y="9720514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3B480F1B-A9B0-4102-A965-E217D5DC860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5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17.10.2020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284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550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478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730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574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6002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8995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7566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9926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8032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8109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0726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964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971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0143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2295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1322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3341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8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44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6881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5271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580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1457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002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5" descr="Folie_1-01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78399" y="1573200"/>
            <a:ext cx="10864800" cy="741600"/>
          </a:xfrm>
        </p:spPr>
        <p:txBody>
          <a:bodyPr/>
          <a:lstStyle>
            <a:lvl1pPr>
              <a:tabLst>
                <a:tab pos="2038350" algn="l"/>
              </a:tabLst>
              <a:defRPr b="1">
                <a:latin typeface="Corbel" panose="020B0503020204020204" pitchFamily="34" charset="0"/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399" y="2430000"/>
            <a:ext cx="10864800" cy="11520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de-DE" noProof="0" dirty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5999" y="1591200"/>
            <a:ext cx="11228211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67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70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 </a:t>
            </a:r>
            <a:endParaRPr lang="en-GB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5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4859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2243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6000" y="2141999"/>
            <a:ext cx="5482800" cy="37872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6224400" y="2142000"/>
            <a:ext cx="5482800" cy="37872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68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63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" descr="Folie-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7"/>
          <a:stretch>
            <a:fillRect/>
          </a:stretch>
        </p:blipFill>
        <p:spPr bwMode="auto">
          <a:xfrm>
            <a:off x="1587" y="6143161"/>
            <a:ext cx="12193587" cy="71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112212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  <a:br>
              <a:rPr lang="de-DE" noProof="0" dirty="0"/>
            </a:br>
            <a:endParaRPr lang="de-DE" noProof="0" dirty="0"/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61" r:id="rId5"/>
    <p:sldLayoutId id="2147483658" r:id="rId6"/>
    <p:sldLayoutId id="2147483655" r:id="rId7"/>
    <p:sldLayoutId id="2147483656" r:id="rId8"/>
    <p:sldLayoutId id="2147483662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Corbel" panose="020B0503020204020204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0"/>
        </a:spcAft>
        <a:buFont typeface="Corbel" panose="020B0503020204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Retrieval of cloud properties from EPIC/DSCOVR with ROCINN/OCRA:</a:t>
            </a:r>
            <a:br>
              <a:rPr lang="en-US" dirty="0"/>
            </a:br>
            <a:r>
              <a:rPr lang="en-US" dirty="0"/>
              <a:t>Status report</a:t>
            </a:r>
            <a:endParaRPr lang="de-DE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u="sng" dirty="0"/>
              <a:t>Víctor Molina García</a:t>
            </a:r>
            <a:r>
              <a:rPr lang="de-DE" dirty="0"/>
              <a:t>, Ronny Lutz, Dmitry S. </a:t>
            </a:r>
            <a:r>
              <a:rPr lang="de-DE" dirty="0" err="1"/>
              <a:t>Efremenko</a:t>
            </a:r>
            <a:r>
              <a:rPr lang="de-DE" dirty="0"/>
              <a:t>, Diego Loyola</a:t>
            </a:r>
            <a:endParaRPr lang="de-DE" sz="2800" dirty="0"/>
          </a:p>
          <a:p>
            <a:pPr>
              <a:spcBef>
                <a:spcPts val="0"/>
              </a:spcBef>
            </a:pPr>
            <a:endParaRPr lang="de-DE" sz="2800" dirty="0"/>
          </a:p>
          <a:p>
            <a:pPr>
              <a:spcBef>
                <a:spcPts val="0"/>
              </a:spcBef>
            </a:pPr>
            <a:r>
              <a:rPr lang="de-DE" sz="2000" dirty="0"/>
              <a:t>Earth Observation Center (EOC)</a:t>
            </a:r>
          </a:p>
          <a:p>
            <a:pPr>
              <a:spcBef>
                <a:spcPts val="0"/>
              </a:spcBef>
            </a:pPr>
            <a:r>
              <a:rPr lang="de-DE" sz="2000" dirty="0"/>
              <a:t>Institut für Methodik der Fernerkundung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02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b="1" dirty="0"/>
              <a:t>3. Temporal dependencies</a:t>
            </a:r>
          </a:p>
          <a:p>
            <a:pPr>
              <a:buFont typeface="Symbol" panose="05050102010706020507" pitchFamily="18" charset="2"/>
              <a:buChar char="-"/>
            </a:pPr>
            <a:endParaRPr lang="en-US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The </a:t>
            </a:r>
            <a:r>
              <a:rPr lang="de-DE" dirty="0" err="1"/>
              <a:t>cloud-free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recomputed</a:t>
            </a:r>
            <a:r>
              <a:rPr lang="de-DE" dirty="0"/>
              <a:t> on a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basis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on a </a:t>
            </a:r>
            <a:r>
              <a:rPr lang="de-DE" dirty="0" err="1"/>
              <a:t>monthly</a:t>
            </a:r>
            <a:r>
              <a:rPr lang="de-DE" dirty="0"/>
              <a:t> </a:t>
            </a:r>
            <a:r>
              <a:rPr lang="de-DE" dirty="0" err="1"/>
              <a:t>basis</a:t>
            </a:r>
            <a:r>
              <a:rPr lang="de-DE" dirty="0"/>
              <a:t>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3" name="cloudfreemaps202010">
            <a:hlinkClick r:id="" action="ppaction://media"/>
            <a:extLst>
              <a:ext uri="{FF2B5EF4-FFF2-40B4-BE49-F238E27FC236}">
                <a16:creationId xmlns:a16="http://schemas.microsoft.com/office/drawing/2014/main" id="{0B63616D-61E1-40E0-B364-52D6C4E3AC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2287" y="2597170"/>
            <a:ext cx="7010599" cy="35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2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</p:spPr>
            <p:txBody>
              <a:bodyPr/>
              <a:lstStyle/>
              <a:p>
                <a:r>
                  <a:rPr lang="en-US" b="1" dirty="0"/>
                  <a:t>3. Temporal dependencies</a:t>
                </a:r>
              </a:p>
              <a:p>
                <a:pPr>
                  <a:buFont typeface="Symbol" panose="05050102010706020507" pitchFamily="18" charset="2"/>
                  <a:buChar char="-"/>
                </a:pPr>
                <a:endParaRPr lang="en-US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/>
                  <a:t>The temporal </a:t>
                </a:r>
                <a:r>
                  <a:rPr lang="de-DE" dirty="0" err="1"/>
                  <a:t>variation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mean</a:t>
                </a:r>
                <a:r>
                  <a:rPr lang="de-DE" dirty="0"/>
                  <a:t> global </a:t>
                </a:r>
                <a:r>
                  <a:rPr lang="de-DE" dirty="0" err="1"/>
                  <a:t>reflectances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reflected</a:t>
                </a:r>
                <a:r>
                  <a:rPr lang="de-DE" dirty="0"/>
                  <a:t> also in </a:t>
                </a:r>
                <a:r>
                  <a:rPr lang="de-DE" dirty="0" err="1"/>
                  <a:t>the</a:t>
                </a:r>
                <a:r>
                  <a:rPr lang="de-DE" dirty="0"/>
                  <a:t> OCRA </a:t>
                </a:r>
                <a:r>
                  <a:rPr lang="de-DE" dirty="0" err="1"/>
                  <a:t>scaling</a:t>
                </a:r>
                <a:r>
                  <a:rPr lang="de-DE" dirty="0"/>
                  <a:t> </a:t>
                </a:r>
                <a:r>
                  <a:rPr lang="de-DE" dirty="0" err="1"/>
                  <a:t>parameters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  <a:blipFill>
                <a:blip r:embed="rId3"/>
                <a:stretch>
                  <a:fillRect l="-1304" t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7EDFF155-F05C-4A09-8D2B-7E538AD80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607" y="2688305"/>
            <a:ext cx="76009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76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b="1" dirty="0"/>
              <a:t>4. Examples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125BAC-7319-44E9-94E2-E4D2035CA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494" y="1989634"/>
            <a:ext cx="7115175" cy="30289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96C80C4-28B0-4E27-9DD8-875E87BF63A6}"/>
              </a:ext>
            </a:extLst>
          </p:cNvPr>
          <p:cNvSpPr txBox="1"/>
          <p:nvPr/>
        </p:nvSpPr>
        <p:spPr>
          <a:xfrm>
            <a:off x="3649315" y="5790700"/>
            <a:ext cx="5112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dirty="0">
                <a:latin typeface="Corbel" panose="020B0503020204020204" pitchFamily="34" charset="0"/>
              </a:rPr>
              <a:t>India and Sri Lanka on 24 August 2017 05:07:46 UTC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3759AA7-E5C0-43F5-A6AA-EB2C812BE742}"/>
              </a:ext>
            </a:extLst>
          </p:cNvPr>
          <p:cNvSpPr txBox="1"/>
          <p:nvPr/>
        </p:nvSpPr>
        <p:spPr>
          <a:xfrm>
            <a:off x="2677207" y="4941962"/>
            <a:ext cx="2052228" cy="561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dirty="0">
                <a:latin typeface="Corbel" panose="020B0503020204020204" pitchFamily="34" charset="0"/>
              </a:rPr>
              <a:t>Geometry-effective true reflectance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B23A44-7ADD-4E9D-8243-B2E2157E5F51}"/>
              </a:ext>
            </a:extLst>
          </p:cNvPr>
          <p:cNvSpPr txBox="1"/>
          <p:nvPr/>
        </p:nvSpPr>
        <p:spPr>
          <a:xfrm>
            <a:off x="4840588" y="4941962"/>
            <a:ext cx="20522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dirty="0">
                <a:latin typeface="Corbel" panose="020B0503020204020204" pitchFamily="34" charset="0"/>
              </a:rPr>
              <a:t>Expected clear-sky</a:t>
            </a:r>
            <a:br>
              <a:rPr lang="fi-FI" dirty="0">
                <a:latin typeface="Corbel" panose="020B0503020204020204" pitchFamily="34" charset="0"/>
              </a:rPr>
            </a:br>
            <a:r>
              <a:rPr lang="fi-FI" dirty="0">
                <a:latin typeface="Corbel" panose="020B0503020204020204" pitchFamily="34" charset="0"/>
              </a:rPr>
              <a:t>scene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8FE7EFC-0E84-431A-B5E9-694BBAA202DC}"/>
              </a:ext>
            </a:extLst>
          </p:cNvPr>
          <p:cNvSpPr txBox="1"/>
          <p:nvPr/>
        </p:nvSpPr>
        <p:spPr>
          <a:xfrm>
            <a:off x="7033529" y="4941962"/>
            <a:ext cx="20522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dirty="0">
                <a:latin typeface="Corbel" panose="020B0503020204020204" pitchFamily="34" charset="0"/>
              </a:rPr>
              <a:t>OCRA radiometric cloud fraction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72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b="1" dirty="0"/>
              <a:t>4. Examples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01F38CD-85A4-47C1-A709-40A942EBA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728" y="1966547"/>
            <a:ext cx="8984708" cy="349979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6AA37D4-63F7-4017-800C-89E2157FD7BE}"/>
              </a:ext>
            </a:extLst>
          </p:cNvPr>
          <p:cNvSpPr txBox="1"/>
          <p:nvPr/>
        </p:nvSpPr>
        <p:spPr>
          <a:xfrm>
            <a:off x="3649315" y="5961107"/>
            <a:ext cx="5112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dirty="0">
                <a:latin typeface="Corbel" panose="020B0503020204020204" pitchFamily="34" charset="0"/>
                <a:cs typeface="Arial" pitchFamily="34" charset="0"/>
              </a:rPr>
              <a:t>Daily product regridded to 0.2 deg x 0.2 deg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13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B3AF048-F104-410A-B668-06B064D8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728" y="1966547"/>
            <a:ext cx="8984708" cy="4050577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b="1" dirty="0"/>
              <a:t>4. Examples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BEA75E-D0D2-41F8-932E-E8AFE81A1917}"/>
              </a:ext>
            </a:extLst>
          </p:cNvPr>
          <p:cNvSpPr txBox="1"/>
          <p:nvPr/>
        </p:nvSpPr>
        <p:spPr>
          <a:xfrm>
            <a:off x="3649315" y="5961107"/>
            <a:ext cx="5112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dirty="0">
                <a:latin typeface="Corbel" panose="020B0503020204020204" pitchFamily="34" charset="0"/>
                <a:cs typeface="Arial" pitchFamily="34" charset="0"/>
              </a:rPr>
              <a:t>Daily product regridded to 0.2 deg x 0.2 deg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60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validation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en-US" dirty="0"/>
              <a:t> Reference product: MODIS daily geometric cloud fraction (MOD08_D3)</a:t>
            </a:r>
          </a:p>
          <a:p>
            <a:pPr>
              <a:buFont typeface="Symbol" panose="05050102010706020507" pitchFamily="18" charset="2"/>
              <a:buChar char="-"/>
            </a:pPr>
            <a:endParaRPr lang="en-US" dirty="0"/>
          </a:p>
          <a:p>
            <a:pPr>
              <a:buFont typeface="Symbol" panose="05050102010706020507" pitchFamily="18" charset="2"/>
              <a:buChar char="-"/>
            </a:pPr>
            <a:r>
              <a:rPr lang="en-US" dirty="0"/>
              <a:t>  Target product: </a:t>
            </a:r>
            <a:r>
              <a:rPr lang="de-DE" dirty="0"/>
              <a:t>EPIC OCRA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fraction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EPIC OCRA </a:t>
            </a:r>
            <a:r>
              <a:rPr lang="de-DE" dirty="0" err="1"/>
              <a:t>products</a:t>
            </a:r>
            <a:r>
              <a:rPr lang="de-DE" dirty="0"/>
              <a:t> </a:t>
            </a:r>
            <a:r>
              <a:rPr lang="de-DE" dirty="0" err="1"/>
              <a:t>generated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EPIC L1B v02 plus </a:t>
            </a:r>
            <a:r>
              <a:rPr lang="de-DE" dirty="0" err="1"/>
              <a:t>geolocation</a:t>
            </a:r>
            <a:r>
              <a:rPr lang="de-DE" dirty="0"/>
              <a:t> </a:t>
            </a:r>
            <a:r>
              <a:rPr lang="de-DE" dirty="0" err="1"/>
              <a:t>improvement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EPIC OCRA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fraction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1 </a:t>
            </a:r>
            <a:r>
              <a:rPr lang="de-DE" dirty="0" err="1"/>
              <a:t>deg</a:t>
            </a:r>
            <a:r>
              <a:rPr lang="de-DE" dirty="0"/>
              <a:t> x 1 </a:t>
            </a:r>
            <a:r>
              <a:rPr lang="de-DE" dirty="0" err="1"/>
              <a:t>deg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(</a:t>
            </a:r>
            <a:r>
              <a:rPr lang="de-DE" dirty="0" err="1"/>
              <a:t>as</a:t>
            </a:r>
            <a:r>
              <a:rPr lang="de-DE" dirty="0"/>
              <a:t> MOD08_D3 </a:t>
            </a:r>
            <a:r>
              <a:rPr lang="de-DE" dirty="0" err="1"/>
              <a:t>datasets</a:t>
            </a:r>
            <a:r>
              <a:rPr lang="de-DE" dirty="0"/>
              <a:t>)</a:t>
            </a:r>
            <a:br>
              <a:rPr lang="en-US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err="1"/>
              <a:t>Period</a:t>
            </a:r>
            <a:r>
              <a:rPr lang="de-DE" dirty="0"/>
              <a:t>: 12 June 2015 </a:t>
            </a:r>
            <a:r>
              <a:rPr lang="de-DE" dirty="0" err="1"/>
              <a:t>to</a:t>
            </a:r>
            <a:r>
              <a:rPr lang="de-DE" dirty="0"/>
              <a:t> 27 June 2019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>
              <a:buFont typeface="Symbol" panose="05050102010706020507" pitchFamily="18" charset="2"/>
              <a:buChar char="-"/>
            </a:pP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Matching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of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daily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cell</a:t>
            </a:r>
            <a:r>
              <a:rPr lang="de-DE" dirty="0" err="1"/>
              <a:t>s</a:t>
            </a:r>
            <a:r>
              <a:rPr lang="de-DE" dirty="0"/>
              <a:t> </a:t>
            </a:r>
            <a:r>
              <a:rPr lang="de-DE" dirty="0" err="1">
                <a:latin typeface="Corbel" panose="020B0503020204020204" pitchFamily="34" charset="0"/>
              </a:rPr>
              <a:t>from</a:t>
            </a:r>
            <a:r>
              <a:rPr lang="de-DE" dirty="0">
                <a:latin typeface="Corbel" panose="020B0503020204020204" pitchFamily="34" charset="0"/>
              </a:rPr>
              <a:t> MODIS and EPIC </a:t>
            </a:r>
            <a:r>
              <a:rPr lang="de-DE" dirty="0" err="1">
                <a:latin typeface="Corbel" panose="020B0503020204020204" pitchFamily="34" charset="0"/>
              </a:rPr>
              <a:t>based</a:t>
            </a:r>
            <a:r>
              <a:rPr lang="de-DE" dirty="0">
                <a:latin typeface="Corbel" panose="020B0503020204020204" pitchFamily="34" charset="0"/>
              </a:rPr>
              <a:t> on </a:t>
            </a:r>
            <a:r>
              <a:rPr lang="de-DE" dirty="0" err="1">
                <a:latin typeface="Corbel" panose="020B0503020204020204" pitchFamily="34" charset="0"/>
              </a:rPr>
              <a:t>the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mean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local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hour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angles</a:t>
            </a:r>
            <a:r>
              <a:rPr lang="de-DE" dirty="0">
                <a:latin typeface="Corbel" panose="020B0503020204020204" pitchFamily="34" charset="0"/>
              </a:rPr>
              <a:t>: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>
                <a:latin typeface="Corbel" panose="020B0503020204020204" pitchFamily="34" charset="0"/>
              </a:rPr>
              <a:t>Absolute </a:t>
            </a:r>
            <a:r>
              <a:rPr lang="de-DE" dirty="0" err="1">
                <a:latin typeface="Corbel" panose="020B0503020204020204" pitchFamily="34" charset="0"/>
              </a:rPr>
              <a:t>difference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of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mean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local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hour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angles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less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than</a:t>
            </a:r>
            <a:r>
              <a:rPr lang="de-DE" dirty="0">
                <a:latin typeface="Corbel" panose="020B0503020204020204" pitchFamily="34" charset="0"/>
              </a:rPr>
              <a:t> 15 </a:t>
            </a:r>
            <a:r>
              <a:rPr lang="de-DE" dirty="0" err="1">
                <a:latin typeface="Corbel" panose="020B0503020204020204" pitchFamily="34" charset="0"/>
              </a:rPr>
              <a:t>deg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Standard </a:t>
            </a:r>
            <a:r>
              <a:rPr lang="de-DE" dirty="0" err="1"/>
              <a:t>deviation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MODIS relative </a:t>
            </a:r>
            <a:r>
              <a:rPr lang="de-DE" dirty="0" err="1"/>
              <a:t>azimuth</a:t>
            </a:r>
            <a:r>
              <a:rPr lang="de-DE" dirty="0"/>
              <a:t> angle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a </a:t>
            </a:r>
            <a:r>
              <a:rPr lang="de-DE" dirty="0" err="1"/>
              <a:t>threshold</a:t>
            </a:r>
            <a:br>
              <a:rPr lang="de-DE" dirty="0"/>
            </a:br>
            <a:r>
              <a:rPr lang="de-DE" dirty="0"/>
              <a:t>(i.e. </a:t>
            </a:r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  <a:r>
              <a:rPr lang="de-DE" dirty="0" err="1"/>
              <a:t>mixing</a:t>
            </a:r>
            <a:r>
              <a:rPr lang="de-DE" dirty="0"/>
              <a:t>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fraction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different </a:t>
            </a:r>
            <a:r>
              <a:rPr lang="de-DE" dirty="0" err="1"/>
              <a:t>orbits</a:t>
            </a:r>
            <a:r>
              <a:rPr lang="de-DE" dirty="0"/>
              <a:t>)</a:t>
            </a:r>
            <a:br>
              <a:rPr lang="de-DE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02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validation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8185820" y="1591200"/>
            <a:ext cx="3521380" cy="4338000"/>
          </a:xfrm>
        </p:spPr>
        <p:txBody>
          <a:bodyPr/>
          <a:lstStyle/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OCRA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fractions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in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MODIS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fractions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en-US" dirty="0"/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Good performance over totally clear-sky scenes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US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totally</a:t>
            </a:r>
            <a:r>
              <a:rPr lang="de-DE" dirty="0"/>
              <a:t> </a:t>
            </a:r>
            <a:r>
              <a:rPr lang="de-DE" dirty="0" err="1"/>
              <a:t>cloudy</a:t>
            </a:r>
            <a:r>
              <a:rPr lang="de-DE" dirty="0"/>
              <a:t> </a:t>
            </a:r>
            <a:r>
              <a:rPr lang="de-DE" dirty="0" err="1"/>
              <a:t>scenes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clouds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optically</a:t>
            </a:r>
            <a:r>
              <a:rPr lang="de-DE" dirty="0"/>
              <a:t> </a:t>
            </a:r>
            <a:r>
              <a:rPr lang="de-DE" dirty="0" err="1"/>
              <a:t>thick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Intermediate </a:t>
            </a:r>
            <a:r>
              <a:rPr lang="de-DE" dirty="0" err="1"/>
              <a:t>scenes</a:t>
            </a:r>
            <a:r>
              <a:rPr lang="de-DE" dirty="0"/>
              <a:t> </a:t>
            </a:r>
            <a:r>
              <a:rPr lang="de-DE" dirty="0" err="1"/>
              <a:t>require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8FAEE4-2E05-4F5A-BF70-BA2A4D64F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64" y="1285106"/>
            <a:ext cx="78295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23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CE2E10F-B8CF-4C93-BC57-7D340B291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02" y="1147564"/>
            <a:ext cx="7400925" cy="516255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validation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br>
              <a:rPr lang="de-DE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platzhalter 2">
                <a:extLst>
                  <a:ext uri="{FF2B5EF4-FFF2-40B4-BE49-F238E27FC236}">
                    <a16:creationId xmlns:a16="http://schemas.microsoft.com/office/drawing/2014/main" id="{806A08A2-51A6-4A96-BB33-E87339A7524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185820" y="1591200"/>
                <a:ext cx="3521380" cy="433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indent="0" algn="l" defTabSz="914400" rtl="0" eaLnBrk="1" latinLnBrk="0" hangingPunct="1">
                  <a:spcBef>
                    <a:spcPts val="300"/>
                  </a:spcBef>
                  <a:spcAft>
                    <a:spcPts val="0"/>
                  </a:spcAft>
                  <a:buFont typeface="Corbel" panose="020B0503020204020204" pitchFamily="34" charset="0"/>
                  <a:buNone/>
                  <a:defRPr sz="18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Arial" pitchFamily="34" charset="0"/>
                  </a:defRPr>
                </a:lvl1pPr>
                <a:lvl2pPr marL="626400" indent="-180000" algn="l" defTabSz="914400" rtl="0" eaLnBrk="1" latinLnBrk="0" hangingPunct="1">
                  <a:spcBef>
                    <a:spcPts val="0"/>
                  </a:spcBef>
                  <a:buFont typeface="Corbel" panose="020B0503020204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Arial" pitchFamily="34" charset="0"/>
                  </a:defRPr>
                </a:lvl2pPr>
                <a:lvl3pPr marL="1076400" indent="-180000" algn="l" defTabSz="914400" rtl="0" eaLnBrk="1" latinLnBrk="0" hangingPunct="1">
                  <a:spcBef>
                    <a:spcPts val="0"/>
                  </a:spcBef>
                  <a:buFont typeface="Corbel" panose="020B0503020204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Arial" pitchFamily="34" charset="0"/>
                  </a:defRPr>
                </a:lvl3pPr>
                <a:lvl4pPr marL="1522800" indent="-180000" algn="l" defTabSz="914400" rtl="0" eaLnBrk="1" latinLnBrk="0" hangingPunct="1">
                  <a:spcBef>
                    <a:spcPts val="0"/>
                  </a:spcBef>
                  <a:buFont typeface="Corbel" panose="020B0503020204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Arial" pitchFamily="34" charset="0"/>
                  </a:defRPr>
                </a:lvl4pPr>
                <a:lvl5pPr marL="1969200" indent="-180000" algn="l" defTabSz="914400" rtl="0" eaLnBrk="1" latinLnBrk="0" hangingPunct="1">
                  <a:spcBef>
                    <a:spcPts val="0"/>
                  </a:spcBef>
                  <a:buFont typeface="Corbel" panose="020B050302020402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/>
                  <a:t>Good </a:t>
                </a:r>
                <a:r>
                  <a:rPr lang="de-DE" dirty="0" err="1"/>
                  <a:t>results</a:t>
                </a:r>
                <a:r>
                  <a:rPr lang="de-DE" dirty="0"/>
                  <a:t> </a:t>
                </a:r>
                <a:r>
                  <a:rPr lang="de-DE" dirty="0" err="1"/>
                  <a:t>over</a:t>
                </a:r>
                <a:r>
                  <a:rPr lang="de-DE" dirty="0"/>
                  <a:t> </a:t>
                </a:r>
                <a:r>
                  <a:rPr lang="de-DE" dirty="0" err="1"/>
                  <a:t>land</a:t>
                </a:r>
                <a:r>
                  <a:rPr lang="de-DE" dirty="0"/>
                  <a:t> (median </a:t>
                </a:r>
                <a:r>
                  <a:rPr lang="de-DE" dirty="0" err="1"/>
                  <a:t>discrepancy</a:t>
                </a:r>
                <a:r>
                  <a:rPr lang="de-DE" dirty="0"/>
                  <a:t> -0.024)</a:t>
                </a:r>
              </a:p>
              <a:p>
                <a:pPr lvl="1">
                  <a:buFont typeface="Symbol" panose="05050102010706020507" pitchFamily="18" charset="2"/>
                  <a:buChar char="-"/>
                </a:pPr>
                <a:endParaRPr lang="en-US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en-US" dirty="0"/>
                  <a:t>Underestimation over water</a:t>
                </a:r>
                <a:br>
                  <a:rPr lang="en-US" dirty="0"/>
                </a:br>
                <a:r>
                  <a:rPr lang="de-DE" dirty="0"/>
                  <a:t>(</a:t>
                </a:r>
                <a:r>
                  <a:rPr lang="en-US" dirty="0"/>
                  <a:t>median discrepancy -0.239)</a:t>
                </a:r>
              </a:p>
              <a:p>
                <a:pPr lvl="1">
                  <a:buFont typeface="Symbol" panose="05050102010706020507" pitchFamily="18" charset="2"/>
                  <a:buChar char="-"/>
                </a:pPr>
                <a:endParaRPr lang="en-US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/>
                  <a:t>The median </a:t>
                </a:r>
                <a:r>
                  <a:rPr lang="de-DE" dirty="0" err="1"/>
                  <a:t>discrepancy</a:t>
                </a:r>
                <a:r>
                  <a:rPr lang="de-DE" dirty="0"/>
                  <a:t> </a:t>
                </a:r>
                <a:r>
                  <a:rPr lang="de-DE" dirty="0" err="1"/>
                  <a:t>over</a:t>
                </a:r>
                <a:r>
                  <a:rPr lang="de-DE" dirty="0"/>
                  <a:t> </a:t>
                </a:r>
                <a:r>
                  <a:rPr lang="de-DE" dirty="0" err="1"/>
                  <a:t>water</a:t>
                </a:r>
                <a:r>
                  <a:rPr lang="de-DE" dirty="0"/>
                  <a:t> </a:t>
                </a:r>
                <a:r>
                  <a:rPr lang="de-DE" dirty="0" err="1"/>
                  <a:t>reduces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-0.177 </a:t>
                </a:r>
                <a:r>
                  <a:rPr lang="de-DE" dirty="0" err="1"/>
                  <a:t>if</a:t>
                </a:r>
                <a:br>
                  <a:rPr lang="de-DE" dirty="0"/>
                </a:b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only</a:t>
                </a:r>
                <a:r>
                  <a:rPr lang="de-DE" dirty="0"/>
                  <a:t> </a:t>
                </a:r>
                <a:r>
                  <a:rPr lang="de-DE" dirty="0" err="1"/>
                  <a:t>consider</a:t>
                </a:r>
                <a:r>
                  <a:rPr lang="de-DE" dirty="0"/>
                  <a:t> </a:t>
                </a:r>
                <a:r>
                  <a:rPr lang="de-DE" dirty="0" err="1"/>
                  <a:t>clouds</a:t>
                </a:r>
                <a:br>
                  <a:rPr lang="de-DE" dirty="0"/>
                </a:b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&gt;5</m:t>
                    </m:r>
                  </m:oMath>
                </a14:m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/>
                  <a:t>The median </a:t>
                </a:r>
                <a:r>
                  <a:rPr lang="de-DE" dirty="0" err="1"/>
                  <a:t>discrepancy</a:t>
                </a:r>
                <a:r>
                  <a:rPr lang="de-DE" dirty="0"/>
                  <a:t> </a:t>
                </a:r>
                <a:r>
                  <a:rPr lang="de-DE" dirty="0" err="1"/>
                  <a:t>over</a:t>
                </a:r>
                <a:r>
                  <a:rPr lang="de-DE" dirty="0"/>
                  <a:t> </a:t>
                </a:r>
                <a:r>
                  <a:rPr lang="de-DE" dirty="0" err="1"/>
                  <a:t>water</a:t>
                </a:r>
                <a:r>
                  <a:rPr lang="de-DE" dirty="0"/>
                  <a:t> </a:t>
                </a:r>
                <a:r>
                  <a:rPr lang="de-DE" dirty="0" err="1"/>
                  <a:t>reduces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-0.058 </a:t>
                </a:r>
                <a:r>
                  <a:rPr lang="de-DE" dirty="0" err="1"/>
                  <a:t>if</a:t>
                </a:r>
                <a:br>
                  <a:rPr lang="de-DE" dirty="0"/>
                </a:b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only</a:t>
                </a:r>
                <a:r>
                  <a:rPr lang="de-DE" dirty="0"/>
                  <a:t> </a:t>
                </a:r>
                <a:r>
                  <a:rPr lang="de-DE" dirty="0" err="1"/>
                  <a:t>consider</a:t>
                </a:r>
                <a:r>
                  <a:rPr lang="de-DE" dirty="0"/>
                  <a:t> </a:t>
                </a:r>
                <a:r>
                  <a:rPr lang="de-DE" dirty="0" err="1"/>
                  <a:t>clouds</a:t>
                </a:r>
                <a:br>
                  <a:rPr lang="de-DE" dirty="0"/>
                </a:b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&gt;10</m:t>
                    </m:r>
                  </m:oMath>
                </a14:m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endParaRPr lang="de-DE" dirty="0"/>
              </a:p>
            </p:txBody>
          </p:sp>
        </mc:Choice>
        <mc:Fallback xmlns="">
          <p:sp>
            <p:nvSpPr>
              <p:cNvPr id="10" name="Textplatzhalter 2">
                <a:extLst>
                  <a:ext uri="{FF2B5EF4-FFF2-40B4-BE49-F238E27FC236}">
                    <a16:creationId xmlns:a16="http://schemas.microsoft.com/office/drawing/2014/main" id="{806A08A2-51A6-4A96-BB33-E87339A75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5820" y="1591200"/>
                <a:ext cx="3521380" cy="4338000"/>
              </a:xfrm>
              <a:prstGeom prst="rect">
                <a:avLst/>
              </a:prstGeom>
              <a:blipFill>
                <a:blip r:embed="rId4"/>
                <a:stretch>
                  <a:fillRect t="-2107" r="-3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5796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validation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br>
              <a:rPr lang="de-DE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806A08A2-51A6-4A96-BB33-E87339A7524A}"/>
              </a:ext>
            </a:extLst>
          </p:cNvPr>
          <p:cNvSpPr txBox="1">
            <a:spLocks/>
          </p:cNvSpPr>
          <p:nvPr/>
        </p:nvSpPr>
        <p:spPr bwMode="auto">
          <a:xfrm>
            <a:off x="8185820" y="1591200"/>
            <a:ext cx="352138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Corbel" panose="020B0503020204020204" pitchFamily="34" charset="0"/>
              <a:buNone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Overall median </a:t>
            </a:r>
            <a:r>
              <a:rPr lang="de-DE" dirty="0" err="1"/>
              <a:t>discrepancy</a:t>
            </a:r>
            <a:br>
              <a:rPr lang="de-DE" dirty="0"/>
            </a:br>
            <a:r>
              <a:rPr lang="de-DE" dirty="0" err="1"/>
              <a:t>of</a:t>
            </a:r>
            <a:r>
              <a:rPr lang="de-DE" dirty="0"/>
              <a:t> -0.186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US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Overall median </a:t>
            </a:r>
            <a:r>
              <a:rPr lang="de-DE" dirty="0" err="1"/>
              <a:t>discrepancy</a:t>
            </a:r>
            <a:br>
              <a:rPr lang="de-DE" dirty="0"/>
            </a:br>
            <a:r>
              <a:rPr lang="de-DE" dirty="0" err="1"/>
              <a:t>of</a:t>
            </a:r>
            <a:r>
              <a:rPr lang="de-DE" dirty="0"/>
              <a:t> -0.040 </a:t>
            </a:r>
            <a:r>
              <a:rPr lang="de-DE" dirty="0" err="1"/>
              <a:t>when</a:t>
            </a:r>
            <a:r>
              <a:rPr lang="de-DE" dirty="0"/>
              <a:t> not </a:t>
            </a:r>
            <a:r>
              <a:rPr lang="de-DE" dirty="0" err="1"/>
              <a:t>considering</a:t>
            </a:r>
            <a:r>
              <a:rPr lang="de-DE" dirty="0"/>
              <a:t> </a:t>
            </a:r>
            <a:r>
              <a:rPr lang="de-DE" dirty="0" err="1"/>
              <a:t>optically-thin</a:t>
            </a:r>
            <a:r>
              <a:rPr lang="de-DE" dirty="0"/>
              <a:t> </a:t>
            </a:r>
            <a:r>
              <a:rPr lang="de-DE" dirty="0" err="1"/>
              <a:t>clouds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water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The EPIC UV </a:t>
            </a:r>
            <a:r>
              <a:rPr lang="de-DE" dirty="0" err="1"/>
              <a:t>channels</a:t>
            </a:r>
            <a:r>
              <a:rPr lang="de-DE" dirty="0"/>
              <a:t> </a:t>
            </a:r>
            <a:r>
              <a:rPr lang="de-DE" dirty="0" err="1"/>
              <a:t>used</a:t>
            </a:r>
            <a:br>
              <a:rPr lang="de-DE" dirty="0"/>
            </a:b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OCRA </a:t>
            </a:r>
            <a:r>
              <a:rPr lang="de-DE" dirty="0" err="1"/>
              <a:t>algorithm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sensitive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type</a:t>
            </a:r>
            <a:br>
              <a:rPr lang="de-DE" dirty="0"/>
            </a:b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clouds</a:t>
            </a:r>
            <a:endParaRPr lang="en-US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C9D2846-4C9F-4A35-8295-E8B33A8E3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02" y="2061642"/>
            <a:ext cx="74199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ROCINN </a:t>
            </a:r>
            <a:r>
              <a:rPr lang="de-DE" dirty="0" err="1"/>
              <a:t>algorithm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en-US" dirty="0"/>
              <a:t> Some comments on neural network training and radiative transfer modelling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i="1" dirty="0" err="1"/>
              <a:t>Should</a:t>
            </a:r>
            <a:r>
              <a:rPr lang="de-DE" i="1" dirty="0"/>
              <a:t> </a:t>
            </a:r>
            <a:r>
              <a:rPr lang="de-DE" i="1" dirty="0" err="1"/>
              <a:t>we</a:t>
            </a:r>
            <a:r>
              <a:rPr lang="de-DE" i="1" dirty="0"/>
              <a:t> </a:t>
            </a:r>
            <a:r>
              <a:rPr lang="de-DE" i="1" dirty="0" err="1"/>
              <a:t>use</a:t>
            </a:r>
            <a:r>
              <a:rPr lang="de-DE" i="1" dirty="0"/>
              <a:t> </a:t>
            </a:r>
            <a:r>
              <a:rPr lang="de-DE" i="1" dirty="0" err="1"/>
              <a:t>as</a:t>
            </a:r>
            <a:r>
              <a:rPr lang="de-DE" i="1" dirty="0"/>
              <a:t> </a:t>
            </a:r>
            <a:r>
              <a:rPr lang="de-DE" i="1" dirty="0" err="1"/>
              <a:t>input</a:t>
            </a:r>
            <a:r>
              <a:rPr lang="de-DE" i="1" dirty="0"/>
              <a:t> </a:t>
            </a:r>
            <a:r>
              <a:rPr lang="de-DE" i="1" dirty="0" err="1"/>
              <a:t>space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neural</a:t>
            </a:r>
            <a:r>
              <a:rPr lang="de-DE" i="1" dirty="0"/>
              <a:t> network</a:t>
            </a:r>
            <a:br>
              <a:rPr lang="de-DE" i="1" dirty="0"/>
            </a:br>
            <a:r>
              <a:rPr lang="de-DE" i="1" dirty="0" err="1"/>
              <a:t>the</a:t>
            </a:r>
            <a:r>
              <a:rPr lang="de-DE" i="1" dirty="0"/>
              <a:t> same </a:t>
            </a:r>
            <a:r>
              <a:rPr lang="de-DE" i="1" dirty="0" err="1"/>
              <a:t>input</a:t>
            </a:r>
            <a:r>
              <a:rPr lang="de-DE" i="1" dirty="0"/>
              <a:t> </a:t>
            </a:r>
            <a:r>
              <a:rPr lang="de-DE" i="1" dirty="0" err="1"/>
              <a:t>space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radiative</a:t>
            </a:r>
            <a:r>
              <a:rPr lang="de-DE" i="1" dirty="0"/>
              <a:t> </a:t>
            </a:r>
            <a:r>
              <a:rPr lang="de-DE" i="1" dirty="0" err="1"/>
              <a:t>transfer</a:t>
            </a:r>
            <a:r>
              <a:rPr lang="de-DE" i="1" dirty="0"/>
              <a:t> </a:t>
            </a:r>
            <a:r>
              <a:rPr lang="de-DE" i="1" dirty="0" err="1"/>
              <a:t>model</a:t>
            </a:r>
            <a:r>
              <a:rPr lang="de-DE" i="1" dirty="0"/>
              <a:t>?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i="1" dirty="0" err="1"/>
              <a:t>No</a:t>
            </a:r>
            <a:endParaRPr lang="de-DE" i="1" dirty="0"/>
          </a:p>
          <a:p>
            <a:pPr lvl="2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A </a:t>
            </a:r>
            <a:r>
              <a:rPr lang="de-DE" dirty="0" err="1"/>
              <a:t>multilayer-perceptron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 </a:t>
            </a:r>
            <a:r>
              <a:rPr lang="de-DE" dirty="0" err="1"/>
              <a:t>receives</a:t>
            </a:r>
            <a:r>
              <a:rPr lang="de-DE" dirty="0"/>
              <a:t> an</a:t>
            </a:r>
            <a:br>
              <a:rPr lang="de-DE" dirty="0"/>
            </a:b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vector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u="sng" dirty="0" err="1"/>
              <a:t>independent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and </a:t>
            </a:r>
            <a:r>
              <a:rPr lang="de-DE" dirty="0" err="1"/>
              <a:t>returns</a:t>
            </a:r>
            <a:br>
              <a:rPr lang="de-DE" dirty="0"/>
            </a:br>
            <a:r>
              <a:rPr lang="de-DE" dirty="0"/>
              <a:t>an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vector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operations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addition</a:t>
            </a:r>
            <a:r>
              <a:rPr lang="de-DE" dirty="0"/>
              <a:t>, </a:t>
            </a:r>
            <a:r>
              <a:rPr lang="de-DE" dirty="0" err="1"/>
              <a:t>matrix</a:t>
            </a:r>
            <a:r>
              <a:rPr lang="de-DE" dirty="0"/>
              <a:t> </a:t>
            </a:r>
            <a:r>
              <a:rPr lang="de-DE" dirty="0" err="1"/>
              <a:t>multiplication</a:t>
            </a:r>
            <a:r>
              <a:rPr lang="de-DE" dirty="0"/>
              <a:t> and a </a:t>
            </a:r>
            <a:r>
              <a:rPr lang="de-DE" dirty="0" err="1"/>
              <a:t>transfer</a:t>
            </a:r>
            <a:r>
              <a:rPr lang="de-DE" dirty="0"/>
              <a:t> </a:t>
            </a:r>
            <a:r>
              <a:rPr lang="de-DE" dirty="0" err="1"/>
              <a:t>function</a:t>
            </a:r>
            <a:br>
              <a:rPr lang="de-DE" dirty="0"/>
            </a:br>
            <a:r>
              <a:rPr lang="de-DE" dirty="0"/>
              <a:t>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tanh</a:t>
            </a:r>
            <a:r>
              <a:rPr lang="de-DE" dirty="0"/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EPIC </a:t>
            </a:r>
            <a:r>
              <a:rPr lang="de-DE" dirty="0" err="1"/>
              <a:t>mission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angles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correlated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so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recommended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as</a:t>
            </a:r>
            <a:br>
              <a:rPr lang="de-DE" dirty="0"/>
            </a:br>
            <a:r>
              <a:rPr lang="de-DE" dirty="0" err="1"/>
              <a:t>independent</a:t>
            </a:r>
            <a:r>
              <a:rPr lang="de-DE" dirty="0"/>
              <a:t> variables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A43185-2B6B-4B2C-9873-491E2C40B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619" y="1989634"/>
            <a:ext cx="5486400" cy="37528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54E466C-E73E-4B9A-BEF5-A714725BE9F0}"/>
              </a:ext>
            </a:extLst>
          </p:cNvPr>
          <p:cNvSpPr txBox="1"/>
          <p:nvPr/>
        </p:nvSpPr>
        <p:spPr>
          <a:xfrm>
            <a:off x="6759451" y="5742484"/>
            <a:ext cx="51125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dirty="0">
                <a:latin typeface="Corbel" panose="020B0503020204020204" pitchFamily="34" charset="0"/>
                <a:cs typeface="Arial" pitchFamily="34" charset="0"/>
              </a:rPr>
              <a:t>EPIC distribution of geometric parameters </a:t>
            </a:r>
          </a:p>
          <a:p>
            <a:pPr algn="ctr"/>
            <a:r>
              <a:rPr lang="fi-FI" dirty="0">
                <a:latin typeface="Corbel" panose="020B0503020204020204" pitchFamily="34" charset="0"/>
                <a:cs typeface="Arial" pitchFamily="34" charset="0"/>
              </a:rPr>
              <a:t>during the period from </a:t>
            </a:r>
            <a:r>
              <a:rPr lang="en-US" dirty="0"/>
              <a:t>12 June 2015 to 27 June 2019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10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dirty="0"/>
              <a:t>Science </a:t>
            </a:r>
            <a:r>
              <a:rPr lang="en-US" i="1" dirty="0"/>
              <a:t>with</a:t>
            </a:r>
            <a:r>
              <a:rPr lang="en-US" dirty="0"/>
              <a:t> the DSCOVR EPIC observations</a:t>
            </a:r>
            <a:br>
              <a:rPr lang="en-US" dirty="0">
                <a:latin typeface="Corbel" panose="020B0503020204020204" pitchFamily="34" charset="0"/>
              </a:rPr>
            </a:br>
            <a:r>
              <a:rPr lang="de-DE" dirty="0"/>
              <a:t> </a:t>
            </a:r>
            <a:endParaRPr lang="en-US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EPIC OCRA </a:t>
            </a:r>
            <a:r>
              <a:rPr lang="de-DE" dirty="0" err="1"/>
              <a:t>algorithm</a:t>
            </a:r>
            <a:r>
              <a:rPr lang="de-DE" dirty="0"/>
              <a:t>: </a:t>
            </a:r>
            <a:r>
              <a:rPr lang="de-DE" dirty="0" err="1"/>
              <a:t>improvements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Degradation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>
                <a:latin typeface="Corbel" panose="020B0503020204020204" pitchFamily="34" charset="0"/>
              </a:rPr>
              <a:t>Viewing </a:t>
            </a:r>
            <a:r>
              <a:rPr lang="de-DE" dirty="0" err="1">
                <a:latin typeface="Corbel" panose="020B0503020204020204" pitchFamily="34" charset="0"/>
              </a:rPr>
              <a:t>geometry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dependencies</a:t>
            </a:r>
            <a:endParaRPr lang="de-DE" dirty="0">
              <a:latin typeface="Corbel" panose="020B0503020204020204" pitchFamily="34" charset="0"/>
            </a:endParaRP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Temporal </a:t>
            </a:r>
            <a:r>
              <a:rPr lang="de-DE" dirty="0" err="1"/>
              <a:t>dependencies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EPIC OCRA </a:t>
            </a:r>
            <a:r>
              <a:rPr lang="de-DE" dirty="0" err="1"/>
              <a:t>validation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de-DE" dirty="0"/>
          </a:p>
          <a:p>
            <a:r>
              <a:rPr lang="en-US" dirty="0"/>
              <a:t>Science </a:t>
            </a:r>
            <a:r>
              <a:rPr lang="en-US" i="1" dirty="0"/>
              <a:t>because of</a:t>
            </a:r>
            <a:r>
              <a:rPr lang="en-US" dirty="0"/>
              <a:t> the DSCOVR EPIC observations</a:t>
            </a:r>
            <a:br>
              <a:rPr lang="en-US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EPIC ROCINN </a:t>
            </a:r>
            <a:r>
              <a:rPr lang="de-DE" dirty="0" err="1"/>
              <a:t>algorithm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Input </a:t>
            </a:r>
            <a:r>
              <a:rPr lang="de-DE" dirty="0" err="1"/>
              <a:t>space</a:t>
            </a:r>
            <a:endParaRPr lang="de-DE" sz="1600" dirty="0"/>
          </a:p>
          <a:p>
            <a:pPr lvl="2">
              <a:buFont typeface="Symbol" panose="05050102010706020507" pitchFamily="18" charset="2"/>
              <a:buChar char="-"/>
            </a:pPr>
            <a:endParaRPr lang="de-DE" sz="1600" dirty="0"/>
          </a:p>
          <a:p>
            <a:pPr lvl="2">
              <a:buFont typeface="Symbol" panose="05050102010706020507" pitchFamily="18" charset="2"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5407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ROCINN </a:t>
            </a:r>
            <a:r>
              <a:rPr lang="de-DE" dirty="0" err="1"/>
              <a:t>algorithm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2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</p:spPr>
            <p:txBody>
              <a:bodyPr/>
              <a:lstStyle/>
              <a:p>
                <a:pPr>
                  <a:buFont typeface="Symbol" panose="05050102010706020507" pitchFamily="18" charset="2"/>
                  <a:buChar char="-"/>
                </a:pPr>
                <a:r>
                  <a:rPr lang="en-US" dirty="0"/>
                  <a:t> Some comments on neural network training and radiative transfer modelling</a:t>
                </a:r>
              </a:p>
              <a:p>
                <a:pPr>
                  <a:buFont typeface="Symbol" panose="05050102010706020507" pitchFamily="18" charset="2"/>
                  <a:buChar char="-"/>
                </a:pPr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i="1" dirty="0" err="1"/>
                  <a:t>Should</a:t>
                </a:r>
                <a:r>
                  <a:rPr lang="de-DE" i="1" dirty="0"/>
                  <a:t> </a:t>
                </a:r>
                <a:r>
                  <a:rPr lang="de-DE" i="1" dirty="0" err="1"/>
                  <a:t>we</a:t>
                </a:r>
                <a:r>
                  <a:rPr lang="de-DE" i="1" dirty="0"/>
                  <a:t> </a:t>
                </a:r>
                <a:r>
                  <a:rPr lang="de-DE" i="1" dirty="0" err="1"/>
                  <a:t>use</a:t>
                </a:r>
                <a:r>
                  <a:rPr lang="de-DE" i="1" dirty="0"/>
                  <a:t> </a:t>
                </a:r>
                <a:r>
                  <a:rPr lang="de-DE" i="1" dirty="0" err="1"/>
                  <a:t>as</a:t>
                </a:r>
                <a:r>
                  <a:rPr lang="de-DE" i="1" dirty="0"/>
                  <a:t> </a:t>
                </a:r>
                <a:r>
                  <a:rPr lang="de-DE" i="1" dirty="0" err="1"/>
                  <a:t>input</a:t>
                </a:r>
                <a:r>
                  <a:rPr lang="de-DE" i="1" dirty="0"/>
                  <a:t> </a:t>
                </a:r>
                <a:r>
                  <a:rPr lang="de-DE" i="1" dirty="0" err="1"/>
                  <a:t>space</a:t>
                </a:r>
                <a:r>
                  <a:rPr lang="de-DE" i="1" dirty="0"/>
                  <a:t> </a:t>
                </a:r>
                <a:r>
                  <a:rPr lang="de-DE" i="1" dirty="0" err="1"/>
                  <a:t>of</a:t>
                </a:r>
                <a:r>
                  <a:rPr lang="de-DE" i="1" dirty="0"/>
                  <a:t> </a:t>
                </a:r>
                <a:r>
                  <a:rPr lang="de-DE" i="1" dirty="0" err="1"/>
                  <a:t>the</a:t>
                </a:r>
                <a:r>
                  <a:rPr lang="de-DE" i="1" dirty="0"/>
                  <a:t> </a:t>
                </a:r>
                <a:r>
                  <a:rPr lang="de-DE" i="1" dirty="0" err="1"/>
                  <a:t>neural</a:t>
                </a:r>
                <a:r>
                  <a:rPr lang="de-DE" i="1" dirty="0"/>
                  <a:t> network</a:t>
                </a:r>
                <a:br>
                  <a:rPr lang="de-DE" i="1" dirty="0"/>
                </a:br>
                <a:r>
                  <a:rPr lang="de-DE" i="1" dirty="0" err="1"/>
                  <a:t>the</a:t>
                </a:r>
                <a:r>
                  <a:rPr lang="de-DE" i="1" dirty="0"/>
                  <a:t> same </a:t>
                </a:r>
                <a:r>
                  <a:rPr lang="de-DE" i="1" dirty="0" err="1"/>
                  <a:t>input</a:t>
                </a:r>
                <a:r>
                  <a:rPr lang="de-DE" i="1" dirty="0"/>
                  <a:t> </a:t>
                </a:r>
                <a:r>
                  <a:rPr lang="de-DE" i="1" dirty="0" err="1"/>
                  <a:t>space</a:t>
                </a:r>
                <a:r>
                  <a:rPr lang="de-DE" i="1" dirty="0"/>
                  <a:t> </a:t>
                </a:r>
                <a:r>
                  <a:rPr lang="de-DE" i="1" dirty="0" err="1"/>
                  <a:t>of</a:t>
                </a:r>
                <a:r>
                  <a:rPr lang="de-DE" i="1" dirty="0"/>
                  <a:t> </a:t>
                </a:r>
                <a:r>
                  <a:rPr lang="de-DE" i="1" dirty="0" err="1"/>
                  <a:t>the</a:t>
                </a:r>
                <a:r>
                  <a:rPr lang="de-DE" i="1" dirty="0"/>
                  <a:t> </a:t>
                </a:r>
                <a:r>
                  <a:rPr lang="de-DE" i="1" dirty="0" err="1"/>
                  <a:t>radiative</a:t>
                </a:r>
                <a:r>
                  <a:rPr lang="de-DE" i="1" dirty="0"/>
                  <a:t> </a:t>
                </a:r>
                <a:r>
                  <a:rPr lang="de-DE" i="1" dirty="0" err="1"/>
                  <a:t>transfer</a:t>
                </a:r>
                <a:r>
                  <a:rPr lang="de-DE" i="1" dirty="0"/>
                  <a:t> </a:t>
                </a:r>
                <a:r>
                  <a:rPr lang="de-DE" i="1" dirty="0" err="1"/>
                  <a:t>model</a:t>
                </a:r>
                <a:r>
                  <a:rPr lang="de-DE" i="1" dirty="0"/>
                  <a:t>?</a:t>
                </a:r>
              </a:p>
              <a:p>
                <a:pPr lvl="1">
                  <a:buFont typeface="Symbol" panose="05050102010706020507" pitchFamily="18" charset="2"/>
                  <a:buChar char="-"/>
                </a:pPr>
                <a:endParaRPr lang="de-DE" dirty="0"/>
              </a:p>
              <a:p>
                <a:pPr lvl="2">
                  <a:buFont typeface="Symbol" panose="05050102010706020507" pitchFamily="18" charset="2"/>
                  <a:buChar char="-"/>
                </a:pPr>
                <a:r>
                  <a:rPr lang="de-DE" i="1" dirty="0" err="1"/>
                  <a:t>No</a:t>
                </a:r>
                <a:endParaRPr lang="de-DE" i="1" dirty="0"/>
              </a:p>
              <a:p>
                <a:pPr lvl="2">
                  <a:buFont typeface="Symbol" panose="05050102010706020507" pitchFamily="18" charset="2"/>
                  <a:buChar char="-"/>
                </a:pPr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/>
                  <a:t>Standard </a:t>
                </a:r>
                <a:r>
                  <a:rPr lang="de-DE" dirty="0" err="1"/>
                  <a:t>geometric</a:t>
                </a:r>
                <a:r>
                  <a:rPr lang="de-DE" dirty="0"/>
                  <a:t> </a:t>
                </a:r>
                <a:r>
                  <a:rPr lang="de-DE" dirty="0" err="1"/>
                  <a:t>description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better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replace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pair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br>
                  <a:rPr lang="de-DE" dirty="0"/>
                </a:br>
                <a:r>
                  <a:rPr lang="de-DE" dirty="0" err="1"/>
                  <a:t>since</a:t>
                </a:r>
                <a:r>
                  <a:rPr lang="de-DE" dirty="0"/>
                  <a:t> </a:t>
                </a:r>
                <a:r>
                  <a:rPr lang="de-DE" dirty="0" err="1"/>
                  <a:t>this</a:t>
                </a:r>
                <a:r>
                  <a:rPr lang="de-DE" dirty="0"/>
                  <a:t> </a:t>
                </a:r>
                <a:r>
                  <a:rPr lang="de-DE" dirty="0" err="1"/>
                  <a:t>configuration</a:t>
                </a:r>
                <a:r>
                  <a:rPr lang="de-DE" dirty="0"/>
                  <a:t> </a:t>
                </a:r>
                <a:r>
                  <a:rPr lang="de-DE" dirty="0" err="1"/>
                  <a:t>allows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preserve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br>
                  <a:rPr lang="de-DE" dirty="0"/>
                </a:br>
                <a:r>
                  <a:rPr lang="de-DE" dirty="0" err="1"/>
                  <a:t>correlation</a:t>
                </a:r>
                <a:r>
                  <a:rPr lang="de-DE" dirty="0"/>
                  <a:t> </a:t>
                </a:r>
                <a:r>
                  <a:rPr lang="de-DE" dirty="0" err="1"/>
                  <a:t>between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two</a:t>
                </a:r>
                <a:r>
                  <a:rPr lang="de-DE" dirty="0"/>
                  <a:t> </a:t>
                </a:r>
                <a:r>
                  <a:rPr lang="de-DE" dirty="0" err="1"/>
                  <a:t>zenith</a:t>
                </a:r>
                <a:r>
                  <a:rPr lang="de-DE" dirty="0"/>
                  <a:t> </a:t>
                </a:r>
                <a:r>
                  <a:rPr lang="de-DE" dirty="0" err="1"/>
                  <a:t>angles</a:t>
                </a:r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better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replace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relative </a:t>
                </a:r>
                <a:r>
                  <a:rPr lang="de-DE" dirty="0" err="1"/>
                  <a:t>azimuth</a:t>
                </a:r>
                <a:r>
                  <a:rPr lang="de-DE" dirty="0"/>
                  <a:t> angle </a:t>
                </a:r>
                <a:r>
                  <a:rPr lang="de-DE" dirty="0" err="1"/>
                  <a:t>with</a:t>
                </a:r>
                <a:br>
                  <a:rPr lang="de-DE" dirty="0"/>
                </a:b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scattering</a:t>
                </a:r>
                <a:r>
                  <a:rPr lang="de-DE" dirty="0"/>
                  <a:t> angle, </a:t>
                </a:r>
                <a:r>
                  <a:rPr lang="de-DE" dirty="0" err="1"/>
                  <a:t>since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network </a:t>
                </a:r>
                <a:r>
                  <a:rPr lang="de-DE" dirty="0" err="1"/>
                  <a:t>does</a:t>
                </a:r>
                <a:r>
                  <a:rPr lang="de-DE" dirty="0"/>
                  <a:t> not </a:t>
                </a:r>
                <a:r>
                  <a:rPr lang="de-DE" dirty="0" err="1"/>
                  <a:t>know</a:t>
                </a:r>
                <a:br>
                  <a:rPr lang="de-DE" dirty="0"/>
                </a:b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undefined</a:t>
                </a:r>
                <a:r>
                  <a:rPr lang="de-DE" dirty="0"/>
                  <a:t> </a:t>
                </a:r>
                <a:r>
                  <a:rPr lang="de-DE" dirty="0" err="1"/>
                  <a:t>when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 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8" name="Text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  <a:blipFill>
                <a:blip r:embed="rId3"/>
                <a:stretch>
                  <a:fillRect l="-1304" t="-2107" b="-5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E54E466C-E73E-4B9A-BEF5-A714725BE9F0}"/>
                  </a:ext>
                </a:extLst>
              </p:cNvPr>
              <p:cNvSpPr txBox="1"/>
              <p:nvPr/>
            </p:nvSpPr>
            <p:spPr>
              <a:xfrm>
                <a:off x="6759451" y="5446018"/>
                <a:ext cx="511256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250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pseudorandom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input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points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projected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onto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the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space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of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zenith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  <a:cs typeface="Arial" pitchFamily="34" charset="0"/>
                  </a:rPr>
                  <a:t>angles</a:t>
                </a:r>
                <a:r>
                  <a:rPr lang="de-DE" dirty="0">
                    <a:latin typeface="Corbel" panose="020B0503020204020204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𝜃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latin typeface="Corbel" panose="020B050302020402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E54E466C-E73E-4B9A-BEF5-A714725BE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451" y="5446018"/>
                <a:ext cx="5112568" cy="553998"/>
              </a:xfrm>
              <a:prstGeom prst="rect">
                <a:avLst/>
              </a:prstGeom>
              <a:blipFill>
                <a:blip r:embed="rId4"/>
                <a:stretch>
                  <a:fillRect t="-14286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84A6E9D6-10A7-4911-9ED2-4C4FAF7C1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677" y="2342018"/>
            <a:ext cx="554355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37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ROCINN </a:t>
            </a:r>
            <a:r>
              <a:rPr lang="de-DE" dirty="0" err="1"/>
              <a:t>algorithm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en-US" dirty="0"/>
              <a:t> Some comments on neural network training and radiative transfer modelling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i="1" dirty="0" err="1"/>
              <a:t>Should</a:t>
            </a:r>
            <a:r>
              <a:rPr lang="de-DE" i="1" dirty="0"/>
              <a:t> </a:t>
            </a:r>
            <a:r>
              <a:rPr lang="de-DE" i="1" dirty="0" err="1"/>
              <a:t>we</a:t>
            </a:r>
            <a:r>
              <a:rPr lang="de-DE" i="1" dirty="0"/>
              <a:t> </a:t>
            </a:r>
            <a:r>
              <a:rPr lang="de-DE" i="1" dirty="0" err="1"/>
              <a:t>use</a:t>
            </a:r>
            <a:r>
              <a:rPr lang="de-DE" i="1" dirty="0"/>
              <a:t> </a:t>
            </a:r>
            <a:r>
              <a:rPr lang="de-DE" i="1" dirty="0" err="1"/>
              <a:t>huge</a:t>
            </a:r>
            <a:r>
              <a:rPr lang="de-DE" i="1" dirty="0"/>
              <a:t> </a:t>
            </a:r>
            <a:r>
              <a:rPr lang="de-DE" i="1" dirty="0" err="1"/>
              <a:t>amounts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points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br>
              <a:rPr lang="de-DE" i="1" dirty="0"/>
            </a:br>
            <a:r>
              <a:rPr lang="de-DE" i="1" dirty="0" err="1"/>
              <a:t>train</a:t>
            </a:r>
            <a:r>
              <a:rPr lang="de-DE" i="1" dirty="0"/>
              <a:t> </a:t>
            </a:r>
            <a:r>
              <a:rPr lang="de-DE" i="1" dirty="0" err="1"/>
              <a:t>our</a:t>
            </a:r>
            <a:r>
              <a:rPr lang="de-DE" i="1" dirty="0"/>
              <a:t> </a:t>
            </a:r>
            <a:r>
              <a:rPr lang="de-DE" i="1" dirty="0" err="1"/>
              <a:t>neural</a:t>
            </a:r>
            <a:r>
              <a:rPr lang="de-DE" i="1" dirty="0"/>
              <a:t> network </a:t>
            </a:r>
            <a:r>
              <a:rPr lang="de-DE" i="1" dirty="0" err="1"/>
              <a:t>as</a:t>
            </a:r>
            <a:r>
              <a:rPr lang="de-DE" i="1" dirty="0"/>
              <a:t> </a:t>
            </a:r>
            <a:r>
              <a:rPr lang="de-DE" i="1" dirty="0" err="1"/>
              <a:t>approximator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a</a:t>
            </a:r>
            <a:br>
              <a:rPr lang="de-DE" i="1" dirty="0"/>
            </a:br>
            <a:r>
              <a:rPr lang="de-DE" i="1" dirty="0" err="1"/>
              <a:t>radiative</a:t>
            </a:r>
            <a:r>
              <a:rPr lang="de-DE" i="1" dirty="0"/>
              <a:t> </a:t>
            </a:r>
            <a:r>
              <a:rPr lang="de-DE" i="1" dirty="0" err="1"/>
              <a:t>transfer</a:t>
            </a:r>
            <a:r>
              <a:rPr lang="de-DE" i="1" dirty="0"/>
              <a:t> </a:t>
            </a:r>
            <a:r>
              <a:rPr lang="de-DE" i="1" dirty="0" err="1"/>
              <a:t>model</a:t>
            </a:r>
            <a:r>
              <a:rPr lang="de-DE" i="1" dirty="0"/>
              <a:t>?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i="1" dirty="0"/>
              <a:t>Not </a:t>
            </a:r>
            <a:r>
              <a:rPr lang="de-DE" i="1" dirty="0" err="1"/>
              <a:t>necessarily</a:t>
            </a:r>
            <a:endParaRPr lang="de-DE" i="1" dirty="0"/>
          </a:p>
          <a:p>
            <a:pPr lvl="2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The </a:t>
            </a:r>
            <a:r>
              <a:rPr lang="de-DE" dirty="0" err="1"/>
              <a:t>complexity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inspected</a:t>
            </a:r>
            <a:r>
              <a:rPr lang="de-DE" dirty="0"/>
              <a:t> </a:t>
            </a:r>
            <a:r>
              <a:rPr lang="de-DE" dirty="0" err="1"/>
              <a:t>by</a:t>
            </a:r>
            <a:br>
              <a:rPr lang="de-DE" dirty="0"/>
            </a:br>
            <a:r>
              <a:rPr lang="de-DE" dirty="0" err="1"/>
              <a:t>analysing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convergence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statistical</a:t>
            </a:r>
            <a:r>
              <a:rPr lang="de-DE" dirty="0"/>
              <a:t> </a:t>
            </a:r>
            <a:r>
              <a:rPr lang="de-DE" dirty="0" err="1"/>
              <a:t>moments</a:t>
            </a:r>
            <a:br>
              <a:rPr lang="de-DE" dirty="0"/>
            </a:b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vector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br>
              <a:rPr lang="de-DE" dirty="0"/>
            </a:b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points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A </a:t>
            </a:r>
            <a:r>
              <a:rPr lang="de-DE" dirty="0" err="1"/>
              <a:t>training</a:t>
            </a:r>
            <a:r>
              <a:rPr lang="de-DE" dirty="0"/>
              <a:t> sample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10000 </a:t>
            </a:r>
            <a:r>
              <a:rPr lang="de-DE" dirty="0" err="1"/>
              <a:t>points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enough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estimate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complexity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neural</a:t>
            </a:r>
            <a:br>
              <a:rPr lang="de-DE" dirty="0"/>
            </a:br>
            <a:r>
              <a:rPr lang="de-DE" dirty="0"/>
              <a:t>network </a:t>
            </a:r>
            <a:r>
              <a:rPr lang="de-DE" dirty="0" err="1"/>
              <a:t>describing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EPIC </a:t>
            </a:r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</a:t>
            </a:r>
            <a:r>
              <a:rPr lang="de-DE" dirty="0" err="1"/>
              <a:t>models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4B61BD0-C74C-4561-A5D3-C89ECE53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619" y="2552871"/>
            <a:ext cx="5631358" cy="241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35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ROCINN </a:t>
            </a:r>
            <a:r>
              <a:rPr lang="de-DE" dirty="0" err="1"/>
              <a:t>algorithm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en-US" dirty="0"/>
              <a:t> Some comments on neural network training and radiative transfer modelling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i="1" dirty="0" err="1"/>
              <a:t>Should</a:t>
            </a:r>
            <a:r>
              <a:rPr lang="de-DE" i="1" dirty="0"/>
              <a:t> </a:t>
            </a:r>
            <a:r>
              <a:rPr lang="de-DE" i="1" dirty="0" err="1"/>
              <a:t>we</a:t>
            </a:r>
            <a:r>
              <a:rPr lang="de-DE" i="1" dirty="0"/>
              <a:t> </a:t>
            </a:r>
            <a:r>
              <a:rPr lang="de-DE" i="1" dirty="0" err="1"/>
              <a:t>use</a:t>
            </a:r>
            <a:r>
              <a:rPr lang="de-DE" i="1" dirty="0"/>
              <a:t> </a:t>
            </a:r>
            <a:r>
              <a:rPr lang="de-DE" i="1" dirty="0" err="1"/>
              <a:t>huge</a:t>
            </a:r>
            <a:r>
              <a:rPr lang="de-DE" i="1" dirty="0"/>
              <a:t> </a:t>
            </a:r>
            <a:r>
              <a:rPr lang="de-DE" i="1" dirty="0" err="1"/>
              <a:t>amounts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points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br>
              <a:rPr lang="de-DE" i="1" dirty="0"/>
            </a:br>
            <a:r>
              <a:rPr lang="de-DE" i="1" dirty="0" err="1"/>
              <a:t>train</a:t>
            </a:r>
            <a:r>
              <a:rPr lang="de-DE" i="1" dirty="0"/>
              <a:t> </a:t>
            </a:r>
            <a:r>
              <a:rPr lang="de-DE" i="1" dirty="0" err="1"/>
              <a:t>our</a:t>
            </a:r>
            <a:r>
              <a:rPr lang="de-DE" i="1" dirty="0"/>
              <a:t> </a:t>
            </a:r>
            <a:r>
              <a:rPr lang="de-DE" i="1" dirty="0" err="1"/>
              <a:t>neural</a:t>
            </a:r>
            <a:r>
              <a:rPr lang="de-DE" i="1" dirty="0"/>
              <a:t> network </a:t>
            </a:r>
            <a:r>
              <a:rPr lang="de-DE" i="1" dirty="0" err="1"/>
              <a:t>as</a:t>
            </a:r>
            <a:r>
              <a:rPr lang="de-DE" i="1" dirty="0"/>
              <a:t> </a:t>
            </a:r>
            <a:r>
              <a:rPr lang="de-DE" i="1" dirty="0" err="1"/>
              <a:t>approximator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a</a:t>
            </a:r>
            <a:br>
              <a:rPr lang="de-DE" i="1" dirty="0"/>
            </a:br>
            <a:r>
              <a:rPr lang="de-DE" i="1" dirty="0" err="1"/>
              <a:t>radiative</a:t>
            </a:r>
            <a:r>
              <a:rPr lang="de-DE" i="1" dirty="0"/>
              <a:t> </a:t>
            </a:r>
            <a:r>
              <a:rPr lang="de-DE" i="1" dirty="0" err="1"/>
              <a:t>transfer</a:t>
            </a:r>
            <a:r>
              <a:rPr lang="de-DE" i="1" dirty="0"/>
              <a:t> </a:t>
            </a:r>
            <a:r>
              <a:rPr lang="de-DE" i="1" dirty="0" err="1"/>
              <a:t>model</a:t>
            </a:r>
            <a:r>
              <a:rPr lang="de-DE" i="1" dirty="0"/>
              <a:t>?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i="1" dirty="0"/>
              <a:t>Not </a:t>
            </a:r>
            <a:r>
              <a:rPr lang="de-DE" i="1" dirty="0" err="1"/>
              <a:t>necessarily</a:t>
            </a:r>
            <a:endParaRPr lang="de-DE" i="1" dirty="0"/>
          </a:p>
          <a:p>
            <a:pPr lvl="2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huge</a:t>
            </a:r>
            <a:r>
              <a:rPr lang="de-DE" dirty="0"/>
              <a:t> </a:t>
            </a:r>
            <a:r>
              <a:rPr lang="de-DE" dirty="0" err="1"/>
              <a:t>amounts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without</a:t>
            </a:r>
            <a:br>
              <a:rPr lang="de-DE" dirty="0"/>
            </a:br>
            <a:r>
              <a:rPr lang="de-DE" dirty="0" err="1"/>
              <a:t>knowing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complexity</a:t>
            </a:r>
            <a:r>
              <a:rPr lang="de-DE" dirty="0"/>
              <a:t> will </a:t>
            </a:r>
            <a:r>
              <a:rPr lang="de-DE" dirty="0" err="1"/>
              <a:t>cause</a:t>
            </a:r>
            <a:r>
              <a:rPr lang="de-DE" dirty="0"/>
              <a:t> a</a:t>
            </a:r>
            <a:br>
              <a:rPr lang="de-DE" dirty="0"/>
            </a:br>
            <a:r>
              <a:rPr lang="de-DE" dirty="0" err="1"/>
              <a:t>tendency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networks</a:t>
            </a:r>
            <a:br>
              <a:rPr lang="de-DE" dirty="0"/>
            </a:b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optimal </a:t>
            </a:r>
            <a:r>
              <a:rPr lang="de-DE" dirty="0" err="1"/>
              <a:t>ones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selection</a:t>
            </a:r>
            <a:br>
              <a:rPr lang="de-DE" dirty="0"/>
            </a:b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4B61BD0-C74C-4561-A5D3-C89ECE53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619" y="2552871"/>
            <a:ext cx="5631358" cy="241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28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ROCINN </a:t>
            </a:r>
            <a:r>
              <a:rPr lang="de-DE" dirty="0" err="1"/>
              <a:t>algorithm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en-US" dirty="0"/>
              <a:t> Some comments on neural network training and radiative transfer modelling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i="1" dirty="0" err="1"/>
              <a:t>Should</a:t>
            </a:r>
            <a:r>
              <a:rPr lang="de-DE" i="1" dirty="0"/>
              <a:t> </a:t>
            </a:r>
            <a:r>
              <a:rPr lang="de-DE" i="1" dirty="0" err="1"/>
              <a:t>we</a:t>
            </a:r>
            <a:r>
              <a:rPr lang="de-DE" i="1" dirty="0"/>
              <a:t> </a:t>
            </a:r>
            <a:r>
              <a:rPr lang="de-DE" i="1" dirty="0" err="1"/>
              <a:t>use</a:t>
            </a:r>
            <a:r>
              <a:rPr lang="de-DE" i="1" dirty="0"/>
              <a:t> </a:t>
            </a:r>
            <a:r>
              <a:rPr lang="de-DE" i="1" dirty="0" err="1"/>
              <a:t>huge</a:t>
            </a:r>
            <a:r>
              <a:rPr lang="de-DE" i="1" dirty="0"/>
              <a:t> </a:t>
            </a:r>
            <a:r>
              <a:rPr lang="de-DE" i="1" dirty="0" err="1"/>
              <a:t>amounts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points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br>
              <a:rPr lang="de-DE" i="1" dirty="0"/>
            </a:br>
            <a:r>
              <a:rPr lang="de-DE" i="1" dirty="0" err="1"/>
              <a:t>train</a:t>
            </a:r>
            <a:r>
              <a:rPr lang="de-DE" i="1" dirty="0"/>
              <a:t> </a:t>
            </a:r>
            <a:r>
              <a:rPr lang="de-DE" i="1" dirty="0" err="1"/>
              <a:t>our</a:t>
            </a:r>
            <a:r>
              <a:rPr lang="de-DE" i="1" dirty="0"/>
              <a:t> </a:t>
            </a:r>
            <a:r>
              <a:rPr lang="de-DE" i="1" dirty="0" err="1"/>
              <a:t>neural</a:t>
            </a:r>
            <a:r>
              <a:rPr lang="de-DE" i="1" dirty="0"/>
              <a:t> network </a:t>
            </a:r>
            <a:r>
              <a:rPr lang="de-DE" i="1" dirty="0" err="1"/>
              <a:t>as</a:t>
            </a:r>
            <a:r>
              <a:rPr lang="de-DE" i="1" dirty="0"/>
              <a:t> </a:t>
            </a:r>
            <a:r>
              <a:rPr lang="de-DE" i="1" dirty="0" err="1"/>
              <a:t>approximator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a</a:t>
            </a:r>
            <a:br>
              <a:rPr lang="de-DE" i="1" dirty="0"/>
            </a:br>
            <a:r>
              <a:rPr lang="de-DE" i="1" dirty="0" err="1"/>
              <a:t>radiative</a:t>
            </a:r>
            <a:r>
              <a:rPr lang="de-DE" i="1" dirty="0"/>
              <a:t> </a:t>
            </a:r>
            <a:r>
              <a:rPr lang="de-DE" i="1" dirty="0" err="1"/>
              <a:t>transfer</a:t>
            </a:r>
            <a:r>
              <a:rPr lang="de-DE" i="1" dirty="0"/>
              <a:t> </a:t>
            </a:r>
            <a:r>
              <a:rPr lang="de-DE" i="1" dirty="0" err="1"/>
              <a:t>model</a:t>
            </a:r>
            <a:r>
              <a:rPr lang="de-DE" i="1" dirty="0"/>
              <a:t>?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i="1" dirty="0"/>
              <a:t>Not </a:t>
            </a:r>
            <a:r>
              <a:rPr lang="de-DE" i="1" dirty="0" err="1"/>
              <a:t>necessarily</a:t>
            </a:r>
            <a:endParaRPr lang="de-DE" i="1" dirty="0"/>
          </a:p>
          <a:p>
            <a:pPr lvl="2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err="1"/>
              <a:t>From</a:t>
            </a:r>
            <a:r>
              <a:rPr lang="de-DE" dirty="0"/>
              <a:t> DSCOVR Science Team Meeting 2019: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Clear-</a:t>
            </a:r>
            <a:r>
              <a:rPr lang="de-DE" dirty="0" err="1"/>
              <a:t>sky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network: [40, 20] </a:t>
            </a:r>
            <a:r>
              <a:rPr lang="de-DE" dirty="0" err="1"/>
              <a:t>neurons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 err="1"/>
              <a:t>Cloudy</a:t>
            </a:r>
            <a:r>
              <a:rPr lang="de-DE" dirty="0"/>
              <a:t> </a:t>
            </a:r>
            <a:r>
              <a:rPr lang="de-DE" dirty="0" err="1"/>
              <a:t>sky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network: [80, 20] </a:t>
            </a:r>
            <a:r>
              <a:rPr lang="de-DE" dirty="0" err="1"/>
              <a:t>neurons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Last optimal </a:t>
            </a:r>
            <a:r>
              <a:rPr lang="de-DE" dirty="0" err="1"/>
              <a:t>trained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: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Clear-</a:t>
            </a:r>
            <a:r>
              <a:rPr lang="de-DE" dirty="0" err="1"/>
              <a:t>sky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network: ~26 </a:t>
            </a:r>
            <a:r>
              <a:rPr lang="de-DE" dirty="0" err="1"/>
              <a:t>neurons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 err="1"/>
              <a:t>Cloudy</a:t>
            </a:r>
            <a:r>
              <a:rPr lang="de-DE" dirty="0"/>
              <a:t> </a:t>
            </a:r>
            <a:r>
              <a:rPr lang="de-DE" dirty="0" err="1"/>
              <a:t>sky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network: ~64 </a:t>
            </a:r>
            <a:r>
              <a:rPr lang="de-DE" dirty="0" err="1"/>
              <a:t>neurons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4B61BD0-C74C-4561-A5D3-C89ECE53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619" y="2552871"/>
            <a:ext cx="5631358" cy="241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1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dirty="0"/>
              <a:t>Science </a:t>
            </a:r>
            <a:r>
              <a:rPr lang="en-US" i="1" dirty="0"/>
              <a:t>with</a:t>
            </a:r>
            <a:r>
              <a:rPr lang="en-US" dirty="0"/>
              <a:t> the DSCOVR EPIC observations</a:t>
            </a:r>
            <a:br>
              <a:rPr lang="en-US" dirty="0">
                <a:latin typeface="Corbel" panose="020B0503020204020204" pitchFamily="34" charset="0"/>
              </a:rPr>
            </a:br>
            <a:r>
              <a:rPr lang="de-DE" dirty="0"/>
              <a:t> </a:t>
            </a:r>
            <a:endParaRPr lang="en-US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EPIC OCRA </a:t>
            </a:r>
            <a:r>
              <a:rPr lang="de-DE" dirty="0" err="1"/>
              <a:t>algorithm</a:t>
            </a:r>
            <a:r>
              <a:rPr lang="de-DE" dirty="0"/>
              <a:t>: </a:t>
            </a:r>
            <a:r>
              <a:rPr lang="de-DE" dirty="0" err="1"/>
              <a:t>improvements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Degradation and </a:t>
            </a:r>
            <a:r>
              <a:rPr lang="de-DE" dirty="0" err="1"/>
              <a:t>v</a:t>
            </a:r>
            <a:r>
              <a:rPr lang="de-DE" dirty="0" err="1">
                <a:latin typeface="Corbel" panose="020B0503020204020204" pitchFamily="34" charset="0"/>
              </a:rPr>
              <a:t>iewing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geometry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dependencies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are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considered</a:t>
            </a:r>
            <a:endParaRPr lang="de-DE" dirty="0">
              <a:latin typeface="Corbel" panose="020B0503020204020204" pitchFamily="34" charset="0"/>
            </a:endParaRP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 err="1"/>
              <a:t>Better</a:t>
            </a:r>
            <a:r>
              <a:rPr lang="de-DE" dirty="0"/>
              <a:t> temporal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clear-sky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 and temporal </a:t>
            </a:r>
            <a:r>
              <a:rPr lang="de-DE" dirty="0" err="1"/>
              <a:t>parameterisation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OCRA </a:t>
            </a:r>
            <a:r>
              <a:rPr lang="de-DE" dirty="0" err="1"/>
              <a:t>parameters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EPIC OCRA </a:t>
            </a:r>
            <a:r>
              <a:rPr lang="de-DE" dirty="0" err="1"/>
              <a:t>validation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 err="1">
                <a:latin typeface="Corbel" panose="020B0503020204020204" pitchFamily="34" charset="0"/>
              </a:rPr>
              <a:t>Good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agreement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with</a:t>
            </a:r>
            <a:r>
              <a:rPr lang="de-DE" dirty="0">
                <a:latin typeface="Corbel" panose="020B0503020204020204" pitchFamily="34" charset="0"/>
              </a:rPr>
              <a:t> MODIS </a:t>
            </a:r>
            <a:r>
              <a:rPr lang="de-DE" dirty="0" err="1">
                <a:latin typeface="Corbel" panose="020B0503020204020204" pitchFamily="34" charset="0"/>
              </a:rPr>
              <a:t>for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/>
              <a:t>scenes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clear</a:t>
            </a:r>
            <a:r>
              <a:rPr lang="de-DE" dirty="0"/>
              <a:t> </a:t>
            </a:r>
            <a:r>
              <a:rPr lang="de-DE" dirty="0" err="1"/>
              <a:t>sky</a:t>
            </a:r>
            <a:r>
              <a:rPr lang="de-DE" dirty="0"/>
              <a:t> and </a:t>
            </a:r>
            <a:r>
              <a:rPr lang="de-DE" dirty="0" err="1"/>
              <a:t>optically-thick</a:t>
            </a:r>
            <a:r>
              <a:rPr lang="de-DE" dirty="0"/>
              <a:t> </a:t>
            </a:r>
            <a:r>
              <a:rPr lang="de-DE" dirty="0" err="1"/>
              <a:t>clouds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 err="1">
                <a:latin typeface="Corbel" panose="020B0503020204020204" pitchFamily="34" charset="0"/>
              </a:rPr>
              <a:t>Underestimation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of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cloud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fraction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over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water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optically-thin</a:t>
            </a:r>
            <a:r>
              <a:rPr lang="de-DE" dirty="0"/>
              <a:t> </a:t>
            </a:r>
            <a:r>
              <a:rPr lang="de-DE" dirty="0" err="1"/>
              <a:t>clouds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sensitivity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UV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de-DE" dirty="0"/>
          </a:p>
          <a:p>
            <a:r>
              <a:rPr lang="en-US" dirty="0"/>
              <a:t>Science </a:t>
            </a:r>
            <a:r>
              <a:rPr lang="en-US" i="1" dirty="0"/>
              <a:t>because of</a:t>
            </a:r>
            <a:r>
              <a:rPr lang="en-US" dirty="0"/>
              <a:t> the DSCOVR EPIC observations</a:t>
            </a:r>
            <a:br>
              <a:rPr lang="en-US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EPIC ROCINN </a:t>
            </a:r>
            <a:r>
              <a:rPr lang="de-DE" dirty="0" err="1"/>
              <a:t>algorithm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 err="1"/>
              <a:t>If</a:t>
            </a:r>
            <a:r>
              <a:rPr lang="de-DE" dirty="0"/>
              <a:t> possible, do not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i="1" dirty="0"/>
              <a:t>a priori</a:t>
            </a:r>
          </a:p>
          <a:p>
            <a:pPr lvl="2">
              <a:buFont typeface="Symbol" panose="05050102010706020507" pitchFamily="18" charset="2"/>
              <a:buChar char="-"/>
            </a:pPr>
            <a:endParaRPr lang="de-DE" sz="1600" dirty="0"/>
          </a:p>
          <a:p>
            <a:pPr lvl="2">
              <a:buFont typeface="Symbol" panose="05050102010706020507" pitchFamily="18" charset="2"/>
              <a:buChar char="-"/>
            </a:pPr>
            <a:endParaRPr lang="de-DE" sz="1600" dirty="0"/>
          </a:p>
          <a:p>
            <a:pPr lvl="2">
              <a:buFont typeface="Symbol" panose="05050102010706020507" pitchFamily="18" charset="2"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0565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Gracias!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4379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b="1" dirty="0"/>
              <a:t>0. Starting point</a:t>
            </a:r>
          </a:p>
          <a:p>
            <a:pPr>
              <a:buFont typeface="Symbol" panose="05050102010706020507" pitchFamily="18" charset="2"/>
              <a:buChar char="-"/>
            </a:pPr>
            <a:endParaRPr lang="en-US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OCRA (Optical Cloud Recognition </a:t>
            </a:r>
            <a:r>
              <a:rPr lang="de-DE" dirty="0" err="1"/>
              <a:t>Algorithm</a:t>
            </a:r>
            <a:r>
              <a:rPr lang="de-DE" dirty="0"/>
              <a:t>) </a:t>
            </a:r>
            <a:r>
              <a:rPr lang="de-DE" dirty="0" err="1"/>
              <a:t>estimates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fraction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pixel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analysing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true</a:t>
            </a:r>
            <a:r>
              <a:rPr lang="de-DE" dirty="0"/>
              <a:t> </a:t>
            </a:r>
            <a:r>
              <a:rPr lang="de-DE" dirty="0" err="1"/>
              <a:t>reflectances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pixel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reflectances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clear-sky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err="1"/>
              <a:t>Requirements</a:t>
            </a:r>
            <a:r>
              <a:rPr lang="de-DE" dirty="0"/>
              <a:t>: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Set </a:t>
            </a:r>
            <a:r>
              <a:rPr lang="de-DE" dirty="0" err="1"/>
              <a:t>of</a:t>
            </a:r>
            <a:r>
              <a:rPr lang="de-DE" dirty="0"/>
              <a:t> EPIC </a:t>
            </a:r>
            <a:r>
              <a:rPr lang="de-DE" dirty="0" err="1"/>
              <a:t>channels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OCRA (551 and 388 </a:t>
            </a:r>
            <a:r>
              <a:rPr lang="de-DE" dirty="0" err="1"/>
              <a:t>nm</a:t>
            </a:r>
            <a:r>
              <a:rPr lang="de-DE" dirty="0"/>
              <a:t>, GU)</a:t>
            </a:r>
          </a:p>
          <a:p>
            <a:pPr lvl="2">
              <a:buFont typeface="Symbol" panose="05050102010706020507" pitchFamily="18" charset="2"/>
              <a:buChar char="-"/>
            </a:pP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Clear-</a:t>
            </a:r>
            <a:r>
              <a:rPr lang="de-DE" dirty="0" err="1"/>
              <a:t>sky</a:t>
            </a:r>
            <a:r>
              <a:rPr lang="de-DE" dirty="0"/>
              <a:t> </a:t>
            </a:r>
            <a:r>
              <a:rPr lang="de-DE" dirty="0" err="1"/>
              <a:t>maps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 err="1"/>
              <a:t>Scaling</a:t>
            </a:r>
            <a:r>
              <a:rPr lang="de-DE" dirty="0"/>
              <a:t> and </a:t>
            </a:r>
            <a:r>
              <a:rPr lang="de-DE" dirty="0" err="1"/>
              <a:t>offset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endParaRPr lang="en-US" dirty="0"/>
          </a:p>
          <a:p>
            <a:r>
              <a:rPr lang="en-US" dirty="0"/>
              <a:t> </a:t>
            </a:r>
            <a:br>
              <a:rPr lang="de-DE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F45E56-B589-4D92-B014-C8F44F932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171" y="2925738"/>
            <a:ext cx="4067175" cy="8001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9B5CBBF-5E30-4106-9055-DD297D506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755" y="3135288"/>
            <a:ext cx="15906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2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</p:spPr>
            <p:txBody>
              <a:bodyPr/>
              <a:lstStyle/>
              <a:p>
                <a:r>
                  <a:rPr lang="en-US" b="1" dirty="0"/>
                  <a:t>1. Degradation analysis</a:t>
                </a:r>
              </a:p>
              <a:p>
                <a:pPr>
                  <a:buFont typeface="Symbol" panose="05050102010706020507" pitchFamily="18" charset="2"/>
                  <a:buChar char="-"/>
                </a:pPr>
                <a:endParaRPr lang="en-US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en-US" dirty="0"/>
                  <a:t>Should we rewrite the calibration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as functions of time?</a:t>
                </a:r>
                <a:endParaRPr lang="de-DE" dirty="0"/>
              </a:p>
              <a:p>
                <a:endParaRPr lang="en-US" dirty="0"/>
              </a:p>
              <a:p>
                <a:r>
                  <a:rPr lang="en-US" dirty="0"/>
                  <a:t> </a:t>
                </a:r>
              </a:p>
              <a:p>
                <a:pPr marL="446400" lvl="1" indent="0">
                  <a:buNone/>
                </a:pP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446400" lvl="1" indent="0">
                  <a:buNone/>
                </a:pPr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dirty="0">
                    <a:latin typeface="Corbel" panose="020B0503020204020204" pitchFamily="34" charset="0"/>
                  </a:rPr>
                  <a:t> original </a:t>
                </a:r>
                <a:r>
                  <a:rPr lang="de-DE" dirty="0" err="1">
                    <a:latin typeface="Corbel" panose="020B0503020204020204" pitchFamily="34" charset="0"/>
                  </a:rPr>
                  <a:t>calibration</a:t>
                </a:r>
                <a:r>
                  <a:rPr lang="de-DE" dirty="0">
                    <a:latin typeface="Corbel" panose="020B0503020204020204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</a:rPr>
                  <a:t>coefficient</a:t>
                </a:r>
                <a:r>
                  <a:rPr lang="de-DE" dirty="0">
                    <a:latin typeface="Corbel" panose="020B0503020204020204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</a:rPr>
                  <a:t>for</a:t>
                </a:r>
                <a:r>
                  <a:rPr lang="de-DE" dirty="0">
                    <a:latin typeface="Corbel" panose="020B0503020204020204" pitchFamily="34" charset="0"/>
                  </a:rPr>
                  <a:t> EPIC </a:t>
                </a:r>
                <a:r>
                  <a:rPr lang="de-DE" dirty="0" err="1">
                    <a:latin typeface="Corbel" panose="020B0503020204020204" pitchFamily="34" charset="0"/>
                  </a:rPr>
                  <a:t>channel</a:t>
                </a:r>
                <a:r>
                  <a:rPr lang="de-DE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de-DE" dirty="0"/>
              </a:p>
              <a:p>
                <a:pPr lvl="2"/>
                <a:endParaRPr lang="de-DE" dirty="0"/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𝑑𝑒𝑔𝑟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degradation</a:t>
                </a:r>
                <a:r>
                  <a:rPr lang="de-DE" dirty="0"/>
                  <a:t> </a:t>
                </a:r>
                <a:r>
                  <a:rPr lang="de-DE" dirty="0" err="1"/>
                  <a:t>ratio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EPIC channel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de-DE" dirty="0">
                  <a:latin typeface="Corbel" panose="020B0503020204020204" pitchFamily="34" charset="0"/>
                </a:endParaRPr>
              </a:p>
              <a:p>
                <a:pPr lvl="2"/>
                <a:endParaRPr lang="de-DE" dirty="0">
                  <a:latin typeface="Corbel" panose="020B0503020204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reference</a:t>
                </a:r>
                <a:r>
                  <a:rPr lang="de-DE" dirty="0"/>
                  <a:t> time (</a:t>
                </a:r>
                <a:r>
                  <a:rPr lang="en-US" dirty="0"/>
                  <a:t>1 January 2016 12:00 UTC</a:t>
                </a:r>
                <a:r>
                  <a:rPr lang="de-DE" dirty="0"/>
                  <a:t>)</a:t>
                </a:r>
                <a:br>
                  <a:rPr lang="de-DE" dirty="0">
                    <a:latin typeface="Corbel" panose="020B0503020204020204" pitchFamily="34" charset="0"/>
                  </a:rPr>
                </a:br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  <a:blipFill>
                <a:blip r:embed="rId3"/>
                <a:stretch>
                  <a:fillRect l="-1304" t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35A80E98-CC3B-407B-A23A-27CD50E07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194" y="2777902"/>
            <a:ext cx="35337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b="1" dirty="0"/>
              <a:t>1. Degradation analysis</a:t>
            </a:r>
          </a:p>
          <a:p>
            <a:pPr>
              <a:buFont typeface="Symbol" panose="05050102010706020507" pitchFamily="18" charset="2"/>
              <a:buChar char="-"/>
            </a:pPr>
            <a:endParaRPr lang="en-US" dirty="0"/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Time evolution of daily global true reflectance for the ten EPIC channels </a:t>
            </a:r>
            <a:r>
              <a:rPr lang="de-DE" dirty="0"/>
              <a:t>12 June 2015 </a:t>
            </a:r>
            <a:r>
              <a:rPr lang="de-DE" dirty="0" err="1"/>
              <a:t>to</a:t>
            </a:r>
            <a:r>
              <a:rPr lang="de-DE" dirty="0"/>
              <a:t> 27 June 2019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br>
              <a:rPr lang="de-DE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F434002-8EEB-4B82-A0FE-AB486A8C9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08" y="2503830"/>
            <a:ext cx="4975563" cy="38782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8A365D6-E4F8-43A5-9396-5D9BB3243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386" y="2503830"/>
            <a:ext cx="4975563" cy="38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51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b="1" dirty="0"/>
              <a:t>1. Degradation analysis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 </a:t>
            </a:r>
            <a:r>
              <a:rPr lang="en-US" dirty="0"/>
              <a:t>Negative degradation ratio for the UV channels (about -0.6% per year), no clear degradation for channel 4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 P</a:t>
            </a:r>
            <a:r>
              <a:rPr lang="en-US" dirty="0" err="1"/>
              <a:t>ositive</a:t>
            </a:r>
            <a:r>
              <a:rPr lang="en-US" dirty="0"/>
              <a:t> degradation ratio for the VIS-NIR channels (about +0.3% to +0.8% per year)</a:t>
            </a:r>
            <a:endParaRPr lang="de-DE" dirty="0"/>
          </a:p>
          <a:p>
            <a:br>
              <a:rPr lang="de-DE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A80E98-CC3B-407B-A23A-27CD50E07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194" y="2133650"/>
            <a:ext cx="3533775" cy="7239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8F44441-DF8D-476C-ADA0-5D8B39126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137" y="4293890"/>
            <a:ext cx="87249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7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2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</p:spPr>
            <p:txBody>
              <a:bodyPr/>
              <a:lstStyle/>
              <a:p>
                <a:r>
                  <a:rPr lang="en-US" b="1" dirty="0"/>
                  <a:t>2. Viewing dependencies of the EPIC measurements</a:t>
                </a:r>
              </a:p>
              <a:p>
                <a:pPr>
                  <a:buFont typeface="Symbol" panose="05050102010706020507" pitchFamily="18" charset="2"/>
                  <a:buChar char="-"/>
                </a:pPr>
                <a:endParaRPr lang="en-US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 err="1"/>
                  <a:t>What</a:t>
                </a:r>
                <a:r>
                  <a:rPr lang="de-DE" dirty="0"/>
                  <a:t> </a:t>
                </a:r>
                <a:r>
                  <a:rPr lang="de-DE" dirty="0" err="1"/>
                  <a:t>should</a:t>
                </a:r>
                <a:r>
                  <a:rPr lang="de-DE" dirty="0"/>
                  <a:t> </a:t>
                </a:r>
                <a:r>
                  <a:rPr lang="de-DE" dirty="0" err="1"/>
                  <a:t>we</a:t>
                </a:r>
                <a:r>
                  <a:rPr lang="de-DE" dirty="0"/>
                  <a:t> do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take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dirty="0" err="1"/>
                  <a:t>account</a:t>
                </a:r>
                <a:r>
                  <a:rPr lang="de-DE" dirty="0"/>
                  <a:t> BRF </a:t>
                </a:r>
                <a:r>
                  <a:rPr lang="de-DE" dirty="0" err="1"/>
                  <a:t>effects</a:t>
                </a:r>
                <a:r>
                  <a:rPr lang="de-DE" dirty="0"/>
                  <a:t> and Rayleigh </a:t>
                </a:r>
                <a:r>
                  <a:rPr lang="de-DE" dirty="0" err="1"/>
                  <a:t>scattering</a:t>
                </a:r>
                <a:r>
                  <a:rPr lang="de-DE" dirty="0"/>
                  <a:t> </a:t>
                </a:r>
                <a:r>
                  <a:rPr lang="de-DE" dirty="0" err="1"/>
                  <a:t>without</a:t>
                </a:r>
                <a:r>
                  <a:rPr lang="de-DE" dirty="0"/>
                  <a:t> </a:t>
                </a:r>
                <a:r>
                  <a:rPr lang="de-DE" dirty="0" err="1"/>
                  <a:t>calling</a:t>
                </a:r>
                <a:br>
                  <a:rPr lang="de-DE" dirty="0"/>
                </a:b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radiative</a:t>
                </a:r>
                <a:r>
                  <a:rPr lang="de-DE" dirty="0"/>
                  <a:t> </a:t>
                </a:r>
                <a:r>
                  <a:rPr lang="de-DE" dirty="0" err="1"/>
                  <a:t>transfer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?</a:t>
                </a:r>
              </a:p>
              <a:p>
                <a:endParaRPr lang="en-US" dirty="0"/>
              </a:p>
              <a:p>
                <a:r>
                  <a:rPr lang="en-US" dirty="0"/>
                  <a:t> </a:t>
                </a:r>
              </a:p>
              <a:p>
                <a:pPr marL="446400" lvl="1" indent="0">
                  <a:buNone/>
                </a:pPr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dirty="0">
                    <a:latin typeface="Corbel" panose="020B0503020204020204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</a:rPr>
                  <a:t>true</a:t>
                </a:r>
                <a:r>
                  <a:rPr lang="de-DE" dirty="0">
                    <a:latin typeface="Corbel" panose="020B0503020204020204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</a:rPr>
                  <a:t>reflectance</a:t>
                </a:r>
                <a:r>
                  <a:rPr lang="de-DE" dirty="0">
                    <a:latin typeface="Corbel" panose="020B0503020204020204" pitchFamily="34" charset="0"/>
                  </a:rPr>
                  <a:t> </a:t>
                </a:r>
                <a:r>
                  <a:rPr lang="de-DE" dirty="0" err="1">
                    <a:latin typeface="Corbel" panose="020B0503020204020204" pitchFamily="34" charset="0"/>
                  </a:rPr>
                  <a:t>for</a:t>
                </a:r>
                <a:r>
                  <a:rPr lang="de-DE" dirty="0">
                    <a:latin typeface="Corbel" panose="020B0503020204020204" pitchFamily="34" charset="0"/>
                  </a:rPr>
                  <a:t> EPIC </a:t>
                </a:r>
                <a:r>
                  <a:rPr lang="de-DE" dirty="0" err="1">
                    <a:latin typeface="Corbel" panose="020B0503020204020204" pitchFamily="34" charset="0"/>
                  </a:rPr>
                  <a:t>channel</a:t>
                </a:r>
                <a:r>
                  <a:rPr lang="de-DE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de-DE" dirty="0"/>
              </a:p>
              <a:p>
                <a:pPr lvl="2"/>
                <a:endParaRPr lang="de-DE" dirty="0"/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geometry-effective</a:t>
                </a:r>
                <a:r>
                  <a:rPr lang="de-DE" dirty="0"/>
                  <a:t> </a:t>
                </a:r>
                <a:r>
                  <a:rPr lang="de-DE" dirty="0" err="1"/>
                  <a:t>reflectance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EPIC channel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de-DE" dirty="0">
                  <a:latin typeface="Corbel" panose="020B0503020204020204" pitchFamily="34" charset="0"/>
                </a:endParaRPr>
              </a:p>
              <a:p>
                <a:pPr lvl="2"/>
                <a:endParaRPr lang="de-DE" dirty="0">
                  <a:latin typeface="Corbel" panose="020B0503020204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𝑣𝑖𝑒𝑤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viewing</a:t>
                </a:r>
                <a:r>
                  <a:rPr lang="de-DE" dirty="0"/>
                  <a:t> </a:t>
                </a:r>
                <a:r>
                  <a:rPr lang="de-DE" dirty="0" err="1"/>
                  <a:t>correction</a:t>
                </a:r>
                <a:r>
                  <a:rPr lang="de-DE" dirty="0"/>
                  <a:t> </a:t>
                </a:r>
                <a:r>
                  <a:rPr lang="de-DE" dirty="0" err="1"/>
                  <a:t>factor</a:t>
                </a:r>
                <a:r>
                  <a:rPr lang="de-DE" dirty="0"/>
                  <a:t> for EPIC channel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, which depends on the viewing zenith angle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;</a:t>
                </a:r>
                <a:br>
                  <a:rPr lang="en-US" dirty="0">
                    <a:latin typeface="Corbel" panose="020B0503020204020204" pitchFamily="34" charset="0"/>
                  </a:rPr>
                </a:br>
                <a:r>
                  <a:rPr lang="en-US" dirty="0">
                    <a:latin typeface="Corbel" panose="020B0503020204020204" pitchFamily="34" charset="0"/>
                  </a:rPr>
                  <a:t>they are computed separately for land and water bodies</a:t>
                </a:r>
              </a:p>
            </p:txBody>
          </p:sp>
        </mc:Choice>
        <mc:Fallback xmlns="">
          <p:sp>
            <p:nvSpPr>
              <p:cNvPr id="8" name="Text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  <a:blipFill>
                <a:blip r:embed="rId3"/>
                <a:stretch>
                  <a:fillRect l="-1304" t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856B56AB-4E28-46C7-BC8C-5078C5BA8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467" y="2995836"/>
            <a:ext cx="2505075" cy="3619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7C6736B-7F8E-4A00-80C2-B48B19FA6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171" y="5438006"/>
            <a:ext cx="3105150" cy="8001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D9104DA-99AD-459A-A475-4928D1FE1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611" y="5283413"/>
            <a:ext cx="48387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13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2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</p:spPr>
            <p:txBody>
              <a:bodyPr/>
              <a:lstStyle/>
              <a:p>
                <a:r>
                  <a:rPr lang="en-US" b="1" dirty="0"/>
                  <a:t>2. Viewing dependencies of the EPIC measurements</a:t>
                </a:r>
              </a:p>
              <a:p>
                <a:pPr>
                  <a:buFont typeface="Symbol" panose="05050102010706020507" pitchFamily="18" charset="2"/>
                  <a:buChar char="-"/>
                </a:pPr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/>
                  <a:t>Global </a:t>
                </a:r>
                <a:r>
                  <a:rPr lang="de-DE" dirty="0" err="1"/>
                  <a:t>mean</a:t>
                </a:r>
                <a:r>
                  <a:rPr lang="de-DE" dirty="0"/>
                  <a:t> </a:t>
                </a:r>
                <a:r>
                  <a:rPr lang="de-DE" dirty="0" err="1"/>
                  <a:t>true</a:t>
                </a:r>
                <a:r>
                  <a:rPr lang="de-DE" dirty="0"/>
                  <a:t> </a:t>
                </a:r>
                <a:r>
                  <a:rPr lang="de-DE" dirty="0" err="1"/>
                  <a:t>reflectances</a:t>
                </a:r>
                <a:r>
                  <a:rPr lang="de-DE" dirty="0"/>
                  <a:t> versus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br>
                  <a:rPr lang="de-DE" dirty="0"/>
                </a:b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dirty="0" err="1"/>
                  <a:t>fitted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5th </a:t>
                </a:r>
                <a:r>
                  <a:rPr lang="de-DE" dirty="0" err="1"/>
                  <a:t>degree</a:t>
                </a:r>
                <a:r>
                  <a:rPr lang="de-DE" dirty="0"/>
                  <a:t> </a:t>
                </a:r>
                <a:r>
                  <a:rPr lang="de-DE" dirty="0" err="1"/>
                  <a:t>polynomials</a:t>
                </a:r>
                <a:br>
                  <a:rPr lang="de-DE" dirty="0"/>
                </a:br>
                <a:r>
                  <a:rPr lang="de-DE" dirty="0"/>
                  <a:t>(</a:t>
                </a:r>
                <a:r>
                  <a:rPr lang="de-DE" dirty="0" err="1"/>
                  <a:t>without</a:t>
                </a:r>
                <a:r>
                  <a:rPr lang="de-DE" dirty="0"/>
                  <a:t> 1st </a:t>
                </a:r>
                <a:r>
                  <a:rPr lang="de-DE" dirty="0" err="1"/>
                  <a:t>degree</a:t>
                </a:r>
                <a:r>
                  <a:rPr lang="de-DE" dirty="0"/>
                  <a:t> </a:t>
                </a:r>
                <a:r>
                  <a:rPr lang="de-DE" dirty="0" err="1"/>
                  <a:t>monomial</a:t>
                </a:r>
                <a:r>
                  <a:rPr lang="de-DE" dirty="0"/>
                  <a:t>)</a:t>
                </a:r>
                <a:endParaRPr lang="en-US" dirty="0"/>
              </a:p>
              <a:p>
                <a:pPr>
                  <a:buFont typeface="Symbol" panose="05050102010706020507" pitchFamily="18" charset="2"/>
                  <a:buChar char="-"/>
                </a:pPr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:r>
                  <a:rPr lang="de-DE" dirty="0"/>
                  <a:t>P</a:t>
                </a:r>
                <a:r>
                  <a:rPr lang="en-US" dirty="0"/>
                  <a:t>art of the glint contribution may be observed</a:t>
                </a:r>
                <a:br>
                  <a:rPr lang="en-US" dirty="0"/>
                </a:br>
                <a:r>
                  <a:rPr lang="en-US" dirty="0"/>
                  <a:t>in the VIS-NIR channels over water bodies</a:t>
                </a:r>
              </a:p>
              <a:p>
                <a:pPr lvl="1">
                  <a:buFont typeface="Symbol" panose="05050102010706020507" pitchFamily="18" charset="2"/>
                  <a:buChar char="-"/>
                </a:pPr>
                <a:endParaRPr lang="de-DE" dirty="0"/>
              </a:p>
              <a:p>
                <a:pPr lvl="1"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(true reflectance corrected from degradation</a:t>
                </a:r>
                <a:br>
                  <a:rPr lang="en-US" dirty="0"/>
                </a:br>
                <a:r>
                  <a:rPr lang="en-US" dirty="0"/>
                  <a:t>and viewing dependencies) is used as OCRA</a:t>
                </a:r>
                <a:br>
                  <a:rPr lang="en-US" dirty="0"/>
                </a:br>
                <a:r>
                  <a:rPr lang="en-US" dirty="0"/>
                  <a:t>quantity instead of the true reflectance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480964" y="1591200"/>
                <a:ext cx="11226236" cy="4338000"/>
              </a:xfrm>
              <a:blipFill>
                <a:blip r:embed="rId3"/>
                <a:stretch>
                  <a:fillRect l="-1304" t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153649B9-C066-45AB-988E-B48A633E9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571" y="1143607"/>
            <a:ext cx="5858107" cy="50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70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EPIC OCRA </a:t>
            </a:r>
            <a:r>
              <a:rPr lang="de-DE" dirty="0" err="1"/>
              <a:t>improvements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80964" y="1591200"/>
            <a:ext cx="11226236" cy="4338000"/>
          </a:xfrm>
        </p:spPr>
        <p:txBody>
          <a:bodyPr/>
          <a:lstStyle/>
          <a:p>
            <a:r>
              <a:rPr lang="en-US" b="1" dirty="0"/>
              <a:t>2. Viewing dependencies of the EPIC measurements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C736CF-6401-47F0-A172-83E5DB0EB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994" y="2182018"/>
            <a:ext cx="8505185" cy="308636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BFB25A8-26F8-422D-AC0F-E0C1855F44A6}"/>
              </a:ext>
            </a:extLst>
          </p:cNvPr>
          <p:cNvSpPr txBox="1"/>
          <p:nvPr/>
        </p:nvSpPr>
        <p:spPr>
          <a:xfrm>
            <a:off x="3649315" y="5720705"/>
            <a:ext cx="5112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Horn of Africa on 2019-03-20 11:15:31 UTC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AB97C7A-0118-449F-88B0-1E9DB0923B59}"/>
              </a:ext>
            </a:extLst>
          </p:cNvPr>
          <p:cNvSpPr txBox="1"/>
          <p:nvPr/>
        </p:nvSpPr>
        <p:spPr>
          <a:xfrm>
            <a:off x="1844994" y="5217546"/>
            <a:ext cx="4252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True reflectance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504F6A-E53C-4301-BD7A-658B202E3D4B}"/>
              </a:ext>
            </a:extLst>
          </p:cNvPr>
          <p:cNvSpPr txBox="1"/>
          <p:nvPr/>
        </p:nvSpPr>
        <p:spPr>
          <a:xfrm>
            <a:off x="6128078" y="5192127"/>
            <a:ext cx="4252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Geometry-effective true reflectance</a:t>
            </a:r>
            <a:endParaRPr lang="en-US" dirty="0">
              <a:latin typeface="Corbel" panose="020B05030202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10112"/>
      </p:ext>
    </p:extLst>
  </p:cSld>
  <p:clrMapOvr>
    <a:masterClrMapping/>
  </p:clrMapOvr>
</p:sld>
</file>

<file path=ppt/theme/theme1.xml><?xml version="1.0" encoding="utf-8"?>
<a:theme xmlns:a="http://schemas.openxmlformats.org/drawingml/2006/main" name="DLR_Praesentation_16zu9_D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DE2498D0-3598-44CB-A722-F7100AAE4BC6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DLR_Praesentation_16zu9_DE</Template>
  <TotalTime>0</TotalTime>
  <Words>1454</Words>
  <Application>Microsoft Office PowerPoint</Application>
  <PresentationFormat>Benutzerdefiniert</PresentationFormat>
  <Paragraphs>250</Paragraphs>
  <Slides>25</Slides>
  <Notes>25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 Math</vt:lpstr>
      <vt:lpstr>Corbel</vt:lpstr>
      <vt:lpstr>Symbol</vt:lpstr>
      <vt:lpstr>DLR_Praesentation_16zu9_DE</vt:lpstr>
      <vt:lpstr>Retrieval of cloud properties from EPIC/DSCOVR with ROCINN/OCRA: Status report</vt:lpstr>
      <vt:lpstr>Contents</vt:lpstr>
      <vt:lpstr>EPIC OCRA improvements </vt:lpstr>
      <vt:lpstr>EPIC OCRA improvements </vt:lpstr>
      <vt:lpstr>EPIC OCRA improvements </vt:lpstr>
      <vt:lpstr>EPIC OCRA improvements </vt:lpstr>
      <vt:lpstr>EPIC OCRA improvements </vt:lpstr>
      <vt:lpstr>EPIC OCRA improvements </vt:lpstr>
      <vt:lpstr>EPIC OCRA improvements </vt:lpstr>
      <vt:lpstr>EPIC OCRA improvements </vt:lpstr>
      <vt:lpstr>EPIC OCRA improvements </vt:lpstr>
      <vt:lpstr>EPIC OCRA improvements </vt:lpstr>
      <vt:lpstr>EPIC OCRA improvements </vt:lpstr>
      <vt:lpstr>EPIC OCRA improvements </vt:lpstr>
      <vt:lpstr>EPIC OCRA validation </vt:lpstr>
      <vt:lpstr>EPIC OCRA validation </vt:lpstr>
      <vt:lpstr>EPIC OCRA validation </vt:lpstr>
      <vt:lpstr>EPIC OCRA validation </vt:lpstr>
      <vt:lpstr>EPIC ROCINN algorithm</vt:lpstr>
      <vt:lpstr>EPIC ROCINN algorithm</vt:lpstr>
      <vt:lpstr>EPIC ROCINN algorithm</vt:lpstr>
      <vt:lpstr>EPIC ROCINN algorithm</vt:lpstr>
      <vt:lpstr>EPIC ROCINN algorithm</vt:lpstr>
      <vt:lpstr>Summary</vt:lpstr>
      <vt:lpstr>Gracias!</vt:lpstr>
    </vt:vector>
  </TitlesOfParts>
  <Company>DLR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Molina Garcia, Victor</cp:lastModifiedBy>
  <cp:revision>39</cp:revision>
  <cp:lastPrinted>2017-07-07T16:01:23Z</cp:lastPrinted>
  <dcterms:created xsi:type="dcterms:W3CDTF">2017-06-27T12:24:57Z</dcterms:created>
  <dcterms:modified xsi:type="dcterms:W3CDTF">2020-10-17T13:25:39Z</dcterms:modified>
</cp:coreProperties>
</file>