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9" r:id="rId2"/>
    <p:sldId id="570" r:id="rId3"/>
    <p:sldId id="584" r:id="rId4"/>
    <p:sldId id="580" r:id="rId5"/>
    <p:sldId id="571" r:id="rId6"/>
    <p:sldId id="600" r:id="rId7"/>
    <p:sldId id="585" r:id="rId8"/>
    <p:sldId id="586" r:id="rId9"/>
    <p:sldId id="588" r:id="rId10"/>
    <p:sldId id="599" r:id="rId11"/>
    <p:sldId id="589" r:id="rId12"/>
    <p:sldId id="590" r:id="rId13"/>
    <p:sldId id="591" r:id="rId14"/>
    <p:sldId id="598" r:id="rId15"/>
    <p:sldId id="594" r:id="rId16"/>
    <p:sldId id="595" r:id="rId17"/>
    <p:sldId id="596" r:id="rId18"/>
    <p:sldId id="597" r:id="rId19"/>
    <p:sldId id="593" r:id="rId20"/>
    <p:sldId id="582" r:id="rId21"/>
    <p:sldId id="601" r:id="rId22"/>
    <p:sldId id="602" r:id="rId23"/>
  </p:sldIdLst>
  <p:sldSz cx="9144000" cy="6858000" type="screen4x3"/>
  <p:notesSz cx="7315200" cy="96012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3300"/>
    <a:srgbClr val="FF9900"/>
    <a:srgbClr val="00CC00"/>
    <a:srgbClr val="4DF52B"/>
    <a:srgbClr val="00FFFF"/>
    <a:srgbClr val="FF3300"/>
    <a:srgbClr val="FF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3" autoAdjust="0"/>
    <p:restoredTop sz="94568" autoAdjust="0"/>
  </p:normalViewPr>
  <p:slideViewPr>
    <p:cSldViewPr snapToGrid="0">
      <p:cViewPr varScale="1">
        <p:scale>
          <a:sx n="89" d="100"/>
          <a:sy n="89" d="100"/>
        </p:scale>
        <p:origin x="1291" y="77"/>
      </p:cViewPr>
      <p:guideLst>
        <p:guide orient="horz" pos="2160"/>
        <p:guide pos="2880"/>
      </p:guideLst>
    </p:cSldViewPr>
  </p:slideViewPr>
  <p:outlineViewPr>
    <p:cViewPr>
      <p:scale>
        <a:sx n="33" d="100"/>
        <a:sy n="33" d="100"/>
      </p:scale>
      <p:origin x="248" y="0"/>
    </p:cViewPr>
  </p:outlin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8B762894-4FFD-4B3D-96A6-D8BDBE89410F}" type="datetimeFigureOut">
              <a:rPr lang="en-US"/>
              <a:pPr>
                <a:defRPr/>
              </a:pPr>
              <a:t>10/6/2020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AB80A526-ABD4-4FE1-98AB-09418D702937}" type="slidenum">
              <a:rPr lang="en-US"/>
              <a:pPr>
                <a:defRPr/>
              </a:pPr>
              <a:t>‹#›</a:t>
            </a:fld>
            <a:endParaRPr lang="en-US"/>
          </a:p>
        </p:txBody>
      </p:sp>
    </p:spTree>
    <p:extLst>
      <p:ext uri="{BB962C8B-B14F-4D97-AF65-F5344CB8AC3E}">
        <p14:creationId xmlns:p14="http://schemas.microsoft.com/office/powerpoint/2010/main" val="2949594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7013" indent="-227013">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1pPr>
            <a:lvl2pPr>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2pPr>
            <a:lvl3pPr>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3pPr>
            <a:lvl4pPr>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4pPr>
            <a:lvl5pPr>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9pPr>
          </a:lstStyle>
          <a:p>
            <a:fld id="{1471B1A8-752F-4D5E-9978-2FD3D2555D81}" type="slidenum">
              <a:rPr lang="en-US" altLang="en-US">
                <a:solidFill>
                  <a:srgbClr val="000000"/>
                </a:solidFill>
              </a:rPr>
              <a:pPr/>
              <a:t>2</a:t>
            </a:fld>
            <a:endParaRPr lang="en-US" altLang="en-US">
              <a:solidFill>
                <a:srgbClr val="000000"/>
              </a:solidFill>
            </a:endParaRPr>
          </a:p>
        </p:txBody>
      </p:sp>
      <p:sp>
        <p:nvSpPr>
          <p:cNvPr id="33795" name="Rectangle 1"/>
          <p:cNvSpPr>
            <a:spLocks noGrp="1" noRot="1" noChangeAspect="1" noChangeArrowheads="1" noTextEdit="1"/>
          </p:cNvSpPr>
          <p:nvPr>
            <p:ph type="sldImg"/>
          </p:nvPr>
        </p:nvSpPr>
        <p:spPr>
          <a:xfrm>
            <a:off x="1257300" y="720725"/>
            <a:ext cx="4800600" cy="3600450"/>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195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80A526-ABD4-4FE1-98AB-09418D702937}" type="slidenum">
              <a:rPr lang="en-US" smtClean="0"/>
              <a:pPr>
                <a:defRPr/>
              </a:pPr>
              <a:t>12</a:t>
            </a:fld>
            <a:endParaRPr lang="en-US"/>
          </a:p>
        </p:txBody>
      </p:sp>
    </p:spTree>
    <p:extLst>
      <p:ext uri="{BB962C8B-B14F-4D97-AF65-F5344CB8AC3E}">
        <p14:creationId xmlns:p14="http://schemas.microsoft.com/office/powerpoint/2010/main" val="239902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80A526-ABD4-4FE1-98AB-09418D702937}" type="slidenum">
              <a:rPr lang="en-US" smtClean="0"/>
              <a:pPr>
                <a:defRPr/>
              </a:pPr>
              <a:t>14</a:t>
            </a:fld>
            <a:endParaRPr lang="en-US"/>
          </a:p>
        </p:txBody>
      </p:sp>
    </p:spTree>
    <p:extLst>
      <p:ext uri="{BB962C8B-B14F-4D97-AF65-F5344CB8AC3E}">
        <p14:creationId xmlns:p14="http://schemas.microsoft.com/office/powerpoint/2010/main" val="22088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27013" indent="-227013">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1pPr>
            <a:lvl2pPr>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2pPr>
            <a:lvl3pPr>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3pPr>
            <a:lvl4pPr>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4pPr>
            <a:lvl5pPr>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227013" algn="l"/>
                <a:tab pos="1193800" algn="l"/>
                <a:tab pos="2160588" algn="l"/>
                <a:tab pos="3127375" algn="l"/>
                <a:tab pos="4094163" algn="l"/>
                <a:tab pos="5060950" algn="l"/>
                <a:tab pos="6027738" algn="l"/>
                <a:tab pos="6992938" algn="l"/>
                <a:tab pos="7959725" algn="l"/>
                <a:tab pos="8926513" algn="l"/>
                <a:tab pos="9893300" algn="l"/>
                <a:tab pos="10860088" algn="l"/>
              </a:tabLst>
              <a:defRPr>
                <a:solidFill>
                  <a:schemeClr val="bg1"/>
                </a:solidFill>
                <a:latin typeface="Arial" panose="020B0604020202020204" pitchFamily="34" charset="0"/>
                <a:ea typeface="Noto Sans CJK SC Regular"/>
                <a:cs typeface="Noto Sans CJK SC Regular"/>
              </a:defRPr>
            </a:lvl9pPr>
          </a:lstStyle>
          <a:p>
            <a:fld id="{1471B1A8-752F-4D5E-9978-2FD3D2555D81}" type="slidenum">
              <a:rPr lang="en-US" altLang="en-US">
                <a:solidFill>
                  <a:srgbClr val="000000"/>
                </a:solidFill>
              </a:rPr>
              <a:pPr/>
              <a:t>21</a:t>
            </a:fld>
            <a:endParaRPr lang="en-US" altLang="en-US">
              <a:solidFill>
                <a:srgbClr val="000000"/>
              </a:solidFill>
            </a:endParaRPr>
          </a:p>
        </p:txBody>
      </p:sp>
      <p:sp>
        <p:nvSpPr>
          <p:cNvPr id="33795" name="Rectangle 1"/>
          <p:cNvSpPr>
            <a:spLocks noGrp="1" noRot="1" noChangeAspect="1" noChangeArrowheads="1" noTextEdit="1"/>
          </p:cNvSpPr>
          <p:nvPr>
            <p:ph type="sldImg"/>
          </p:nvPr>
        </p:nvSpPr>
        <p:spPr>
          <a:xfrm>
            <a:off x="1257300" y="720725"/>
            <a:ext cx="4800600" cy="3600450"/>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4461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3A8B2C-BC67-4074-8C4E-4C6B062849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7E91E8-70D6-4795-93A0-12148130BA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D40515-FC84-443E-9B2C-8C1C6A3FAC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B4D9CE-28F6-438B-A668-D3721B36E7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DF1821-592B-4284-8821-CC46BD0A01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B0E699-CAC9-42A9-9829-9545095F85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E02313-DE00-4D83-AAD7-43BBED440A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214082-193D-4795-B523-822BDBAFEF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9FF2CD-B891-408A-B7DC-D9476128CF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D5DAD6-31E6-412E-AAE6-9C5A96083547}" type="slidenum">
              <a:rPr lang="en-US"/>
              <a:pPr>
                <a:defRPr/>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 y="0"/>
            <a:ext cx="1104900" cy="914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851EC1-2B29-492F-9332-1A78AD0481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CDC251-35AC-413B-95A6-3CAF9D26AE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CCFF"/>
            </a:gs>
            <a:gs pos="100000">
              <a:srgbClr val="EFFAFF"/>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C78DA18C-7A26-402E-91AF-294B438321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7.xml"/><Relationship Id="rId4" Type="http://schemas.openxmlformats.org/officeDocument/2006/relationships/image" Target="../media/image20.tiff"/></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image" Target="../media/image25.tiff"/><Relationship Id="rId7" Type="http://schemas.openxmlformats.org/officeDocument/2006/relationships/image" Target="../media/image29.tiff"/><Relationship Id="rId12" Type="http://schemas.openxmlformats.org/officeDocument/2006/relationships/image" Target="../media/image34.tiff"/><Relationship Id="rId2" Type="http://schemas.openxmlformats.org/officeDocument/2006/relationships/image" Target="../media/image24.tiff"/><Relationship Id="rId1" Type="http://schemas.openxmlformats.org/officeDocument/2006/relationships/slideLayout" Target="../slideLayouts/slideLayout7.xml"/><Relationship Id="rId6" Type="http://schemas.openxmlformats.org/officeDocument/2006/relationships/image" Target="../media/image28.tiff"/><Relationship Id="rId11" Type="http://schemas.openxmlformats.org/officeDocument/2006/relationships/image" Target="../media/image33.tiff"/><Relationship Id="rId5" Type="http://schemas.openxmlformats.org/officeDocument/2006/relationships/image" Target="../media/image27.tiff"/><Relationship Id="rId10" Type="http://schemas.openxmlformats.org/officeDocument/2006/relationships/image" Target="../media/image32.tiff"/><Relationship Id="rId4" Type="http://schemas.openxmlformats.org/officeDocument/2006/relationships/image" Target="../media/image26.tiff"/><Relationship Id="rId9" Type="http://schemas.openxmlformats.org/officeDocument/2006/relationships/image" Target="../media/image31.tiff"/></Relationships>
</file>

<file path=ppt/slides/_rels/slide14.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7.xml"/><Relationship Id="rId5" Type="http://schemas.openxmlformats.org/officeDocument/2006/relationships/image" Target="../media/image39.tiff"/><Relationship Id="rId4" Type="http://schemas.openxmlformats.org/officeDocument/2006/relationships/image" Target="../media/image38.tiff"/></Relationships>
</file>

<file path=ppt/slides/_rels/slide16.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40.tiff"/><Relationship Id="rId1" Type="http://schemas.openxmlformats.org/officeDocument/2006/relationships/slideLayout" Target="../slideLayouts/slideLayout7.xml"/><Relationship Id="rId5" Type="http://schemas.openxmlformats.org/officeDocument/2006/relationships/image" Target="../media/image43.tiff"/><Relationship Id="rId4" Type="http://schemas.openxmlformats.org/officeDocument/2006/relationships/image" Target="../media/image42.tiff"/></Relationships>
</file>

<file path=ppt/slides/_rels/slide17.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Layout" Target="../slideLayouts/slideLayout7.xml"/><Relationship Id="rId5" Type="http://schemas.openxmlformats.org/officeDocument/2006/relationships/image" Target="../media/image47.tiff"/><Relationship Id="rId4" Type="http://schemas.openxmlformats.org/officeDocument/2006/relationships/image" Target="../media/image46.tiff"/></Relationships>
</file>

<file path=ppt/slides/_rels/slide18.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image" Target="../media/image48.tiff"/><Relationship Id="rId1" Type="http://schemas.openxmlformats.org/officeDocument/2006/relationships/slideLayout" Target="../slideLayouts/slideLayout7.xml"/><Relationship Id="rId5" Type="http://schemas.openxmlformats.org/officeDocument/2006/relationships/image" Target="../media/image51.tiff"/><Relationship Id="rId4" Type="http://schemas.openxmlformats.org/officeDocument/2006/relationships/image" Target="../media/image50.tiff"/></Relationships>
</file>

<file path=ppt/slides/_rels/slide19.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7.xml"/><Relationship Id="rId5" Type="http://schemas.openxmlformats.org/officeDocument/2006/relationships/image" Target="../media/image55.tiff"/><Relationship Id="rId4" Type="http://schemas.openxmlformats.org/officeDocument/2006/relationships/image" Target="../media/image54.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457200" y="533508"/>
            <a:ext cx="8345488" cy="6230766"/>
          </a:xfrm>
          <a:prstGeom prst="rect">
            <a:avLst/>
          </a:prstGeom>
          <a:noFill/>
          <a:ln w="9525">
            <a:noFill/>
            <a:miter lim="800000"/>
            <a:headEnd/>
            <a:tailEnd/>
          </a:ln>
        </p:spPr>
        <p:txBody>
          <a:bodyPr anchor="ctr"/>
          <a:lstStyle/>
          <a:p>
            <a:pPr algn="ctr">
              <a:spcAft>
                <a:spcPct val="20000"/>
              </a:spcAft>
            </a:pPr>
            <a:r>
              <a:rPr lang="en-US" sz="4400" b="1" dirty="0"/>
              <a:t>Update on EPIC MAIAC V2 Algorithm: Atmospheric Correction </a:t>
            </a:r>
            <a:endParaRPr lang="en-US" sz="4400" dirty="0"/>
          </a:p>
          <a:p>
            <a:pPr algn="ctr">
              <a:spcAft>
                <a:spcPct val="20000"/>
              </a:spcAft>
            </a:pPr>
            <a:endParaRPr lang="en-US" sz="800" dirty="0"/>
          </a:p>
          <a:p>
            <a:pPr algn="ctr">
              <a:spcAft>
                <a:spcPct val="20000"/>
              </a:spcAft>
            </a:pPr>
            <a:endParaRPr lang="en-US" sz="800" dirty="0"/>
          </a:p>
          <a:p>
            <a:pPr algn="ctr">
              <a:spcAft>
                <a:spcPct val="20000"/>
              </a:spcAft>
            </a:pPr>
            <a:endParaRPr lang="en-US" sz="800" dirty="0"/>
          </a:p>
          <a:p>
            <a:pPr>
              <a:spcAft>
                <a:spcPct val="20000"/>
              </a:spcAft>
            </a:pPr>
            <a:r>
              <a:rPr lang="en-US" sz="2400" dirty="0"/>
              <a:t>Alexei Lyapustin, GSFC</a:t>
            </a:r>
          </a:p>
          <a:p>
            <a:pPr>
              <a:spcAft>
                <a:spcPct val="20000"/>
              </a:spcAft>
            </a:pPr>
            <a:r>
              <a:rPr lang="en-US" sz="2000" dirty="0"/>
              <a:t>Sujung Go (UMBC), Y. Wang (UMBC), </a:t>
            </a:r>
          </a:p>
          <a:p>
            <a:pPr>
              <a:spcAft>
                <a:spcPct val="20000"/>
              </a:spcAft>
            </a:pPr>
            <a:r>
              <a:rPr lang="en-US" sz="2000" dirty="0"/>
              <a:t>S. Korkin (USRA), O. Torres, A. Marshak</a:t>
            </a:r>
          </a:p>
          <a:p>
            <a:pPr algn="ctr">
              <a:spcAft>
                <a:spcPct val="20000"/>
              </a:spcAft>
            </a:pPr>
            <a:endParaRPr lang="en-US" sz="2000" dirty="0"/>
          </a:p>
          <a:p>
            <a:pPr algn="ctr">
              <a:spcAft>
                <a:spcPct val="20000"/>
              </a:spcAft>
            </a:pPr>
            <a:br>
              <a:rPr lang="en-US" sz="2000" dirty="0"/>
            </a:br>
            <a:r>
              <a:rPr lang="en-US" sz="2400" dirty="0"/>
              <a:t>DSCOVR STM</a:t>
            </a:r>
            <a:endParaRPr lang="en-US" sz="2000" b="1" dirty="0"/>
          </a:p>
          <a:p>
            <a:pPr algn="ctr">
              <a:spcAft>
                <a:spcPct val="20000"/>
              </a:spcAft>
            </a:pPr>
            <a:r>
              <a:rPr lang="en-US" sz="2000" b="1" dirty="0"/>
              <a:t>NASA GSFC, Oct. 6-8, 2020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738" y="3681366"/>
            <a:ext cx="3028950" cy="1514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Effect of Aerosol Height</a:t>
            </a:r>
          </a:p>
        </p:txBody>
      </p:sp>
      <p:sp>
        <p:nvSpPr>
          <p:cNvPr id="9" name="TextBox 8">
            <a:extLst>
              <a:ext uri="{FF2B5EF4-FFF2-40B4-BE49-F238E27FC236}">
                <a16:creationId xmlns:a16="http://schemas.microsoft.com/office/drawing/2014/main" id="{50F806CF-C33A-40A8-A0D5-6502709B4A66}"/>
              </a:ext>
            </a:extLst>
          </p:cNvPr>
          <p:cNvSpPr txBox="1"/>
          <p:nvPr/>
        </p:nvSpPr>
        <p:spPr>
          <a:xfrm>
            <a:off x="61784" y="1246116"/>
            <a:ext cx="8958648" cy="369332"/>
          </a:xfrm>
          <a:prstGeom prst="rect">
            <a:avLst/>
          </a:prstGeom>
          <a:noFill/>
        </p:spPr>
        <p:txBody>
          <a:bodyPr wrap="square" rtlCol="0">
            <a:spAutoFit/>
          </a:bodyPr>
          <a:lstStyle/>
          <a:p>
            <a:r>
              <a:rPr lang="en-US" dirty="0"/>
              <a:t>TOA          AI           AOD</a:t>
            </a:r>
            <a:r>
              <a:rPr lang="en-US" baseline="-25000" dirty="0"/>
              <a:t>1km</a:t>
            </a:r>
            <a:r>
              <a:rPr lang="en-US" dirty="0"/>
              <a:t>   SSA</a:t>
            </a:r>
            <a:r>
              <a:rPr lang="en-US" baseline="-25000" dirty="0"/>
              <a:t>1km </a:t>
            </a:r>
            <a:r>
              <a:rPr lang="en-US" dirty="0"/>
              <a:t>   SSA</a:t>
            </a:r>
            <a:r>
              <a:rPr lang="en-US" baseline="-25000" dirty="0"/>
              <a:t>4km</a:t>
            </a:r>
            <a:r>
              <a:rPr lang="en-US" dirty="0"/>
              <a:t>    AAE</a:t>
            </a:r>
            <a:r>
              <a:rPr lang="en-US" baseline="-25000" dirty="0"/>
              <a:t>1km</a:t>
            </a:r>
            <a:r>
              <a:rPr lang="en-US" dirty="0"/>
              <a:t>     AAE</a:t>
            </a:r>
            <a:r>
              <a:rPr lang="en-US" baseline="-25000" dirty="0"/>
              <a:t>4km</a:t>
            </a:r>
            <a:r>
              <a:rPr lang="en-US" dirty="0"/>
              <a:t>       k</a:t>
            </a:r>
            <a:r>
              <a:rPr lang="en-US" baseline="-25000" dirty="0"/>
              <a:t>1km</a:t>
            </a:r>
            <a:r>
              <a:rPr lang="en-US" dirty="0"/>
              <a:t>       k</a:t>
            </a:r>
            <a:r>
              <a:rPr lang="en-US" baseline="-25000" dirty="0"/>
              <a:t>4km</a:t>
            </a:r>
          </a:p>
        </p:txBody>
      </p:sp>
      <p:pic>
        <p:nvPicPr>
          <p:cNvPr id="4" name="Picture 3">
            <a:extLst>
              <a:ext uri="{FF2B5EF4-FFF2-40B4-BE49-F238E27FC236}">
                <a16:creationId xmlns:a16="http://schemas.microsoft.com/office/drawing/2014/main" id="{7669F907-5A24-4D5D-8391-9206758B6B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5321"/>
            <a:ext cx="9144000" cy="1016000"/>
          </a:xfrm>
          <a:prstGeom prst="rect">
            <a:avLst/>
          </a:prstGeom>
        </p:spPr>
      </p:pic>
      <p:pic>
        <p:nvPicPr>
          <p:cNvPr id="10" name="Picture 9">
            <a:extLst>
              <a:ext uri="{FF2B5EF4-FFF2-40B4-BE49-F238E27FC236}">
                <a16:creationId xmlns:a16="http://schemas.microsoft.com/office/drawing/2014/main" id="{4BCD3254-B8DB-43A8-903A-594F5B6EF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1067"/>
            <a:ext cx="9144000" cy="1016000"/>
          </a:xfrm>
          <a:prstGeom prst="rect">
            <a:avLst/>
          </a:prstGeom>
        </p:spPr>
      </p:pic>
      <p:pic>
        <p:nvPicPr>
          <p:cNvPr id="12" name="Picture 11">
            <a:extLst>
              <a:ext uri="{FF2B5EF4-FFF2-40B4-BE49-F238E27FC236}">
                <a16:creationId xmlns:a16="http://schemas.microsoft.com/office/drawing/2014/main" id="{B660F43A-B418-4E9D-864F-21E26CF8C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96813"/>
            <a:ext cx="9144000" cy="1016000"/>
          </a:xfrm>
          <a:prstGeom prst="rect">
            <a:avLst/>
          </a:prstGeom>
        </p:spPr>
      </p:pic>
      <p:sp>
        <p:nvSpPr>
          <p:cNvPr id="8" name="TextBox 7">
            <a:extLst>
              <a:ext uri="{FF2B5EF4-FFF2-40B4-BE49-F238E27FC236}">
                <a16:creationId xmlns:a16="http://schemas.microsoft.com/office/drawing/2014/main" id="{B5F66045-B38C-426E-B53B-A6D2BCA4C96F}"/>
              </a:ext>
            </a:extLst>
          </p:cNvPr>
          <p:cNvSpPr txBox="1"/>
          <p:nvPr/>
        </p:nvSpPr>
        <p:spPr>
          <a:xfrm>
            <a:off x="7468197" y="1685321"/>
            <a:ext cx="1218603" cy="307777"/>
          </a:xfrm>
          <a:prstGeom prst="rect">
            <a:avLst/>
          </a:prstGeom>
          <a:noFill/>
        </p:spPr>
        <p:txBody>
          <a:bodyPr wrap="none" rtlCol="0">
            <a:spAutoFit/>
          </a:bodyPr>
          <a:lstStyle/>
          <a:p>
            <a:r>
              <a:rPr lang="en-US" sz="1400" dirty="0">
                <a:solidFill>
                  <a:schemeClr val="bg1"/>
                </a:solidFill>
              </a:rPr>
              <a:t>Aug-15-2018</a:t>
            </a:r>
          </a:p>
        </p:txBody>
      </p:sp>
      <p:sp>
        <p:nvSpPr>
          <p:cNvPr id="13" name="TextBox 12">
            <a:extLst>
              <a:ext uri="{FF2B5EF4-FFF2-40B4-BE49-F238E27FC236}">
                <a16:creationId xmlns:a16="http://schemas.microsoft.com/office/drawing/2014/main" id="{05BCC3F4-04A1-49AD-909B-15D53360BF10}"/>
              </a:ext>
            </a:extLst>
          </p:cNvPr>
          <p:cNvSpPr txBox="1"/>
          <p:nvPr/>
        </p:nvSpPr>
        <p:spPr>
          <a:xfrm>
            <a:off x="7534099" y="2841067"/>
            <a:ext cx="1218603" cy="307777"/>
          </a:xfrm>
          <a:prstGeom prst="rect">
            <a:avLst/>
          </a:prstGeom>
          <a:noFill/>
        </p:spPr>
        <p:txBody>
          <a:bodyPr wrap="none" rtlCol="0">
            <a:spAutoFit/>
          </a:bodyPr>
          <a:lstStyle/>
          <a:p>
            <a:r>
              <a:rPr lang="en-US" sz="1400" dirty="0">
                <a:solidFill>
                  <a:schemeClr val="bg1"/>
                </a:solidFill>
              </a:rPr>
              <a:t>Aug-16-2018</a:t>
            </a:r>
          </a:p>
        </p:txBody>
      </p:sp>
      <p:sp>
        <p:nvSpPr>
          <p:cNvPr id="15" name="TextBox 14">
            <a:extLst>
              <a:ext uri="{FF2B5EF4-FFF2-40B4-BE49-F238E27FC236}">
                <a16:creationId xmlns:a16="http://schemas.microsoft.com/office/drawing/2014/main" id="{57179DAF-503D-4438-81CA-892C35056F59}"/>
              </a:ext>
            </a:extLst>
          </p:cNvPr>
          <p:cNvSpPr txBox="1"/>
          <p:nvPr/>
        </p:nvSpPr>
        <p:spPr>
          <a:xfrm>
            <a:off x="7534099" y="3996813"/>
            <a:ext cx="1218603" cy="307777"/>
          </a:xfrm>
          <a:prstGeom prst="rect">
            <a:avLst/>
          </a:prstGeom>
          <a:noFill/>
        </p:spPr>
        <p:txBody>
          <a:bodyPr wrap="none" rtlCol="0">
            <a:spAutoFit/>
          </a:bodyPr>
          <a:lstStyle/>
          <a:p>
            <a:r>
              <a:rPr lang="en-US" sz="1400" dirty="0">
                <a:solidFill>
                  <a:schemeClr val="bg1"/>
                </a:solidFill>
              </a:rPr>
              <a:t>Aug-17-2018</a:t>
            </a:r>
          </a:p>
        </p:txBody>
      </p:sp>
      <p:sp>
        <p:nvSpPr>
          <p:cNvPr id="17" name="TextBox 16">
            <a:extLst>
              <a:ext uri="{FF2B5EF4-FFF2-40B4-BE49-F238E27FC236}">
                <a16:creationId xmlns:a16="http://schemas.microsoft.com/office/drawing/2014/main" id="{3F7C5AA6-A631-48B4-9C80-4D30493E4940}"/>
              </a:ext>
            </a:extLst>
          </p:cNvPr>
          <p:cNvSpPr txBox="1"/>
          <p:nvPr/>
        </p:nvSpPr>
        <p:spPr>
          <a:xfrm>
            <a:off x="237148" y="5525866"/>
            <a:ext cx="8669704" cy="1200329"/>
          </a:xfrm>
          <a:prstGeom prst="rect">
            <a:avLst/>
          </a:prstGeom>
          <a:noFill/>
        </p:spPr>
        <p:txBody>
          <a:bodyPr wrap="square" rtlCol="0">
            <a:spAutoFit/>
          </a:bodyPr>
          <a:lstStyle/>
          <a:p>
            <a:pPr marL="342900" indent="-342900">
              <a:buAutoNum type="arabicPeriod"/>
            </a:pPr>
            <a:r>
              <a:rPr lang="en-US" dirty="0"/>
              <a:t>Retrieved aerosol absorption is lower for elevated aerosols (as it should be). </a:t>
            </a:r>
          </a:p>
          <a:p>
            <a:pPr marL="342900" indent="-342900">
              <a:buAutoNum type="arabicPeriod"/>
            </a:pPr>
            <a:r>
              <a:rPr lang="en-US" dirty="0"/>
              <a:t>Knowledge of height is important for interpretation: an apparent increase of AAE and decrease of </a:t>
            </a:r>
            <a:r>
              <a:rPr lang="en-US" dirty="0" err="1"/>
              <a:t>refIM</a:t>
            </a:r>
            <a:r>
              <a:rPr lang="en-US" dirty="0"/>
              <a:t> (k) for elevated layer would point to more organic carbon and less black carbon in aerosol particles. </a:t>
            </a:r>
          </a:p>
        </p:txBody>
      </p:sp>
      <p:sp>
        <p:nvSpPr>
          <p:cNvPr id="18" name="TextBox 17">
            <a:extLst>
              <a:ext uri="{FF2B5EF4-FFF2-40B4-BE49-F238E27FC236}">
                <a16:creationId xmlns:a16="http://schemas.microsoft.com/office/drawing/2014/main" id="{FEEF074D-9FD1-4ECD-8FAF-755B39AAE37C}"/>
              </a:ext>
            </a:extLst>
          </p:cNvPr>
          <p:cNvSpPr txBox="1"/>
          <p:nvPr/>
        </p:nvSpPr>
        <p:spPr>
          <a:xfrm>
            <a:off x="1904626" y="5175851"/>
            <a:ext cx="1327608" cy="307777"/>
          </a:xfrm>
          <a:prstGeom prst="rect">
            <a:avLst/>
          </a:prstGeom>
          <a:noFill/>
        </p:spPr>
        <p:txBody>
          <a:bodyPr wrap="none" rtlCol="0">
            <a:spAutoFit/>
          </a:bodyPr>
          <a:lstStyle/>
          <a:p>
            <a:r>
              <a:rPr lang="en-US" sz="1400" dirty="0"/>
              <a:t>0                   2</a:t>
            </a:r>
          </a:p>
        </p:txBody>
      </p:sp>
      <p:pic>
        <p:nvPicPr>
          <p:cNvPr id="20" name="Picture 19">
            <a:extLst>
              <a:ext uri="{FF2B5EF4-FFF2-40B4-BE49-F238E27FC236}">
                <a16:creationId xmlns:a16="http://schemas.microsoft.com/office/drawing/2014/main" id="{D4A03EA6-8D9F-4707-8A4D-9686EC3F4D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26" y="5071986"/>
            <a:ext cx="1280160" cy="95433"/>
          </a:xfrm>
          <a:prstGeom prst="rect">
            <a:avLst/>
          </a:prstGeom>
        </p:spPr>
      </p:pic>
      <p:sp>
        <p:nvSpPr>
          <p:cNvPr id="22" name="TextBox 21">
            <a:extLst>
              <a:ext uri="{FF2B5EF4-FFF2-40B4-BE49-F238E27FC236}">
                <a16:creationId xmlns:a16="http://schemas.microsoft.com/office/drawing/2014/main" id="{86A3EA03-BD2B-4B85-ADE8-C5CF033C4C70}"/>
              </a:ext>
            </a:extLst>
          </p:cNvPr>
          <p:cNvSpPr txBox="1"/>
          <p:nvPr/>
        </p:nvSpPr>
        <p:spPr>
          <a:xfrm>
            <a:off x="627402" y="5172679"/>
            <a:ext cx="1327608" cy="307777"/>
          </a:xfrm>
          <a:prstGeom prst="rect">
            <a:avLst/>
          </a:prstGeom>
          <a:noFill/>
        </p:spPr>
        <p:txBody>
          <a:bodyPr wrap="none" rtlCol="0">
            <a:spAutoFit/>
          </a:bodyPr>
          <a:lstStyle/>
          <a:p>
            <a:r>
              <a:rPr lang="en-US" sz="1400" dirty="0"/>
              <a:t>2                   6</a:t>
            </a:r>
          </a:p>
        </p:txBody>
      </p:sp>
      <p:sp>
        <p:nvSpPr>
          <p:cNvPr id="24" name="TextBox 23">
            <a:extLst>
              <a:ext uri="{FF2B5EF4-FFF2-40B4-BE49-F238E27FC236}">
                <a16:creationId xmlns:a16="http://schemas.microsoft.com/office/drawing/2014/main" id="{6F8B9D3E-E12C-4753-8ADC-058F73A4C553}"/>
              </a:ext>
            </a:extLst>
          </p:cNvPr>
          <p:cNvSpPr txBox="1"/>
          <p:nvPr/>
        </p:nvSpPr>
        <p:spPr>
          <a:xfrm>
            <a:off x="7461479" y="5144411"/>
            <a:ext cx="1327608" cy="307777"/>
          </a:xfrm>
          <a:prstGeom prst="rect">
            <a:avLst/>
          </a:prstGeom>
          <a:noFill/>
        </p:spPr>
        <p:txBody>
          <a:bodyPr wrap="none" rtlCol="0">
            <a:spAutoFit/>
          </a:bodyPr>
          <a:lstStyle/>
          <a:p>
            <a:r>
              <a:rPr lang="en-US" sz="1400" dirty="0"/>
              <a:t>0.           0.016</a:t>
            </a:r>
          </a:p>
        </p:txBody>
      </p:sp>
      <p:sp>
        <p:nvSpPr>
          <p:cNvPr id="26" name="TextBox 25">
            <a:extLst>
              <a:ext uri="{FF2B5EF4-FFF2-40B4-BE49-F238E27FC236}">
                <a16:creationId xmlns:a16="http://schemas.microsoft.com/office/drawing/2014/main" id="{C67F36ED-16B7-4D11-859E-77E9CE4EAA6C}"/>
              </a:ext>
            </a:extLst>
          </p:cNvPr>
          <p:cNvSpPr txBox="1"/>
          <p:nvPr/>
        </p:nvSpPr>
        <p:spPr>
          <a:xfrm>
            <a:off x="3436757" y="5181937"/>
            <a:ext cx="1277914" cy="307777"/>
          </a:xfrm>
          <a:prstGeom prst="rect">
            <a:avLst/>
          </a:prstGeom>
          <a:noFill/>
        </p:spPr>
        <p:txBody>
          <a:bodyPr wrap="none" rtlCol="0">
            <a:spAutoFit/>
          </a:bodyPr>
          <a:lstStyle/>
          <a:p>
            <a:r>
              <a:rPr lang="en-US" sz="1400" dirty="0"/>
              <a:t>0.85             1</a:t>
            </a:r>
          </a:p>
        </p:txBody>
      </p:sp>
      <p:pic>
        <p:nvPicPr>
          <p:cNvPr id="28" name="Picture 27">
            <a:extLst>
              <a:ext uri="{FF2B5EF4-FFF2-40B4-BE49-F238E27FC236}">
                <a16:creationId xmlns:a16="http://schemas.microsoft.com/office/drawing/2014/main" id="{1F433B51-860D-4090-A2AF-4ED7D9B62A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2854" y="5084340"/>
            <a:ext cx="1280160" cy="95433"/>
          </a:xfrm>
          <a:prstGeom prst="rect">
            <a:avLst/>
          </a:prstGeom>
        </p:spPr>
      </p:pic>
      <p:pic>
        <p:nvPicPr>
          <p:cNvPr id="30" name="Picture 29">
            <a:extLst>
              <a:ext uri="{FF2B5EF4-FFF2-40B4-BE49-F238E27FC236}">
                <a16:creationId xmlns:a16="http://schemas.microsoft.com/office/drawing/2014/main" id="{1927D7CB-2D46-411E-BCFE-F09CCA5A3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6757" y="5085269"/>
            <a:ext cx="1280160" cy="95433"/>
          </a:xfrm>
          <a:prstGeom prst="rect">
            <a:avLst/>
          </a:prstGeom>
        </p:spPr>
      </p:pic>
      <p:pic>
        <p:nvPicPr>
          <p:cNvPr id="32" name="Picture 31">
            <a:extLst>
              <a:ext uri="{FF2B5EF4-FFF2-40B4-BE49-F238E27FC236}">
                <a16:creationId xmlns:a16="http://schemas.microsoft.com/office/drawing/2014/main" id="{9633359D-BCE4-4F8A-B408-A370210923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4706" y="5084340"/>
            <a:ext cx="1280160" cy="95433"/>
          </a:xfrm>
          <a:prstGeom prst="rect">
            <a:avLst/>
          </a:prstGeom>
        </p:spPr>
      </p:pic>
      <p:sp>
        <p:nvSpPr>
          <p:cNvPr id="34" name="TextBox 33">
            <a:extLst>
              <a:ext uri="{FF2B5EF4-FFF2-40B4-BE49-F238E27FC236}">
                <a16:creationId xmlns:a16="http://schemas.microsoft.com/office/drawing/2014/main" id="{1476F2D2-3006-487A-9D75-D16056DD03D7}"/>
              </a:ext>
            </a:extLst>
          </p:cNvPr>
          <p:cNvSpPr txBox="1"/>
          <p:nvPr/>
        </p:nvSpPr>
        <p:spPr>
          <a:xfrm>
            <a:off x="5295501" y="5144411"/>
            <a:ext cx="1377300" cy="307777"/>
          </a:xfrm>
          <a:prstGeom prst="rect">
            <a:avLst/>
          </a:prstGeom>
          <a:noFill/>
        </p:spPr>
        <p:txBody>
          <a:bodyPr wrap="none" rtlCol="0">
            <a:spAutoFit/>
          </a:bodyPr>
          <a:lstStyle/>
          <a:p>
            <a:r>
              <a:rPr lang="en-US" sz="1400" dirty="0"/>
              <a:t>0                    4</a:t>
            </a:r>
          </a:p>
        </p:txBody>
      </p:sp>
      <p:pic>
        <p:nvPicPr>
          <p:cNvPr id="36" name="Picture 35">
            <a:extLst>
              <a:ext uri="{FF2B5EF4-FFF2-40B4-BE49-F238E27FC236}">
                <a16:creationId xmlns:a16="http://schemas.microsoft.com/office/drawing/2014/main" id="{59416E2F-C7C4-4733-985B-9F2C0FC1B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7088" y="5080418"/>
            <a:ext cx="1280160" cy="95433"/>
          </a:xfrm>
          <a:prstGeom prst="rect">
            <a:avLst/>
          </a:prstGeom>
        </p:spPr>
      </p:pic>
    </p:spTree>
    <p:extLst>
      <p:ext uri="{BB962C8B-B14F-4D97-AF65-F5344CB8AC3E}">
        <p14:creationId xmlns:p14="http://schemas.microsoft.com/office/powerpoint/2010/main" val="12382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AOD Validation: NA, 2018</a:t>
            </a:r>
          </a:p>
        </p:txBody>
      </p:sp>
      <p:pic>
        <p:nvPicPr>
          <p:cNvPr id="2" name="Picture 1" descr="Chart, scatter chart&#10;&#10;Description automatically generated">
            <a:extLst>
              <a:ext uri="{FF2B5EF4-FFF2-40B4-BE49-F238E27FC236}">
                <a16:creationId xmlns:a16="http://schemas.microsoft.com/office/drawing/2014/main" id="{FC855477-4DC7-4926-A162-0C9D19C792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36" r="-974"/>
          <a:stretch/>
        </p:blipFill>
        <p:spPr>
          <a:xfrm>
            <a:off x="3200400" y="1750529"/>
            <a:ext cx="2926080" cy="3072384"/>
          </a:xfrm>
          <a:prstGeom prst="rect">
            <a:avLst/>
          </a:prstGeom>
        </p:spPr>
      </p:pic>
      <p:pic>
        <p:nvPicPr>
          <p:cNvPr id="4" name="Picture 3" descr="Chart, scatter chart&#10;&#10;Description automatically generated">
            <a:extLst>
              <a:ext uri="{FF2B5EF4-FFF2-40B4-BE49-F238E27FC236}">
                <a16:creationId xmlns:a16="http://schemas.microsoft.com/office/drawing/2014/main" id="{0B5B758C-DFBD-45BF-8ADF-33CC52D26E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37" r="-1776"/>
          <a:stretch/>
        </p:blipFill>
        <p:spPr>
          <a:xfrm>
            <a:off x="6126480" y="1750529"/>
            <a:ext cx="2926080" cy="3072384"/>
          </a:xfrm>
          <a:prstGeom prst="rect">
            <a:avLst/>
          </a:prstGeom>
        </p:spPr>
      </p:pic>
      <p:sp>
        <p:nvSpPr>
          <p:cNvPr id="6" name="TextBox 5">
            <a:extLst>
              <a:ext uri="{FF2B5EF4-FFF2-40B4-BE49-F238E27FC236}">
                <a16:creationId xmlns:a16="http://schemas.microsoft.com/office/drawing/2014/main" id="{54EC55E4-58C2-47A3-AE5A-FC54BD60B656}"/>
              </a:ext>
            </a:extLst>
          </p:cNvPr>
          <p:cNvSpPr txBox="1"/>
          <p:nvPr/>
        </p:nvSpPr>
        <p:spPr>
          <a:xfrm>
            <a:off x="4025570" y="1716063"/>
            <a:ext cx="1159292" cy="307777"/>
          </a:xfrm>
          <a:prstGeom prst="rect">
            <a:avLst/>
          </a:prstGeom>
          <a:noFill/>
        </p:spPr>
        <p:txBody>
          <a:bodyPr wrap="none" rtlCol="0">
            <a:spAutoFit/>
          </a:bodyPr>
          <a:lstStyle/>
          <a:p>
            <a:r>
              <a:rPr lang="en-US" sz="1400" b="1" dirty="0"/>
              <a:t>w/o </a:t>
            </a:r>
            <a:r>
              <a:rPr lang="en-US" sz="1400" b="1" dirty="0" err="1"/>
              <a:t>LevMar</a:t>
            </a:r>
            <a:endParaRPr lang="en-US" sz="1400" b="1" dirty="0"/>
          </a:p>
        </p:txBody>
      </p:sp>
      <p:sp>
        <p:nvSpPr>
          <p:cNvPr id="8" name="TextBox 7">
            <a:extLst>
              <a:ext uri="{FF2B5EF4-FFF2-40B4-BE49-F238E27FC236}">
                <a16:creationId xmlns:a16="http://schemas.microsoft.com/office/drawing/2014/main" id="{6888DB78-A060-487E-98B9-F31D8865468F}"/>
              </a:ext>
            </a:extLst>
          </p:cNvPr>
          <p:cNvSpPr txBox="1"/>
          <p:nvPr/>
        </p:nvSpPr>
        <p:spPr>
          <a:xfrm>
            <a:off x="6951650" y="1716025"/>
            <a:ext cx="1050288" cy="307777"/>
          </a:xfrm>
          <a:prstGeom prst="rect">
            <a:avLst/>
          </a:prstGeom>
          <a:noFill/>
        </p:spPr>
        <p:txBody>
          <a:bodyPr wrap="none" rtlCol="0">
            <a:spAutoFit/>
          </a:bodyPr>
          <a:lstStyle/>
          <a:p>
            <a:r>
              <a:rPr lang="en-US" sz="1400" b="1" dirty="0"/>
              <a:t>w/ </a:t>
            </a:r>
            <a:r>
              <a:rPr lang="en-US" sz="1400" b="1" dirty="0" err="1"/>
              <a:t>LevMar</a:t>
            </a:r>
            <a:endParaRPr lang="en-US" sz="1400" b="1" dirty="0"/>
          </a:p>
        </p:txBody>
      </p:sp>
      <p:sp>
        <p:nvSpPr>
          <p:cNvPr id="12" name="TextBox 11">
            <a:extLst>
              <a:ext uri="{FF2B5EF4-FFF2-40B4-BE49-F238E27FC236}">
                <a16:creationId xmlns:a16="http://schemas.microsoft.com/office/drawing/2014/main" id="{FEBE672F-C95C-436F-B61A-3ECFBA6C5FD5}"/>
              </a:ext>
            </a:extLst>
          </p:cNvPr>
          <p:cNvSpPr txBox="1"/>
          <p:nvPr/>
        </p:nvSpPr>
        <p:spPr>
          <a:xfrm>
            <a:off x="457200" y="5327441"/>
            <a:ext cx="8464378" cy="923330"/>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Excluded sites: Bakersfield; Goldstone; </a:t>
            </a:r>
            <a:r>
              <a:rPr lang="en-US" sz="1800" dirty="0" err="1">
                <a:effectLst/>
                <a:latin typeface="Calibri" panose="020F0502020204030204" pitchFamily="34" charset="0"/>
                <a:ea typeface="Calibri" panose="020F0502020204030204" pitchFamily="34" charset="0"/>
              </a:rPr>
              <a:t>KeyBiscayne</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Neon_ONAQ</a:t>
            </a:r>
            <a:r>
              <a:rPr lang="en-US" sz="1800" dirty="0">
                <a:effectLst/>
                <a:latin typeface="Calibri" panose="020F0502020204030204" pitchFamily="34" charset="0"/>
                <a:ea typeface="Calibri" panose="020F0502020204030204" pitchFamily="34" charset="0"/>
              </a:rPr>
              <a:t>; Railroad Valley; </a:t>
            </a:r>
            <a:r>
              <a:rPr lang="en-US" sz="1800" dirty="0" err="1">
                <a:effectLst/>
                <a:latin typeface="Calibri" panose="020F0502020204030204" pitchFamily="34" charset="0"/>
                <a:ea typeface="Calibri" panose="020F0502020204030204" pitchFamily="34" charset="0"/>
              </a:rPr>
              <a:t>Sandila_NM_PSEL</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TableMountain_CA</a:t>
            </a:r>
            <a:r>
              <a:rPr lang="en-US" sz="1800" dirty="0">
                <a:effectLst/>
                <a:latin typeface="Calibri" panose="020F0502020204030204" pitchFamily="34" charset="0"/>
                <a:ea typeface="Calibri" panose="020F0502020204030204" pitchFamily="34" charset="0"/>
              </a:rPr>
              <a:t>; Tucson; UACJ_UNAM_ORS, </a:t>
            </a:r>
            <a:r>
              <a:rPr lang="en-US" sz="1800" dirty="0" err="1">
                <a:effectLst/>
                <a:latin typeface="Calibri" panose="020F0502020204030204" pitchFamily="34" charset="0"/>
                <a:ea typeface="Calibri" panose="020F0502020204030204" pitchFamily="34" charset="0"/>
              </a:rPr>
              <a:t>White_Sands_HELSTF</a:t>
            </a:r>
            <a:r>
              <a:rPr lang="en-US" sz="1800" dirty="0">
                <a:effectLst/>
                <a:latin typeface="Calibri" panose="020F0502020204030204" pitchFamily="34" charset="0"/>
                <a:ea typeface="Calibri" panose="020F0502020204030204" pitchFamily="34" charset="0"/>
              </a:rPr>
              <a:t>, Yuma</a:t>
            </a:r>
            <a:endParaRPr lang="en-US" dirty="0"/>
          </a:p>
        </p:txBody>
      </p:sp>
      <p:pic>
        <p:nvPicPr>
          <p:cNvPr id="11" name="Picture 10" descr="Chart, scatter chart&#10;&#10;Description automatically generated">
            <a:extLst>
              <a:ext uri="{FF2B5EF4-FFF2-40B4-BE49-F238E27FC236}">
                <a16:creationId xmlns:a16="http://schemas.microsoft.com/office/drawing/2014/main" id="{1C7B7AD1-F7C9-4FF8-AF28-2EC10D8BE4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05" y="1750529"/>
            <a:ext cx="3072384" cy="3072384"/>
          </a:xfrm>
          <a:prstGeom prst="rect">
            <a:avLst/>
          </a:prstGeom>
        </p:spPr>
      </p:pic>
      <p:sp>
        <p:nvSpPr>
          <p:cNvPr id="14" name="TextBox 13">
            <a:extLst>
              <a:ext uri="{FF2B5EF4-FFF2-40B4-BE49-F238E27FC236}">
                <a16:creationId xmlns:a16="http://schemas.microsoft.com/office/drawing/2014/main" id="{75D22D09-2CA6-407D-8E09-62F0290E3EEC}"/>
              </a:ext>
            </a:extLst>
          </p:cNvPr>
          <p:cNvSpPr txBox="1"/>
          <p:nvPr/>
        </p:nvSpPr>
        <p:spPr>
          <a:xfrm>
            <a:off x="869944" y="1219951"/>
            <a:ext cx="1815112" cy="400110"/>
          </a:xfrm>
          <a:prstGeom prst="rect">
            <a:avLst/>
          </a:prstGeom>
          <a:noFill/>
        </p:spPr>
        <p:txBody>
          <a:bodyPr wrap="none" rtlCol="0">
            <a:spAutoFit/>
          </a:bodyPr>
          <a:lstStyle/>
          <a:p>
            <a:r>
              <a:rPr lang="en-US" sz="2000" b="1" dirty="0"/>
              <a:t>All sites (114)</a:t>
            </a:r>
          </a:p>
        </p:txBody>
      </p:sp>
      <p:sp>
        <p:nvSpPr>
          <p:cNvPr id="15" name="TextBox 14">
            <a:extLst>
              <a:ext uri="{FF2B5EF4-FFF2-40B4-BE49-F238E27FC236}">
                <a16:creationId xmlns:a16="http://schemas.microsoft.com/office/drawing/2014/main" id="{AA2DBA8B-4DEC-464C-AB7A-612AC1FFEB67}"/>
              </a:ext>
            </a:extLst>
          </p:cNvPr>
          <p:cNvSpPr txBox="1"/>
          <p:nvPr/>
        </p:nvSpPr>
        <p:spPr>
          <a:xfrm>
            <a:off x="3683166" y="1219951"/>
            <a:ext cx="4764638" cy="400110"/>
          </a:xfrm>
          <a:prstGeom prst="rect">
            <a:avLst/>
          </a:prstGeom>
          <a:noFill/>
        </p:spPr>
        <p:txBody>
          <a:bodyPr wrap="none" rtlCol="0">
            <a:spAutoFit/>
          </a:bodyPr>
          <a:lstStyle/>
          <a:p>
            <a:r>
              <a:rPr lang="en-US" sz="2000" b="1" dirty="0"/>
              <a:t>Excluded 11 bright surface sites (103)</a:t>
            </a:r>
          </a:p>
        </p:txBody>
      </p:sp>
    </p:spTree>
    <p:extLst>
      <p:ext uri="{BB962C8B-B14F-4D97-AF65-F5344CB8AC3E}">
        <p14:creationId xmlns:p14="http://schemas.microsoft.com/office/powerpoint/2010/main" val="105781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scatter chart&#10;&#10;Description automatically generated">
            <a:extLst>
              <a:ext uri="{FF2B5EF4-FFF2-40B4-BE49-F238E27FC236}">
                <a16:creationId xmlns:a16="http://schemas.microsoft.com/office/drawing/2014/main" id="{948527BD-B9E2-4A57-B39B-A90AF9844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336" y="778268"/>
            <a:ext cx="3328416" cy="3328416"/>
          </a:xfrm>
          <a:prstGeom prst="rect">
            <a:avLst/>
          </a:prstGeom>
        </p:spPr>
      </p:pic>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AOD Validation: NA-SA, v1 vs v2</a:t>
            </a:r>
          </a:p>
        </p:txBody>
      </p:sp>
      <p:sp>
        <p:nvSpPr>
          <p:cNvPr id="14" name="TextBox 13">
            <a:extLst>
              <a:ext uri="{FF2B5EF4-FFF2-40B4-BE49-F238E27FC236}">
                <a16:creationId xmlns:a16="http://schemas.microsoft.com/office/drawing/2014/main" id="{75D22D09-2CA6-407D-8E09-62F0290E3EEC}"/>
              </a:ext>
            </a:extLst>
          </p:cNvPr>
          <p:cNvSpPr txBox="1"/>
          <p:nvPr/>
        </p:nvSpPr>
        <p:spPr>
          <a:xfrm>
            <a:off x="1537210" y="1482254"/>
            <a:ext cx="527709" cy="461665"/>
          </a:xfrm>
          <a:prstGeom prst="rect">
            <a:avLst/>
          </a:prstGeom>
          <a:noFill/>
        </p:spPr>
        <p:txBody>
          <a:bodyPr wrap="none" rtlCol="0">
            <a:spAutoFit/>
          </a:bodyPr>
          <a:lstStyle/>
          <a:p>
            <a:r>
              <a:rPr lang="en-US" sz="2400" b="1" dirty="0"/>
              <a:t>v1</a:t>
            </a:r>
          </a:p>
        </p:txBody>
      </p:sp>
      <p:pic>
        <p:nvPicPr>
          <p:cNvPr id="3" name="Picture 4" descr="epic_corr.jpg">
            <a:extLst>
              <a:ext uri="{FF2B5EF4-FFF2-40B4-BE49-F238E27FC236}">
                <a16:creationId xmlns:a16="http://schemas.microsoft.com/office/drawing/2014/main" id="{C83944B4-372C-4B0C-BC03-92715082BF6F}"/>
              </a:ext>
            </a:extLst>
          </p:cNvPr>
          <p:cNvPicPr>
            <a:picLocks noChangeAspect="1"/>
          </p:cNvPicPr>
          <p:nvPr/>
        </p:nvPicPr>
        <p:blipFill rotWithShape="1">
          <a:blip r:embed="rId4">
            <a:extLst>
              <a:ext uri="{28A0092B-C50C-407E-A947-70E740481C1C}">
                <a14:useLocalDpi xmlns:a14="http://schemas.microsoft.com/office/drawing/2010/main" val="0"/>
              </a:ext>
            </a:extLst>
          </a:blip>
          <a:srcRect l="20830" r="52501"/>
          <a:stretch/>
        </p:blipFill>
        <p:spPr bwMode="auto">
          <a:xfrm>
            <a:off x="885370" y="1923553"/>
            <a:ext cx="2194752" cy="40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Right 8">
            <a:extLst>
              <a:ext uri="{FF2B5EF4-FFF2-40B4-BE49-F238E27FC236}">
                <a16:creationId xmlns:a16="http://schemas.microsoft.com/office/drawing/2014/main" id="{A5FCCF08-FCC5-430E-841B-8904EFC9E0A0}"/>
              </a:ext>
            </a:extLst>
          </p:cNvPr>
          <p:cNvSpPr/>
          <p:nvPr/>
        </p:nvSpPr>
        <p:spPr bwMode="auto">
          <a:xfrm>
            <a:off x="3538813" y="3701653"/>
            <a:ext cx="906162" cy="842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53B1125F-2C75-4F59-AC68-C111E7AE69C9}"/>
              </a:ext>
            </a:extLst>
          </p:cNvPr>
          <p:cNvSpPr txBox="1"/>
          <p:nvPr/>
        </p:nvSpPr>
        <p:spPr>
          <a:xfrm>
            <a:off x="4181121" y="1482254"/>
            <a:ext cx="527709" cy="461665"/>
          </a:xfrm>
          <a:prstGeom prst="rect">
            <a:avLst/>
          </a:prstGeom>
          <a:noFill/>
        </p:spPr>
        <p:txBody>
          <a:bodyPr wrap="none" rtlCol="0">
            <a:spAutoFit/>
          </a:bodyPr>
          <a:lstStyle/>
          <a:p>
            <a:r>
              <a:rPr lang="en-US" sz="2400" b="1" dirty="0"/>
              <a:t>v2</a:t>
            </a:r>
          </a:p>
        </p:txBody>
      </p:sp>
      <p:sp>
        <p:nvSpPr>
          <p:cNvPr id="19" name="Oval 18">
            <a:extLst>
              <a:ext uri="{FF2B5EF4-FFF2-40B4-BE49-F238E27FC236}">
                <a16:creationId xmlns:a16="http://schemas.microsoft.com/office/drawing/2014/main" id="{5F5ABE55-B0A5-4A2E-82D6-70C820FD7653}"/>
              </a:ext>
            </a:extLst>
          </p:cNvPr>
          <p:cNvSpPr/>
          <p:nvPr/>
        </p:nvSpPr>
        <p:spPr bwMode="auto">
          <a:xfrm>
            <a:off x="713295" y="2473411"/>
            <a:ext cx="2538902" cy="955589"/>
          </a:xfrm>
          <a:prstGeom prst="ellipse">
            <a:avLst/>
          </a:prstGeom>
          <a:solidFill>
            <a:schemeClr val="bg1">
              <a:alpha val="0"/>
            </a:schemeClr>
          </a:solidFill>
          <a:ln w="9525" cap="flat" cmpd="sng" algn="ctr">
            <a:solidFill>
              <a:srgbClr val="FFC000"/>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2538902"/>
                      <a:gd name="connsiteY0" fmla="*/ 477795 h 955589"/>
                      <a:gd name="connsiteX1" fmla="*/ 1269451 w 2538902"/>
                      <a:gd name="connsiteY1" fmla="*/ 0 h 955589"/>
                      <a:gd name="connsiteX2" fmla="*/ 2538902 w 2538902"/>
                      <a:gd name="connsiteY2" fmla="*/ 477795 h 955589"/>
                      <a:gd name="connsiteX3" fmla="*/ 1269451 w 2538902"/>
                      <a:gd name="connsiteY3" fmla="*/ 955590 h 955589"/>
                      <a:gd name="connsiteX4" fmla="*/ 0 w 2538902"/>
                      <a:gd name="connsiteY4" fmla="*/ 477795 h 95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902" h="955589" fill="none" extrusionOk="0">
                        <a:moveTo>
                          <a:pt x="0" y="477795"/>
                        </a:moveTo>
                        <a:cubicBezTo>
                          <a:pt x="155652" y="232381"/>
                          <a:pt x="641641" y="-150826"/>
                          <a:pt x="1269451" y="0"/>
                        </a:cubicBezTo>
                        <a:cubicBezTo>
                          <a:pt x="1920320" y="-7692"/>
                          <a:pt x="2486176" y="263557"/>
                          <a:pt x="2538902" y="477795"/>
                        </a:cubicBezTo>
                        <a:cubicBezTo>
                          <a:pt x="2523923" y="598824"/>
                          <a:pt x="1906554" y="1044525"/>
                          <a:pt x="1269451" y="955590"/>
                        </a:cubicBezTo>
                        <a:cubicBezTo>
                          <a:pt x="628958" y="989519"/>
                          <a:pt x="25025" y="747691"/>
                          <a:pt x="0" y="477795"/>
                        </a:cubicBezTo>
                        <a:close/>
                      </a:path>
                      <a:path w="2538902" h="955589" stroke="0" extrusionOk="0">
                        <a:moveTo>
                          <a:pt x="0" y="477795"/>
                        </a:moveTo>
                        <a:cubicBezTo>
                          <a:pt x="-154475" y="118632"/>
                          <a:pt x="487231" y="30447"/>
                          <a:pt x="1269451" y="0"/>
                        </a:cubicBezTo>
                        <a:cubicBezTo>
                          <a:pt x="1996897" y="5547"/>
                          <a:pt x="2510814" y="214809"/>
                          <a:pt x="2538902" y="477795"/>
                        </a:cubicBezTo>
                        <a:cubicBezTo>
                          <a:pt x="2459296" y="819414"/>
                          <a:pt x="1956177" y="1035028"/>
                          <a:pt x="1269451" y="955590"/>
                        </a:cubicBezTo>
                        <a:cubicBezTo>
                          <a:pt x="536150" y="937971"/>
                          <a:pt x="64131" y="772316"/>
                          <a:pt x="0" y="477795"/>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Arial" charset="0"/>
            </a:endParaRPr>
          </a:p>
        </p:txBody>
      </p:sp>
      <p:cxnSp>
        <p:nvCxnSpPr>
          <p:cNvPr id="21" name="Straight Arrow Connector 20">
            <a:extLst>
              <a:ext uri="{FF2B5EF4-FFF2-40B4-BE49-F238E27FC236}">
                <a16:creationId xmlns:a16="http://schemas.microsoft.com/office/drawing/2014/main" id="{49782F3D-BD13-402B-8049-866AEE33BD85}"/>
              </a:ext>
            </a:extLst>
          </p:cNvPr>
          <p:cNvCxnSpPr>
            <a:stCxn id="19" idx="6"/>
          </p:cNvCxnSpPr>
          <p:nvPr/>
        </p:nvCxnSpPr>
        <p:spPr bwMode="auto">
          <a:xfrm flipV="1">
            <a:off x="3252197" y="2951205"/>
            <a:ext cx="1620438"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6FAFDADD-9DAB-493F-A822-144B0BFFBE3E}"/>
              </a:ext>
            </a:extLst>
          </p:cNvPr>
          <p:cNvSpPr txBox="1"/>
          <p:nvPr/>
        </p:nvSpPr>
        <p:spPr>
          <a:xfrm>
            <a:off x="3500873" y="2473411"/>
            <a:ext cx="1071127" cy="461665"/>
          </a:xfrm>
          <a:prstGeom prst="rect">
            <a:avLst/>
          </a:prstGeom>
          <a:noFill/>
        </p:spPr>
        <p:txBody>
          <a:bodyPr wrap="none" rtlCol="0">
            <a:spAutoFit/>
          </a:bodyPr>
          <a:lstStyle/>
          <a:p>
            <a:pPr algn="ctr"/>
            <a:r>
              <a:rPr lang="en-US" sz="1200" dirty="0"/>
              <a:t>Significant</a:t>
            </a:r>
          </a:p>
          <a:p>
            <a:r>
              <a:rPr lang="en-US" sz="1200" dirty="0"/>
              <a:t>improvement</a:t>
            </a:r>
          </a:p>
        </p:txBody>
      </p:sp>
      <p:pic>
        <p:nvPicPr>
          <p:cNvPr id="4" name="Picture 3">
            <a:extLst>
              <a:ext uri="{FF2B5EF4-FFF2-40B4-BE49-F238E27FC236}">
                <a16:creationId xmlns:a16="http://schemas.microsoft.com/office/drawing/2014/main" id="{7DE20C13-948B-4AC9-9602-614795F9E9F3}"/>
              </a:ext>
            </a:extLst>
          </p:cNvPr>
          <p:cNvPicPr>
            <a:picLocks noChangeAspect="1"/>
          </p:cNvPicPr>
          <p:nvPr/>
        </p:nvPicPr>
        <p:blipFill rotWithShape="1">
          <a:blip r:embed="rId5"/>
          <a:srcRect t="24405"/>
          <a:stretch/>
        </p:blipFill>
        <p:spPr>
          <a:xfrm>
            <a:off x="4595205" y="4396102"/>
            <a:ext cx="3030677" cy="2330093"/>
          </a:xfrm>
          <a:prstGeom prst="rect">
            <a:avLst/>
          </a:prstGeom>
        </p:spPr>
      </p:pic>
    </p:spTree>
    <p:extLst>
      <p:ext uri="{BB962C8B-B14F-4D97-AF65-F5344CB8AC3E}">
        <p14:creationId xmlns:p14="http://schemas.microsoft.com/office/powerpoint/2010/main" val="247675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SSA</a:t>
            </a:r>
            <a:r>
              <a:rPr lang="en-US" altLang="en-US" sz="3200" b="1" baseline="-25000" dirty="0">
                <a:solidFill>
                  <a:srgbClr val="000000"/>
                </a:solidFill>
                <a:latin typeface="Calibri" panose="020F0502020204030204" pitchFamily="34" charset="0"/>
              </a:rPr>
              <a:t>443</a:t>
            </a:r>
            <a:r>
              <a:rPr lang="en-US" altLang="en-US" sz="3200" b="1" dirty="0">
                <a:solidFill>
                  <a:srgbClr val="000000"/>
                </a:solidFill>
                <a:latin typeface="Calibri" panose="020F0502020204030204" pitchFamily="34" charset="0"/>
              </a:rPr>
              <a:t> Validation: NA, 2018</a:t>
            </a:r>
          </a:p>
        </p:txBody>
      </p:sp>
      <p:pic>
        <p:nvPicPr>
          <p:cNvPr id="2" name="Picture 1" descr="Chart, scatter chart&#10;&#10;Description automatically generated">
            <a:extLst>
              <a:ext uri="{FF2B5EF4-FFF2-40B4-BE49-F238E27FC236}">
                <a16:creationId xmlns:a16="http://schemas.microsoft.com/office/drawing/2014/main" id="{D255BC9C-7998-43B6-9123-CA5DC9DFD0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084" y="1236193"/>
            <a:ext cx="1828800" cy="1828800"/>
          </a:xfrm>
          <a:prstGeom prst="rect">
            <a:avLst/>
          </a:prstGeom>
        </p:spPr>
      </p:pic>
      <p:sp>
        <p:nvSpPr>
          <p:cNvPr id="4" name="TextBox 3">
            <a:extLst>
              <a:ext uri="{FF2B5EF4-FFF2-40B4-BE49-F238E27FC236}">
                <a16:creationId xmlns:a16="http://schemas.microsoft.com/office/drawing/2014/main" id="{6808E983-DB1D-43AE-B074-BEC0982F6559}"/>
              </a:ext>
            </a:extLst>
          </p:cNvPr>
          <p:cNvSpPr txBox="1"/>
          <p:nvPr/>
        </p:nvSpPr>
        <p:spPr>
          <a:xfrm>
            <a:off x="2995266" y="835624"/>
            <a:ext cx="3010118" cy="276999"/>
          </a:xfrm>
          <a:prstGeom prst="rect">
            <a:avLst/>
          </a:prstGeom>
          <a:noFill/>
        </p:spPr>
        <p:txBody>
          <a:bodyPr wrap="square" rtlCol="0">
            <a:spAutoFit/>
          </a:bodyPr>
          <a:lstStyle/>
          <a:p>
            <a:r>
              <a:rPr lang="en-US" sz="1200" dirty="0"/>
              <a:t>MAIAC AOT &gt; 0.6, AERONET AOT &gt; 0.6</a:t>
            </a:r>
          </a:p>
        </p:txBody>
      </p:sp>
      <p:pic>
        <p:nvPicPr>
          <p:cNvPr id="6" name="Picture 5" descr="Chart, scatter chart&#10;&#10;Description automatically generated">
            <a:extLst>
              <a:ext uri="{FF2B5EF4-FFF2-40B4-BE49-F238E27FC236}">
                <a16:creationId xmlns:a16="http://schemas.microsoft.com/office/drawing/2014/main" id="{F1D9FFB7-37E6-4DD1-9227-D02A3587F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240" y="1236193"/>
            <a:ext cx="1828800" cy="1828800"/>
          </a:xfrm>
          <a:prstGeom prst="rect">
            <a:avLst/>
          </a:prstGeom>
        </p:spPr>
      </p:pic>
      <p:pic>
        <p:nvPicPr>
          <p:cNvPr id="8" name="Picture 7" descr="Chart, scatter chart&#10;&#10;Description automatically generated">
            <a:extLst>
              <a:ext uri="{FF2B5EF4-FFF2-40B4-BE49-F238E27FC236}">
                <a16:creationId xmlns:a16="http://schemas.microsoft.com/office/drawing/2014/main" id="{5B554FB9-836E-46D5-B5B2-97648EB248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0172" y="1236193"/>
            <a:ext cx="1828800" cy="1828800"/>
          </a:xfrm>
          <a:prstGeom prst="rect">
            <a:avLst/>
          </a:prstGeom>
        </p:spPr>
      </p:pic>
      <p:pic>
        <p:nvPicPr>
          <p:cNvPr id="10" name="Picture 9" descr="Chart, scatter chart&#10;&#10;Description automatically generated">
            <a:extLst>
              <a:ext uri="{FF2B5EF4-FFF2-40B4-BE49-F238E27FC236}">
                <a16:creationId xmlns:a16="http://schemas.microsoft.com/office/drawing/2014/main" id="{7D6CDF13-9CCD-4C8C-A8DC-584CC8FB1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9757" y="1236193"/>
            <a:ext cx="1828800" cy="1828800"/>
          </a:xfrm>
          <a:prstGeom prst="rect">
            <a:avLst/>
          </a:prstGeom>
        </p:spPr>
      </p:pic>
      <p:pic>
        <p:nvPicPr>
          <p:cNvPr id="12" name="Picture 11" descr="Chart, scatter chart&#10;&#10;Description automatically generated">
            <a:extLst>
              <a:ext uri="{FF2B5EF4-FFF2-40B4-BE49-F238E27FC236}">
                <a16:creationId xmlns:a16="http://schemas.microsoft.com/office/drawing/2014/main" id="{0105BE4A-9EFB-443C-AD31-4A551CE3F1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894" y="3048512"/>
            <a:ext cx="1828800" cy="1828800"/>
          </a:xfrm>
          <a:prstGeom prst="rect">
            <a:avLst/>
          </a:prstGeom>
        </p:spPr>
      </p:pic>
      <p:pic>
        <p:nvPicPr>
          <p:cNvPr id="14" name="Picture 13" descr="Chart, scatter chart&#10;&#10;Description automatically generated">
            <a:extLst>
              <a:ext uri="{FF2B5EF4-FFF2-40B4-BE49-F238E27FC236}">
                <a16:creationId xmlns:a16="http://schemas.microsoft.com/office/drawing/2014/main" id="{7E0506F0-14F9-48D5-9EA2-C23522F222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567" y="3048512"/>
            <a:ext cx="1828800" cy="1828800"/>
          </a:xfrm>
          <a:prstGeom prst="rect">
            <a:avLst/>
          </a:prstGeom>
        </p:spPr>
      </p:pic>
      <p:pic>
        <p:nvPicPr>
          <p:cNvPr id="16" name="Picture 15" descr="Chart, scatter chart&#10;&#10;Description automatically generated">
            <a:extLst>
              <a:ext uri="{FF2B5EF4-FFF2-40B4-BE49-F238E27FC236}">
                <a16:creationId xmlns:a16="http://schemas.microsoft.com/office/drawing/2014/main" id="{398CE78B-6DF2-4771-8060-E82A1EF5D5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4240" y="3048512"/>
            <a:ext cx="1828800" cy="1828800"/>
          </a:xfrm>
          <a:prstGeom prst="rect">
            <a:avLst/>
          </a:prstGeom>
        </p:spPr>
      </p:pic>
      <p:pic>
        <p:nvPicPr>
          <p:cNvPr id="18" name="Picture 17" descr="Chart, scatter chart&#10;&#10;Description automatically generated">
            <a:extLst>
              <a:ext uri="{FF2B5EF4-FFF2-40B4-BE49-F238E27FC236}">
                <a16:creationId xmlns:a16="http://schemas.microsoft.com/office/drawing/2014/main" id="{76B112D1-3B59-494A-94C2-2CC062AD6F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99913" y="3048512"/>
            <a:ext cx="1828800" cy="1828800"/>
          </a:xfrm>
          <a:prstGeom prst="rect">
            <a:avLst/>
          </a:prstGeom>
        </p:spPr>
      </p:pic>
      <p:pic>
        <p:nvPicPr>
          <p:cNvPr id="20" name="Picture 19" descr="Chart, scatter chart&#10;&#10;Description automatically generated">
            <a:extLst>
              <a:ext uri="{FF2B5EF4-FFF2-40B4-BE49-F238E27FC236}">
                <a16:creationId xmlns:a16="http://schemas.microsoft.com/office/drawing/2014/main" id="{943E11C4-6D28-47CA-8029-DBF93E1C155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2894" y="4860831"/>
            <a:ext cx="1828800" cy="1828800"/>
          </a:xfrm>
          <a:prstGeom prst="rect">
            <a:avLst/>
          </a:prstGeom>
        </p:spPr>
      </p:pic>
      <p:pic>
        <p:nvPicPr>
          <p:cNvPr id="22" name="Picture 21" descr="Chart, scatter chart&#10;&#10;Description automatically generated">
            <a:extLst>
              <a:ext uri="{FF2B5EF4-FFF2-40B4-BE49-F238E27FC236}">
                <a16:creationId xmlns:a16="http://schemas.microsoft.com/office/drawing/2014/main" id="{D1CC1A5D-D8D6-4D78-B4A1-7B7188368E9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8567" y="4860831"/>
            <a:ext cx="1828800" cy="1828800"/>
          </a:xfrm>
          <a:prstGeom prst="rect">
            <a:avLst/>
          </a:prstGeom>
        </p:spPr>
      </p:pic>
      <p:pic>
        <p:nvPicPr>
          <p:cNvPr id="24" name="Picture 23" descr="Chart, scatter chart&#10;&#10;Description automatically generated">
            <a:extLst>
              <a:ext uri="{FF2B5EF4-FFF2-40B4-BE49-F238E27FC236}">
                <a16:creationId xmlns:a16="http://schemas.microsoft.com/office/drawing/2014/main" id="{A78618ED-F24D-4CB5-8466-A17D87AD28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44240" y="4860831"/>
            <a:ext cx="1828800" cy="1828800"/>
          </a:xfrm>
          <a:prstGeom prst="rect">
            <a:avLst/>
          </a:prstGeom>
        </p:spPr>
      </p:pic>
      <p:sp>
        <p:nvSpPr>
          <p:cNvPr id="26" name="TextBox 25">
            <a:extLst>
              <a:ext uri="{FF2B5EF4-FFF2-40B4-BE49-F238E27FC236}">
                <a16:creationId xmlns:a16="http://schemas.microsoft.com/office/drawing/2014/main" id="{0944A032-F9DA-43C0-BB4C-671CFE133C2D}"/>
              </a:ext>
            </a:extLst>
          </p:cNvPr>
          <p:cNvSpPr txBox="1"/>
          <p:nvPr/>
        </p:nvSpPr>
        <p:spPr>
          <a:xfrm>
            <a:off x="6435712" y="5437141"/>
            <a:ext cx="2503634" cy="369332"/>
          </a:xfrm>
          <a:prstGeom prst="rect">
            <a:avLst/>
          </a:prstGeom>
          <a:noFill/>
        </p:spPr>
        <p:txBody>
          <a:bodyPr wrap="none" rtlCol="0">
            <a:spAutoFit/>
          </a:bodyPr>
          <a:lstStyle/>
          <a:p>
            <a:r>
              <a:rPr lang="en-US" dirty="0"/>
              <a:t>Used SSA for H</a:t>
            </a:r>
            <a:r>
              <a:rPr lang="en-US" baseline="30000" dirty="0"/>
              <a:t>a</a:t>
            </a:r>
            <a:r>
              <a:rPr lang="en-US" dirty="0"/>
              <a:t>=1km</a:t>
            </a:r>
          </a:p>
        </p:txBody>
      </p:sp>
    </p:spTree>
    <p:extLst>
      <p:ext uri="{BB962C8B-B14F-4D97-AF65-F5344CB8AC3E}">
        <p14:creationId xmlns:p14="http://schemas.microsoft.com/office/powerpoint/2010/main" val="3888428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0363986F-EDEA-41E0-9799-2AE2E009A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975" y="1482254"/>
            <a:ext cx="4608576" cy="4608576"/>
          </a:xfrm>
          <a:prstGeom prst="rect">
            <a:avLst/>
          </a:prstGeom>
        </p:spPr>
      </p:pic>
      <p:sp>
        <p:nvSpPr>
          <p:cNvPr id="8195" name="Text Box 1"/>
          <p:cNvSpPr txBox="1">
            <a:spLocks noChangeArrowheads="1"/>
          </p:cNvSpPr>
          <p:nvPr/>
        </p:nvSpPr>
        <p:spPr bwMode="auto">
          <a:xfrm>
            <a:off x="457200" y="131805"/>
            <a:ext cx="8229600" cy="103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a:buSzPct val="100000"/>
            </a:pPr>
            <a:r>
              <a:rPr lang="en-US" altLang="en-US" sz="3200" b="1" dirty="0">
                <a:solidFill>
                  <a:srgbClr val="000000"/>
                </a:solidFill>
                <a:latin typeface="Calibri" panose="020F0502020204030204" pitchFamily="34" charset="0"/>
              </a:rPr>
              <a:t>Mineral Dust, 2018</a:t>
            </a:r>
          </a:p>
          <a:p>
            <a:pPr algn="ctr" eaLnBrk="1" hangingPunct="1">
              <a:buSzPct val="100000"/>
            </a:pPr>
            <a:r>
              <a:rPr lang="en-US" altLang="en-US" sz="3200" b="1" dirty="0">
                <a:solidFill>
                  <a:srgbClr val="000000"/>
                </a:solidFill>
                <a:latin typeface="Calibri" panose="020F0502020204030204" pitchFamily="34" charset="0"/>
              </a:rPr>
              <a:t>AOD Validation: Africa, v1 vs v2</a:t>
            </a:r>
          </a:p>
        </p:txBody>
      </p:sp>
      <p:sp>
        <p:nvSpPr>
          <p:cNvPr id="14" name="TextBox 13">
            <a:extLst>
              <a:ext uri="{FF2B5EF4-FFF2-40B4-BE49-F238E27FC236}">
                <a16:creationId xmlns:a16="http://schemas.microsoft.com/office/drawing/2014/main" id="{75D22D09-2CA6-407D-8E09-62F0290E3EEC}"/>
              </a:ext>
            </a:extLst>
          </p:cNvPr>
          <p:cNvSpPr txBox="1"/>
          <p:nvPr/>
        </p:nvSpPr>
        <p:spPr>
          <a:xfrm>
            <a:off x="1537210" y="1482254"/>
            <a:ext cx="527709" cy="461665"/>
          </a:xfrm>
          <a:prstGeom prst="rect">
            <a:avLst/>
          </a:prstGeom>
          <a:noFill/>
        </p:spPr>
        <p:txBody>
          <a:bodyPr wrap="none" rtlCol="0">
            <a:spAutoFit/>
          </a:bodyPr>
          <a:lstStyle/>
          <a:p>
            <a:r>
              <a:rPr lang="en-US" sz="2400" b="1" dirty="0"/>
              <a:t>v1</a:t>
            </a:r>
          </a:p>
        </p:txBody>
      </p:sp>
      <p:pic>
        <p:nvPicPr>
          <p:cNvPr id="3" name="Picture 4" descr="epic_corr.jpg">
            <a:extLst>
              <a:ext uri="{FF2B5EF4-FFF2-40B4-BE49-F238E27FC236}">
                <a16:creationId xmlns:a16="http://schemas.microsoft.com/office/drawing/2014/main" id="{C83944B4-372C-4B0C-BC03-92715082BF6F}"/>
              </a:ext>
            </a:extLst>
          </p:cNvPr>
          <p:cNvPicPr>
            <a:picLocks noChangeAspect="1"/>
          </p:cNvPicPr>
          <p:nvPr/>
        </p:nvPicPr>
        <p:blipFill rotWithShape="1">
          <a:blip r:embed="rId4">
            <a:extLst>
              <a:ext uri="{28A0092B-C50C-407E-A947-70E740481C1C}">
                <a14:useLocalDpi xmlns:a14="http://schemas.microsoft.com/office/drawing/2010/main" val="0"/>
              </a:ext>
            </a:extLst>
          </a:blip>
          <a:srcRect l="40070" t="23749" r="33261" b="26146"/>
          <a:stretch/>
        </p:blipFill>
        <p:spPr bwMode="auto">
          <a:xfrm>
            <a:off x="399448" y="2560320"/>
            <a:ext cx="2615601" cy="241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Right 8">
            <a:extLst>
              <a:ext uri="{FF2B5EF4-FFF2-40B4-BE49-F238E27FC236}">
                <a16:creationId xmlns:a16="http://schemas.microsoft.com/office/drawing/2014/main" id="{A5FCCF08-FCC5-430E-841B-8904EFC9E0A0}"/>
              </a:ext>
            </a:extLst>
          </p:cNvPr>
          <p:cNvSpPr/>
          <p:nvPr/>
        </p:nvSpPr>
        <p:spPr bwMode="auto">
          <a:xfrm>
            <a:off x="3583355" y="3175055"/>
            <a:ext cx="906162" cy="8423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53B1125F-2C75-4F59-AC68-C111E7AE69C9}"/>
              </a:ext>
            </a:extLst>
          </p:cNvPr>
          <p:cNvSpPr txBox="1"/>
          <p:nvPr/>
        </p:nvSpPr>
        <p:spPr>
          <a:xfrm>
            <a:off x="5523888" y="1482253"/>
            <a:ext cx="527709" cy="461665"/>
          </a:xfrm>
          <a:prstGeom prst="rect">
            <a:avLst/>
          </a:prstGeom>
          <a:noFill/>
        </p:spPr>
        <p:txBody>
          <a:bodyPr wrap="none" rtlCol="0">
            <a:spAutoFit/>
          </a:bodyPr>
          <a:lstStyle/>
          <a:p>
            <a:r>
              <a:rPr lang="en-US" sz="2400" b="1" dirty="0"/>
              <a:t>v2</a:t>
            </a:r>
          </a:p>
        </p:txBody>
      </p:sp>
      <p:sp>
        <p:nvSpPr>
          <p:cNvPr id="19" name="Oval 18">
            <a:extLst>
              <a:ext uri="{FF2B5EF4-FFF2-40B4-BE49-F238E27FC236}">
                <a16:creationId xmlns:a16="http://schemas.microsoft.com/office/drawing/2014/main" id="{5F5ABE55-B0A5-4A2E-82D6-70C820FD7653}"/>
              </a:ext>
            </a:extLst>
          </p:cNvPr>
          <p:cNvSpPr/>
          <p:nvPr/>
        </p:nvSpPr>
        <p:spPr bwMode="auto">
          <a:xfrm>
            <a:off x="626076" y="2759677"/>
            <a:ext cx="1861751" cy="1894702"/>
          </a:xfrm>
          <a:prstGeom prst="ellipse">
            <a:avLst/>
          </a:prstGeom>
          <a:solidFill>
            <a:schemeClr val="bg1">
              <a:alpha val="0"/>
            </a:schemeClr>
          </a:solidFill>
          <a:ln w="9525" cap="flat" cmpd="sng" algn="ctr">
            <a:solidFill>
              <a:srgbClr val="FFC000"/>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2538902"/>
                      <a:gd name="connsiteY0" fmla="*/ 477795 h 955589"/>
                      <a:gd name="connsiteX1" fmla="*/ 1269451 w 2538902"/>
                      <a:gd name="connsiteY1" fmla="*/ 0 h 955589"/>
                      <a:gd name="connsiteX2" fmla="*/ 2538902 w 2538902"/>
                      <a:gd name="connsiteY2" fmla="*/ 477795 h 955589"/>
                      <a:gd name="connsiteX3" fmla="*/ 1269451 w 2538902"/>
                      <a:gd name="connsiteY3" fmla="*/ 955590 h 955589"/>
                      <a:gd name="connsiteX4" fmla="*/ 0 w 2538902"/>
                      <a:gd name="connsiteY4" fmla="*/ 477795 h 95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902" h="955589" fill="none" extrusionOk="0">
                        <a:moveTo>
                          <a:pt x="0" y="477795"/>
                        </a:moveTo>
                        <a:cubicBezTo>
                          <a:pt x="155652" y="232381"/>
                          <a:pt x="641641" y="-150826"/>
                          <a:pt x="1269451" y="0"/>
                        </a:cubicBezTo>
                        <a:cubicBezTo>
                          <a:pt x="1920320" y="-7692"/>
                          <a:pt x="2486176" y="263557"/>
                          <a:pt x="2538902" y="477795"/>
                        </a:cubicBezTo>
                        <a:cubicBezTo>
                          <a:pt x="2523923" y="598824"/>
                          <a:pt x="1906554" y="1044525"/>
                          <a:pt x="1269451" y="955590"/>
                        </a:cubicBezTo>
                        <a:cubicBezTo>
                          <a:pt x="628958" y="989519"/>
                          <a:pt x="25025" y="747691"/>
                          <a:pt x="0" y="477795"/>
                        </a:cubicBezTo>
                        <a:close/>
                      </a:path>
                      <a:path w="2538902" h="955589" stroke="0" extrusionOk="0">
                        <a:moveTo>
                          <a:pt x="0" y="477795"/>
                        </a:moveTo>
                        <a:cubicBezTo>
                          <a:pt x="-154475" y="118632"/>
                          <a:pt x="487231" y="30447"/>
                          <a:pt x="1269451" y="0"/>
                        </a:cubicBezTo>
                        <a:cubicBezTo>
                          <a:pt x="1996897" y="5547"/>
                          <a:pt x="2510814" y="214809"/>
                          <a:pt x="2538902" y="477795"/>
                        </a:cubicBezTo>
                        <a:cubicBezTo>
                          <a:pt x="2459296" y="819414"/>
                          <a:pt x="1956177" y="1035028"/>
                          <a:pt x="1269451" y="955590"/>
                        </a:cubicBezTo>
                        <a:cubicBezTo>
                          <a:pt x="536150" y="937971"/>
                          <a:pt x="64131" y="772316"/>
                          <a:pt x="0" y="477795"/>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6FAFDADD-9DAB-493F-A822-144B0BFFBE3E}"/>
              </a:ext>
            </a:extLst>
          </p:cNvPr>
          <p:cNvSpPr txBox="1"/>
          <p:nvPr/>
        </p:nvSpPr>
        <p:spPr>
          <a:xfrm>
            <a:off x="3500873" y="2473411"/>
            <a:ext cx="1071127" cy="276999"/>
          </a:xfrm>
          <a:prstGeom prst="rect">
            <a:avLst/>
          </a:prstGeom>
          <a:noFill/>
        </p:spPr>
        <p:txBody>
          <a:bodyPr wrap="none" rtlCol="0">
            <a:spAutoFit/>
          </a:bodyPr>
          <a:lstStyle/>
          <a:p>
            <a:r>
              <a:rPr lang="en-US" sz="1200" dirty="0"/>
              <a:t>improvement</a:t>
            </a:r>
          </a:p>
        </p:txBody>
      </p:sp>
    </p:spTree>
    <p:extLst>
      <p:ext uri="{BB962C8B-B14F-4D97-AF65-F5344CB8AC3E}">
        <p14:creationId xmlns:p14="http://schemas.microsoft.com/office/powerpoint/2010/main" val="238808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0"/>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SSA</a:t>
            </a:r>
            <a:r>
              <a:rPr lang="en-US" altLang="en-US" sz="3200" b="1" baseline="-25000" dirty="0">
                <a:solidFill>
                  <a:srgbClr val="000000"/>
                </a:solidFill>
                <a:latin typeface="Calibri" panose="020F0502020204030204" pitchFamily="34" charset="0"/>
              </a:rPr>
              <a:t>443</a:t>
            </a:r>
            <a:r>
              <a:rPr lang="en-US" altLang="en-US" sz="3200" b="1" dirty="0">
                <a:solidFill>
                  <a:srgbClr val="000000"/>
                </a:solidFill>
                <a:latin typeface="Calibri" panose="020F0502020204030204" pitchFamily="34" charset="0"/>
              </a:rPr>
              <a:t> Validation: 2018</a:t>
            </a:r>
          </a:p>
        </p:txBody>
      </p:sp>
      <p:sp>
        <p:nvSpPr>
          <p:cNvPr id="10" name="TextBox 9">
            <a:extLst>
              <a:ext uri="{FF2B5EF4-FFF2-40B4-BE49-F238E27FC236}">
                <a16:creationId xmlns:a16="http://schemas.microsoft.com/office/drawing/2014/main" id="{3DBE66B3-EED0-429B-9E1C-C0DAAFC84D4C}"/>
              </a:ext>
            </a:extLst>
          </p:cNvPr>
          <p:cNvSpPr txBox="1"/>
          <p:nvPr/>
        </p:nvSpPr>
        <p:spPr>
          <a:xfrm>
            <a:off x="1405362" y="1118992"/>
            <a:ext cx="1672958" cy="461665"/>
          </a:xfrm>
          <a:prstGeom prst="rect">
            <a:avLst/>
          </a:prstGeom>
          <a:noFill/>
        </p:spPr>
        <p:txBody>
          <a:bodyPr wrap="none" rtlCol="0">
            <a:spAutoFit/>
          </a:bodyPr>
          <a:lstStyle/>
          <a:p>
            <a:r>
              <a:rPr lang="en-US" sz="1200" dirty="0"/>
              <a:t>MAIAC AOT &gt; 0.6</a:t>
            </a:r>
          </a:p>
          <a:p>
            <a:r>
              <a:rPr lang="en-US" sz="1200" dirty="0"/>
              <a:t>AERONET AOT &gt; 0.4</a:t>
            </a:r>
          </a:p>
        </p:txBody>
      </p:sp>
      <p:sp>
        <p:nvSpPr>
          <p:cNvPr id="12" name="TextBox 11">
            <a:extLst>
              <a:ext uri="{FF2B5EF4-FFF2-40B4-BE49-F238E27FC236}">
                <a16:creationId xmlns:a16="http://schemas.microsoft.com/office/drawing/2014/main" id="{1FD186C7-EFDE-49FC-8AC8-8A2052E68382}"/>
              </a:ext>
            </a:extLst>
          </p:cNvPr>
          <p:cNvSpPr txBox="1"/>
          <p:nvPr/>
        </p:nvSpPr>
        <p:spPr>
          <a:xfrm>
            <a:off x="4546951" y="1118992"/>
            <a:ext cx="1672958" cy="461665"/>
          </a:xfrm>
          <a:prstGeom prst="rect">
            <a:avLst/>
          </a:prstGeom>
          <a:noFill/>
        </p:spPr>
        <p:txBody>
          <a:bodyPr wrap="none" rtlCol="0">
            <a:spAutoFit/>
          </a:bodyPr>
          <a:lstStyle/>
          <a:p>
            <a:r>
              <a:rPr lang="en-US" sz="1200" dirty="0"/>
              <a:t>MAIAC AOT &gt; 0.6</a:t>
            </a:r>
          </a:p>
          <a:p>
            <a:r>
              <a:rPr lang="en-US" sz="1200" dirty="0"/>
              <a:t>AERONET AOT &gt; 0.6</a:t>
            </a:r>
          </a:p>
        </p:txBody>
      </p:sp>
      <p:pic>
        <p:nvPicPr>
          <p:cNvPr id="3" name="Picture 2" descr="Chart, scatter chart&#10;&#10;Description automatically generated">
            <a:extLst>
              <a:ext uri="{FF2B5EF4-FFF2-40B4-BE49-F238E27FC236}">
                <a16:creationId xmlns:a16="http://schemas.microsoft.com/office/drawing/2014/main" id="{B759DC56-2E50-416C-A3E0-FBFF1FF7B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71" y="1580657"/>
            <a:ext cx="2743200" cy="2743200"/>
          </a:xfrm>
          <a:prstGeom prst="rect">
            <a:avLst/>
          </a:prstGeom>
        </p:spPr>
      </p:pic>
      <p:pic>
        <p:nvPicPr>
          <p:cNvPr id="5" name="Picture 4" descr="Chart, scatter chart&#10;&#10;Description automatically generated">
            <a:extLst>
              <a:ext uri="{FF2B5EF4-FFF2-40B4-BE49-F238E27FC236}">
                <a16:creationId xmlns:a16="http://schemas.microsoft.com/office/drawing/2014/main" id="{DBD9C069-55F6-4367-9CD5-0FCBA58D7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830" y="1581707"/>
            <a:ext cx="2743200" cy="2743200"/>
          </a:xfrm>
          <a:prstGeom prst="rect">
            <a:avLst/>
          </a:prstGeom>
        </p:spPr>
      </p:pic>
      <p:pic>
        <p:nvPicPr>
          <p:cNvPr id="7" name="Picture 6" descr="Chart, scatter chart&#10;&#10;Description automatically generated">
            <a:extLst>
              <a:ext uri="{FF2B5EF4-FFF2-40B4-BE49-F238E27FC236}">
                <a16:creationId xmlns:a16="http://schemas.microsoft.com/office/drawing/2014/main" id="{415E4FBF-2D1C-4519-B053-0AC64355A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71" y="4131276"/>
            <a:ext cx="2743200" cy="2743200"/>
          </a:xfrm>
          <a:prstGeom prst="rect">
            <a:avLst/>
          </a:prstGeom>
        </p:spPr>
      </p:pic>
      <p:pic>
        <p:nvPicPr>
          <p:cNvPr id="14" name="Picture 13" descr="Chart, scatter chart&#10;&#10;Description automatically generated">
            <a:extLst>
              <a:ext uri="{FF2B5EF4-FFF2-40B4-BE49-F238E27FC236}">
                <a16:creationId xmlns:a16="http://schemas.microsoft.com/office/drawing/2014/main" id="{FE1D9F54-8818-407B-963C-15CA39739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1830" y="4114800"/>
            <a:ext cx="2743200" cy="2743200"/>
          </a:xfrm>
          <a:prstGeom prst="rect">
            <a:avLst/>
          </a:prstGeom>
        </p:spPr>
      </p:pic>
    </p:spTree>
    <p:extLst>
      <p:ext uri="{BB962C8B-B14F-4D97-AF65-F5344CB8AC3E}">
        <p14:creationId xmlns:p14="http://schemas.microsoft.com/office/powerpoint/2010/main" val="299089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0"/>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SSA</a:t>
            </a:r>
            <a:r>
              <a:rPr lang="en-US" altLang="en-US" sz="3200" b="1" baseline="-25000" dirty="0">
                <a:solidFill>
                  <a:srgbClr val="000000"/>
                </a:solidFill>
                <a:latin typeface="Calibri" panose="020F0502020204030204" pitchFamily="34" charset="0"/>
              </a:rPr>
              <a:t>443</a:t>
            </a:r>
            <a:r>
              <a:rPr lang="en-US" altLang="en-US" sz="3200" b="1" dirty="0">
                <a:solidFill>
                  <a:srgbClr val="000000"/>
                </a:solidFill>
                <a:latin typeface="Calibri" panose="020F0502020204030204" pitchFamily="34" charset="0"/>
              </a:rPr>
              <a:t> Validation: 2018</a:t>
            </a:r>
          </a:p>
        </p:txBody>
      </p:sp>
      <p:sp>
        <p:nvSpPr>
          <p:cNvPr id="10" name="TextBox 9">
            <a:extLst>
              <a:ext uri="{FF2B5EF4-FFF2-40B4-BE49-F238E27FC236}">
                <a16:creationId xmlns:a16="http://schemas.microsoft.com/office/drawing/2014/main" id="{3DBE66B3-EED0-429B-9E1C-C0DAAFC84D4C}"/>
              </a:ext>
            </a:extLst>
          </p:cNvPr>
          <p:cNvSpPr txBox="1"/>
          <p:nvPr/>
        </p:nvSpPr>
        <p:spPr>
          <a:xfrm>
            <a:off x="1405362" y="1118992"/>
            <a:ext cx="1672958" cy="461665"/>
          </a:xfrm>
          <a:prstGeom prst="rect">
            <a:avLst/>
          </a:prstGeom>
          <a:noFill/>
        </p:spPr>
        <p:txBody>
          <a:bodyPr wrap="none" rtlCol="0">
            <a:spAutoFit/>
          </a:bodyPr>
          <a:lstStyle/>
          <a:p>
            <a:r>
              <a:rPr lang="en-US" sz="1200" dirty="0"/>
              <a:t>MAIAC AOT &gt; 0.6</a:t>
            </a:r>
          </a:p>
          <a:p>
            <a:r>
              <a:rPr lang="en-US" sz="1200" dirty="0"/>
              <a:t>AERONET AOT &gt; 0.4</a:t>
            </a:r>
          </a:p>
        </p:txBody>
      </p:sp>
      <p:sp>
        <p:nvSpPr>
          <p:cNvPr id="12" name="TextBox 11">
            <a:extLst>
              <a:ext uri="{FF2B5EF4-FFF2-40B4-BE49-F238E27FC236}">
                <a16:creationId xmlns:a16="http://schemas.microsoft.com/office/drawing/2014/main" id="{1FD186C7-EFDE-49FC-8AC8-8A2052E68382}"/>
              </a:ext>
            </a:extLst>
          </p:cNvPr>
          <p:cNvSpPr txBox="1"/>
          <p:nvPr/>
        </p:nvSpPr>
        <p:spPr>
          <a:xfrm>
            <a:off x="4546951" y="1118992"/>
            <a:ext cx="1672958" cy="461665"/>
          </a:xfrm>
          <a:prstGeom prst="rect">
            <a:avLst/>
          </a:prstGeom>
          <a:noFill/>
        </p:spPr>
        <p:txBody>
          <a:bodyPr wrap="none" rtlCol="0">
            <a:spAutoFit/>
          </a:bodyPr>
          <a:lstStyle/>
          <a:p>
            <a:r>
              <a:rPr lang="en-US" sz="1200" dirty="0"/>
              <a:t>MAIAC AOT &gt; 0.6</a:t>
            </a:r>
          </a:p>
          <a:p>
            <a:r>
              <a:rPr lang="en-US" sz="1200" dirty="0"/>
              <a:t>AERONET AOT &gt; 0.6</a:t>
            </a:r>
          </a:p>
        </p:txBody>
      </p:sp>
      <p:pic>
        <p:nvPicPr>
          <p:cNvPr id="6" name="Picture 5" descr="Chart, scatter chart&#10;&#10;Description automatically generated">
            <a:extLst>
              <a:ext uri="{FF2B5EF4-FFF2-40B4-BE49-F238E27FC236}">
                <a16:creationId xmlns:a16="http://schemas.microsoft.com/office/drawing/2014/main" id="{78B9F331-9C32-4655-9E3A-F7E907FFDE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71" y="4131275"/>
            <a:ext cx="2743200" cy="2743200"/>
          </a:xfrm>
          <a:prstGeom prst="rect">
            <a:avLst/>
          </a:prstGeom>
        </p:spPr>
      </p:pic>
      <p:pic>
        <p:nvPicPr>
          <p:cNvPr id="8" name="Picture 7" descr="Chart, scatter chart&#10;&#10;Description automatically generated">
            <a:extLst>
              <a:ext uri="{FF2B5EF4-FFF2-40B4-BE49-F238E27FC236}">
                <a16:creationId xmlns:a16="http://schemas.microsoft.com/office/drawing/2014/main" id="{5A9EA106-3ED4-4F9D-B7E5-84FBEB6A7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138" y="4114800"/>
            <a:ext cx="2743200" cy="2743200"/>
          </a:xfrm>
          <a:prstGeom prst="rect">
            <a:avLst/>
          </a:prstGeom>
        </p:spPr>
      </p:pic>
      <p:pic>
        <p:nvPicPr>
          <p:cNvPr id="3" name="Picture 2" descr="Chart, scatter chart&#10;&#10;Description automatically generated">
            <a:extLst>
              <a:ext uri="{FF2B5EF4-FFF2-40B4-BE49-F238E27FC236}">
                <a16:creationId xmlns:a16="http://schemas.microsoft.com/office/drawing/2014/main" id="{55F44BB4-C578-4D24-B6B7-D2802AB0A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79" y="1595408"/>
            <a:ext cx="2743200" cy="2743200"/>
          </a:xfrm>
          <a:prstGeom prst="rect">
            <a:avLst/>
          </a:prstGeom>
        </p:spPr>
      </p:pic>
      <p:pic>
        <p:nvPicPr>
          <p:cNvPr id="5" name="Picture 4" descr="Chart, scatter chart&#10;&#10;Description automatically generated">
            <a:extLst>
              <a:ext uri="{FF2B5EF4-FFF2-40B4-BE49-F238E27FC236}">
                <a16:creationId xmlns:a16="http://schemas.microsoft.com/office/drawing/2014/main" id="{BF2591CD-0113-4D40-A6CD-CB4F023100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5138" y="1595408"/>
            <a:ext cx="2743200" cy="2743200"/>
          </a:xfrm>
          <a:prstGeom prst="rect">
            <a:avLst/>
          </a:prstGeom>
        </p:spPr>
      </p:pic>
    </p:spTree>
    <p:extLst>
      <p:ext uri="{BB962C8B-B14F-4D97-AF65-F5344CB8AC3E}">
        <p14:creationId xmlns:p14="http://schemas.microsoft.com/office/powerpoint/2010/main" val="313732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0"/>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SSA</a:t>
            </a:r>
            <a:r>
              <a:rPr lang="en-US" altLang="en-US" sz="3200" b="1" baseline="-25000" dirty="0">
                <a:solidFill>
                  <a:srgbClr val="000000"/>
                </a:solidFill>
                <a:latin typeface="Calibri" panose="020F0502020204030204" pitchFamily="34" charset="0"/>
              </a:rPr>
              <a:t>443</a:t>
            </a:r>
            <a:r>
              <a:rPr lang="en-US" altLang="en-US" sz="3200" b="1" dirty="0">
                <a:solidFill>
                  <a:srgbClr val="000000"/>
                </a:solidFill>
                <a:latin typeface="Calibri" panose="020F0502020204030204" pitchFamily="34" charset="0"/>
              </a:rPr>
              <a:t> Validation: 2018</a:t>
            </a:r>
          </a:p>
        </p:txBody>
      </p:sp>
      <p:sp>
        <p:nvSpPr>
          <p:cNvPr id="10" name="TextBox 9">
            <a:extLst>
              <a:ext uri="{FF2B5EF4-FFF2-40B4-BE49-F238E27FC236}">
                <a16:creationId xmlns:a16="http://schemas.microsoft.com/office/drawing/2014/main" id="{3DBE66B3-EED0-429B-9E1C-C0DAAFC84D4C}"/>
              </a:ext>
            </a:extLst>
          </p:cNvPr>
          <p:cNvSpPr txBox="1"/>
          <p:nvPr/>
        </p:nvSpPr>
        <p:spPr>
          <a:xfrm>
            <a:off x="1405362" y="1118992"/>
            <a:ext cx="1672958" cy="461665"/>
          </a:xfrm>
          <a:prstGeom prst="rect">
            <a:avLst/>
          </a:prstGeom>
          <a:noFill/>
        </p:spPr>
        <p:txBody>
          <a:bodyPr wrap="none" rtlCol="0">
            <a:spAutoFit/>
          </a:bodyPr>
          <a:lstStyle/>
          <a:p>
            <a:r>
              <a:rPr lang="en-US" sz="1200" dirty="0"/>
              <a:t>MAIAC AOT &gt; 0.6</a:t>
            </a:r>
          </a:p>
          <a:p>
            <a:r>
              <a:rPr lang="en-US" sz="1200" dirty="0"/>
              <a:t>AERONET AOT &gt; 0.4</a:t>
            </a:r>
          </a:p>
        </p:txBody>
      </p:sp>
      <p:sp>
        <p:nvSpPr>
          <p:cNvPr id="12" name="TextBox 11">
            <a:extLst>
              <a:ext uri="{FF2B5EF4-FFF2-40B4-BE49-F238E27FC236}">
                <a16:creationId xmlns:a16="http://schemas.microsoft.com/office/drawing/2014/main" id="{1FD186C7-EFDE-49FC-8AC8-8A2052E68382}"/>
              </a:ext>
            </a:extLst>
          </p:cNvPr>
          <p:cNvSpPr txBox="1"/>
          <p:nvPr/>
        </p:nvSpPr>
        <p:spPr>
          <a:xfrm>
            <a:off x="4546951" y="1118992"/>
            <a:ext cx="1672958" cy="461665"/>
          </a:xfrm>
          <a:prstGeom prst="rect">
            <a:avLst/>
          </a:prstGeom>
          <a:noFill/>
        </p:spPr>
        <p:txBody>
          <a:bodyPr wrap="none" rtlCol="0">
            <a:spAutoFit/>
          </a:bodyPr>
          <a:lstStyle/>
          <a:p>
            <a:r>
              <a:rPr lang="en-US" sz="1200" dirty="0"/>
              <a:t>MAIAC AOT &gt; 0.6</a:t>
            </a:r>
          </a:p>
          <a:p>
            <a:r>
              <a:rPr lang="en-US" sz="1200" dirty="0"/>
              <a:t>AERONET AOT &gt; 0.6</a:t>
            </a:r>
          </a:p>
        </p:txBody>
      </p:sp>
      <p:sp>
        <p:nvSpPr>
          <p:cNvPr id="16" name="TextBox 15">
            <a:extLst>
              <a:ext uri="{FF2B5EF4-FFF2-40B4-BE49-F238E27FC236}">
                <a16:creationId xmlns:a16="http://schemas.microsoft.com/office/drawing/2014/main" id="{5879C15F-24A6-4E54-992B-97FA84B7794A}"/>
              </a:ext>
            </a:extLst>
          </p:cNvPr>
          <p:cNvSpPr txBox="1"/>
          <p:nvPr/>
        </p:nvSpPr>
        <p:spPr>
          <a:xfrm>
            <a:off x="6911546" y="4959178"/>
            <a:ext cx="1928733" cy="369332"/>
          </a:xfrm>
          <a:prstGeom prst="rect">
            <a:avLst/>
          </a:prstGeom>
          <a:noFill/>
        </p:spPr>
        <p:txBody>
          <a:bodyPr wrap="none" rtlCol="0">
            <a:spAutoFit/>
          </a:bodyPr>
          <a:lstStyle/>
          <a:p>
            <a:r>
              <a:rPr lang="en-US" dirty="0"/>
              <a:t>Biomass Burning</a:t>
            </a:r>
          </a:p>
        </p:txBody>
      </p:sp>
      <p:pic>
        <p:nvPicPr>
          <p:cNvPr id="2" name="Picture 1" descr="Chart, scatter chart&#10;&#10;Description automatically generated">
            <a:extLst>
              <a:ext uri="{FF2B5EF4-FFF2-40B4-BE49-F238E27FC236}">
                <a16:creationId xmlns:a16="http://schemas.microsoft.com/office/drawing/2014/main" id="{725FBC17-0E7B-4069-85B3-47A6517FF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71" y="1580657"/>
            <a:ext cx="2743200" cy="2743200"/>
          </a:xfrm>
          <a:prstGeom prst="rect">
            <a:avLst/>
          </a:prstGeom>
        </p:spPr>
      </p:pic>
      <p:pic>
        <p:nvPicPr>
          <p:cNvPr id="4" name="Picture 3" descr="Chart, scatter chart&#10;&#10;Description automatically generated">
            <a:extLst>
              <a:ext uri="{FF2B5EF4-FFF2-40B4-BE49-F238E27FC236}">
                <a16:creationId xmlns:a16="http://schemas.microsoft.com/office/drawing/2014/main" id="{D24E3E64-244B-46D2-BA39-EF7C5D98D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830" y="1580657"/>
            <a:ext cx="2743200" cy="2743200"/>
          </a:xfrm>
          <a:prstGeom prst="rect">
            <a:avLst/>
          </a:prstGeom>
        </p:spPr>
      </p:pic>
      <p:sp>
        <p:nvSpPr>
          <p:cNvPr id="6" name="TextBox 5">
            <a:extLst>
              <a:ext uri="{FF2B5EF4-FFF2-40B4-BE49-F238E27FC236}">
                <a16:creationId xmlns:a16="http://schemas.microsoft.com/office/drawing/2014/main" id="{39ED3928-DFF6-4A87-BAF1-3A6FB59231D4}"/>
              </a:ext>
            </a:extLst>
          </p:cNvPr>
          <p:cNvSpPr txBox="1"/>
          <p:nvPr/>
        </p:nvSpPr>
        <p:spPr>
          <a:xfrm>
            <a:off x="6837405" y="2446637"/>
            <a:ext cx="2174789" cy="646331"/>
          </a:xfrm>
          <a:prstGeom prst="rect">
            <a:avLst/>
          </a:prstGeom>
          <a:noFill/>
        </p:spPr>
        <p:txBody>
          <a:bodyPr wrap="square" rtlCol="0">
            <a:spAutoFit/>
          </a:bodyPr>
          <a:lstStyle/>
          <a:p>
            <a:r>
              <a:rPr lang="en-US" dirty="0"/>
              <a:t>Mixture of Dust and Biomass Burning</a:t>
            </a:r>
          </a:p>
        </p:txBody>
      </p:sp>
      <p:pic>
        <p:nvPicPr>
          <p:cNvPr id="14" name="Picture 13" descr="Chart, scatter chart&#10;&#10;Description automatically generated">
            <a:extLst>
              <a:ext uri="{FF2B5EF4-FFF2-40B4-BE49-F238E27FC236}">
                <a16:creationId xmlns:a16="http://schemas.microsoft.com/office/drawing/2014/main" id="{BC7C014A-8B44-4392-B25E-6EF41CBB9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1830" y="4114800"/>
            <a:ext cx="2743200" cy="2743200"/>
          </a:xfrm>
          <a:prstGeom prst="rect">
            <a:avLst/>
          </a:prstGeom>
        </p:spPr>
      </p:pic>
      <p:pic>
        <p:nvPicPr>
          <p:cNvPr id="7" name="Picture 6" descr="Chart, scatter chart&#10;&#10;Description automatically generated">
            <a:extLst>
              <a:ext uri="{FF2B5EF4-FFF2-40B4-BE49-F238E27FC236}">
                <a16:creationId xmlns:a16="http://schemas.microsoft.com/office/drawing/2014/main" id="{9E66A532-7C25-4585-A93A-BAC72E6E92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571" y="4114800"/>
            <a:ext cx="2743200" cy="2743200"/>
          </a:xfrm>
          <a:prstGeom prst="rect">
            <a:avLst/>
          </a:prstGeom>
        </p:spPr>
      </p:pic>
    </p:spTree>
    <p:extLst>
      <p:ext uri="{BB962C8B-B14F-4D97-AF65-F5344CB8AC3E}">
        <p14:creationId xmlns:p14="http://schemas.microsoft.com/office/powerpoint/2010/main" val="263918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0"/>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SSA</a:t>
            </a:r>
            <a:r>
              <a:rPr lang="en-US" altLang="en-US" sz="3200" b="1" baseline="-25000" dirty="0">
                <a:solidFill>
                  <a:srgbClr val="000000"/>
                </a:solidFill>
                <a:latin typeface="Calibri" panose="020F0502020204030204" pitchFamily="34" charset="0"/>
              </a:rPr>
              <a:t>443</a:t>
            </a:r>
            <a:r>
              <a:rPr lang="en-US" altLang="en-US" sz="3200" b="1" dirty="0">
                <a:solidFill>
                  <a:srgbClr val="000000"/>
                </a:solidFill>
                <a:latin typeface="Calibri" panose="020F0502020204030204" pitchFamily="34" charset="0"/>
              </a:rPr>
              <a:t> Validation: 2018</a:t>
            </a:r>
          </a:p>
        </p:txBody>
      </p:sp>
      <p:sp>
        <p:nvSpPr>
          <p:cNvPr id="10" name="TextBox 9">
            <a:extLst>
              <a:ext uri="{FF2B5EF4-FFF2-40B4-BE49-F238E27FC236}">
                <a16:creationId xmlns:a16="http://schemas.microsoft.com/office/drawing/2014/main" id="{3DBE66B3-EED0-429B-9E1C-C0DAAFC84D4C}"/>
              </a:ext>
            </a:extLst>
          </p:cNvPr>
          <p:cNvSpPr txBox="1"/>
          <p:nvPr/>
        </p:nvSpPr>
        <p:spPr>
          <a:xfrm>
            <a:off x="1405362" y="1118992"/>
            <a:ext cx="1672958" cy="461665"/>
          </a:xfrm>
          <a:prstGeom prst="rect">
            <a:avLst/>
          </a:prstGeom>
          <a:noFill/>
        </p:spPr>
        <p:txBody>
          <a:bodyPr wrap="none" rtlCol="0">
            <a:spAutoFit/>
          </a:bodyPr>
          <a:lstStyle/>
          <a:p>
            <a:r>
              <a:rPr lang="en-US" sz="1200" dirty="0"/>
              <a:t>MAIAC AOT &gt; 0.6</a:t>
            </a:r>
          </a:p>
          <a:p>
            <a:r>
              <a:rPr lang="en-US" sz="1200" dirty="0"/>
              <a:t>AERONET AOT &gt; 0.4</a:t>
            </a:r>
          </a:p>
        </p:txBody>
      </p:sp>
      <p:sp>
        <p:nvSpPr>
          <p:cNvPr id="12" name="TextBox 11">
            <a:extLst>
              <a:ext uri="{FF2B5EF4-FFF2-40B4-BE49-F238E27FC236}">
                <a16:creationId xmlns:a16="http://schemas.microsoft.com/office/drawing/2014/main" id="{1FD186C7-EFDE-49FC-8AC8-8A2052E68382}"/>
              </a:ext>
            </a:extLst>
          </p:cNvPr>
          <p:cNvSpPr txBox="1"/>
          <p:nvPr/>
        </p:nvSpPr>
        <p:spPr>
          <a:xfrm>
            <a:off x="4546951" y="1118992"/>
            <a:ext cx="1672958" cy="461665"/>
          </a:xfrm>
          <a:prstGeom prst="rect">
            <a:avLst/>
          </a:prstGeom>
          <a:noFill/>
        </p:spPr>
        <p:txBody>
          <a:bodyPr wrap="none" rtlCol="0">
            <a:spAutoFit/>
          </a:bodyPr>
          <a:lstStyle/>
          <a:p>
            <a:r>
              <a:rPr lang="en-US" sz="1200" dirty="0"/>
              <a:t>MAIAC AOT &gt; 0.6</a:t>
            </a:r>
          </a:p>
          <a:p>
            <a:r>
              <a:rPr lang="en-US" sz="1200" dirty="0"/>
              <a:t>AERONET AOT &gt; 0.6</a:t>
            </a:r>
          </a:p>
        </p:txBody>
      </p:sp>
      <p:pic>
        <p:nvPicPr>
          <p:cNvPr id="2" name="Picture 1" descr="Chart, scatter chart&#10;&#10;Description automatically generated">
            <a:extLst>
              <a:ext uri="{FF2B5EF4-FFF2-40B4-BE49-F238E27FC236}">
                <a16:creationId xmlns:a16="http://schemas.microsoft.com/office/drawing/2014/main" id="{DDE448E3-9C81-46F9-8807-4EF8E8D42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1830" y="1580657"/>
            <a:ext cx="2743200" cy="2743200"/>
          </a:xfrm>
          <a:prstGeom prst="rect">
            <a:avLst/>
          </a:prstGeom>
        </p:spPr>
      </p:pic>
      <p:pic>
        <p:nvPicPr>
          <p:cNvPr id="4" name="Picture 3" descr="Chart, scatter chart&#10;&#10;Description automatically generated">
            <a:extLst>
              <a:ext uri="{FF2B5EF4-FFF2-40B4-BE49-F238E27FC236}">
                <a16:creationId xmlns:a16="http://schemas.microsoft.com/office/drawing/2014/main" id="{136425B7-0401-4899-A8A5-699ECBC16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71" y="1580657"/>
            <a:ext cx="2743199" cy="2743199"/>
          </a:xfrm>
          <a:prstGeom prst="rect">
            <a:avLst/>
          </a:prstGeom>
        </p:spPr>
      </p:pic>
      <p:sp>
        <p:nvSpPr>
          <p:cNvPr id="8" name="Oval 7">
            <a:extLst>
              <a:ext uri="{FF2B5EF4-FFF2-40B4-BE49-F238E27FC236}">
                <a16:creationId xmlns:a16="http://schemas.microsoft.com/office/drawing/2014/main" id="{391CD800-332C-4D74-B31E-522066551CD5}"/>
              </a:ext>
            </a:extLst>
          </p:cNvPr>
          <p:cNvSpPr/>
          <p:nvPr/>
        </p:nvSpPr>
        <p:spPr bwMode="auto">
          <a:xfrm rot="19431292">
            <a:off x="1174614" y="2110946"/>
            <a:ext cx="1403829" cy="558113"/>
          </a:xfrm>
          <a:prstGeom prst="ellipse">
            <a:avLst/>
          </a:prstGeom>
          <a:solidFill>
            <a:schemeClr val="bg1">
              <a:alpha val="0"/>
            </a:schemeClr>
          </a:solidFill>
          <a:ln w="9525" cap="flat" cmpd="sng" algn="ctr">
            <a:solidFill>
              <a:srgbClr val="FFC000"/>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2538902"/>
                      <a:gd name="connsiteY0" fmla="*/ 477795 h 955589"/>
                      <a:gd name="connsiteX1" fmla="*/ 1269451 w 2538902"/>
                      <a:gd name="connsiteY1" fmla="*/ 0 h 955589"/>
                      <a:gd name="connsiteX2" fmla="*/ 2538902 w 2538902"/>
                      <a:gd name="connsiteY2" fmla="*/ 477795 h 955589"/>
                      <a:gd name="connsiteX3" fmla="*/ 1269451 w 2538902"/>
                      <a:gd name="connsiteY3" fmla="*/ 955590 h 955589"/>
                      <a:gd name="connsiteX4" fmla="*/ 0 w 2538902"/>
                      <a:gd name="connsiteY4" fmla="*/ 477795 h 95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902" h="955589" fill="none" extrusionOk="0">
                        <a:moveTo>
                          <a:pt x="0" y="477795"/>
                        </a:moveTo>
                        <a:cubicBezTo>
                          <a:pt x="155652" y="232381"/>
                          <a:pt x="641641" y="-150826"/>
                          <a:pt x="1269451" y="0"/>
                        </a:cubicBezTo>
                        <a:cubicBezTo>
                          <a:pt x="1920320" y="-7692"/>
                          <a:pt x="2486176" y="263557"/>
                          <a:pt x="2538902" y="477795"/>
                        </a:cubicBezTo>
                        <a:cubicBezTo>
                          <a:pt x="2523923" y="598824"/>
                          <a:pt x="1906554" y="1044525"/>
                          <a:pt x="1269451" y="955590"/>
                        </a:cubicBezTo>
                        <a:cubicBezTo>
                          <a:pt x="628958" y="989519"/>
                          <a:pt x="25025" y="747691"/>
                          <a:pt x="0" y="477795"/>
                        </a:cubicBezTo>
                        <a:close/>
                      </a:path>
                      <a:path w="2538902" h="955589" stroke="0" extrusionOk="0">
                        <a:moveTo>
                          <a:pt x="0" y="477795"/>
                        </a:moveTo>
                        <a:cubicBezTo>
                          <a:pt x="-154475" y="118632"/>
                          <a:pt x="487231" y="30447"/>
                          <a:pt x="1269451" y="0"/>
                        </a:cubicBezTo>
                        <a:cubicBezTo>
                          <a:pt x="1996897" y="5547"/>
                          <a:pt x="2510814" y="214809"/>
                          <a:pt x="2538902" y="477795"/>
                        </a:cubicBezTo>
                        <a:cubicBezTo>
                          <a:pt x="2459296" y="819414"/>
                          <a:pt x="1956177" y="1035028"/>
                          <a:pt x="1269451" y="955590"/>
                        </a:cubicBezTo>
                        <a:cubicBezTo>
                          <a:pt x="536150" y="937971"/>
                          <a:pt x="64131" y="772316"/>
                          <a:pt x="0" y="477795"/>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FCADB9D5-B20C-420A-A44D-7779306796A4}"/>
              </a:ext>
            </a:extLst>
          </p:cNvPr>
          <p:cNvSpPr txBox="1"/>
          <p:nvPr/>
        </p:nvSpPr>
        <p:spPr>
          <a:xfrm rot="19624765">
            <a:off x="-68811" y="1536532"/>
            <a:ext cx="1672958" cy="461665"/>
          </a:xfrm>
          <a:prstGeom prst="rect">
            <a:avLst/>
          </a:prstGeom>
          <a:noFill/>
        </p:spPr>
        <p:txBody>
          <a:bodyPr wrap="none" rtlCol="0">
            <a:spAutoFit/>
          </a:bodyPr>
          <a:lstStyle/>
          <a:p>
            <a:r>
              <a:rPr lang="en-US" sz="1200" dirty="0"/>
              <a:t>No MAIAC constraint</a:t>
            </a:r>
          </a:p>
          <a:p>
            <a:r>
              <a:rPr lang="en-US" sz="1200" dirty="0"/>
              <a:t>AERONET AOT &lt; 0.2</a:t>
            </a:r>
          </a:p>
        </p:txBody>
      </p:sp>
      <p:cxnSp>
        <p:nvCxnSpPr>
          <p:cNvPr id="18" name="Straight Arrow Connector 17">
            <a:extLst>
              <a:ext uri="{FF2B5EF4-FFF2-40B4-BE49-F238E27FC236}">
                <a16:creationId xmlns:a16="http://schemas.microsoft.com/office/drawing/2014/main" id="{2442735B-5A78-4203-AAF5-B0D3394C2A62}"/>
              </a:ext>
            </a:extLst>
          </p:cNvPr>
          <p:cNvCxnSpPr>
            <a:endCxn id="8" idx="0"/>
          </p:cNvCxnSpPr>
          <p:nvPr/>
        </p:nvCxnSpPr>
        <p:spPr bwMode="auto">
          <a:xfrm>
            <a:off x="1235676" y="1655805"/>
            <a:ext cx="476256" cy="5088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9" name="Picture 18" descr="Chart, scatter chart&#10;&#10;Description automatically generated">
            <a:extLst>
              <a:ext uri="{FF2B5EF4-FFF2-40B4-BE49-F238E27FC236}">
                <a16:creationId xmlns:a16="http://schemas.microsoft.com/office/drawing/2014/main" id="{6A6924D0-C58D-4490-91D9-824B97458A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70" y="4114800"/>
            <a:ext cx="2743200" cy="2743200"/>
          </a:xfrm>
          <a:prstGeom prst="rect">
            <a:avLst/>
          </a:prstGeom>
        </p:spPr>
      </p:pic>
      <p:pic>
        <p:nvPicPr>
          <p:cNvPr id="21" name="Picture 20" descr="Chart, scatter chart&#10;&#10;Description automatically generated">
            <a:extLst>
              <a:ext uri="{FF2B5EF4-FFF2-40B4-BE49-F238E27FC236}">
                <a16:creationId xmlns:a16="http://schemas.microsoft.com/office/drawing/2014/main" id="{8551B507-86BB-41FF-BDF6-67BED00D0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1830" y="4114800"/>
            <a:ext cx="2743200" cy="2743200"/>
          </a:xfrm>
          <a:prstGeom prst="rect">
            <a:avLst/>
          </a:prstGeom>
        </p:spPr>
      </p:pic>
    </p:spTree>
    <p:extLst>
      <p:ext uri="{BB962C8B-B14F-4D97-AF65-F5344CB8AC3E}">
        <p14:creationId xmlns:p14="http://schemas.microsoft.com/office/powerpoint/2010/main" val="19196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0"/>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Dust SSA</a:t>
            </a:r>
            <a:r>
              <a:rPr lang="en-US" altLang="en-US" sz="3200" b="1" baseline="-25000" dirty="0">
                <a:solidFill>
                  <a:srgbClr val="000000"/>
                </a:solidFill>
                <a:latin typeface="Calibri" panose="020F0502020204030204" pitchFamily="34" charset="0"/>
              </a:rPr>
              <a:t>443</a:t>
            </a:r>
            <a:r>
              <a:rPr lang="en-US" altLang="en-US" sz="3200" b="1" dirty="0">
                <a:solidFill>
                  <a:srgbClr val="000000"/>
                </a:solidFill>
                <a:latin typeface="Calibri" panose="020F0502020204030204" pitchFamily="34" charset="0"/>
              </a:rPr>
              <a:t> Validation: 2018</a:t>
            </a:r>
          </a:p>
        </p:txBody>
      </p:sp>
      <p:pic>
        <p:nvPicPr>
          <p:cNvPr id="4" name="Picture 3" descr="Chart, scatter chart&#10;&#10;Description automatically generated">
            <a:extLst>
              <a:ext uri="{FF2B5EF4-FFF2-40B4-BE49-F238E27FC236}">
                <a16:creationId xmlns:a16="http://schemas.microsoft.com/office/drawing/2014/main" id="{50AE609B-0030-42B3-8DD7-8FFDB9FD3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28" y="1596896"/>
            <a:ext cx="2743200" cy="2743200"/>
          </a:xfrm>
          <a:prstGeom prst="rect">
            <a:avLst/>
          </a:prstGeom>
        </p:spPr>
      </p:pic>
      <p:pic>
        <p:nvPicPr>
          <p:cNvPr id="8" name="Picture 7" descr="Chart&#10;&#10;Description automatically generated">
            <a:extLst>
              <a:ext uri="{FF2B5EF4-FFF2-40B4-BE49-F238E27FC236}">
                <a16:creationId xmlns:a16="http://schemas.microsoft.com/office/drawing/2014/main" id="{405E9E97-F7B1-4491-AF25-ECD6C7E44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127" y="4114800"/>
            <a:ext cx="2743200" cy="2743200"/>
          </a:xfrm>
          <a:prstGeom prst="rect">
            <a:avLst/>
          </a:prstGeom>
        </p:spPr>
      </p:pic>
      <p:sp>
        <p:nvSpPr>
          <p:cNvPr id="12" name="TextBox 11">
            <a:extLst>
              <a:ext uri="{FF2B5EF4-FFF2-40B4-BE49-F238E27FC236}">
                <a16:creationId xmlns:a16="http://schemas.microsoft.com/office/drawing/2014/main" id="{1FD186C7-EFDE-49FC-8AC8-8A2052E68382}"/>
              </a:ext>
            </a:extLst>
          </p:cNvPr>
          <p:cNvSpPr txBox="1"/>
          <p:nvPr/>
        </p:nvSpPr>
        <p:spPr>
          <a:xfrm>
            <a:off x="1144724" y="1118992"/>
            <a:ext cx="1672958" cy="461665"/>
          </a:xfrm>
          <a:prstGeom prst="rect">
            <a:avLst/>
          </a:prstGeom>
          <a:noFill/>
        </p:spPr>
        <p:txBody>
          <a:bodyPr wrap="none" rtlCol="0">
            <a:spAutoFit/>
          </a:bodyPr>
          <a:lstStyle/>
          <a:p>
            <a:r>
              <a:rPr lang="en-US" sz="1200" dirty="0"/>
              <a:t>MAIAC AOT &gt; 0.6</a:t>
            </a:r>
          </a:p>
          <a:p>
            <a:r>
              <a:rPr lang="en-US" sz="1200" dirty="0"/>
              <a:t>AERONET AOT &gt; 0.6</a:t>
            </a:r>
          </a:p>
        </p:txBody>
      </p:sp>
      <p:pic>
        <p:nvPicPr>
          <p:cNvPr id="3" name="Picture 2" descr="Chart, scatter chart&#10;&#10;Description automatically generated">
            <a:extLst>
              <a:ext uri="{FF2B5EF4-FFF2-40B4-BE49-F238E27FC236}">
                <a16:creationId xmlns:a16="http://schemas.microsoft.com/office/drawing/2014/main" id="{A03FD44E-F9CA-4A6B-B737-52F009AFE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277" y="1596896"/>
            <a:ext cx="2743200" cy="2743200"/>
          </a:xfrm>
          <a:prstGeom prst="rect">
            <a:avLst/>
          </a:prstGeom>
        </p:spPr>
      </p:pic>
      <p:pic>
        <p:nvPicPr>
          <p:cNvPr id="5" name="Picture 4" descr="Chart, scatter chart&#10;&#10;Description automatically generated">
            <a:extLst>
              <a:ext uri="{FF2B5EF4-FFF2-40B4-BE49-F238E27FC236}">
                <a16:creationId xmlns:a16="http://schemas.microsoft.com/office/drawing/2014/main" id="{4F2261B3-D993-47BF-A268-3F514BB2F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2277" y="4114800"/>
            <a:ext cx="2743200" cy="2743200"/>
          </a:xfrm>
          <a:prstGeom prst="rect">
            <a:avLst/>
          </a:prstGeom>
        </p:spPr>
      </p:pic>
      <p:sp>
        <p:nvSpPr>
          <p:cNvPr id="7" name="TextBox 6">
            <a:extLst>
              <a:ext uri="{FF2B5EF4-FFF2-40B4-BE49-F238E27FC236}">
                <a16:creationId xmlns:a16="http://schemas.microsoft.com/office/drawing/2014/main" id="{8F83C8D8-D8AC-4C54-8EDC-84D820A03CD6}"/>
              </a:ext>
            </a:extLst>
          </p:cNvPr>
          <p:cNvSpPr txBox="1"/>
          <p:nvPr/>
        </p:nvSpPr>
        <p:spPr>
          <a:xfrm>
            <a:off x="4104422" y="2597217"/>
            <a:ext cx="1917256" cy="523220"/>
          </a:xfrm>
          <a:prstGeom prst="rect">
            <a:avLst/>
          </a:prstGeom>
          <a:noFill/>
        </p:spPr>
        <p:txBody>
          <a:bodyPr wrap="none" rtlCol="0">
            <a:spAutoFit/>
          </a:bodyPr>
          <a:lstStyle/>
          <a:p>
            <a:r>
              <a:rPr lang="en-US" sz="1400" dirty="0"/>
              <a:t>MAIAC AOT &gt; 0.6</a:t>
            </a:r>
          </a:p>
          <a:p>
            <a:r>
              <a:rPr lang="en-US" sz="1400" dirty="0"/>
              <a:t>AERONET AOT &gt; 0.6</a:t>
            </a:r>
          </a:p>
        </p:txBody>
      </p:sp>
      <p:sp>
        <p:nvSpPr>
          <p:cNvPr id="14" name="TextBox 13">
            <a:extLst>
              <a:ext uri="{FF2B5EF4-FFF2-40B4-BE49-F238E27FC236}">
                <a16:creationId xmlns:a16="http://schemas.microsoft.com/office/drawing/2014/main" id="{9F8D7C2C-CA8E-447E-AEEA-9895498BA03D}"/>
              </a:ext>
            </a:extLst>
          </p:cNvPr>
          <p:cNvSpPr txBox="1"/>
          <p:nvPr/>
        </p:nvSpPr>
        <p:spPr>
          <a:xfrm>
            <a:off x="4125021" y="5224790"/>
            <a:ext cx="1917256" cy="523220"/>
          </a:xfrm>
          <a:prstGeom prst="rect">
            <a:avLst/>
          </a:prstGeom>
          <a:noFill/>
        </p:spPr>
        <p:txBody>
          <a:bodyPr wrap="none" rtlCol="0">
            <a:spAutoFit/>
          </a:bodyPr>
          <a:lstStyle/>
          <a:p>
            <a:r>
              <a:rPr lang="en-US" sz="1400" dirty="0"/>
              <a:t>MAIAC AOT &gt; 0.8</a:t>
            </a:r>
          </a:p>
          <a:p>
            <a:r>
              <a:rPr lang="en-US" sz="1400" dirty="0"/>
              <a:t>AERONET AOT &gt; 0.6</a:t>
            </a:r>
          </a:p>
        </p:txBody>
      </p:sp>
      <p:sp>
        <p:nvSpPr>
          <p:cNvPr id="16" name="TextBox 15">
            <a:extLst>
              <a:ext uri="{FF2B5EF4-FFF2-40B4-BE49-F238E27FC236}">
                <a16:creationId xmlns:a16="http://schemas.microsoft.com/office/drawing/2014/main" id="{8848AA7B-94BB-4245-88C8-95CC63053D23}"/>
              </a:ext>
            </a:extLst>
          </p:cNvPr>
          <p:cNvSpPr txBox="1"/>
          <p:nvPr/>
        </p:nvSpPr>
        <p:spPr>
          <a:xfrm>
            <a:off x="7208107" y="1227564"/>
            <a:ext cx="676467" cy="369332"/>
          </a:xfrm>
          <a:prstGeom prst="rect">
            <a:avLst/>
          </a:prstGeom>
          <a:noFill/>
        </p:spPr>
        <p:txBody>
          <a:bodyPr wrap="none" rtlCol="0">
            <a:spAutoFit/>
          </a:bodyPr>
          <a:lstStyle/>
          <a:p>
            <a:r>
              <a:rPr lang="en-US" dirty="0"/>
              <a:t>Total</a:t>
            </a:r>
          </a:p>
        </p:txBody>
      </p:sp>
    </p:spTree>
    <p:extLst>
      <p:ext uri="{BB962C8B-B14F-4D97-AF65-F5344CB8AC3E}">
        <p14:creationId xmlns:p14="http://schemas.microsoft.com/office/powerpoint/2010/main" val="13230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572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Overview </a:t>
            </a:r>
          </a:p>
        </p:txBody>
      </p:sp>
      <p:sp>
        <p:nvSpPr>
          <p:cNvPr id="4099" name="Text Box 2"/>
          <p:cNvSpPr txBox="1">
            <a:spLocks noChangeArrowheads="1"/>
          </p:cNvSpPr>
          <p:nvPr/>
        </p:nvSpPr>
        <p:spPr bwMode="auto">
          <a:xfrm>
            <a:off x="366584" y="1303638"/>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9pPr>
          </a:lstStyle>
          <a:p>
            <a:pPr eaLnBrk="1" hangingPunct="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MAIAC v1 processed 2015 – 2019 data</a:t>
            </a:r>
          </a:p>
          <a:p>
            <a:pPr eaLnBrk="1" hangingPunct="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Reported products: CM, QA, AOD</a:t>
            </a:r>
            <a:r>
              <a:rPr lang="en-US" altLang="en-US" sz="2400" baseline="-25000" dirty="0">
                <a:solidFill>
                  <a:srgbClr val="000000"/>
                </a:solidFill>
                <a:latin typeface="Calibri" panose="020F0502020204030204" pitchFamily="34" charset="0"/>
              </a:rPr>
              <a:t>0.44</a:t>
            </a:r>
            <a:r>
              <a:rPr lang="en-US" altLang="en-US" sz="2400" dirty="0">
                <a:solidFill>
                  <a:srgbClr val="000000"/>
                </a:solidFill>
                <a:latin typeface="Calibri" panose="020F0502020204030204" pitchFamily="34" charset="0"/>
              </a:rPr>
              <a:t>, spectral BRF, and BRDF model parameters over land; AOD-FMF, water leaving reflectance over ocean</a:t>
            </a:r>
          </a:p>
          <a:p>
            <a:pPr lvl="1" eaLnBrk="1" hangingPunct="1">
              <a:spcBef>
                <a:spcPts val="500"/>
              </a:spcBef>
              <a:buClr>
                <a:srgbClr val="000000"/>
              </a:buClr>
              <a:buSzPct val="100000"/>
              <a:buFont typeface="Arial" panose="020B0604020202020204" pitchFamily="34" charset="0"/>
              <a:buChar char="–"/>
            </a:pPr>
            <a:r>
              <a:rPr lang="en-US" altLang="en-US" sz="2000" dirty="0">
                <a:solidFill>
                  <a:srgbClr val="000000"/>
                </a:solidFill>
                <a:latin typeface="Calibri" panose="020F0502020204030204" pitchFamily="34" charset="0"/>
              </a:rPr>
              <a:t>Global Sinusoidal Projection at 10km resolution (oversampling all bands except Blue)</a:t>
            </a:r>
          </a:p>
          <a:p>
            <a:pPr eaLnBrk="1" hangingPunct="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MAIAC v2 re-processing started, expect to finish within 2-3 weeks</a:t>
            </a:r>
          </a:p>
          <a:p>
            <a:pPr eaLnBrk="1" hangingPunct="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MAIAC V2 features:</a:t>
            </a:r>
          </a:p>
          <a:p>
            <a:pPr lvl="1" eaLnBrk="1" hangingPunct="1">
              <a:spcBef>
                <a:spcPts val="500"/>
              </a:spcBef>
              <a:buClr>
                <a:srgbClr val="000000"/>
              </a:buClr>
              <a:buSzPct val="100000"/>
              <a:buFont typeface="Arial" panose="020B0604020202020204" pitchFamily="34" charset="0"/>
              <a:buChar char="–"/>
            </a:pPr>
            <a:r>
              <a:rPr lang="en-US" altLang="en-US" sz="2000" dirty="0">
                <a:solidFill>
                  <a:srgbClr val="000000"/>
                </a:solidFill>
                <a:latin typeface="Calibri" panose="020F0502020204030204" pitchFamily="34" charset="0"/>
              </a:rPr>
              <a:t>Introduced regional Sinusoidal projection;</a:t>
            </a:r>
          </a:p>
          <a:p>
            <a:pPr lvl="1" eaLnBrk="1" hangingPunct="1">
              <a:spcBef>
                <a:spcPts val="500"/>
              </a:spcBef>
              <a:buClr>
                <a:srgbClr val="000000"/>
              </a:buClr>
              <a:buSzPct val="100000"/>
              <a:buFont typeface="Arial" panose="020B0604020202020204" pitchFamily="34" charset="0"/>
              <a:buChar char="–"/>
            </a:pPr>
            <a:r>
              <a:rPr lang="en-US" altLang="en-US" sz="2000" dirty="0">
                <a:solidFill>
                  <a:srgbClr val="000000"/>
                </a:solidFill>
                <a:latin typeface="Calibri" panose="020F0502020204030204" pitchFamily="34" charset="0"/>
              </a:rPr>
              <a:t>Added anisotropic atmospheric correction using ancillary MAIAC MODIS monthly BRDF (RTLS) database;</a:t>
            </a:r>
          </a:p>
          <a:p>
            <a:pPr lvl="1">
              <a:spcBef>
                <a:spcPts val="500"/>
              </a:spcBef>
              <a:buClr>
                <a:srgbClr val="000000"/>
              </a:buClr>
              <a:buSzPct val="10000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Introduced flexible aerosol algorithm retrieving AOD and spectral </a:t>
            </a:r>
            <a:r>
              <a:rPr lang="en-US" sz="2000" dirty="0" err="1">
                <a:solidFill>
                  <a:schemeClr val="tx1"/>
                </a:solidFill>
                <a:latin typeface="Calibri" panose="020F0502020204030204" pitchFamily="34" charset="0"/>
                <a:cs typeface="Calibri" panose="020F0502020204030204" pitchFamily="34" charset="0"/>
              </a:rPr>
              <a:t>refIM</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sym typeface="Symbol" panose="05050102010706020507" pitchFamily="18" charset="2"/>
              </a:rPr>
              <a:t>)</a:t>
            </a:r>
            <a:r>
              <a:rPr lang="en-US" sz="2000" dirty="0">
                <a:solidFill>
                  <a:schemeClr val="tx1"/>
                </a:solidFill>
                <a:latin typeface="Calibri" panose="020F0502020204030204" pitchFamily="34" charset="0"/>
                <a:cs typeface="Calibri" panose="020F0502020204030204" pitchFamily="34" charset="0"/>
              </a:rPr>
              <a:t> for smoke and dust aerosol</a:t>
            </a:r>
          </a:p>
          <a:p>
            <a:pPr lvl="1" eaLnBrk="1" hangingPunct="1">
              <a:spcBef>
                <a:spcPts val="500"/>
              </a:spcBef>
              <a:buClr>
                <a:srgbClr val="000000"/>
              </a:buClr>
              <a:buSzPct val="100000"/>
              <a:buFont typeface="Arial" panose="020B0604020202020204" pitchFamily="34" charset="0"/>
              <a:buChar char="–"/>
            </a:pPr>
            <a:endParaRPr lang="en-US" altLang="en-US"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95919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68626" y="-41680"/>
            <a:ext cx="7554097" cy="584775"/>
          </a:xfrm>
          <a:prstGeom prst="rect">
            <a:avLst/>
          </a:prstGeom>
          <a:noFill/>
          <a:ln w="9525">
            <a:noFill/>
            <a:miter lim="800000"/>
            <a:headEnd/>
            <a:tailEnd/>
          </a:ln>
        </p:spPr>
        <p:txBody>
          <a:bodyPr wrap="square">
            <a:spAutoFit/>
          </a:bodyPr>
          <a:lstStyle/>
          <a:p>
            <a:pPr algn="ctr"/>
            <a:r>
              <a:rPr lang="en-US" sz="3200" b="1" dirty="0"/>
              <a:t>Dust Sources: Different Absorption</a:t>
            </a:r>
            <a:endParaRPr lang="en-US" sz="2000" b="1" dirty="0"/>
          </a:p>
        </p:txBody>
      </p:sp>
      <p:sp>
        <p:nvSpPr>
          <p:cNvPr id="9" name="TextBox 8"/>
          <p:cNvSpPr txBox="1"/>
          <p:nvPr/>
        </p:nvSpPr>
        <p:spPr>
          <a:xfrm>
            <a:off x="7338202" y="5946465"/>
            <a:ext cx="1719253" cy="369332"/>
          </a:xfrm>
          <a:prstGeom prst="rect">
            <a:avLst/>
          </a:prstGeom>
          <a:noFill/>
        </p:spPr>
        <p:txBody>
          <a:bodyPr wrap="none" rtlCol="0">
            <a:spAutoFit/>
          </a:bodyPr>
          <a:lstStyle/>
          <a:p>
            <a:r>
              <a:rPr lang="en-US" b="1" dirty="0">
                <a:solidFill>
                  <a:schemeClr val="bg1"/>
                </a:solidFill>
              </a:rPr>
              <a:t>DOY-166-2018</a:t>
            </a:r>
          </a:p>
        </p:txBody>
      </p:sp>
      <p:sp>
        <p:nvSpPr>
          <p:cNvPr id="10" name="TextBox 9"/>
          <p:cNvSpPr txBox="1"/>
          <p:nvPr/>
        </p:nvSpPr>
        <p:spPr>
          <a:xfrm>
            <a:off x="2022796" y="641026"/>
            <a:ext cx="6389298" cy="369332"/>
          </a:xfrm>
          <a:prstGeom prst="rect">
            <a:avLst/>
          </a:prstGeom>
          <a:noFill/>
        </p:spPr>
        <p:txBody>
          <a:bodyPr wrap="square" rtlCol="0">
            <a:spAutoFit/>
          </a:bodyPr>
          <a:lstStyle/>
          <a:p>
            <a:r>
              <a:rPr lang="en-US" dirty="0"/>
              <a:t>AI                AOD</a:t>
            </a:r>
            <a:r>
              <a:rPr lang="en-US" baseline="-25000" dirty="0"/>
              <a:t>443</a:t>
            </a:r>
            <a:r>
              <a:rPr lang="en-US" dirty="0"/>
              <a:t>            SSA</a:t>
            </a:r>
            <a:r>
              <a:rPr lang="en-US" baseline="-25000" dirty="0"/>
              <a:t>443</a:t>
            </a:r>
            <a:r>
              <a:rPr lang="en-US" dirty="0"/>
              <a:t>               AAE                  k</a:t>
            </a:r>
            <a:r>
              <a:rPr lang="en-US" baseline="-25000" dirty="0"/>
              <a:t>0</a:t>
            </a:r>
            <a:r>
              <a:rPr lang="en-US" dirty="0"/>
              <a:t>        </a:t>
            </a:r>
          </a:p>
        </p:txBody>
      </p:sp>
      <p:sp>
        <p:nvSpPr>
          <p:cNvPr id="11" name="TextBox 10"/>
          <p:cNvSpPr txBox="1"/>
          <p:nvPr/>
        </p:nvSpPr>
        <p:spPr>
          <a:xfrm>
            <a:off x="3006168" y="5959062"/>
            <a:ext cx="1502052" cy="369332"/>
          </a:xfrm>
          <a:prstGeom prst="rect">
            <a:avLst/>
          </a:prstGeom>
          <a:noFill/>
        </p:spPr>
        <p:txBody>
          <a:bodyPr wrap="square" rtlCol="0">
            <a:spAutoFit/>
          </a:bodyPr>
          <a:lstStyle/>
          <a:p>
            <a:r>
              <a:rPr lang="en-US" dirty="0"/>
              <a:t>0               2.</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573" y="5856478"/>
            <a:ext cx="1476269" cy="110049"/>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486" y="5849013"/>
            <a:ext cx="1476269" cy="110049"/>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540" y="5845360"/>
            <a:ext cx="1476269" cy="11004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6461" y="5837242"/>
            <a:ext cx="1476269" cy="110049"/>
          </a:xfrm>
          <a:prstGeom prst="rect">
            <a:avLst/>
          </a:prstGeom>
        </p:spPr>
      </p:pic>
      <p:sp>
        <p:nvSpPr>
          <p:cNvPr id="16" name="TextBox 15"/>
          <p:cNvSpPr txBox="1"/>
          <p:nvPr/>
        </p:nvSpPr>
        <p:spPr>
          <a:xfrm>
            <a:off x="1401127" y="5972275"/>
            <a:ext cx="1531188" cy="369332"/>
          </a:xfrm>
          <a:prstGeom prst="rect">
            <a:avLst/>
          </a:prstGeom>
          <a:noFill/>
        </p:spPr>
        <p:txBody>
          <a:bodyPr wrap="none" rtlCol="0">
            <a:spAutoFit/>
          </a:bodyPr>
          <a:lstStyle/>
          <a:p>
            <a:r>
              <a:rPr lang="en-US" dirty="0"/>
              <a:t>2                6.</a:t>
            </a:r>
          </a:p>
        </p:txBody>
      </p:sp>
      <p:sp>
        <p:nvSpPr>
          <p:cNvPr id="17" name="TextBox 16"/>
          <p:cNvSpPr txBox="1"/>
          <p:nvPr/>
        </p:nvSpPr>
        <p:spPr>
          <a:xfrm>
            <a:off x="7591585" y="5955409"/>
            <a:ext cx="1531188" cy="369332"/>
          </a:xfrm>
          <a:prstGeom prst="rect">
            <a:avLst/>
          </a:prstGeom>
          <a:noFill/>
        </p:spPr>
        <p:txBody>
          <a:bodyPr wrap="none" rtlCol="0">
            <a:spAutoFit/>
          </a:bodyPr>
          <a:lstStyle/>
          <a:p>
            <a:r>
              <a:rPr lang="en-US" dirty="0"/>
              <a:t>0.         0.003</a:t>
            </a:r>
          </a:p>
        </p:txBody>
      </p:sp>
      <p:sp>
        <p:nvSpPr>
          <p:cNvPr id="18" name="TextBox 17"/>
          <p:cNvSpPr txBox="1"/>
          <p:nvPr/>
        </p:nvSpPr>
        <p:spPr>
          <a:xfrm>
            <a:off x="4562126" y="5932915"/>
            <a:ext cx="1595309" cy="369332"/>
          </a:xfrm>
          <a:prstGeom prst="rect">
            <a:avLst/>
          </a:prstGeom>
          <a:noFill/>
        </p:spPr>
        <p:txBody>
          <a:bodyPr wrap="none" rtlCol="0">
            <a:spAutoFit/>
          </a:bodyPr>
          <a:lstStyle/>
          <a:p>
            <a:r>
              <a:rPr lang="en-US" dirty="0"/>
              <a:t>0.85        0.98</a:t>
            </a:r>
          </a:p>
        </p:txBody>
      </p:sp>
      <p:pic>
        <p:nvPicPr>
          <p:cNvPr id="21" name="Picture 20">
            <a:extLst>
              <a:ext uri="{FF2B5EF4-FFF2-40B4-BE49-F238E27FC236}">
                <a16:creationId xmlns:a16="http://schemas.microsoft.com/office/drawing/2014/main" id="{E9F6182D-10D3-4DB5-A792-B9E0044FB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67000"/>
            <a:ext cx="9144000" cy="1524000"/>
          </a:xfrm>
          <a:prstGeom prst="rect">
            <a:avLst/>
          </a:prstGeom>
        </p:spPr>
      </p:pic>
      <p:pic>
        <p:nvPicPr>
          <p:cNvPr id="23" name="Picture 22">
            <a:extLst>
              <a:ext uri="{FF2B5EF4-FFF2-40B4-BE49-F238E27FC236}">
                <a16:creationId xmlns:a16="http://schemas.microsoft.com/office/drawing/2014/main" id="{E5C5D22A-3BB4-4D4D-8F8A-3E65A43C7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68618"/>
            <a:ext cx="9144000" cy="1524000"/>
          </a:xfrm>
          <a:prstGeom prst="rect">
            <a:avLst/>
          </a:prstGeom>
        </p:spPr>
      </p:pic>
      <p:pic>
        <p:nvPicPr>
          <p:cNvPr id="25" name="Picture 24">
            <a:extLst>
              <a:ext uri="{FF2B5EF4-FFF2-40B4-BE49-F238E27FC236}">
                <a16:creationId xmlns:a16="http://schemas.microsoft.com/office/drawing/2014/main" id="{75705E91-1FD4-47F1-ADF0-7D75F0744E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71500"/>
            <a:ext cx="9144000" cy="1524000"/>
          </a:xfrm>
          <a:prstGeom prst="rect">
            <a:avLst/>
          </a:prstGeom>
        </p:spPr>
      </p:pic>
      <p:sp>
        <p:nvSpPr>
          <p:cNvPr id="27" name="TextBox 26">
            <a:extLst>
              <a:ext uri="{FF2B5EF4-FFF2-40B4-BE49-F238E27FC236}">
                <a16:creationId xmlns:a16="http://schemas.microsoft.com/office/drawing/2014/main" id="{D131F553-633F-435E-8D1D-74C8B63344B2}"/>
              </a:ext>
            </a:extLst>
          </p:cNvPr>
          <p:cNvSpPr txBox="1"/>
          <p:nvPr/>
        </p:nvSpPr>
        <p:spPr>
          <a:xfrm>
            <a:off x="7766700" y="1051448"/>
            <a:ext cx="1377300" cy="369332"/>
          </a:xfrm>
          <a:prstGeom prst="rect">
            <a:avLst/>
          </a:prstGeom>
          <a:noFill/>
        </p:spPr>
        <p:txBody>
          <a:bodyPr wrap="none" rtlCol="0">
            <a:spAutoFit/>
          </a:bodyPr>
          <a:lstStyle/>
          <a:p>
            <a:r>
              <a:rPr lang="en-US" b="1" dirty="0">
                <a:solidFill>
                  <a:schemeClr val="bg1"/>
                </a:solidFill>
              </a:rPr>
              <a:t>Jan-1-2018</a:t>
            </a:r>
          </a:p>
        </p:txBody>
      </p:sp>
      <p:sp>
        <p:nvSpPr>
          <p:cNvPr id="29" name="TextBox 28">
            <a:extLst>
              <a:ext uri="{FF2B5EF4-FFF2-40B4-BE49-F238E27FC236}">
                <a16:creationId xmlns:a16="http://schemas.microsoft.com/office/drawing/2014/main" id="{CEC7FE16-65DC-41A4-A436-D23278602977}"/>
              </a:ext>
            </a:extLst>
          </p:cNvPr>
          <p:cNvSpPr txBox="1"/>
          <p:nvPr/>
        </p:nvSpPr>
        <p:spPr>
          <a:xfrm>
            <a:off x="7674540" y="2602001"/>
            <a:ext cx="1518364" cy="369332"/>
          </a:xfrm>
          <a:prstGeom prst="rect">
            <a:avLst/>
          </a:prstGeom>
          <a:noFill/>
        </p:spPr>
        <p:txBody>
          <a:bodyPr wrap="none" rtlCol="0">
            <a:spAutoFit/>
          </a:bodyPr>
          <a:lstStyle/>
          <a:p>
            <a:r>
              <a:rPr lang="en-US" b="1" dirty="0">
                <a:solidFill>
                  <a:schemeClr val="bg1"/>
                </a:solidFill>
              </a:rPr>
              <a:t>Mar-30-2018</a:t>
            </a:r>
          </a:p>
        </p:txBody>
      </p:sp>
      <p:sp>
        <p:nvSpPr>
          <p:cNvPr id="31" name="TextBox 30">
            <a:extLst>
              <a:ext uri="{FF2B5EF4-FFF2-40B4-BE49-F238E27FC236}">
                <a16:creationId xmlns:a16="http://schemas.microsoft.com/office/drawing/2014/main" id="{90D5D9FC-8FF7-42BD-8E86-CE9888C589EC}"/>
              </a:ext>
            </a:extLst>
          </p:cNvPr>
          <p:cNvSpPr txBox="1"/>
          <p:nvPr/>
        </p:nvSpPr>
        <p:spPr>
          <a:xfrm>
            <a:off x="7674540" y="4209756"/>
            <a:ext cx="1556836" cy="369332"/>
          </a:xfrm>
          <a:prstGeom prst="rect">
            <a:avLst/>
          </a:prstGeom>
          <a:noFill/>
        </p:spPr>
        <p:txBody>
          <a:bodyPr wrap="none" rtlCol="0">
            <a:spAutoFit/>
          </a:bodyPr>
          <a:lstStyle/>
          <a:p>
            <a:r>
              <a:rPr lang="en-US" b="1" dirty="0">
                <a:solidFill>
                  <a:schemeClr val="bg1"/>
                </a:solidFill>
              </a:rPr>
              <a:t>May-29-2018</a:t>
            </a:r>
          </a:p>
        </p:txBody>
      </p:sp>
      <p:sp>
        <p:nvSpPr>
          <p:cNvPr id="33" name="TextBox 32">
            <a:extLst>
              <a:ext uri="{FF2B5EF4-FFF2-40B4-BE49-F238E27FC236}">
                <a16:creationId xmlns:a16="http://schemas.microsoft.com/office/drawing/2014/main" id="{F720D889-BD7F-4E71-BC9C-2425B610D25C}"/>
              </a:ext>
            </a:extLst>
          </p:cNvPr>
          <p:cNvSpPr txBox="1"/>
          <p:nvPr/>
        </p:nvSpPr>
        <p:spPr>
          <a:xfrm>
            <a:off x="6179792" y="5946465"/>
            <a:ext cx="1516392" cy="369332"/>
          </a:xfrm>
          <a:prstGeom prst="rect">
            <a:avLst/>
          </a:prstGeom>
          <a:noFill/>
        </p:spPr>
        <p:txBody>
          <a:bodyPr wrap="square" rtlCol="0">
            <a:spAutoFit/>
          </a:bodyPr>
          <a:lstStyle/>
          <a:p>
            <a:r>
              <a:rPr lang="en-US" dirty="0"/>
              <a:t>0                4 </a:t>
            </a:r>
          </a:p>
        </p:txBody>
      </p:sp>
      <p:pic>
        <p:nvPicPr>
          <p:cNvPr id="35" name="Picture 34">
            <a:extLst>
              <a:ext uri="{FF2B5EF4-FFF2-40B4-BE49-F238E27FC236}">
                <a16:creationId xmlns:a16="http://schemas.microsoft.com/office/drawing/2014/main" id="{1922A1DE-B828-4A8C-8E6F-71C510FCAC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1209" y="5836416"/>
            <a:ext cx="1476269" cy="110049"/>
          </a:xfrm>
          <a:prstGeom prst="rect">
            <a:avLst/>
          </a:prstGeom>
        </p:spPr>
      </p:pic>
    </p:spTree>
    <p:extLst>
      <p:ext uri="{BB962C8B-B14F-4D97-AF65-F5344CB8AC3E}">
        <p14:creationId xmlns:p14="http://schemas.microsoft.com/office/powerpoint/2010/main" val="3288341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572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42900"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Conclusions </a:t>
            </a:r>
          </a:p>
        </p:txBody>
      </p:sp>
      <p:sp>
        <p:nvSpPr>
          <p:cNvPr id="4099" name="Text Box 2"/>
          <p:cNvSpPr txBox="1">
            <a:spLocks noChangeArrowheads="1"/>
          </p:cNvSpPr>
          <p:nvPr/>
        </p:nvSpPr>
        <p:spPr bwMode="auto">
          <a:xfrm>
            <a:off x="366584" y="1303638"/>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panose="020B0604020202020204" pitchFamily="34" charset="0"/>
                <a:ea typeface="Noto Sans CJK SC Regular"/>
                <a:cs typeface="Noto Sans CJK SC Regular"/>
              </a:defRPr>
            </a:lvl9pPr>
          </a:lstStyle>
          <a:p>
            <a:pPr eaLnBrk="1" hangingPunct="1">
              <a:spcBef>
                <a:spcPts val="600"/>
              </a:spcBef>
              <a:buClr>
                <a:srgbClr val="000000"/>
              </a:buClr>
              <a:buSzPct val="100000"/>
              <a:buFont typeface="Arial" panose="020B0604020202020204" pitchFamily="34" charset="0"/>
              <a:buChar char="•"/>
            </a:pPr>
            <a:r>
              <a:rPr lang="en-US" altLang="en-US" sz="2800" b="1" dirty="0">
                <a:solidFill>
                  <a:srgbClr val="000000"/>
                </a:solidFill>
                <a:latin typeface="Calibri" panose="020F0502020204030204" pitchFamily="34" charset="0"/>
              </a:rPr>
              <a:t>MAIAC v2 is entering re-processing</a:t>
            </a:r>
          </a:p>
          <a:p>
            <a:pPr eaLnBrk="1" hangingPunct="1">
              <a:spcBef>
                <a:spcPts val="600"/>
              </a:spcBef>
              <a:buClr>
                <a:srgbClr val="000000"/>
              </a:buClr>
              <a:buSzPct val="100000"/>
              <a:buFont typeface="Arial" panose="020B0604020202020204" pitchFamily="34" charset="0"/>
              <a:buChar char="•"/>
            </a:pPr>
            <a:r>
              <a:rPr lang="en-US" altLang="en-US" sz="2800" b="1" dirty="0">
                <a:solidFill>
                  <a:srgbClr val="000000"/>
                </a:solidFill>
                <a:latin typeface="Calibri" panose="020F0502020204030204" pitchFamily="34" charset="0"/>
              </a:rPr>
              <a:t>MAIAC v2 features: </a:t>
            </a:r>
          </a:p>
          <a:p>
            <a:pPr lvl="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Anisotropic atmospheric correction which is important in the EPIC’s backscattering sun-view geometry;</a:t>
            </a:r>
          </a:p>
          <a:p>
            <a:pPr lvl="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Improved aerosol retrievals vis-a-vis v1</a:t>
            </a:r>
          </a:p>
          <a:p>
            <a:pPr lvl="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New joint retrieval of AOD and spectral absorption</a:t>
            </a:r>
            <a:endParaRPr lang="en-US" altLang="en-US" sz="2000" dirty="0">
              <a:solidFill>
                <a:srgbClr val="000000"/>
              </a:solidFill>
              <a:latin typeface="Calibri" panose="020F0502020204030204" pitchFamily="34" charset="0"/>
            </a:endParaRPr>
          </a:p>
          <a:p>
            <a:pPr>
              <a:spcBef>
                <a:spcPts val="600"/>
              </a:spcBef>
              <a:buClr>
                <a:srgbClr val="000000"/>
              </a:buClr>
              <a:buSzPct val="100000"/>
              <a:buFont typeface="Arial" panose="020B0604020202020204" pitchFamily="34" charset="0"/>
              <a:buChar char="•"/>
            </a:pPr>
            <a:r>
              <a:rPr lang="en-US" altLang="en-US" sz="2800" b="1" dirty="0">
                <a:solidFill>
                  <a:srgbClr val="000000"/>
                </a:solidFill>
                <a:latin typeface="Calibri" panose="020F0502020204030204" pitchFamily="34" charset="0"/>
              </a:rPr>
              <a:t>Near term plans:</a:t>
            </a:r>
          </a:p>
          <a:p>
            <a:pPr lvl="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2-3 publications in preparation</a:t>
            </a:r>
          </a:p>
          <a:p>
            <a:pPr lvl="1">
              <a:spcBef>
                <a:spcPts val="600"/>
              </a:spcBef>
              <a:buClr>
                <a:srgbClr val="000000"/>
              </a:buClr>
              <a:buSzPct val="100000"/>
              <a:buFont typeface="Arial" panose="020B0604020202020204" pitchFamily="34" charset="0"/>
              <a:buChar char="•"/>
            </a:pPr>
            <a:r>
              <a:rPr lang="en-US" altLang="en-US" sz="2400" dirty="0">
                <a:solidFill>
                  <a:srgbClr val="000000"/>
                </a:solidFill>
                <a:latin typeface="Calibri" panose="020F0502020204030204" pitchFamily="34" charset="0"/>
              </a:rPr>
              <a:t>Compare with other sources and make global analysis of absorption data from EPIC</a:t>
            </a:r>
          </a:p>
          <a:p>
            <a:pPr lvl="1">
              <a:spcBef>
                <a:spcPts val="600"/>
              </a:spcBef>
              <a:buClr>
                <a:srgbClr val="000000"/>
              </a:buClr>
              <a:buSzPct val="100000"/>
              <a:buFont typeface="Arial" panose="020B0604020202020204" pitchFamily="34" charset="0"/>
              <a:buChar char="•"/>
            </a:pPr>
            <a:r>
              <a:rPr lang="en-US" altLang="en-US" sz="2400" b="1" dirty="0">
                <a:solidFill>
                  <a:srgbClr val="000099"/>
                </a:solidFill>
                <a:latin typeface="Calibri" panose="020F0502020204030204" pitchFamily="34" charset="0"/>
              </a:rPr>
              <a:t>Study possibility of simultaneous aerosol height retrieval by adding A, B O</a:t>
            </a:r>
            <a:r>
              <a:rPr lang="en-US" altLang="en-US" sz="2400" b="1" baseline="-25000" dirty="0">
                <a:solidFill>
                  <a:srgbClr val="000099"/>
                </a:solidFill>
                <a:latin typeface="Calibri" panose="020F0502020204030204" pitchFamily="34" charset="0"/>
              </a:rPr>
              <a:t>2</a:t>
            </a:r>
            <a:r>
              <a:rPr lang="en-US" altLang="en-US" sz="2400" b="1" dirty="0">
                <a:solidFill>
                  <a:srgbClr val="000099"/>
                </a:solidFill>
                <a:latin typeface="Calibri" panose="020F0502020204030204" pitchFamily="34" charset="0"/>
              </a:rPr>
              <a:t>-bands </a:t>
            </a:r>
          </a:p>
        </p:txBody>
      </p:sp>
    </p:spTree>
    <p:extLst>
      <p:ext uri="{BB962C8B-B14F-4D97-AF65-F5344CB8AC3E}">
        <p14:creationId xmlns:p14="http://schemas.microsoft.com/office/powerpoint/2010/main" val="508984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5AD38E-E928-4DA1-9BB7-35461F1328DA}"/>
              </a:ext>
            </a:extLst>
          </p:cNvPr>
          <p:cNvSpPr txBox="1"/>
          <p:nvPr/>
        </p:nvSpPr>
        <p:spPr>
          <a:xfrm>
            <a:off x="298654" y="1153298"/>
            <a:ext cx="8546691" cy="4247317"/>
          </a:xfrm>
          <a:prstGeom prst="rect">
            <a:avLst/>
          </a:prstGeom>
          <a:noFill/>
        </p:spPr>
        <p:txBody>
          <a:bodyPr wrap="square">
            <a:spAutoFit/>
          </a:bodyPr>
          <a:lstStyle/>
          <a:p>
            <a:r>
              <a:rPr lang="en-US" sz="1000" dirty="0"/>
              <a:t>(Back up)</a:t>
            </a:r>
          </a:p>
          <a:p>
            <a:endParaRPr lang="en-US" sz="1000" dirty="0"/>
          </a:p>
          <a:p>
            <a:pPr marL="285750" indent="-285750">
              <a:buFont typeface="Arial" panose="020B0604020202020204" pitchFamily="34" charset="0"/>
              <a:buChar char="•"/>
            </a:pPr>
            <a:r>
              <a:rPr lang="en-US" sz="1000" dirty="0"/>
              <a:t>IPCC: Climate Change 2013: The Physical Science Basis. Contribution of Working Group I to the Fifth Assessment Report of the Intergovernmental Panel on Climate Change, edited by: Stocker, T. F., Qin, D., Plattner, G. K., </a:t>
            </a:r>
            <a:r>
              <a:rPr lang="en-US" sz="1000" dirty="0" err="1"/>
              <a:t>Tignor</a:t>
            </a:r>
            <a:r>
              <a:rPr lang="en-US" sz="1000" dirty="0"/>
              <a:t>, M., Allen, S. K., </a:t>
            </a:r>
            <a:r>
              <a:rPr lang="en-US" sz="1000" dirty="0" err="1"/>
              <a:t>Boschung</a:t>
            </a:r>
            <a:r>
              <a:rPr lang="en-US" sz="1000" dirty="0"/>
              <a:t>, J., </a:t>
            </a:r>
            <a:r>
              <a:rPr lang="en-US" sz="1000" dirty="0" err="1"/>
              <a:t>Nauels</a:t>
            </a:r>
            <a:r>
              <a:rPr lang="en-US" sz="1000" dirty="0"/>
              <a:t>, A., Xia, Y., Bex, V., and Midgley, P. M., Cambridge University Press, Cambridge, United Kingdom and New York, NY, USA, 1535 pp., doi:10.1017/CBO9781107415324, 2013.</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000" b="0" i="0" dirty="0">
                <a:solidFill>
                  <a:srgbClr val="222222"/>
                </a:solidFill>
                <a:effectLst/>
                <a:latin typeface="Arial" panose="020B0604020202020204" pitchFamily="34" charset="0"/>
              </a:rPr>
              <a:t>Herman, J. R., </a:t>
            </a:r>
            <a:r>
              <a:rPr lang="en-US" sz="1000" b="0" i="0" dirty="0" err="1">
                <a:solidFill>
                  <a:srgbClr val="222222"/>
                </a:solidFill>
                <a:effectLst/>
                <a:latin typeface="Arial" panose="020B0604020202020204" pitchFamily="34" charset="0"/>
              </a:rPr>
              <a:t>Bhartia</a:t>
            </a:r>
            <a:r>
              <a:rPr lang="en-US" sz="1000" b="0" i="0" dirty="0">
                <a:solidFill>
                  <a:srgbClr val="222222"/>
                </a:solidFill>
                <a:effectLst/>
                <a:latin typeface="Arial" panose="020B0604020202020204" pitchFamily="34" charset="0"/>
              </a:rPr>
              <a:t>, P. K., Torres, O., Hsu, C., </a:t>
            </a:r>
            <a:r>
              <a:rPr lang="en-US" sz="1000" b="0" i="0" dirty="0" err="1">
                <a:solidFill>
                  <a:srgbClr val="222222"/>
                </a:solidFill>
                <a:effectLst/>
                <a:latin typeface="Arial" panose="020B0604020202020204" pitchFamily="34" charset="0"/>
              </a:rPr>
              <a:t>Seftor</a:t>
            </a:r>
            <a:r>
              <a:rPr lang="en-US" sz="1000" b="0" i="0" dirty="0">
                <a:solidFill>
                  <a:srgbClr val="222222"/>
                </a:solidFill>
                <a:effectLst/>
                <a:latin typeface="Arial" panose="020B0604020202020204" pitchFamily="34" charset="0"/>
              </a:rPr>
              <a:t>, C., &amp; </a:t>
            </a:r>
            <a:r>
              <a:rPr lang="en-US" sz="1000" b="0" i="0" dirty="0" err="1">
                <a:solidFill>
                  <a:srgbClr val="222222"/>
                </a:solidFill>
                <a:effectLst/>
                <a:latin typeface="Arial" panose="020B0604020202020204" pitchFamily="34" charset="0"/>
              </a:rPr>
              <a:t>Celarier</a:t>
            </a:r>
            <a:r>
              <a:rPr lang="en-US" sz="1000" b="0" i="0" dirty="0">
                <a:solidFill>
                  <a:srgbClr val="222222"/>
                </a:solidFill>
                <a:effectLst/>
                <a:latin typeface="Arial" panose="020B0604020202020204" pitchFamily="34" charset="0"/>
              </a:rPr>
              <a:t>, E. (1997). Global distribution of UV‐absorbing aerosols from Nimbus 7/TOMS data. </a:t>
            </a:r>
            <a:r>
              <a:rPr lang="en-US" sz="1000" b="0" i="1" dirty="0">
                <a:solidFill>
                  <a:srgbClr val="222222"/>
                </a:solidFill>
                <a:effectLst/>
                <a:latin typeface="Arial" panose="020B0604020202020204" pitchFamily="34" charset="0"/>
              </a:rPr>
              <a:t>Journal of Geophysical Research: Atmospheres</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102</a:t>
            </a:r>
            <a:r>
              <a:rPr lang="en-US" sz="1000" b="0" i="0" dirty="0">
                <a:solidFill>
                  <a:srgbClr val="222222"/>
                </a:solidFill>
                <a:effectLst/>
                <a:latin typeface="Arial" panose="020B0604020202020204" pitchFamily="34" charset="0"/>
              </a:rPr>
              <a:t>(D14), 16911-16922.</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000" b="0" i="0" dirty="0">
                <a:solidFill>
                  <a:srgbClr val="222222"/>
                </a:solidFill>
                <a:effectLst/>
                <a:latin typeface="Arial" panose="020B0604020202020204" pitchFamily="34" charset="0"/>
              </a:rPr>
              <a:t>Torres, O., </a:t>
            </a:r>
            <a:r>
              <a:rPr lang="en-US" sz="1000" b="0" i="0" dirty="0" err="1">
                <a:solidFill>
                  <a:srgbClr val="222222"/>
                </a:solidFill>
                <a:effectLst/>
                <a:latin typeface="Arial" panose="020B0604020202020204" pitchFamily="34" charset="0"/>
              </a:rPr>
              <a:t>Bhartia</a:t>
            </a:r>
            <a:r>
              <a:rPr lang="en-US" sz="1000" b="0" i="0" dirty="0">
                <a:solidFill>
                  <a:srgbClr val="222222"/>
                </a:solidFill>
                <a:effectLst/>
                <a:latin typeface="Arial" panose="020B0604020202020204" pitchFamily="34" charset="0"/>
              </a:rPr>
              <a:t>, P. K., Herman, J. R., Ahmad, Z., &amp; Gleason, J. (1998). Derivation of aerosol properties from satellite measurements of backscattered ultraviolet radiation: Theoretical basis. </a:t>
            </a:r>
            <a:r>
              <a:rPr lang="en-US" sz="1000" b="0" i="1" dirty="0">
                <a:solidFill>
                  <a:srgbClr val="222222"/>
                </a:solidFill>
                <a:effectLst/>
                <a:latin typeface="Arial" panose="020B0604020202020204" pitchFamily="34" charset="0"/>
              </a:rPr>
              <a:t>Journal of Geophysical Research: Atmospheres</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103</a:t>
            </a:r>
            <a:r>
              <a:rPr lang="en-US" sz="1000" b="0" i="0" dirty="0">
                <a:solidFill>
                  <a:srgbClr val="222222"/>
                </a:solidFill>
                <a:effectLst/>
                <a:latin typeface="Arial" panose="020B0604020202020204" pitchFamily="34" charset="0"/>
              </a:rPr>
              <a:t>(D14), 17099-17110.</a:t>
            </a:r>
          </a:p>
          <a:p>
            <a:pPr marL="285750" indent="-285750">
              <a:buFont typeface="Arial" panose="020B0604020202020204" pitchFamily="34" charset="0"/>
              <a:buChar char="•"/>
            </a:pPr>
            <a:endParaRPr lang="en-US" sz="1000" b="0" i="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000" b="0" i="0" dirty="0">
                <a:solidFill>
                  <a:srgbClr val="222222"/>
                </a:solidFill>
                <a:effectLst/>
                <a:latin typeface="Arial" panose="020B0604020202020204" pitchFamily="34" charset="0"/>
              </a:rPr>
              <a:t>Torres, O., Herman, J. R., </a:t>
            </a:r>
            <a:r>
              <a:rPr lang="en-US" sz="1000" b="0" i="0" dirty="0" err="1">
                <a:solidFill>
                  <a:srgbClr val="222222"/>
                </a:solidFill>
                <a:effectLst/>
                <a:latin typeface="Arial" panose="020B0604020202020204" pitchFamily="34" charset="0"/>
              </a:rPr>
              <a:t>Bhartia</a:t>
            </a:r>
            <a:r>
              <a:rPr lang="en-US" sz="1000" b="0" i="0" dirty="0">
                <a:solidFill>
                  <a:srgbClr val="222222"/>
                </a:solidFill>
                <a:effectLst/>
                <a:latin typeface="Arial" panose="020B0604020202020204" pitchFamily="34" charset="0"/>
              </a:rPr>
              <a:t>, P. K., &amp; </a:t>
            </a:r>
            <a:r>
              <a:rPr lang="en-US" sz="1000" b="0" i="0" dirty="0" err="1">
                <a:solidFill>
                  <a:srgbClr val="222222"/>
                </a:solidFill>
                <a:effectLst/>
                <a:latin typeface="Arial" panose="020B0604020202020204" pitchFamily="34" charset="0"/>
              </a:rPr>
              <a:t>Sinyuk</a:t>
            </a:r>
            <a:r>
              <a:rPr lang="en-US" sz="1000" b="0" i="0" dirty="0">
                <a:solidFill>
                  <a:srgbClr val="222222"/>
                </a:solidFill>
                <a:effectLst/>
                <a:latin typeface="Arial" panose="020B0604020202020204" pitchFamily="34" charset="0"/>
              </a:rPr>
              <a:t>, A. (2002). Aerosol properties from EP-TOMS near UV observations. </a:t>
            </a:r>
            <a:r>
              <a:rPr lang="en-US" sz="1000" b="0" i="1" dirty="0">
                <a:solidFill>
                  <a:srgbClr val="222222"/>
                </a:solidFill>
                <a:effectLst/>
                <a:latin typeface="Arial" panose="020B0604020202020204" pitchFamily="34" charset="0"/>
              </a:rPr>
              <a:t>Advances in Space Research</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29</a:t>
            </a:r>
            <a:r>
              <a:rPr lang="en-US" sz="1000" b="0" i="0" dirty="0">
                <a:solidFill>
                  <a:srgbClr val="222222"/>
                </a:solidFill>
                <a:effectLst/>
                <a:latin typeface="Arial" panose="020B0604020202020204" pitchFamily="34" charset="0"/>
              </a:rPr>
              <a:t>(11), 1771-1780.</a:t>
            </a:r>
          </a:p>
          <a:p>
            <a:pPr marL="285750" indent="-285750">
              <a:buFont typeface="Arial" panose="020B0604020202020204" pitchFamily="34" charset="0"/>
              <a:buChar char="•"/>
            </a:pPr>
            <a:endParaRPr lang="en-US" sz="1000" b="0" i="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000" b="0" i="0" dirty="0" err="1">
                <a:solidFill>
                  <a:srgbClr val="222222"/>
                </a:solidFill>
                <a:effectLst/>
                <a:latin typeface="Arial" panose="020B0604020202020204" pitchFamily="34" charset="0"/>
              </a:rPr>
              <a:t>Jethva</a:t>
            </a:r>
            <a:r>
              <a:rPr lang="en-US" sz="1000" b="0" i="0" dirty="0">
                <a:solidFill>
                  <a:srgbClr val="222222"/>
                </a:solidFill>
                <a:effectLst/>
                <a:latin typeface="Arial" panose="020B0604020202020204" pitchFamily="34" charset="0"/>
              </a:rPr>
              <a:t>, H., Torres, O., &amp; </a:t>
            </a:r>
            <a:r>
              <a:rPr lang="en-US" sz="1000" b="0" i="0" dirty="0" err="1">
                <a:solidFill>
                  <a:srgbClr val="222222"/>
                </a:solidFill>
                <a:effectLst/>
                <a:latin typeface="Arial" panose="020B0604020202020204" pitchFamily="34" charset="0"/>
              </a:rPr>
              <a:t>Ahn</a:t>
            </a:r>
            <a:r>
              <a:rPr lang="en-US" sz="1000" b="0" i="0" dirty="0">
                <a:solidFill>
                  <a:srgbClr val="222222"/>
                </a:solidFill>
                <a:effectLst/>
                <a:latin typeface="Arial" panose="020B0604020202020204" pitchFamily="34" charset="0"/>
              </a:rPr>
              <a:t>, C. (2014). Global assessment of OMI aerosol single‐scattering albedo using ground‐based AERONET inversion. </a:t>
            </a:r>
            <a:r>
              <a:rPr lang="en-US" sz="1000" b="0" i="1" dirty="0">
                <a:solidFill>
                  <a:srgbClr val="222222"/>
                </a:solidFill>
                <a:effectLst/>
                <a:latin typeface="Arial" panose="020B0604020202020204" pitchFamily="34" charset="0"/>
              </a:rPr>
              <a:t>Journal of Geophysical Research: Atmospheres</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119</a:t>
            </a:r>
            <a:r>
              <a:rPr lang="en-US" sz="1000" b="0" i="0" dirty="0">
                <a:solidFill>
                  <a:srgbClr val="222222"/>
                </a:solidFill>
                <a:effectLst/>
                <a:latin typeface="Arial" panose="020B0604020202020204" pitchFamily="34" charset="0"/>
              </a:rPr>
              <a:t>(14), 9020-9040.</a:t>
            </a:r>
          </a:p>
          <a:p>
            <a:pPr marL="285750" indent="-285750">
              <a:buFont typeface="Arial" panose="020B0604020202020204" pitchFamily="34" charset="0"/>
              <a:buChar char="•"/>
            </a:pPr>
            <a:endParaRPr lang="en-US" sz="1000" b="0" i="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000" b="0" i="0" dirty="0">
                <a:solidFill>
                  <a:srgbClr val="222222"/>
                </a:solidFill>
                <a:effectLst/>
                <a:latin typeface="Arial" panose="020B0604020202020204" pitchFamily="34" charset="0"/>
              </a:rPr>
              <a:t>Torres, O., </a:t>
            </a:r>
            <a:r>
              <a:rPr lang="en-US" sz="1000" b="0" i="0" dirty="0" err="1">
                <a:solidFill>
                  <a:srgbClr val="222222"/>
                </a:solidFill>
                <a:effectLst/>
                <a:latin typeface="Arial" panose="020B0604020202020204" pitchFamily="34" charset="0"/>
              </a:rPr>
              <a:t>Bhartia</a:t>
            </a:r>
            <a:r>
              <a:rPr lang="en-US" sz="1000" b="0" i="0" dirty="0">
                <a:solidFill>
                  <a:srgbClr val="222222"/>
                </a:solidFill>
                <a:effectLst/>
                <a:latin typeface="Arial" panose="020B0604020202020204" pitchFamily="34" charset="0"/>
              </a:rPr>
              <a:t>, P. K., </a:t>
            </a:r>
            <a:r>
              <a:rPr lang="en-US" sz="1000" b="0" i="0" dirty="0" err="1">
                <a:solidFill>
                  <a:srgbClr val="222222"/>
                </a:solidFill>
                <a:effectLst/>
                <a:latin typeface="Arial" panose="020B0604020202020204" pitchFamily="34" charset="0"/>
              </a:rPr>
              <a:t>Jethva</a:t>
            </a:r>
            <a:r>
              <a:rPr lang="en-US" sz="1000" b="0" i="0" dirty="0">
                <a:solidFill>
                  <a:srgbClr val="222222"/>
                </a:solidFill>
                <a:effectLst/>
                <a:latin typeface="Arial" panose="020B0604020202020204" pitchFamily="34" charset="0"/>
              </a:rPr>
              <a:t>, H., &amp; </a:t>
            </a:r>
            <a:r>
              <a:rPr lang="en-US" sz="1000" b="0" i="0" dirty="0" err="1">
                <a:solidFill>
                  <a:srgbClr val="222222"/>
                </a:solidFill>
                <a:effectLst/>
                <a:latin typeface="Arial" panose="020B0604020202020204" pitchFamily="34" charset="0"/>
              </a:rPr>
              <a:t>Ahn</a:t>
            </a:r>
            <a:r>
              <a:rPr lang="en-US" sz="1000" b="0" i="0" dirty="0">
                <a:solidFill>
                  <a:srgbClr val="222222"/>
                </a:solidFill>
                <a:effectLst/>
                <a:latin typeface="Arial" panose="020B0604020202020204" pitchFamily="34" charset="0"/>
              </a:rPr>
              <a:t>, C. (2018). Impact of the ozone monitoring instrument row anomaly on the long-term record of aerosol products. </a:t>
            </a:r>
            <a:r>
              <a:rPr lang="en-US" sz="1000" b="0" i="1" dirty="0">
                <a:solidFill>
                  <a:srgbClr val="222222"/>
                </a:solidFill>
                <a:effectLst/>
                <a:latin typeface="Arial" panose="020B0604020202020204" pitchFamily="34" charset="0"/>
              </a:rPr>
              <a:t>Atmospheric Measurement Techniques</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a:t>
            </a:r>
            <a:r>
              <a:rPr lang="en-US" sz="1000" b="0" i="0" dirty="0">
                <a:solidFill>
                  <a:srgbClr val="222222"/>
                </a:solidFill>
                <a:effectLst/>
                <a:latin typeface="Arial" panose="020B0604020202020204" pitchFamily="34" charset="0"/>
              </a:rPr>
              <a:t>(5), 2701.</a:t>
            </a:r>
          </a:p>
          <a:p>
            <a:pPr marL="285750" indent="-285750">
              <a:buFont typeface="Arial" panose="020B0604020202020204" pitchFamily="34" charset="0"/>
              <a:buChar char="•"/>
            </a:pPr>
            <a:endParaRPr lang="en-US" sz="1000" b="0" i="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000" b="0" i="0" dirty="0">
                <a:solidFill>
                  <a:srgbClr val="222222"/>
                </a:solidFill>
                <a:effectLst/>
                <a:latin typeface="Arial" panose="020B0604020202020204" pitchFamily="34" charset="0"/>
              </a:rPr>
              <a:t>Torres, O., </a:t>
            </a:r>
            <a:r>
              <a:rPr lang="en-US" sz="1000" b="0" i="0" dirty="0" err="1">
                <a:solidFill>
                  <a:srgbClr val="222222"/>
                </a:solidFill>
                <a:effectLst/>
                <a:latin typeface="Arial" panose="020B0604020202020204" pitchFamily="34" charset="0"/>
              </a:rPr>
              <a:t>Tanskanen</a:t>
            </a:r>
            <a:r>
              <a:rPr lang="en-US" sz="1000" b="0" i="0" dirty="0">
                <a:solidFill>
                  <a:srgbClr val="222222"/>
                </a:solidFill>
                <a:effectLst/>
                <a:latin typeface="Arial" panose="020B0604020202020204" pitchFamily="34" charset="0"/>
              </a:rPr>
              <a:t>, A., </a:t>
            </a:r>
            <a:r>
              <a:rPr lang="en-US" sz="1000" b="0" i="0" dirty="0" err="1">
                <a:solidFill>
                  <a:srgbClr val="222222"/>
                </a:solidFill>
                <a:effectLst/>
                <a:latin typeface="Arial" panose="020B0604020202020204" pitchFamily="34" charset="0"/>
              </a:rPr>
              <a:t>Veihelmann</a:t>
            </a:r>
            <a:r>
              <a:rPr lang="en-US" sz="1000" b="0" i="0" dirty="0">
                <a:solidFill>
                  <a:srgbClr val="222222"/>
                </a:solidFill>
                <a:effectLst/>
                <a:latin typeface="Arial" panose="020B0604020202020204" pitchFamily="34" charset="0"/>
              </a:rPr>
              <a:t>, B., </a:t>
            </a:r>
            <a:r>
              <a:rPr lang="en-US" sz="1000" b="0" i="0" dirty="0" err="1">
                <a:solidFill>
                  <a:srgbClr val="222222"/>
                </a:solidFill>
                <a:effectLst/>
                <a:latin typeface="Arial" panose="020B0604020202020204" pitchFamily="34" charset="0"/>
              </a:rPr>
              <a:t>Ahn</a:t>
            </a:r>
            <a:r>
              <a:rPr lang="en-US" sz="1000" b="0" i="0" dirty="0">
                <a:solidFill>
                  <a:srgbClr val="222222"/>
                </a:solidFill>
                <a:effectLst/>
                <a:latin typeface="Arial" panose="020B0604020202020204" pitchFamily="34" charset="0"/>
              </a:rPr>
              <a:t>, C., </a:t>
            </a:r>
            <a:r>
              <a:rPr lang="en-US" sz="1000" b="0" i="0" dirty="0" err="1">
                <a:solidFill>
                  <a:srgbClr val="222222"/>
                </a:solidFill>
                <a:effectLst/>
                <a:latin typeface="Arial" panose="020B0604020202020204" pitchFamily="34" charset="0"/>
              </a:rPr>
              <a:t>Braak</a:t>
            </a:r>
            <a:r>
              <a:rPr lang="en-US" sz="1000" b="0" i="0" dirty="0">
                <a:solidFill>
                  <a:srgbClr val="222222"/>
                </a:solidFill>
                <a:effectLst/>
                <a:latin typeface="Arial" panose="020B0604020202020204" pitchFamily="34" charset="0"/>
              </a:rPr>
              <a:t>, R., </a:t>
            </a:r>
            <a:r>
              <a:rPr lang="en-US" sz="1000" b="0" i="0" dirty="0" err="1">
                <a:solidFill>
                  <a:srgbClr val="222222"/>
                </a:solidFill>
                <a:effectLst/>
                <a:latin typeface="Arial" panose="020B0604020202020204" pitchFamily="34" charset="0"/>
              </a:rPr>
              <a:t>Bhartia</a:t>
            </a:r>
            <a:r>
              <a:rPr lang="en-US" sz="1000" b="0" i="0" dirty="0">
                <a:solidFill>
                  <a:srgbClr val="222222"/>
                </a:solidFill>
                <a:effectLst/>
                <a:latin typeface="Arial" panose="020B0604020202020204" pitchFamily="34" charset="0"/>
              </a:rPr>
              <a:t>, P. K., ... &amp; </a:t>
            </a:r>
            <a:r>
              <a:rPr lang="en-US" sz="1000" b="0" i="0" dirty="0" err="1">
                <a:solidFill>
                  <a:srgbClr val="222222"/>
                </a:solidFill>
                <a:effectLst/>
                <a:latin typeface="Arial" panose="020B0604020202020204" pitchFamily="34" charset="0"/>
              </a:rPr>
              <a:t>Levelt</a:t>
            </a:r>
            <a:r>
              <a:rPr lang="en-US" sz="1000" b="0" i="0" dirty="0">
                <a:solidFill>
                  <a:srgbClr val="222222"/>
                </a:solidFill>
                <a:effectLst/>
                <a:latin typeface="Arial" panose="020B0604020202020204" pitchFamily="34" charset="0"/>
              </a:rPr>
              <a:t>, P. (2007). Aerosols and surface UV products from Ozone Monitoring Instrument observations: An overview. </a:t>
            </a:r>
            <a:r>
              <a:rPr lang="en-US" sz="1000" b="0" i="1" dirty="0">
                <a:solidFill>
                  <a:srgbClr val="222222"/>
                </a:solidFill>
                <a:effectLst/>
                <a:latin typeface="Arial" panose="020B0604020202020204" pitchFamily="34" charset="0"/>
              </a:rPr>
              <a:t>Journal of Geophysical Research: Atmospheres</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112</a:t>
            </a:r>
            <a:r>
              <a:rPr lang="en-US" sz="1000" b="0" i="0" dirty="0">
                <a:solidFill>
                  <a:srgbClr val="222222"/>
                </a:solidFill>
                <a:effectLst/>
                <a:latin typeface="Arial" panose="020B0604020202020204" pitchFamily="34" charset="0"/>
              </a:rPr>
              <a:t>(D24).</a:t>
            </a:r>
          </a:p>
          <a:p>
            <a:pPr marL="285750" indent="-285750">
              <a:buFont typeface="Arial" panose="020B0604020202020204" pitchFamily="34" charset="0"/>
              <a:buChar char="•"/>
            </a:pPr>
            <a:endParaRPr lang="en-US" sz="1000" b="0" i="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000" b="0" i="0" dirty="0">
                <a:solidFill>
                  <a:srgbClr val="222222"/>
                </a:solidFill>
                <a:effectLst/>
                <a:latin typeface="Arial" panose="020B0604020202020204" pitchFamily="34" charset="0"/>
              </a:rPr>
              <a:t>Torres, O., </a:t>
            </a:r>
            <a:r>
              <a:rPr lang="en-US" sz="1000" b="0" i="0" dirty="0" err="1">
                <a:solidFill>
                  <a:srgbClr val="222222"/>
                </a:solidFill>
                <a:effectLst/>
                <a:latin typeface="Arial" panose="020B0604020202020204" pitchFamily="34" charset="0"/>
              </a:rPr>
              <a:t>Ahn</a:t>
            </a:r>
            <a:r>
              <a:rPr lang="en-US" sz="1000" b="0" i="0" dirty="0">
                <a:solidFill>
                  <a:srgbClr val="222222"/>
                </a:solidFill>
                <a:effectLst/>
                <a:latin typeface="Arial" panose="020B0604020202020204" pitchFamily="34" charset="0"/>
              </a:rPr>
              <a:t>, C., &amp; Chen, Z. (2013). Improvements to the OMI near-UV aerosol algorithm using A-train CALIOP and AIRS observations. </a:t>
            </a:r>
            <a:r>
              <a:rPr lang="en-US" sz="1000" b="0" i="1" dirty="0">
                <a:solidFill>
                  <a:srgbClr val="222222"/>
                </a:solidFill>
                <a:effectLst/>
                <a:latin typeface="Arial" panose="020B0604020202020204" pitchFamily="34" charset="0"/>
              </a:rPr>
              <a:t>Atmospheric Measurement Techniques</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6</a:t>
            </a:r>
            <a:r>
              <a:rPr lang="en-US" sz="1000" b="0" i="0" dirty="0">
                <a:solidFill>
                  <a:srgbClr val="222222"/>
                </a:solidFill>
                <a:effectLst/>
                <a:latin typeface="Arial" panose="020B0604020202020204" pitchFamily="34" charset="0"/>
              </a:rPr>
              <a:t>(11), 3257-3270.</a:t>
            </a:r>
            <a:endParaRPr lang="en-US" sz="1000" dirty="0"/>
          </a:p>
        </p:txBody>
      </p:sp>
    </p:spTree>
    <p:extLst>
      <p:ext uri="{BB962C8B-B14F-4D97-AF65-F5344CB8AC3E}">
        <p14:creationId xmlns:p14="http://schemas.microsoft.com/office/powerpoint/2010/main" val="309683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MAIAC v2: Projection</a:t>
            </a:r>
          </a:p>
        </p:txBody>
      </p:sp>
      <p:sp>
        <p:nvSpPr>
          <p:cNvPr id="4" name="TextBox 3">
            <a:extLst>
              <a:ext uri="{FF2B5EF4-FFF2-40B4-BE49-F238E27FC236}">
                <a16:creationId xmlns:a16="http://schemas.microsoft.com/office/drawing/2014/main" id="{0A341C1C-E9DB-4559-9122-50F4D1B27A96}"/>
              </a:ext>
            </a:extLst>
          </p:cNvPr>
          <p:cNvSpPr txBox="1"/>
          <p:nvPr/>
        </p:nvSpPr>
        <p:spPr>
          <a:xfrm>
            <a:off x="4678449" y="1435784"/>
            <a:ext cx="3377848" cy="369332"/>
          </a:xfrm>
          <a:prstGeom prst="rect">
            <a:avLst/>
          </a:prstGeom>
          <a:noFill/>
        </p:spPr>
        <p:txBody>
          <a:bodyPr wrap="none" rtlCol="0">
            <a:spAutoFit/>
          </a:bodyPr>
          <a:lstStyle/>
          <a:p>
            <a:r>
              <a:rPr lang="en-US" dirty="0"/>
              <a:t>v1 Global Sinusoidal Projection</a:t>
            </a:r>
          </a:p>
        </p:txBody>
      </p:sp>
      <p:sp>
        <p:nvSpPr>
          <p:cNvPr id="5" name="TextBox 4">
            <a:extLst>
              <a:ext uri="{FF2B5EF4-FFF2-40B4-BE49-F238E27FC236}">
                <a16:creationId xmlns:a16="http://schemas.microsoft.com/office/drawing/2014/main" id="{2525CD37-9939-4B9E-87E4-ECE196221DB9}"/>
              </a:ext>
            </a:extLst>
          </p:cNvPr>
          <p:cNvSpPr txBox="1"/>
          <p:nvPr/>
        </p:nvSpPr>
        <p:spPr>
          <a:xfrm>
            <a:off x="4678449" y="2997099"/>
            <a:ext cx="3621504" cy="369332"/>
          </a:xfrm>
          <a:prstGeom prst="rect">
            <a:avLst/>
          </a:prstGeom>
          <a:noFill/>
        </p:spPr>
        <p:txBody>
          <a:bodyPr wrap="none" rtlCol="0">
            <a:spAutoFit/>
          </a:bodyPr>
          <a:lstStyle/>
          <a:p>
            <a:r>
              <a:rPr lang="en-US" dirty="0"/>
              <a:t>v2 Regional Sinusoidal Projection</a:t>
            </a:r>
          </a:p>
        </p:txBody>
      </p:sp>
      <p:sp>
        <p:nvSpPr>
          <p:cNvPr id="7" name="TextBox 6">
            <a:extLst>
              <a:ext uri="{FF2B5EF4-FFF2-40B4-BE49-F238E27FC236}">
                <a16:creationId xmlns:a16="http://schemas.microsoft.com/office/drawing/2014/main" id="{E5A401B5-EE7A-4CA9-829A-4F30A1D51F57}"/>
              </a:ext>
            </a:extLst>
          </p:cNvPr>
          <p:cNvSpPr txBox="1"/>
          <p:nvPr/>
        </p:nvSpPr>
        <p:spPr>
          <a:xfrm>
            <a:off x="137357" y="3840105"/>
            <a:ext cx="2866767" cy="2523768"/>
          </a:xfrm>
          <a:prstGeom prst="rect">
            <a:avLst/>
          </a:prstGeom>
          <a:noFill/>
        </p:spPr>
        <p:txBody>
          <a:bodyPr wrap="square" rtlCol="0">
            <a:spAutoFit/>
          </a:bodyPr>
          <a:lstStyle/>
          <a:p>
            <a:pPr marL="285750" indent="-285750">
              <a:spcAft>
                <a:spcPts val="1200"/>
              </a:spcAft>
              <a:buFontTx/>
              <a:buChar char="-"/>
            </a:pPr>
            <a:r>
              <a:rPr lang="en-US" sz="1600" dirty="0"/>
              <a:t>The same # pixels</a:t>
            </a:r>
          </a:p>
          <a:p>
            <a:pPr marL="285750" indent="-285750">
              <a:spcAft>
                <a:spcPts val="1200"/>
              </a:spcAft>
              <a:buFontTx/>
              <a:buChar char="-"/>
            </a:pPr>
            <a:r>
              <a:rPr lang="en-US" sz="1600" dirty="0"/>
              <a:t>Some limited oversampling</a:t>
            </a:r>
          </a:p>
          <a:p>
            <a:pPr marL="285750" indent="-285750">
              <a:spcAft>
                <a:spcPts val="1200"/>
              </a:spcAft>
              <a:buFontTx/>
              <a:buChar char="-"/>
            </a:pPr>
            <a:r>
              <a:rPr lang="en-US" sz="1600" dirty="0"/>
              <a:t>Almost undistorted compared to global Sin</a:t>
            </a:r>
          </a:p>
          <a:p>
            <a:pPr marL="285750" indent="-285750">
              <a:spcAft>
                <a:spcPts val="1200"/>
              </a:spcAft>
              <a:buFontTx/>
              <a:buChar char="-"/>
            </a:pPr>
            <a:r>
              <a:rPr lang="en-US" sz="1600" dirty="0"/>
              <a:t>Can be re-projected in global projection without loss of information </a:t>
            </a:r>
          </a:p>
        </p:txBody>
      </p:sp>
      <p:pic>
        <p:nvPicPr>
          <p:cNvPr id="1026" name="Picture 3">
            <a:extLst>
              <a:ext uri="{FF2B5EF4-FFF2-40B4-BE49-F238E27FC236}">
                <a16:creationId xmlns:a16="http://schemas.microsoft.com/office/drawing/2014/main" id="{919F2664-187A-472C-9384-AFD005569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805" y="3545498"/>
            <a:ext cx="6210838" cy="275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a:extLst>
              <a:ext uri="{FF2B5EF4-FFF2-40B4-BE49-F238E27FC236}">
                <a16:creationId xmlns:a16="http://schemas.microsoft.com/office/drawing/2014/main" id="{023830D1-2FEE-4296-AF06-C826D56E6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53" y="995576"/>
            <a:ext cx="4114800" cy="206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CBB055-F989-4C4A-95CA-0202B0851928}"/>
              </a:ext>
            </a:extLst>
          </p:cNvPr>
          <p:cNvSpPr txBox="1"/>
          <p:nvPr/>
        </p:nvSpPr>
        <p:spPr>
          <a:xfrm>
            <a:off x="650789" y="880727"/>
            <a:ext cx="3518912" cy="369332"/>
          </a:xfrm>
          <a:prstGeom prst="rect">
            <a:avLst/>
          </a:prstGeom>
          <a:noFill/>
        </p:spPr>
        <p:txBody>
          <a:bodyPr wrap="none" rtlCol="0">
            <a:spAutoFit/>
          </a:bodyPr>
          <a:lstStyle/>
          <a:p>
            <a:r>
              <a:rPr lang="en-US" dirty="0"/>
              <a:t>00           01                  02       03</a:t>
            </a:r>
          </a:p>
        </p:txBody>
      </p:sp>
      <p:sp>
        <p:nvSpPr>
          <p:cNvPr id="9" name="TextBox 8">
            <a:extLst>
              <a:ext uri="{FF2B5EF4-FFF2-40B4-BE49-F238E27FC236}">
                <a16:creationId xmlns:a16="http://schemas.microsoft.com/office/drawing/2014/main" id="{A3E55271-4078-4B75-88F8-B408D4A61C28}"/>
              </a:ext>
            </a:extLst>
          </p:cNvPr>
          <p:cNvSpPr txBox="1"/>
          <p:nvPr/>
        </p:nvSpPr>
        <p:spPr>
          <a:xfrm>
            <a:off x="630191" y="2796027"/>
            <a:ext cx="3501792" cy="369332"/>
          </a:xfrm>
          <a:prstGeom prst="rect">
            <a:avLst/>
          </a:prstGeom>
          <a:noFill/>
        </p:spPr>
        <p:txBody>
          <a:bodyPr wrap="none" rtlCol="0">
            <a:spAutoFit/>
          </a:bodyPr>
          <a:lstStyle/>
          <a:p>
            <a:r>
              <a:rPr lang="en-US" dirty="0"/>
              <a:t>10           11                  12       13</a:t>
            </a:r>
          </a:p>
        </p:txBody>
      </p:sp>
      <p:sp>
        <p:nvSpPr>
          <p:cNvPr id="2" name="TextBox 1">
            <a:extLst>
              <a:ext uri="{FF2B5EF4-FFF2-40B4-BE49-F238E27FC236}">
                <a16:creationId xmlns:a16="http://schemas.microsoft.com/office/drawing/2014/main" id="{0B4DDBAE-17A8-4DAF-A2B6-2B9E12571FA3}"/>
              </a:ext>
            </a:extLst>
          </p:cNvPr>
          <p:cNvSpPr txBox="1"/>
          <p:nvPr/>
        </p:nvSpPr>
        <p:spPr>
          <a:xfrm>
            <a:off x="6489201" y="6418418"/>
            <a:ext cx="1936428" cy="307777"/>
          </a:xfrm>
          <a:prstGeom prst="rect">
            <a:avLst/>
          </a:prstGeom>
          <a:noFill/>
        </p:spPr>
        <p:txBody>
          <a:bodyPr wrap="none" rtlCol="0">
            <a:spAutoFit/>
          </a:bodyPr>
          <a:lstStyle/>
          <a:p>
            <a:r>
              <a:rPr lang="en-US" sz="1400" dirty="0"/>
              <a:t>(from Yuri </a:t>
            </a:r>
            <a:r>
              <a:rPr lang="en-US" sz="1400" dirty="0" err="1"/>
              <a:t>Knyazikhin</a:t>
            </a:r>
            <a:r>
              <a:rPr lang="en-US" sz="1400" dirty="0"/>
              <a:t>)</a:t>
            </a:r>
          </a:p>
        </p:txBody>
      </p:sp>
    </p:spTree>
    <p:extLst>
      <p:ext uri="{BB962C8B-B14F-4D97-AF65-F5344CB8AC3E}">
        <p14:creationId xmlns:p14="http://schemas.microsoft.com/office/powerpoint/2010/main" val="238816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8338" r="-41"/>
          <a:stretch/>
        </p:blipFill>
        <p:spPr>
          <a:xfrm>
            <a:off x="437429" y="1518266"/>
            <a:ext cx="4480560" cy="2735719"/>
          </a:xfrm>
          <a:prstGeom prst="rect">
            <a:avLst/>
          </a:prstGeom>
        </p:spPr>
      </p:pic>
      <p:sp>
        <p:nvSpPr>
          <p:cNvPr id="4" name="Text Box 4"/>
          <p:cNvSpPr txBox="1">
            <a:spLocks noChangeArrowheads="1"/>
          </p:cNvSpPr>
          <p:nvPr/>
        </p:nvSpPr>
        <p:spPr bwMode="auto">
          <a:xfrm>
            <a:off x="-91440" y="87106"/>
            <a:ext cx="9144000" cy="584775"/>
          </a:xfrm>
          <a:prstGeom prst="rect">
            <a:avLst/>
          </a:prstGeom>
          <a:noFill/>
          <a:ln w="9525">
            <a:noFill/>
            <a:miter lim="800000"/>
            <a:headEnd/>
            <a:tailEnd/>
          </a:ln>
        </p:spPr>
        <p:txBody>
          <a:bodyPr wrap="square">
            <a:spAutoFit/>
          </a:bodyPr>
          <a:lstStyle/>
          <a:p>
            <a:pPr algn="ctr" eaLnBrk="1" hangingPunct="1">
              <a:buSzPct val="100000"/>
            </a:pPr>
            <a:r>
              <a:rPr lang="en-US" altLang="en-US" sz="3200" b="1" dirty="0">
                <a:solidFill>
                  <a:srgbClr val="000000"/>
                </a:solidFill>
                <a:latin typeface="Calibri" panose="020F0502020204030204" pitchFamily="34" charset="0"/>
              </a:rPr>
              <a:t>v2: Ancillary MAIAC</a:t>
            </a:r>
            <a:r>
              <a:rPr lang="en-US" altLang="en-US" sz="3200" b="1" baseline="-25000" dirty="0">
                <a:solidFill>
                  <a:srgbClr val="000000"/>
                </a:solidFill>
                <a:latin typeface="Calibri" panose="020F0502020204030204" pitchFamily="34" charset="0"/>
              </a:rPr>
              <a:t>MODIS</a:t>
            </a:r>
            <a:r>
              <a:rPr lang="en-US" altLang="en-US" sz="3200" b="1" dirty="0">
                <a:solidFill>
                  <a:srgbClr val="000000"/>
                </a:solidFill>
                <a:latin typeface="Calibri" panose="020F0502020204030204" pitchFamily="34" charset="0"/>
              </a:rPr>
              <a:t> RTLS</a:t>
            </a:r>
          </a:p>
        </p:txBody>
      </p:sp>
      <p:sp>
        <p:nvSpPr>
          <p:cNvPr id="5" name="TextBox 4"/>
          <p:cNvSpPr txBox="1"/>
          <p:nvPr/>
        </p:nvSpPr>
        <p:spPr>
          <a:xfrm>
            <a:off x="1835170" y="1148934"/>
            <a:ext cx="1685077" cy="369332"/>
          </a:xfrm>
          <a:prstGeom prst="rect">
            <a:avLst/>
          </a:prstGeom>
          <a:noFill/>
        </p:spPr>
        <p:txBody>
          <a:bodyPr wrap="none" rtlCol="0">
            <a:spAutoFit/>
          </a:bodyPr>
          <a:lstStyle/>
          <a:p>
            <a:r>
              <a:rPr lang="en-US" dirty="0"/>
              <a:t>February 2016</a:t>
            </a:r>
          </a:p>
        </p:txBody>
      </p:sp>
      <p:pic>
        <p:nvPicPr>
          <p:cNvPr id="2" name="Picture 1">
            <a:extLst>
              <a:ext uri="{FF2B5EF4-FFF2-40B4-BE49-F238E27FC236}">
                <a16:creationId xmlns:a16="http://schemas.microsoft.com/office/drawing/2014/main" id="{3C4E0B47-3A7F-4EA5-A903-C20FEFB369E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7086" r="1246"/>
          <a:stretch/>
        </p:blipFill>
        <p:spPr>
          <a:xfrm>
            <a:off x="4480560" y="3895059"/>
            <a:ext cx="4480560" cy="2737724"/>
          </a:xfrm>
          <a:prstGeom prst="rect">
            <a:avLst/>
          </a:prstGeom>
        </p:spPr>
      </p:pic>
      <p:sp>
        <p:nvSpPr>
          <p:cNvPr id="9" name="TextBox 8">
            <a:extLst>
              <a:ext uri="{FF2B5EF4-FFF2-40B4-BE49-F238E27FC236}">
                <a16:creationId xmlns:a16="http://schemas.microsoft.com/office/drawing/2014/main" id="{FCF26A63-5BF0-493B-818B-67CA017D3918}"/>
              </a:ext>
            </a:extLst>
          </p:cNvPr>
          <p:cNvSpPr txBox="1"/>
          <p:nvPr/>
        </p:nvSpPr>
        <p:spPr>
          <a:xfrm>
            <a:off x="6134782" y="3494903"/>
            <a:ext cx="1172116" cy="221599"/>
          </a:xfrm>
          <a:prstGeom prst="rect">
            <a:avLst/>
          </a:prstGeom>
          <a:noFill/>
        </p:spPr>
        <p:txBody>
          <a:bodyPr wrap="none" rtlCol="0">
            <a:spAutoFit/>
          </a:bodyPr>
          <a:lstStyle/>
          <a:p>
            <a:r>
              <a:rPr lang="en-US" dirty="0"/>
              <a:t>July 2016</a:t>
            </a:r>
          </a:p>
        </p:txBody>
      </p:sp>
      <p:sp>
        <p:nvSpPr>
          <p:cNvPr id="11" name="TextBox 10">
            <a:extLst>
              <a:ext uri="{FF2B5EF4-FFF2-40B4-BE49-F238E27FC236}">
                <a16:creationId xmlns:a16="http://schemas.microsoft.com/office/drawing/2014/main" id="{B5996AD9-942B-40F8-A952-F27ECD2E0BCC}"/>
              </a:ext>
            </a:extLst>
          </p:cNvPr>
          <p:cNvSpPr txBox="1"/>
          <p:nvPr/>
        </p:nvSpPr>
        <p:spPr>
          <a:xfrm>
            <a:off x="437429" y="4921197"/>
            <a:ext cx="3754742" cy="1200329"/>
          </a:xfrm>
          <a:prstGeom prst="rect">
            <a:avLst/>
          </a:prstGeom>
          <a:noFill/>
        </p:spPr>
        <p:txBody>
          <a:bodyPr wrap="square" rtlCol="0">
            <a:spAutoFit/>
          </a:bodyPr>
          <a:lstStyle/>
          <a:p>
            <a:r>
              <a:rPr lang="en-US" dirty="0"/>
              <a:t>Monthly average surface BRDF for every year in RGB and NIR bands from MAIAC MODIS MCD19A3 product</a:t>
            </a:r>
          </a:p>
        </p:txBody>
      </p:sp>
    </p:spTree>
    <p:extLst>
      <p:ext uri="{BB962C8B-B14F-4D97-AF65-F5344CB8AC3E}">
        <p14:creationId xmlns:p14="http://schemas.microsoft.com/office/powerpoint/2010/main" val="278306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v2 - Atmospheric Correction: </a:t>
            </a:r>
          </a:p>
          <a:p>
            <a:pPr algn="ctr" eaLnBrk="1" hangingPunct="1">
              <a:buSzPct val="100000"/>
            </a:pPr>
            <a:r>
              <a:rPr lang="en-US" altLang="en-US" b="1" dirty="0">
                <a:solidFill>
                  <a:srgbClr val="000000"/>
                </a:solidFill>
                <a:latin typeface="Calibri" panose="020F0502020204030204" pitchFamily="34" charset="0"/>
              </a:rPr>
              <a:t>Anisotropic vs Lambertian: Absolute Difference  (June 3, 2018)</a:t>
            </a:r>
          </a:p>
        </p:txBody>
      </p:sp>
      <p:pic>
        <p:nvPicPr>
          <p:cNvPr id="5" name="Picture 4" descr="A picture containing light, traffic, lit, stop&#10;&#10;Description automatically generated">
            <a:extLst>
              <a:ext uri="{FF2B5EF4-FFF2-40B4-BE49-F238E27FC236}">
                <a16:creationId xmlns:a16="http://schemas.microsoft.com/office/drawing/2014/main" id="{D6EF1DB7-04D2-4931-8105-3FF2147F1D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67" y="4000537"/>
            <a:ext cx="6705665" cy="2514624"/>
          </a:xfrm>
          <a:prstGeom prst="rect">
            <a:avLst/>
          </a:prstGeom>
        </p:spPr>
      </p:pic>
      <p:pic>
        <p:nvPicPr>
          <p:cNvPr id="7" name="Picture 6" descr="A picture containing holding, food, phone, playing&#10;&#10;Description automatically generated">
            <a:extLst>
              <a:ext uri="{FF2B5EF4-FFF2-40B4-BE49-F238E27FC236}">
                <a16:creationId xmlns:a16="http://schemas.microsoft.com/office/drawing/2014/main" id="{AB616D1D-1E29-4BA1-8C3A-7A3C7C6C4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67" y="1485913"/>
            <a:ext cx="6705665" cy="2514624"/>
          </a:xfrm>
          <a:prstGeom prst="rect">
            <a:avLst/>
          </a:prstGeom>
        </p:spPr>
      </p:pic>
      <p:sp>
        <p:nvSpPr>
          <p:cNvPr id="8" name="TextBox 7">
            <a:extLst>
              <a:ext uri="{FF2B5EF4-FFF2-40B4-BE49-F238E27FC236}">
                <a16:creationId xmlns:a16="http://schemas.microsoft.com/office/drawing/2014/main" id="{C1115B62-9303-4737-869A-C884C2DB524D}"/>
              </a:ext>
            </a:extLst>
          </p:cNvPr>
          <p:cNvSpPr txBox="1"/>
          <p:nvPr/>
        </p:nvSpPr>
        <p:spPr>
          <a:xfrm>
            <a:off x="2139519" y="1178136"/>
            <a:ext cx="5836854" cy="307777"/>
          </a:xfrm>
          <a:prstGeom prst="rect">
            <a:avLst/>
          </a:prstGeom>
          <a:noFill/>
        </p:spPr>
        <p:txBody>
          <a:bodyPr wrap="none" rtlCol="0">
            <a:spAutoFit/>
          </a:bodyPr>
          <a:lstStyle/>
          <a:p>
            <a:r>
              <a:rPr lang="en-US" sz="1400" dirty="0"/>
              <a:t>Anis        Lamb          Red            Green       Blue          NIR        </a:t>
            </a:r>
            <a:r>
              <a:rPr lang="en-US" sz="1400" dirty="0" err="1"/>
              <a:t>cosSZA</a:t>
            </a:r>
            <a:endParaRPr lang="en-US" sz="1400" dirty="0"/>
          </a:p>
        </p:txBody>
      </p:sp>
      <p:sp>
        <p:nvSpPr>
          <p:cNvPr id="9" name="TextBox 8">
            <a:extLst>
              <a:ext uri="{FF2B5EF4-FFF2-40B4-BE49-F238E27FC236}">
                <a16:creationId xmlns:a16="http://schemas.microsoft.com/office/drawing/2014/main" id="{67A13A55-C3EF-4FAA-8AF4-E232EFFCB578}"/>
              </a:ext>
            </a:extLst>
          </p:cNvPr>
          <p:cNvSpPr txBox="1"/>
          <p:nvPr/>
        </p:nvSpPr>
        <p:spPr>
          <a:xfrm>
            <a:off x="4029994" y="6576287"/>
            <a:ext cx="1348446" cy="246221"/>
          </a:xfrm>
          <a:prstGeom prst="rect">
            <a:avLst/>
          </a:prstGeom>
          <a:noFill/>
        </p:spPr>
        <p:txBody>
          <a:bodyPr wrap="none" rtlCol="0">
            <a:spAutoFit/>
          </a:bodyPr>
          <a:lstStyle/>
          <a:p>
            <a:r>
              <a:rPr lang="en-US" sz="1000" dirty="0"/>
              <a:t>0                        0.05</a:t>
            </a:r>
          </a:p>
        </p:txBody>
      </p:sp>
      <p:pic>
        <p:nvPicPr>
          <p:cNvPr id="11" name="Picture 10">
            <a:extLst>
              <a:ext uri="{FF2B5EF4-FFF2-40B4-BE49-F238E27FC236}">
                <a16:creationId xmlns:a16="http://schemas.microsoft.com/office/drawing/2014/main" id="{0418039F-1330-4D3B-B814-6257A8CF5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222" y="6484776"/>
            <a:ext cx="1280160" cy="95433"/>
          </a:xfrm>
          <a:prstGeom prst="rect">
            <a:avLst/>
          </a:prstGeom>
        </p:spPr>
      </p:pic>
      <p:sp>
        <p:nvSpPr>
          <p:cNvPr id="13" name="TextBox 12">
            <a:extLst>
              <a:ext uri="{FF2B5EF4-FFF2-40B4-BE49-F238E27FC236}">
                <a16:creationId xmlns:a16="http://schemas.microsoft.com/office/drawing/2014/main" id="{1608CA3A-3B5F-489C-B943-02B29F241666}"/>
              </a:ext>
            </a:extLst>
          </p:cNvPr>
          <p:cNvSpPr txBox="1"/>
          <p:nvPr/>
        </p:nvSpPr>
        <p:spPr>
          <a:xfrm>
            <a:off x="6793790" y="6580403"/>
            <a:ext cx="1242648" cy="246221"/>
          </a:xfrm>
          <a:prstGeom prst="rect">
            <a:avLst/>
          </a:prstGeom>
          <a:noFill/>
        </p:spPr>
        <p:txBody>
          <a:bodyPr wrap="none" rtlCol="0">
            <a:spAutoFit/>
          </a:bodyPr>
          <a:lstStyle/>
          <a:p>
            <a:r>
              <a:rPr lang="en-US" sz="1000" dirty="0"/>
              <a:t>0.15                     1</a:t>
            </a:r>
          </a:p>
        </p:txBody>
      </p:sp>
      <p:pic>
        <p:nvPicPr>
          <p:cNvPr id="15" name="Picture 14">
            <a:extLst>
              <a:ext uri="{FF2B5EF4-FFF2-40B4-BE49-F238E27FC236}">
                <a16:creationId xmlns:a16="http://schemas.microsoft.com/office/drawing/2014/main" id="{4CBAD166-268C-4599-B4BA-17936CD52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018" y="6488892"/>
            <a:ext cx="1280160" cy="95433"/>
          </a:xfrm>
          <a:prstGeom prst="rect">
            <a:avLst/>
          </a:prstGeom>
        </p:spPr>
      </p:pic>
    </p:spTree>
    <p:extLst>
      <p:ext uri="{BB962C8B-B14F-4D97-AF65-F5344CB8AC3E}">
        <p14:creationId xmlns:p14="http://schemas.microsoft.com/office/powerpoint/2010/main" val="344970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v2 - Atmospheric Correction: </a:t>
            </a:r>
          </a:p>
          <a:p>
            <a:pPr algn="ctr" eaLnBrk="1" hangingPunct="1">
              <a:buSzPct val="100000"/>
            </a:pPr>
            <a:r>
              <a:rPr lang="en-US" altLang="en-US" b="1" dirty="0">
                <a:solidFill>
                  <a:srgbClr val="000000"/>
                </a:solidFill>
                <a:latin typeface="Calibri" panose="020F0502020204030204" pitchFamily="34" charset="0"/>
              </a:rPr>
              <a:t>Anisotropic vs Lambertian: Relative Difference (June 3, 2018)</a:t>
            </a:r>
          </a:p>
        </p:txBody>
      </p:sp>
      <p:sp>
        <p:nvSpPr>
          <p:cNvPr id="8" name="TextBox 7">
            <a:extLst>
              <a:ext uri="{FF2B5EF4-FFF2-40B4-BE49-F238E27FC236}">
                <a16:creationId xmlns:a16="http://schemas.microsoft.com/office/drawing/2014/main" id="{C1115B62-9303-4737-869A-C884C2DB524D}"/>
              </a:ext>
            </a:extLst>
          </p:cNvPr>
          <p:cNvSpPr txBox="1"/>
          <p:nvPr/>
        </p:nvSpPr>
        <p:spPr>
          <a:xfrm>
            <a:off x="2139519" y="1178136"/>
            <a:ext cx="5836854" cy="307777"/>
          </a:xfrm>
          <a:prstGeom prst="rect">
            <a:avLst/>
          </a:prstGeom>
          <a:noFill/>
        </p:spPr>
        <p:txBody>
          <a:bodyPr wrap="none" rtlCol="0">
            <a:spAutoFit/>
          </a:bodyPr>
          <a:lstStyle/>
          <a:p>
            <a:r>
              <a:rPr lang="en-US" sz="1400" dirty="0"/>
              <a:t>Anis        Lamb          Red            Green       Blue          NIR        </a:t>
            </a:r>
            <a:r>
              <a:rPr lang="en-US" sz="1400" dirty="0" err="1"/>
              <a:t>cosSZA</a:t>
            </a:r>
            <a:endParaRPr lang="en-US" sz="1400" dirty="0"/>
          </a:p>
        </p:txBody>
      </p:sp>
      <p:sp>
        <p:nvSpPr>
          <p:cNvPr id="9" name="TextBox 8">
            <a:extLst>
              <a:ext uri="{FF2B5EF4-FFF2-40B4-BE49-F238E27FC236}">
                <a16:creationId xmlns:a16="http://schemas.microsoft.com/office/drawing/2014/main" id="{67A13A55-C3EF-4FAA-8AF4-E232EFFCB578}"/>
              </a:ext>
            </a:extLst>
          </p:cNvPr>
          <p:cNvSpPr txBox="1"/>
          <p:nvPr/>
        </p:nvSpPr>
        <p:spPr>
          <a:xfrm>
            <a:off x="3715803" y="6580209"/>
            <a:ext cx="3159839" cy="246221"/>
          </a:xfrm>
          <a:prstGeom prst="rect">
            <a:avLst/>
          </a:prstGeom>
          <a:noFill/>
        </p:spPr>
        <p:txBody>
          <a:bodyPr wrap="none" rtlCol="0">
            <a:spAutoFit/>
          </a:bodyPr>
          <a:lstStyle/>
          <a:p>
            <a:r>
              <a:rPr lang="en-US" sz="1000" dirty="0"/>
              <a:t>0 - 10%          0 – 25%          0 – 40%            0 – 5%   </a:t>
            </a:r>
          </a:p>
        </p:txBody>
      </p:sp>
      <p:sp>
        <p:nvSpPr>
          <p:cNvPr id="13" name="TextBox 12">
            <a:extLst>
              <a:ext uri="{FF2B5EF4-FFF2-40B4-BE49-F238E27FC236}">
                <a16:creationId xmlns:a16="http://schemas.microsoft.com/office/drawing/2014/main" id="{1608CA3A-3B5F-489C-B943-02B29F241666}"/>
              </a:ext>
            </a:extLst>
          </p:cNvPr>
          <p:cNvSpPr txBox="1"/>
          <p:nvPr/>
        </p:nvSpPr>
        <p:spPr>
          <a:xfrm>
            <a:off x="6793790" y="6580403"/>
            <a:ext cx="1242648" cy="246221"/>
          </a:xfrm>
          <a:prstGeom prst="rect">
            <a:avLst/>
          </a:prstGeom>
          <a:noFill/>
        </p:spPr>
        <p:txBody>
          <a:bodyPr wrap="none" rtlCol="0">
            <a:spAutoFit/>
          </a:bodyPr>
          <a:lstStyle/>
          <a:p>
            <a:r>
              <a:rPr lang="en-US" sz="1000" dirty="0"/>
              <a:t>0.15                     1</a:t>
            </a:r>
          </a:p>
        </p:txBody>
      </p:sp>
      <p:pic>
        <p:nvPicPr>
          <p:cNvPr id="3" name="Picture 2" descr="A picture containing tree&#10;&#10;Description automatically generated">
            <a:extLst>
              <a:ext uri="{FF2B5EF4-FFF2-40B4-BE49-F238E27FC236}">
                <a16:creationId xmlns:a16="http://schemas.microsoft.com/office/drawing/2014/main" id="{85D14319-67F9-4395-9930-B1C9568406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67" y="1477675"/>
            <a:ext cx="6705665" cy="2514624"/>
          </a:xfrm>
          <a:prstGeom prst="rect">
            <a:avLst/>
          </a:prstGeom>
        </p:spPr>
      </p:pic>
      <p:pic>
        <p:nvPicPr>
          <p:cNvPr id="6" name="Picture 5" descr="A picture containing light, traffic, stop, lit&#10;&#10;Description automatically generated">
            <a:extLst>
              <a:ext uri="{FF2B5EF4-FFF2-40B4-BE49-F238E27FC236}">
                <a16:creationId xmlns:a16="http://schemas.microsoft.com/office/drawing/2014/main" id="{DE95A927-0776-4085-B6E3-2677AFD6B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67" y="3994196"/>
            <a:ext cx="6705665" cy="2514624"/>
          </a:xfrm>
          <a:prstGeom prst="rect">
            <a:avLst/>
          </a:prstGeom>
        </p:spPr>
      </p:pic>
      <p:pic>
        <p:nvPicPr>
          <p:cNvPr id="11" name="Picture 10">
            <a:extLst>
              <a:ext uri="{FF2B5EF4-FFF2-40B4-BE49-F238E27FC236}">
                <a16:creationId xmlns:a16="http://schemas.microsoft.com/office/drawing/2014/main" id="{0418039F-1330-4D3B-B814-6257A8CF5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222" y="6484776"/>
            <a:ext cx="1280160" cy="95433"/>
          </a:xfrm>
          <a:prstGeom prst="rect">
            <a:avLst/>
          </a:prstGeom>
        </p:spPr>
      </p:pic>
      <p:pic>
        <p:nvPicPr>
          <p:cNvPr id="15" name="Picture 14">
            <a:extLst>
              <a:ext uri="{FF2B5EF4-FFF2-40B4-BE49-F238E27FC236}">
                <a16:creationId xmlns:a16="http://schemas.microsoft.com/office/drawing/2014/main" id="{4CBAD166-268C-4599-B4BA-17936CD52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018" y="6488892"/>
            <a:ext cx="1280160" cy="95433"/>
          </a:xfrm>
          <a:prstGeom prst="rect">
            <a:avLst/>
          </a:prstGeom>
        </p:spPr>
      </p:pic>
    </p:spTree>
    <p:extLst>
      <p:ext uri="{BB962C8B-B14F-4D97-AF65-F5344CB8AC3E}">
        <p14:creationId xmlns:p14="http://schemas.microsoft.com/office/powerpoint/2010/main" val="180877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V2: Processing over Ocean</a:t>
            </a:r>
            <a:endParaRPr lang="en-US" altLang="en-US" b="1"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A71D9821-32E4-4FB4-8D92-ABCBBDAC8946}"/>
              </a:ext>
            </a:extLst>
          </p:cNvPr>
          <p:cNvSpPr txBox="1"/>
          <p:nvPr/>
        </p:nvSpPr>
        <p:spPr>
          <a:xfrm>
            <a:off x="378940" y="1746422"/>
            <a:ext cx="8583828" cy="3785652"/>
          </a:xfrm>
          <a:prstGeom prst="rect">
            <a:avLst/>
          </a:prstGeom>
          <a:noFill/>
        </p:spPr>
        <p:txBody>
          <a:bodyPr wrap="square" rtlCol="0">
            <a:spAutoFit/>
          </a:bodyPr>
          <a:lstStyle/>
          <a:p>
            <a:pPr marL="285750" indent="-285750">
              <a:spcAft>
                <a:spcPts val="2400"/>
              </a:spcAft>
              <a:buFontTx/>
              <a:buChar char="-"/>
            </a:pPr>
            <a:r>
              <a:rPr lang="en-US" sz="2000" dirty="0"/>
              <a:t>Aerosol is modeled by the fine and coarse modes which are mixed using Linear Mixing Method (LMM). The aerosol retrieval gives AOD and FMF (fine mode fraction) at 0.55 um using optimal fit to measurements at 443, 550, 680 and 780nm.</a:t>
            </a:r>
          </a:p>
          <a:p>
            <a:pPr marL="285750" indent="-285750">
              <a:spcAft>
                <a:spcPts val="2400"/>
              </a:spcAft>
              <a:buFontTx/>
              <a:buChar char="-"/>
            </a:pPr>
            <a:r>
              <a:rPr lang="en-US" sz="2000" dirty="0"/>
              <a:t>The atmospheric correction then provides water leaving reflectance at 6 bands, 340, 388, 443, 550, 680 and 780nm.</a:t>
            </a:r>
          </a:p>
          <a:p>
            <a:pPr marL="285750" indent="-285750">
              <a:spcAft>
                <a:spcPts val="2400"/>
              </a:spcAft>
              <a:buFontTx/>
              <a:buChar char="-"/>
            </a:pPr>
            <a:r>
              <a:rPr lang="en-US" sz="2000" dirty="0"/>
              <a:t>The LMM method is designed to mix the diffuse radiation components (e.g. path radiance, diffuse transmittance) only. In v2, we added a rigorous treatment of the direct spectral transmission improving the total accuracy.</a:t>
            </a:r>
          </a:p>
        </p:txBody>
      </p:sp>
    </p:spTree>
    <p:extLst>
      <p:ext uri="{BB962C8B-B14F-4D97-AF65-F5344CB8AC3E}">
        <p14:creationId xmlns:p14="http://schemas.microsoft.com/office/powerpoint/2010/main" val="65670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984422" y="65902"/>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v2: Retrieving AOD and Spectral Absorption</a:t>
            </a:r>
            <a:endParaRPr lang="en-US" altLang="en-US" b="1" dirty="0">
              <a:solidFill>
                <a:srgbClr val="000000"/>
              </a:solidFill>
              <a:latin typeface="Calibri" panose="020F0502020204030204" pitchFamily="34" charset="0"/>
            </a:endParaRPr>
          </a:p>
        </p:txBody>
      </p:sp>
      <p:sp>
        <p:nvSpPr>
          <p:cNvPr id="2" name="TextBox 1">
            <a:extLst>
              <a:ext uri="{FF2B5EF4-FFF2-40B4-BE49-F238E27FC236}">
                <a16:creationId xmlns:a16="http://schemas.microsoft.com/office/drawing/2014/main" id="{A71D9821-32E4-4FB4-8D92-ABCBBDAC8946}"/>
              </a:ext>
            </a:extLst>
          </p:cNvPr>
          <p:cNvSpPr txBox="1"/>
          <p:nvPr/>
        </p:nvSpPr>
        <p:spPr>
          <a:xfrm>
            <a:off x="359010" y="1231956"/>
            <a:ext cx="8583828" cy="4970591"/>
          </a:xfrm>
          <a:prstGeom prst="rect">
            <a:avLst/>
          </a:prstGeom>
          <a:noFill/>
        </p:spPr>
        <p:txBody>
          <a:bodyPr wrap="square" rtlCol="0">
            <a:spAutoFit/>
          </a:bodyPr>
          <a:lstStyle/>
          <a:p>
            <a:pPr marL="285750" indent="-285750">
              <a:spcAft>
                <a:spcPts val="1200"/>
              </a:spcAft>
              <a:buFontTx/>
              <a:buChar char="-"/>
            </a:pPr>
            <a:r>
              <a:rPr lang="en-US" sz="1400" dirty="0"/>
              <a:t>Aerosol absorption is a very important property for both direct and indirect (semidirect) aerosol effects. Uncertainty in aerosol absorption is one of largest sources of uncertainty in climate projections (IPCC 2013).</a:t>
            </a:r>
          </a:p>
          <a:p>
            <a:pPr marL="285750" indent="-285750">
              <a:spcAft>
                <a:spcPts val="1200"/>
              </a:spcAft>
              <a:buFontTx/>
              <a:buChar char="-"/>
            </a:pPr>
            <a:r>
              <a:rPr lang="en-US" sz="1400" dirty="0"/>
              <a:t>Knowledge of spectral aerosol absorption is a path to aerosol speciation. For instance, black-organic carbon partitioning for smoke is an essential information for the climate/RB models and for the air quality – epidemiology (health associations) studies. </a:t>
            </a:r>
          </a:p>
          <a:p>
            <a:pPr marL="285750" indent="-285750">
              <a:spcAft>
                <a:spcPts val="1200"/>
              </a:spcAft>
              <a:buFontTx/>
              <a:buChar char="-"/>
            </a:pPr>
            <a:r>
              <a:rPr lang="en-US" sz="1400" dirty="0"/>
              <a:t>TOMS, OMI were the first instruments providing initially qualitative (AI) and later  quantitative (SSA) information on aerosol absorption from pioneering works of Torres et al (Herman et al., 1997; Torres et al., 1998, 2002, 2018; Jethva et al., 2014). UV channels are key.</a:t>
            </a:r>
          </a:p>
          <a:p>
            <a:pPr marL="285750" indent="-285750">
              <a:spcAft>
                <a:spcPts val="1200"/>
              </a:spcAft>
              <a:buFontTx/>
              <a:buChar char="-"/>
            </a:pPr>
            <a:r>
              <a:rPr lang="en-US" sz="1400" dirty="0"/>
              <a:t>The baseline OMAERUV algorithm (Torres et al., 2007) retrieves AOD-SSA from 2 channels 340-388nm assuming spectral dependence of absorption. Because of aerosol height sensitivity, it is reported for several heights (0, 1.5, 3, 6, 10 km). Later versions use ancillary information on spectral absorption (AERONET) and regional-seasonal height (CALIOP CALLIPSO) (Torres et al., 2013). </a:t>
            </a:r>
          </a:p>
          <a:p>
            <a:pPr marL="285750" indent="-285750">
              <a:spcAft>
                <a:spcPts val="600"/>
              </a:spcAft>
              <a:buFontTx/>
              <a:buChar char="-"/>
            </a:pPr>
            <a:r>
              <a:rPr lang="en-US" sz="1400" b="1" dirty="0"/>
              <a:t>v2 algorithm</a:t>
            </a:r>
            <a:r>
              <a:rPr lang="en-US" sz="1400" dirty="0"/>
              <a:t>: </a:t>
            </a:r>
          </a:p>
          <a:p>
            <a:pPr marL="742950" lvl="1" indent="-285750">
              <a:spcAft>
                <a:spcPts val="1200"/>
              </a:spcAft>
              <a:buFontTx/>
              <a:buChar char="-"/>
            </a:pPr>
            <a:r>
              <a:rPr lang="en-US" sz="1400" dirty="0"/>
              <a:t>Absorbing smoke and dust aerosols detection using AI (340-388);</a:t>
            </a:r>
          </a:p>
          <a:p>
            <a:pPr marL="742950" lvl="1" indent="-285750">
              <a:spcAft>
                <a:spcPts val="1200"/>
              </a:spcAft>
              <a:buFontTx/>
              <a:buChar char="-"/>
            </a:pPr>
            <a:r>
              <a:rPr lang="en-US" sz="1400" dirty="0"/>
              <a:t>New AOD-</a:t>
            </a:r>
            <a:r>
              <a:rPr lang="en-US" sz="1400" dirty="0" err="1"/>
              <a:t>refIM</a:t>
            </a:r>
            <a:r>
              <a:rPr lang="en-US" sz="1400" dirty="0"/>
              <a:t>-AAE retrieval using Levenberg-Marquart optimal fit of 340, 388, 443 and 680nm. Absorption model: k</a:t>
            </a:r>
            <a:r>
              <a:rPr lang="en-US" sz="1400" baseline="-25000" dirty="0">
                <a:sym typeface="Symbol" panose="05050102010706020507" pitchFamily="18" charset="2"/>
              </a:rPr>
              <a:t></a:t>
            </a:r>
            <a:r>
              <a:rPr lang="en-US" sz="1400" dirty="0">
                <a:sym typeface="Symbol" panose="05050102010706020507" pitchFamily="18" charset="2"/>
              </a:rPr>
              <a:t>=</a:t>
            </a:r>
            <a:r>
              <a:rPr lang="en-US" sz="1400" dirty="0"/>
              <a:t> k</a:t>
            </a:r>
            <a:r>
              <a:rPr lang="en-US" sz="1400" i="0" baseline="-25000" dirty="0">
                <a:sym typeface="Symbol" panose="05050102010706020507" pitchFamily="18" charset="2"/>
              </a:rPr>
              <a:t>0</a:t>
            </a:r>
            <a:r>
              <a:rPr lang="en-US" sz="1400" dirty="0">
                <a:sym typeface="Symbol" panose="05050102010706020507" pitchFamily="18" charset="2"/>
              </a:rPr>
              <a:t> (/ </a:t>
            </a:r>
            <a:r>
              <a:rPr lang="en-US" sz="1400" i="0" baseline="-25000" dirty="0">
                <a:sym typeface="Symbol" panose="05050102010706020507" pitchFamily="18" charset="2"/>
              </a:rPr>
              <a:t>0</a:t>
            </a:r>
            <a:r>
              <a:rPr lang="en-US" sz="1400" dirty="0">
                <a:sym typeface="Symbol" panose="05050102010706020507" pitchFamily="18" charset="2"/>
              </a:rPr>
              <a:t>)</a:t>
            </a:r>
            <a:r>
              <a:rPr lang="en-US" sz="1400" baseline="30000" dirty="0">
                <a:sym typeface="Symbol" panose="05050102010706020507" pitchFamily="18" charset="2"/>
              </a:rPr>
              <a:t>-b</a:t>
            </a:r>
            <a:r>
              <a:rPr lang="en-US" sz="1400" dirty="0">
                <a:sym typeface="Symbol" panose="05050102010706020507" pitchFamily="18" charset="2"/>
              </a:rPr>
              <a:t> for &lt; </a:t>
            </a:r>
            <a:r>
              <a:rPr lang="en-US" sz="1400" i="0" baseline="-25000" dirty="0">
                <a:sym typeface="Symbol" panose="05050102010706020507" pitchFamily="18" charset="2"/>
              </a:rPr>
              <a:t>0</a:t>
            </a:r>
            <a:r>
              <a:rPr lang="en-US" sz="1400" dirty="0"/>
              <a:t> , where </a:t>
            </a:r>
            <a:r>
              <a:rPr lang="en-US" sz="1400" dirty="0">
                <a:sym typeface="Symbol" panose="05050102010706020507" pitchFamily="18" charset="2"/>
              </a:rPr>
              <a:t></a:t>
            </a:r>
            <a:r>
              <a:rPr lang="en-US" sz="1400" i="0" baseline="-25000" dirty="0">
                <a:sym typeface="Symbol" panose="05050102010706020507" pitchFamily="18" charset="2"/>
              </a:rPr>
              <a:t>0</a:t>
            </a:r>
            <a:r>
              <a:rPr lang="en-US" sz="1400" dirty="0"/>
              <a:t> = 680nm;</a:t>
            </a:r>
          </a:p>
          <a:p>
            <a:pPr marL="742950" lvl="1" indent="-285750">
              <a:spcAft>
                <a:spcPts val="1200"/>
              </a:spcAft>
              <a:buFontTx/>
              <a:buChar char="-"/>
            </a:pPr>
            <a:r>
              <a:rPr lang="en-US" sz="1400" dirty="0"/>
              <a:t>Real </a:t>
            </a:r>
            <a:r>
              <a:rPr lang="en-US" sz="1400" dirty="0" err="1"/>
              <a:t>refIM</a:t>
            </a:r>
            <a:r>
              <a:rPr lang="en-US" sz="1400" dirty="0"/>
              <a:t> and size distribution are fixed. The results are reported for H</a:t>
            </a:r>
            <a:r>
              <a:rPr lang="en-US" sz="1400" baseline="30000" dirty="0"/>
              <a:t>a</a:t>
            </a:r>
            <a:r>
              <a:rPr lang="en-US" sz="1400" dirty="0"/>
              <a:t>=1 and 4km. </a:t>
            </a:r>
          </a:p>
        </p:txBody>
      </p:sp>
    </p:spTree>
    <p:extLst>
      <p:ext uri="{BB962C8B-B14F-4D97-AF65-F5344CB8AC3E}">
        <p14:creationId xmlns:p14="http://schemas.microsoft.com/office/powerpoint/2010/main" val="254022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
          <p:cNvSpPr txBox="1">
            <a:spLocks noChangeArrowheads="1"/>
          </p:cNvSpPr>
          <p:nvPr/>
        </p:nvSpPr>
        <p:spPr bwMode="auto">
          <a:xfrm>
            <a:off x="457200" y="131805"/>
            <a:ext cx="8229600" cy="8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Noto Sans CJK SC Regular"/>
                <a:cs typeface="Noto Sans CJK SC Regular"/>
              </a:defRPr>
            </a:lvl9pPr>
          </a:lstStyle>
          <a:p>
            <a:pPr algn="ctr" eaLnBrk="1" hangingPunct="1">
              <a:buSzPct val="100000"/>
            </a:pPr>
            <a:r>
              <a:rPr lang="en-US" altLang="en-US" sz="3200" b="1" dirty="0">
                <a:solidFill>
                  <a:srgbClr val="000000"/>
                </a:solidFill>
                <a:latin typeface="Calibri" panose="020F0502020204030204" pitchFamily="34" charset="0"/>
              </a:rPr>
              <a:t>Biomass Burning: NA, 2018</a:t>
            </a:r>
          </a:p>
        </p:txBody>
      </p:sp>
      <p:pic>
        <p:nvPicPr>
          <p:cNvPr id="3" name="Picture 2">
            <a:extLst>
              <a:ext uri="{FF2B5EF4-FFF2-40B4-BE49-F238E27FC236}">
                <a16:creationId xmlns:a16="http://schemas.microsoft.com/office/drawing/2014/main" id="{39DE8467-7303-446C-B629-9AA56BA337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0268"/>
            <a:ext cx="9144000" cy="1306286"/>
          </a:xfrm>
          <a:prstGeom prst="rect">
            <a:avLst/>
          </a:prstGeom>
        </p:spPr>
      </p:pic>
      <p:pic>
        <p:nvPicPr>
          <p:cNvPr id="5" name="Picture 4">
            <a:extLst>
              <a:ext uri="{FF2B5EF4-FFF2-40B4-BE49-F238E27FC236}">
                <a16:creationId xmlns:a16="http://schemas.microsoft.com/office/drawing/2014/main" id="{575A6C9C-9E4C-4C66-8EBA-04BDE7587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0129"/>
            <a:ext cx="9144000" cy="1306286"/>
          </a:xfrm>
          <a:prstGeom prst="rect">
            <a:avLst/>
          </a:prstGeom>
        </p:spPr>
      </p:pic>
      <p:pic>
        <p:nvPicPr>
          <p:cNvPr id="7" name="Picture 6">
            <a:extLst>
              <a:ext uri="{FF2B5EF4-FFF2-40B4-BE49-F238E27FC236}">
                <a16:creationId xmlns:a16="http://schemas.microsoft.com/office/drawing/2014/main" id="{456ADB4C-DD4D-49C9-B5D3-26365D7968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44700"/>
            <a:ext cx="9144000" cy="1306286"/>
          </a:xfrm>
          <a:prstGeom prst="rect">
            <a:avLst/>
          </a:prstGeom>
        </p:spPr>
      </p:pic>
      <p:sp>
        <p:nvSpPr>
          <p:cNvPr id="8" name="TextBox 7">
            <a:extLst>
              <a:ext uri="{FF2B5EF4-FFF2-40B4-BE49-F238E27FC236}">
                <a16:creationId xmlns:a16="http://schemas.microsoft.com/office/drawing/2014/main" id="{B5F66045-B38C-426E-B53B-A6D2BCA4C96F}"/>
              </a:ext>
            </a:extLst>
          </p:cNvPr>
          <p:cNvSpPr txBox="1"/>
          <p:nvPr/>
        </p:nvSpPr>
        <p:spPr>
          <a:xfrm>
            <a:off x="3764693" y="843198"/>
            <a:ext cx="1864613" cy="369332"/>
          </a:xfrm>
          <a:prstGeom prst="rect">
            <a:avLst/>
          </a:prstGeom>
          <a:noFill/>
        </p:spPr>
        <p:txBody>
          <a:bodyPr wrap="none" rtlCol="0">
            <a:spAutoFit/>
          </a:bodyPr>
          <a:lstStyle/>
          <a:p>
            <a:r>
              <a:rPr lang="en-US" dirty="0"/>
              <a:t>August 17, 2018</a:t>
            </a:r>
          </a:p>
        </p:txBody>
      </p:sp>
      <p:sp>
        <p:nvSpPr>
          <p:cNvPr id="9" name="TextBox 8">
            <a:extLst>
              <a:ext uri="{FF2B5EF4-FFF2-40B4-BE49-F238E27FC236}">
                <a16:creationId xmlns:a16="http://schemas.microsoft.com/office/drawing/2014/main" id="{50F806CF-C33A-40A8-A0D5-6502709B4A66}"/>
              </a:ext>
            </a:extLst>
          </p:cNvPr>
          <p:cNvSpPr txBox="1"/>
          <p:nvPr/>
        </p:nvSpPr>
        <p:spPr>
          <a:xfrm>
            <a:off x="391298" y="1467317"/>
            <a:ext cx="8497330" cy="369332"/>
          </a:xfrm>
          <a:prstGeom prst="rect">
            <a:avLst/>
          </a:prstGeom>
          <a:noFill/>
        </p:spPr>
        <p:txBody>
          <a:bodyPr wrap="square" rtlCol="0">
            <a:spAutoFit/>
          </a:bodyPr>
          <a:lstStyle/>
          <a:p>
            <a:r>
              <a:rPr lang="en-US" dirty="0"/>
              <a:t>TOA             AI                 AOD          AOD</a:t>
            </a:r>
            <a:r>
              <a:rPr lang="en-US" baseline="-25000" dirty="0"/>
              <a:t>LM </a:t>
            </a:r>
            <a:r>
              <a:rPr lang="en-US" dirty="0"/>
              <a:t>          SSA</a:t>
            </a:r>
            <a:r>
              <a:rPr lang="en-US" baseline="-25000" dirty="0"/>
              <a:t>443</a:t>
            </a:r>
            <a:r>
              <a:rPr lang="en-US" dirty="0"/>
              <a:t>          AAE               k             </a:t>
            </a:r>
            <a:endParaRPr lang="en-US" baseline="-25000" dirty="0"/>
          </a:p>
        </p:txBody>
      </p:sp>
      <p:sp>
        <p:nvSpPr>
          <p:cNvPr id="10" name="TextBox 9">
            <a:extLst>
              <a:ext uri="{FF2B5EF4-FFF2-40B4-BE49-F238E27FC236}">
                <a16:creationId xmlns:a16="http://schemas.microsoft.com/office/drawing/2014/main" id="{81952D8B-82B9-4BBF-BBFD-A3FA12660E59}"/>
              </a:ext>
            </a:extLst>
          </p:cNvPr>
          <p:cNvSpPr txBox="1"/>
          <p:nvPr/>
        </p:nvSpPr>
        <p:spPr>
          <a:xfrm>
            <a:off x="3090878" y="6419765"/>
            <a:ext cx="1327608" cy="307777"/>
          </a:xfrm>
          <a:prstGeom prst="rect">
            <a:avLst/>
          </a:prstGeom>
          <a:noFill/>
        </p:spPr>
        <p:txBody>
          <a:bodyPr wrap="none" rtlCol="0">
            <a:spAutoFit/>
          </a:bodyPr>
          <a:lstStyle/>
          <a:p>
            <a:r>
              <a:rPr lang="en-US" sz="1400" dirty="0"/>
              <a:t>0                   2</a:t>
            </a:r>
          </a:p>
        </p:txBody>
      </p:sp>
      <p:pic>
        <p:nvPicPr>
          <p:cNvPr id="12" name="Picture 11">
            <a:extLst>
              <a:ext uri="{FF2B5EF4-FFF2-40B4-BE49-F238E27FC236}">
                <a16:creationId xmlns:a16="http://schemas.microsoft.com/office/drawing/2014/main" id="{F9A96372-7BB6-4DA8-939C-D7C8EDD47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0849" y="6315900"/>
            <a:ext cx="1280160" cy="95433"/>
          </a:xfrm>
          <a:prstGeom prst="rect">
            <a:avLst/>
          </a:prstGeom>
        </p:spPr>
      </p:pic>
      <p:sp>
        <p:nvSpPr>
          <p:cNvPr id="18" name="TextBox 17">
            <a:extLst>
              <a:ext uri="{FF2B5EF4-FFF2-40B4-BE49-F238E27FC236}">
                <a16:creationId xmlns:a16="http://schemas.microsoft.com/office/drawing/2014/main" id="{9E72124A-CC2E-48AF-9A4D-7D244465F87B}"/>
              </a:ext>
            </a:extLst>
          </p:cNvPr>
          <p:cNvSpPr txBox="1"/>
          <p:nvPr/>
        </p:nvSpPr>
        <p:spPr>
          <a:xfrm>
            <a:off x="1145665" y="6375969"/>
            <a:ext cx="1327608" cy="307777"/>
          </a:xfrm>
          <a:prstGeom prst="rect">
            <a:avLst/>
          </a:prstGeom>
          <a:noFill/>
        </p:spPr>
        <p:txBody>
          <a:bodyPr wrap="none" rtlCol="0">
            <a:spAutoFit/>
          </a:bodyPr>
          <a:lstStyle/>
          <a:p>
            <a:r>
              <a:rPr lang="en-US" sz="1400" dirty="0"/>
              <a:t>2                   6</a:t>
            </a:r>
          </a:p>
        </p:txBody>
      </p:sp>
      <p:sp>
        <p:nvSpPr>
          <p:cNvPr id="20" name="TextBox 19">
            <a:extLst>
              <a:ext uri="{FF2B5EF4-FFF2-40B4-BE49-F238E27FC236}">
                <a16:creationId xmlns:a16="http://schemas.microsoft.com/office/drawing/2014/main" id="{6C8E7FE4-BFD0-481D-BCD8-24F23D43F8B1}"/>
              </a:ext>
            </a:extLst>
          </p:cNvPr>
          <p:cNvSpPr txBox="1"/>
          <p:nvPr/>
        </p:nvSpPr>
        <p:spPr>
          <a:xfrm>
            <a:off x="7766281" y="6388325"/>
            <a:ext cx="1327608" cy="307777"/>
          </a:xfrm>
          <a:prstGeom prst="rect">
            <a:avLst/>
          </a:prstGeom>
          <a:noFill/>
        </p:spPr>
        <p:txBody>
          <a:bodyPr wrap="none" rtlCol="0">
            <a:spAutoFit/>
          </a:bodyPr>
          <a:lstStyle/>
          <a:p>
            <a:r>
              <a:rPr lang="en-US" sz="1400" dirty="0"/>
              <a:t>0.           0.016</a:t>
            </a:r>
          </a:p>
        </p:txBody>
      </p:sp>
      <p:sp>
        <p:nvSpPr>
          <p:cNvPr id="22" name="TextBox 21">
            <a:extLst>
              <a:ext uri="{FF2B5EF4-FFF2-40B4-BE49-F238E27FC236}">
                <a16:creationId xmlns:a16="http://schemas.microsoft.com/office/drawing/2014/main" id="{07CB74C8-9D13-4CEF-B8DD-79A0D50E15F3}"/>
              </a:ext>
            </a:extLst>
          </p:cNvPr>
          <p:cNvSpPr txBox="1"/>
          <p:nvPr/>
        </p:nvSpPr>
        <p:spPr>
          <a:xfrm>
            <a:off x="5067851" y="6425851"/>
            <a:ext cx="1277914" cy="307777"/>
          </a:xfrm>
          <a:prstGeom prst="rect">
            <a:avLst/>
          </a:prstGeom>
          <a:noFill/>
        </p:spPr>
        <p:txBody>
          <a:bodyPr wrap="none" rtlCol="0">
            <a:spAutoFit/>
          </a:bodyPr>
          <a:lstStyle/>
          <a:p>
            <a:r>
              <a:rPr lang="en-US" sz="1400" dirty="0"/>
              <a:t>0.85             1</a:t>
            </a:r>
          </a:p>
        </p:txBody>
      </p:sp>
      <p:pic>
        <p:nvPicPr>
          <p:cNvPr id="24" name="Picture 23">
            <a:extLst>
              <a:ext uri="{FF2B5EF4-FFF2-40B4-BE49-F238E27FC236}">
                <a16:creationId xmlns:a16="http://schemas.microsoft.com/office/drawing/2014/main" id="{7C2D5A4E-08C3-42C9-A3E0-8300AC0CC5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9106" y="6328254"/>
            <a:ext cx="1280160" cy="95433"/>
          </a:xfrm>
          <a:prstGeom prst="rect">
            <a:avLst/>
          </a:prstGeom>
        </p:spPr>
      </p:pic>
      <p:pic>
        <p:nvPicPr>
          <p:cNvPr id="26" name="Picture 25">
            <a:extLst>
              <a:ext uri="{FF2B5EF4-FFF2-40B4-BE49-F238E27FC236}">
                <a16:creationId xmlns:a16="http://schemas.microsoft.com/office/drawing/2014/main" id="{FBDD324C-5685-4DCE-859C-177D8CFE3E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851" y="6329183"/>
            <a:ext cx="1280160" cy="95433"/>
          </a:xfrm>
          <a:prstGeom prst="rect">
            <a:avLst/>
          </a:prstGeom>
        </p:spPr>
      </p:pic>
      <p:pic>
        <p:nvPicPr>
          <p:cNvPr id="28" name="Picture 27">
            <a:extLst>
              <a:ext uri="{FF2B5EF4-FFF2-40B4-BE49-F238E27FC236}">
                <a16:creationId xmlns:a16="http://schemas.microsoft.com/office/drawing/2014/main" id="{0281BA8F-CC27-4A60-B167-7A59145B9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342" y="6328254"/>
            <a:ext cx="1280160" cy="95433"/>
          </a:xfrm>
          <a:prstGeom prst="rect">
            <a:avLst/>
          </a:prstGeom>
        </p:spPr>
      </p:pic>
      <p:sp>
        <p:nvSpPr>
          <p:cNvPr id="30" name="TextBox 29">
            <a:extLst>
              <a:ext uri="{FF2B5EF4-FFF2-40B4-BE49-F238E27FC236}">
                <a16:creationId xmlns:a16="http://schemas.microsoft.com/office/drawing/2014/main" id="{4A90D17E-6C2E-4880-B3FB-354638C58D21}"/>
              </a:ext>
            </a:extLst>
          </p:cNvPr>
          <p:cNvSpPr txBox="1"/>
          <p:nvPr/>
        </p:nvSpPr>
        <p:spPr>
          <a:xfrm>
            <a:off x="6391137" y="6388325"/>
            <a:ext cx="1377300" cy="307777"/>
          </a:xfrm>
          <a:prstGeom prst="rect">
            <a:avLst/>
          </a:prstGeom>
          <a:noFill/>
        </p:spPr>
        <p:txBody>
          <a:bodyPr wrap="none" rtlCol="0">
            <a:spAutoFit/>
          </a:bodyPr>
          <a:lstStyle/>
          <a:p>
            <a:r>
              <a:rPr lang="en-US" sz="1400" dirty="0"/>
              <a:t>0                    4</a:t>
            </a:r>
          </a:p>
        </p:txBody>
      </p:sp>
      <p:pic>
        <p:nvPicPr>
          <p:cNvPr id="32" name="Picture 31">
            <a:extLst>
              <a:ext uri="{FF2B5EF4-FFF2-40B4-BE49-F238E27FC236}">
                <a16:creationId xmlns:a16="http://schemas.microsoft.com/office/drawing/2014/main" id="{4203B8B2-DC01-483C-8188-676A377B3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1890" y="6324332"/>
            <a:ext cx="1280160" cy="95433"/>
          </a:xfrm>
          <a:prstGeom prst="rect">
            <a:avLst/>
          </a:prstGeom>
        </p:spPr>
      </p:pic>
    </p:spTree>
    <p:extLst>
      <p:ext uri="{BB962C8B-B14F-4D97-AF65-F5344CB8AC3E}">
        <p14:creationId xmlns:p14="http://schemas.microsoft.com/office/powerpoint/2010/main" val="150631804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26689</TotalTime>
  <Words>1603</Words>
  <Application>Microsoft Office PowerPoint</Application>
  <PresentationFormat>On-screen Show (4:3)</PresentationFormat>
  <Paragraphs>169</Paragraphs>
  <Slides>22</Slides>
  <Notes>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Alexei</dc:creator>
  <cp:lastModifiedBy>Lyapustin, Alexei I. (GSFC-6130)</cp:lastModifiedBy>
  <cp:revision>844</cp:revision>
  <dcterms:created xsi:type="dcterms:W3CDTF">2005-10-14T20:31:41Z</dcterms:created>
  <dcterms:modified xsi:type="dcterms:W3CDTF">2020-10-07T00:42:10Z</dcterms:modified>
</cp:coreProperties>
</file>