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512" r:id="rId3"/>
    <p:sldId id="257" r:id="rId4"/>
    <p:sldId id="258" r:id="rId5"/>
    <p:sldId id="499" r:id="rId6"/>
    <p:sldId id="490" r:id="rId7"/>
    <p:sldId id="492" r:id="rId8"/>
    <p:sldId id="493" r:id="rId9"/>
    <p:sldId id="494" r:id="rId10"/>
    <p:sldId id="478" r:id="rId11"/>
    <p:sldId id="507" r:id="rId12"/>
    <p:sldId id="508" r:id="rId13"/>
    <p:sldId id="495" r:id="rId14"/>
    <p:sldId id="484" r:id="rId15"/>
    <p:sldId id="510" r:id="rId16"/>
    <p:sldId id="270" r:id="rId17"/>
    <p:sldId id="264" r:id="rId18"/>
    <p:sldId id="511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9"/>
    <p:restoredTop sz="78207"/>
  </p:normalViewPr>
  <p:slideViewPr>
    <p:cSldViewPr snapToGrid="0" snapToObjects="1">
      <p:cViewPr varScale="1">
        <p:scale>
          <a:sx n="86" d="100"/>
          <a:sy n="86" d="100"/>
        </p:scale>
        <p:origin x="1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4E699-1A4A-9447-81A5-2876191FC33B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6EFC9-D4AD-514C-8DDE-E2C1FA4B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EFC9-D4AD-514C-8DDE-E2C1FA4B89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96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EFC9-D4AD-514C-8DDE-E2C1FA4B89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67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Summarize all flags, pixel averaging etc. that is relevant to the </a:t>
            </a:r>
            <a:r>
              <a:rPr lang="en-US"/>
              <a:t>following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EFC9-D4AD-514C-8DDE-E2C1FA4B89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EFC9-D4AD-514C-8DDE-E2C1FA4B89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0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EFC9-D4AD-514C-8DDE-E2C1FA4B89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3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EPIC map is noisier than MERRA-2. Are these small structures artifacts of EPIC measurements or real geophysical noise? How we can determine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EFC9-D4AD-514C-8DDE-E2C1FA4B89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EFC9-D4AD-514C-8DDE-E2C1FA4B89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3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EFC9-D4AD-514C-8DDE-E2C1FA4B89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CWF depend on:</a:t>
            </a:r>
          </a:p>
          <a:p>
            <a:r>
              <a:rPr lang="en-US" dirty="0"/>
              <a:t>Terrain height</a:t>
            </a:r>
          </a:p>
          <a:p>
            <a:r>
              <a:rPr lang="en-US" dirty="0"/>
              <a:t>Viewing geometry</a:t>
            </a:r>
          </a:p>
          <a:p>
            <a:r>
              <a:rPr lang="en-US" dirty="0"/>
              <a:t>Surface reflectivity/cloud height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EFC9-D4AD-514C-8DDE-E2C1FA4B89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CWF depend on:</a:t>
            </a:r>
          </a:p>
          <a:p>
            <a:r>
              <a:rPr lang="en-US" dirty="0"/>
              <a:t>Terrain height</a:t>
            </a:r>
          </a:p>
          <a:p>
            <a:r>
              <a:rPr lang="en-US" dirty="0"/>
              <a:t>Viewing geometry</a:t>
            </a:r>
          </a:p>
          <a:p>
            <a:r>
              <a:rPr lang="en-US" dirty="0"/>
              <a:t>Surface reflectivity/cloud height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EFC9-D4AD-514C-8DDE-E2C1FA4B89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7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EFC9-D4AD-514C-8DDE-E2C1FA4B89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6B8C-B6CB-7342-A14E-FB5E5B1BF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3F617-A5A5-C643-B6DD-E28731CDD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17224-252B-3C4E-A4E3-D08BD6CB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4831-81BA-634E-99F7-54E3F513CDA6}" type="datetime1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0DB86-92A5-D34F-94D2-D5ABD9458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80D77-93C9-B14E-9ACF-671C9F4B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0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9985-FD2B-044D-AD0B-7C76505A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A474B-A568-6A41-8B21-CFA5A5EC2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E0BDC-2798-CD42-BDA7-0DB5222B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8943-9B75-E14C-BDC5-678B88559C24}" type="datetime1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3B4A-FE08-DD40-B416-38F7E656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100DE-6297-8545-8DB4-9E7E040F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4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33EE9-53EA-EB4E-ACC2-4F88495C4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EEEBF-686A-384B-B0E1-916613449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39170-E30C-6840-B91F-9186A549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7E48-1020-D94A-91DA-B258C402E9E3}" type="datetime1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B8474-CEBF-114C-A806-9E9E23C0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C5349-33AA-3A46-B8D4-F04BDA42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576E-D8CC-A743-A02C-4416068D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8378-7727-D842-9288-0734CD0D4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C43A2-8F23-B74A-87AA-48D0802B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72F4-2355-0045-8940-48A5A61B5039}" type="datetime1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AC5DE-B62B-B444-AB8D-8A533A97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7EA39-E938-3845-81CA-2246FCE7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7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641A-E4A9-7349-A9E8-847FBED1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75D16-0A56-294D-BEC4-3A5B5EFB3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786FF-45CE-B048-AF9B-F227C708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3C4A-F908-764D-B70E-E835C9F131BA}" type="datetime1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B3F19-BCDA-264D-A0B0-454853BF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C136-DE21-914D-862F-4EDD1421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4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381A-C302-C147-905D-484B7745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85F0F-84DB-1E46-97BC-3B471C326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F819B-92EA-8C4C-8A8A-3A9A1FC3F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2A4AE-0386-A049-AD39-4458CE2F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3A5E-D5BD-C049-8A7B-146D80BE6E8A}" type="datetime1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EF486-FE96-1C4A-8317-822E91D4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FDBB5-652D-BF4F-9DD2-3FC16596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FF77-EF3F-0B4E-87E6-E8874A7A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40188-D780-8943-B9E3-257AEDB14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8674E-2EEA-7E4C-A5BC-3EB9C4502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79430-BA16-E74A-80B3-DB646A07A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2472F-1E64-264C-9513-F70C386ED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F81E5-A457-014B-B95C-CEFDDF27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35A5-2482-CD41-8E2E-D576266C29F1}" type="datetime1">
              <a:rPr lang="en-US" smtClean="0"/>
              <a:t>10/1/20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24B2D-D190-BE40-9D0B-3500EFE4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C06F8-C922-9042-A76A-78EDD320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BC63-5DEB-0F4E-90C8-A76AE608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3B402-779B-C840-8F62-8D21E7DE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C8EA-923D-C445-8F1C-FA7728F6592E}" type="datetime1">
              <a:rPr lang="en-US" smtClean="0"/>
              <a:t>10/1/20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857D0-6D44-3E49-AB19-E652B7A0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D8411-0D8D-604D-A0DF-9DE44CB8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302D9-DE7B-E84D-BEB9-B0B1CDDF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A210-D9BB-1640-8153-796A812B12F4}" type="datetime1">
              <a:rPr lang="en-US" smtClean="0"/>
              <a:t>10/1/20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FE2CE-AC43-7248-A5D5-0338F361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A5B34-8A8D-1844-BF5F-7620711F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2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874F-84AA-AC41-82F3-EECA0EE13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8AAE-5B65-0749-9085-E8784E245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87C57-4993-F645-96BC-BF37A49DD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F8E5F-CC36-8A4C-B94A-AED9672E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C55B-B93A-B549-A922-6839975CA9AC}" type="datetime1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097E2-C574-534D-B167-B96032EB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C684B-34F8-E049-8F20-C6DE5439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9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87BB-3CEE-BE47-BBF3-891945F2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61510-B577-2A43-8DEA-7C266628D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E902B-A8E5-6047-9A18-B41075945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F99C0-47AE-D748-B9C7-43BF2D67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1EF6-0951-4F45-B726-E979F3C682F5}" type="datetime1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48A55-BEC4-3B4E-AF03-81A3B3AC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BC34A-17A6-C64C-8083-BFC58DE4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0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31FC4-4D9A-5043-B495-F6E83FE6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09677-F4A2-9248-B138-0FBB9C7C6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3168A-79BD-BE4A-A8BE-4C3403B7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6AB5-20F1-2048-962B-11F71705E10A}" type="datetime1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7CEC3-1688-0A46-B058-5EAF2980D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DCB77-1E7A-2B47-942B-8B6C5ACAD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7AEE3-E5B8-D24A-BB77-A82BB8114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5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2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mr.earthdata.nasa.gov/search/concepts/C1707836925-LARC_ASDC.html" TargetMode="External"/><Relationship Id="rId5" Type="http://schemas.openxmlformats.org/officeDocument/2006/relationships/hyperlink" Target="https://epic.gsfc.nasa.gov/science/products/o3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CAED-FDC4-414A-A62E-3E7B5EF61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69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18000"/>
                    </a:srgbClr>
                  </a:outerShdw>
                </a:effectLst>
              </a:rPr>
              <a:t>Status of Ozone products from the DSCOVR EPIC Instrument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5B6B084-76C1-6C47-AA39-DE21646E9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21" y="3976450"/>
            <a:ext cx="10723179" cy="95448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Natalya Kramarova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Liang-Kang Huang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Jerald R. Ziemke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Jay Herman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David P. Haffner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Gordon Labow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,Richard D. McPeters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P.K. Bhartia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 and Luke Oman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D49EB-701B-4C43-825B-47A980EC538F}"/>
              </a:ext>
            </a:extLst>
          </p:cNvPr>
          <p:cNvSpPr txBox="1"/>
          <p:nvPr/>
        </p:nvSpPr>
        <p:spPr>
          <a:xfrm>
            <a:off x="2058607" y="4987920"/>
            <a:ext cx="8074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</a:b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NASA Goddard Space Flight Center, Greenbelt, MD</a:t>
            </a:r>
          </a:p>
          <a:p>
            <a:pPr algn="ctr"/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Science Systems and Applications Incorporated, Lanham, MD</a:t>
            </a:r>
          </a:p>
          <a:p>
            <a:pPr algn="ctr"/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Morgan State University, Baltimore, MD</a:t>
            </a:r>
          </a:p>
          <a:p>
            <a:pPr algn="ctr"/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4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University of Maryland Baltimore County, MD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9612A-4DFE-594A-9BE4-30B7FBA49E5E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67D716-C39A-6749-BA42-CC303026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10" name="Picture 9" descr="DSCOVR-logo-sm.jpg">
            <a:extLst>
              <a:ext uri="{FF2B5EF4-FFF2-40B4-BE49-F238E27FC236}">
                <a16:creationId xmlns:a16="http://schemas.microsoft.com/office/drawing/2014/main" id="{21DABAF7-AF68-F049-9409-386B79694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2" y="103381"/>
            <a:ext cx="1971149" cy="124540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920877-0F3A-2F41-B0E9-04DCA999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6">
            <a:extLst>
              <a:ext uri="{FF2B5EF4-FFF2-40B4-BE49-F238E27FC236}">
                <a16:creationId xmlns:a16="http://schemas.microsoft.com/office/drawing/2014/main" id="{EEAD4361-CC46-7C43-8230-08E34552C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278" y="5181601"/>
            <a:ext cx="1669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EPIC:  Satellite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View Angles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&lt; 70</a:t>
            </a:r>
            <a:r>
              <a:rPr lang="en-US" altLang="en-US" sz="2000" baseline="30000" dirty="0"/>
              <a:t>o</a:t>
            </a:r>
            <a:endParaRPr lang="en-US" altLang="en-US" sz="2000" dirty="0"/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A63C52FF-43F1-EA43-A32B-22BDF557D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" y="1741487"/>
            <a:ext cx="82296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>
            <a:extLst>
              <a:ext uri="{FF2B5EF4-FFF2-40B4-BE49-F238E27FC236}">
                <a16:creationId xmlns:a16="http://schemas.microsoft.com/office/drawing/2014/main" id="{C1C35A79-CD5A-3C41-8E68-0593F2F78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46" y="1735483"/>
            <a:ext cx="42957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1">
            <a:extLst>
              <a:ext uri="{FF2B5EF4-FFF2-40B4-BE49-F238E27FC236}">
                <a16:creationId xmlns:a16="http://schemas.microsoft.com/office/drawing/2014/main" id="{07583C23-B87E-1E4F-9324-E99A5966C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5181601"/>
            <a:ext cx="192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EPIC:  Uses all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AlgorithmFlag</a:t>
            </a:r>
            <a:r>
              <a:rPr lang="en-US" altLang="en-US" sz="1800" dirty="0"/>
              <a:t>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ErrorFlag</a:t>
            </a:r>
            <a:r>
              <a:rPr lang="en-US" altLang="en-US" sz="1800" dirty="0"/>
              <a:t> filtering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2447EC-267C-FB4F-A925-3877FCB5B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8" name="Picture 7" descr="DSCOVR-logo-sm.jpg">
            <a:extLst>
              <a:ext uri="{FF2B5EF4-FFF2-40B4-BE49-F238E27FC236}">
                <a16:creationId xmlns:a16="http://schemas.microsoft.com/office/drawing/2014/main" id="{132A7756-FC4E-E340-BDE4-4341B7A70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2" y="103381"/>
            <a:ext cx="1971149" cy="12454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5E76B8-6A44-734A-8760-65B56CB95FFA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C1ADC5-2349-3841-9052-9F95E34C6709}"/>
              </a:ext>
            </a:extLst>
          </p:cNvPr>
          <p:cNvSpPr/>
          <p:nvPr/>
        </p:nvSpPr>
        <p:spPr>
          <a:xfrm>
            <a:off x="716692" y="2693504"/>
            <a:ext cx="10725665" cy="616226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4ED908C8-94B2-114B-9050-306FDAEB4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746" y="5334142"/>
            <a:ext cx="4139916" cy="40011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Agreement within +/- 5 DU or ~ +/-2%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4C9CC-BC34-EF43-8994-D61478DF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10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A9577-3471-104B-BB8B-9B75FC0ADF6A}"/>
              </a:ext>
            </a:extLst>
          </p:cNvPr>
          <p:cNvSpPr txBox="1"/>
          <p:nvPr/>
        </p:nvSpPr>
        <p:spPr>
          <a:xfrm>
            <a:off x="1350265" y="229254"/>
            <a:ext cx="86639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Total Ozone version 3 vs OMPS, OMI and MERRA-2</a:t>
            </a:r>
          </a:p>
        </p:txBody>
      </p:sp>
    </p:spTree>
    <p:extLst>
      <p:ext uri="{BB962C8B-B14F-4D97-AF65-F5344CB8AC3E}">
        <p14:creationId xmlns:p14="http://schemas.microsoft.com/office/powerpoint/2010/main" val="18094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F4AFFE0D-6614-944A-9B00-5B576C99A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83" y="1057867"/>
            <a:ext cx="9517117" cy="515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6D5F8C-B8EF-8442-81B2-79CB919CCBB6}"/>
              </a:ext>
            </a:extLst>
          </p:cNvPr>
          <p:cNvSpPr txBox="1"/>
          <p:nvPr/>
        </p:nvSpPr>
        <p:spPr>
          <a:xfrm>
            <a:off x="1529255" y="229254"/>
            <a:ext cx="83557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Total Ozone v3 vs ground-based Brewer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71C1E-0B75-E94F-AB8C-317D80508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5" name="Picture 4" descr="DSCOVR-logo-sm.jpg">
            <a:extLst>
              <a:ext uri="{FF2B5EF4-FFF2-40B4-BE49-F238E27FC236}">
                <a16:creationId xmlns:a16="http://schemas.microsoft.com/office/drawing/2014/main" id="{2B447995-E75C-5A43-91EE-5F8FD176E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2" y="103381"/>
            <a:ext cx="1971149" cy="1245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86DC3C-69A2-8248-BD80-32BA89EE398B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</p:spTree>
    <p:extLst>
      <p:ext uri="{BB962C8B-B14F-4D97-AF65-F5344CB8AC3E}">
        <p14:creationId xmlns:p14="http://schemas.microsoft.com/office/powerpoint/2010/main" val="256424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80B18697-85AB-5741-BF8F-049E0E950D7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65" y="1036145"/>
            <a:ext cx="950976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A8BEE4-8CC4-2745-B14C-3347D7DB8B46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pic>
        <p:nvPicPr>
          <p:cNvPr id="4" name="Picture 3" descr="DSCOVR-logo-sm.jpg">
            <a:extLst>
              <a:ext uri="{FF2B5EF4-FFF2-40B4-BE49-F238E27FC236}">
                <a16:creationId xmlns:a16="http://schemas.microsoft.com/office/drawing/2014/main" id="{C5D42D94-7A67-C243-9E89-1BE4D08B5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2" y="103381"/>
            <a:ext cx="1971149" cy="1245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93804-3136-F047-97FB-98AE7C373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054ADD-22B7-FC4D-BFF1-AEAAF9FAA6CC}"/>
              </a:ext>
            </a:extLst>
          </p:cNvPr>
          <p:cNvSpPr txBox="1"/>
          <p:nvPr/>
        </p:nvSpPr>
        <p:spPr>
          <a:xfrm>
            <a:off x="1529255" y="229254"/>
            <a:ext cx="83557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Total Ozone v3 vs ground-based Brewer network</a:t>
            </a:r>
          </a:p>
        </p:txBody>
      </p:sp>
    </p:spTree>
    <p:extLst>
      <p:ext uri="{BB962C8B-B14F-4D97-AF65-F5344CB8AC3E}">
        <p14:creationId xmlns:p14="http://schemas.microsoft.com/office/powerpoint/2010/main" val="204813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9612A-4DFE-594A-9BE4-30B7FBA49E5E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67D716-C39A-6749-BA42-CC303026C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10" name="Picture 9" descr="DSCOVR-logo-sm.jpg">
            <a:extLst>
              <a:ext uri="{FF2B5EF4-FFF2-40B4-BE49-F238E27FC236}">
                <a16:creationId xmlns:a16="http://schemas.microsoft.com/office/drawing/2014/main" id="{21DABAF7-AF68-F049-9409-386B79694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74" y="67579"/>
            <a:ext cx="1971149" cy="1245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161FC2-B6FE-CE41-87CB-5B4ACDAFF714}"/>
              </a:ext>
            </a:extLst>
          </p:cNvPr>
          <p:cNvSpPr txBox="1"/>
          <p:nvPr/>
        </p:nvSpPr>
        <p:spPr>
          <a:xfrm>
            <a:off x="144043" y="1461745"/>
            <a:ext cx="31035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/>
              <a:t>UV measurements have reduced sensitivity to the boundary layer;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/>
              <a:t>CWFs represent the weight of measurements in the boundary layer;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/>
              <a:t>CWFs are determined by Jacobians (or sensitivity of measurements to O3 changes in the lower layers);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/>
              <a:t>Important for tropospheric ozone product.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0954A-4AA1-7C49-8033-3B364EBB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BA0A9-51A4-7341-8FBD-3DBFE9EC9C15}"/>
              </a:ext>
            </a:extLst>
          </p:cNvPr>
          <p:cNvSpPr txBox="1"/>
          <p:nvPr/>
        </p:nvSpPr>
        <p:spPr>
          <a:xfrm>
            <a:off x="1529255" y="229254"/>
            <a:ext cx="83557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Total Ozone v3: Column Weighting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412EA-855E-1C40-9519-B049D894EAD7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46840" t="2918" r="6289" b="6258"/>
          <a:stretch/>
        </p:blipFill>
        <p:spPr>
          <a:xfrm>
            <a:off x="3247563" y="1057867"/>
            <a:ext cx="4023360" cy="5577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1C50E9-3423-EA49-B08D-3AE9A3AE3B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988" t="2966" r="7489" b="6745"/>
          <a:stretch/>
        </p:blipFill>
        <p:spPr>
          <a:xfrm>
            <a:off x="7152644" y="1081049"/>
            <a:ext cx="4028239" cy="55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5">
            <a:extLst>
              <a:ext uri="{FF2B5EF4-FFF2-40B4-BE49-F238E27FC236}">
                <a16:creationId xmlns:a16="http://schemas.microsoft.com/office/drawing/2014/main" id="{63559973-47B6-7042-84BE-68BA57366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49" y="5949607"/>
            <a:ext cx="37928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EPIC:  Satellite View Angles &lt; 70</a:t>
            </a:r>
            <a:r>
              <a:rPr lang="en-US" altLang="en-US" sz="2000" baseline="30000" dirty="0"/>
              <a:t>o</a:t>
            </a:r>
            <a:endParaRPr lang="en-US" alt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ACA29-D2AC-F64C-9E6A-D7DC89A8B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7" name="Picture 6" descr="DSCOVR-logo-sm.jpg">
            <a:extLst>
              <a:ext uri="{FF2B5EF4-FFF2-40B4-BE49-F238E27FC236}">
                <a16:creationId xmlns:a16="http://schemas.microsoft.com/office/drawing/2014/main" id="{6AD541F1-88AD-EC46-AB2E-B672E6F24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35472"/>
            <a:ext cx="1971149" cy="12454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D6D84-DC7B-9E48-992D-44C0AD57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6AC58-12C6-AA45-BB75-DEA2ADAE5B2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59064" y="1409535"/>
            <a:ext cx="5943600" cy="4480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7E3855-3CB1-C640-A2E4-889289ADD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6" y="1425301"/>
            <a:ext cx="6001234" cy="44805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6382F2-6BF3-5243-AA0E-FB2C1D2AABCA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F189D4-325D-CD49-AAEB-C6A67058EE1E}"/>
              </a:ext>
            </a:extLst>
          </p:cNvPr>
          <p:cNvSpPr txBox="1"/>
          <p:nvPr/>
        </p:nvSpPr>
        <p:spPr>
          <a:xfrm>
            <a:off x="2789941" y="173881"/>
            <a:ext cx="59826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Reflectivity and CFW</a:t>
            </a:r>
          </a:p>
        </p:txBody>
      </p:sp>
    </p:spTree>
    <p:extLst>
      <p:ext uri="{BB962C8B-B14F-4D97-AF65-F5344CB8AC3E}">
        <p14:creationId xmlns:p14="http://schemas.microsoft.com/office/powerpoint/2010/main" val="500835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5">
            <a:extLst>
              <a:ext uri="{FF2B5EF4-FFF2-40B4-BE49-F238E27FC236}">
                <a16:creationId xmlns:a16="http://schemas.microsoft.com/office/drawing/2014/main" id="{63559973-47B6-7042-84BE-68BA57366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49" y="5949607"/>
            <a:ext cx="37928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EPIC:  Satellite View Angles &lt; 70</a:t>
            </a:r>
            <a:r>
              <a:rPr lang="en-US" altLang="en-US" sz="2000" baseline="30000" dirty="0"/>
              <a:t>o</a:t>
            </a:r>
            <a:endParaRPr lang="en-US" alt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ACA29-D2AC-F64C-9E6A-D7DC89A8B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7" name="Picture 6" descr="DSCOVR-logo-sm.jpg">
            <a:extLst>
              <a:ext uri="{FF2B5EF4-FFF2-40B4-BE49-F238E27FC236}">
                <a16:creationId xmlns:a16="http://schemas.microsoft.com/office/drawing/2014/main" id="{6AD541F1-88AD-EC46-AB2E-B672E6F24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35472"/>
            <a:ext cx="1971149" cy="12454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D6D84-DC7B-9E48-992D-44C0AD57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32C5F-5856-1743-868B-1F55C10CD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796" y="1371724"/>
            <a:ext cx="5943600" cy="444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4D80C6-1059-EF4C-9055-5046C2CFB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6" y="1423639"/>
            <a:ext cx="6001234" cy="44805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8323BF-FF65-7348-A809-2C12354832B6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72CC79-E5B9-6341-A985-23BB85E75DA9}"/>
              </a:ext>
            </a:extLst>
          </p:cNvPr>
          <p:cNvSpPr txBox="1"/>
          <p:nvPr/>
        </p:nvSpPr>
        <p:spPr>
          <a:xfrm>
            <a:off x="2789941" y="173881"/>
            <a:ext cx="59826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CFW and A-Band cloud height</a:t>
            </a:r>
          </a:p>
        </p:txBody>
      </p:sp>
    </p:spTree>
    <p:extLst>
      <p:ext uri="{BB962C8B-B14F-4D97-AF65-F5344CB8AC3E}">
        <p14:creationId xmlns:p14="http://schemas.microsoft.com/office/powerpoint/2010/main" val="1322608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OVR-logo-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62" y="103381"/>
            <a:ext cx="1624959" cy="1026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7526" y="319014"/>
            <a:ext cx="849701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Correlative ozone measurements for EPIC’s validation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E68E-A4CF-5742-A46F-AD3C1B4BAD3A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46DC26-C194-DB43-BB7D-07DA4B8E6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31180"/>
              </p:ext>
            </p:extLst>
          </p:nvPr>
        </p:nvGraphicFramePr>
        <p:xfrm>
          <a:off x="397371" y="1204407"/>
          <a:ext cx="11131827" cy="5149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7183">
                  <a:extLst>
                    <a:ext uri="{9D8B030D-6E8A-4147-A177-3AD203B41FA5}">
                      <a16:colId xmlns:a16="http://schemas.microsoft.com/office/drawing/2014/main" val="3678709703"/>
                    </a:ext>
                  </a:extLst>
                </a:gridCol>
                <a:gridCol w="5711687">
                  <a:extLst>
                    <a:ext uri="{9D8B030D-6E8A-4147-A177-3AD203B41FA5}">
                      <a16:colId xmlns:a16="http://schemas.microsoft.com/office/drawing/2014/main" val="65891883"/>
                    </a:ext>
                  </a:extLst>
                </a:gridCol>
                <a:gridCol w="2782957">
                  <a:extLst>
                    <a:ext uri="{9D8B030D-6E8A-4147-A177-3AD203B41FA5}">
                      <a16:colId xmlns:a16="http://schemas.microsoft.com/office/drawing/2014/main" val="206041949"/>
                    </a:ext>
                  </a:extLst>
                </a:gridCol>
              </a:tblGrid>
              <a:tr h="745677"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External Measurements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Validated EPIC Products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7814"/>
                  </a:ext>
                </a:extLst>
              </a:tr>
              <a:tr h="745677"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Satellite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Aura OMI, SNPP OMPS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Total Column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816206"/>
                  </a:ext>
                </a:extLst>
              </a:tr>
              <a:tr h="745677">
                <a:tc rowSpan="3"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Ground-based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Ozone </a:t>
                      </a:r>
                      <a:r>
                        <a:rPr lang="en-US" sz="2400" dirty="0" err="1">
                          <a:effectLst/>
                        </a:rPr>
                        <a:t>sonde</a:t>
                      </a:r>
                      <a:r>
                        <a:rPr lang="en-US" sz="2400" dirty="0">
                          <a:effectLst/>
                        </a:rPr>
                        <a:t> (SHADOZ, NDACC, WOUDC)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Tropospheric profile/ Column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016571"/>
                  </a:ext>
                </a:extLst>
              </a:tr>
              <a:tr h="459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Brewer/Dobson, Pandora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Total Column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781701"/>
                  </a:ext>
                </a:extLst>
              </a:tr>
              <a:tr h="459779">
                <a:tc vMerge="1"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Tropospheric lidars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Tropospheric profile/ Column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20882"/>
                  </a:ext>
                </a:extLst>
              </a:tr>
              <a:tr h="745677"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Aircraft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altLang="en-US" sz="2400" dirty="0"/>
                        <a:t>Atmospheric Tomography (</a:t>
                      </a:r>
                      <a:r>
                        <a:rPr lang="en-US" altLang="en-US" sz="2400" dirty="0" err="1"/>
                        <a:t>ATom</a:t>
                      </a:r>
                      <a:r>
                        <a:rPr lang="en-US" altLang="en-US" sz="2400" dirty="0"/>
                        <a:t>) Missions</a:t>
                      </a:r>
                    </a:p>
                    <a:p>
                      <a:pPr>
                        <a:defRPr/>
                      </a:pPr>
                      <a:r>
                        <a:rPr lang="en-US" sz="2000" dirty="0"/>
                        <a:t>(</a:t>
                      </a:r>
                      <a:r>
                        <a:rPr lang="en-US" sz="2000" b="1" dirty="0"/>
                        <a:t>ATom-1:</a:t>
                      </a:r>
                      <a:r>
                        <a:rPr lang="en-US" sz="2000" dirty="0"/>
                        <a:t> July-August 2016, </a:t>
                      </a:r>
                      <a:r>
                        <a:rPr lang="en-US" sz="2000" b="1" dirty="0"/>
                        <a:t>ATom-2:</a:t>
                      </a:r>
                      <a:r>
                        <a:rPr lang="en-US" sz="2000" dirty="0"/>
                        <a:t> Jan-Feb 2017, </a:t>
                      </a:r>
                    </a:p>
                    <a:p>
                      <a:pPr>
                        <a:defRPr/>
                      </a:pPr>
                      <a:r>
                        <a:rPr lang="en-US" sz="2000" b="1" dirty="0"/>
                        <a:t>ATom-3: </a:t>
                      </a:r>
                      <a:r>
                        <a:rPr lang="en-US" sz="2000" dirty="0"/>
                        <a:t>October 2017, </a:t>
                      </a:r>
                      <a:r>
                        <a:rPr lang="en-US" sz="2000" b="1" dirty="0"/>
                        <a:t>ATom-4:</a:t>
                      </a:r>
                      <a:r>
                        <a:rPr lang="en-US" sz="2000" dirty="0"/>
                        <a:t> April-May 2018)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Tropospheric profile/ Column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25549"/>
                  </a:ext>
                </a:extLst>
              </a:tr>
              <a:tr h="745677"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Model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GEOS-Replay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0" algn="l"/>
                          <a:tab pos="3429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0425" algn="l"/>
                        </a:tabLst>
                      </a:pPr>
                      <a:r>
                        <a:rPr lang="en-US" sz="2400" dirty="0">
                          <a:effectLst/>
                        </a:rPr>
                        <a:t>Tropospheric profile/ Column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030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1A69B27-E6DC-4DFF-9D86-ADB2C7D10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79C297-733E-1243-AA1B-EBE4255E996A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</p:spTree>
    <p:extLst>
      <p:ext uri="{BB962C8B-B14F-4D97-AF65-F5344CB8AC3E}">
        <p14:creationId xmlns:p14="http://schemas.microsoft.com/office/powerpoint/2010/main" val="2664895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9612A-4DFE-594A-9BE4-30B7FBA49E5E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67D716-C39A-6749-BA42-CC303026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10" name="Picture 9" descr="DSCOVR-logo-sm.jpg">
            <a:extLst>
              <a:ext uri="{FF2B5EF4-FFF2-40B4-BE49-F238E27FC236}">
                <a16:creationId xmlns:a16="http://schemas.microsoft.com/office/drawing/2014/main" id="{21DABAF7-AF68-F049-9409-386B79694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2" y="103381"/>
            <a:ext cx="1971149" cy="12454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3A11E-B24E-5B40-BA16-154A8380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A50C5-E234-AB44-9007-F7D2FC9323B6}"/>
              </a:ext>
            </a:extLst>
          </p:cNvPr>
          <p:cNvSpPr txBox="1"/>
          <p:nvPr/>
        </p:nvSpPr>
        <p:spPr>
          <a:xfrm>
            <a:off x="795246" y="875823"/>
            <a:ext cx="1044311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600" dirty="0"/>
              <a:t>EPIC v3 total ozone data had been processed and released to DAAC;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600" dirty="0"/>
              <a:t>Comparisons of EPIC’s total ozone with overlapping satellite instruments (SNPP OMPS and Aura OMI) demonstrated a good agreement with ±5 DU or ±1.5-2%;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600" dirty="0"/>
              <a:t>Biases in ozone are smaller at equatorial latitudes and increase in mid- and high latitudes, where biases vary seasonally;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600" dirty="0"/>
              <a:t>No apparent biases in total ozone due to switch to EPIC A-Band cloud product;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600" dirty="0"/>
              <a:t>There are still larger biases for EPIC measurements at high angles (SZA/SVA). In our study we limit SZA/SVA &lt;70;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600" dirty="0"/>
              <a:t>Comparisons with ground-based Brewer network are consistent with satellite results.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BAB88-722B-E04B-ADB9-E491F03BEC6B}"/>
              </a:ext>
            </a:extLst>
          </p:cNvPr>
          <p:cNvSpPr txBox="1"/>
          <p:nvPr/>
        </p:nvSpPr>
        <p:spPr>
          <a:xfrm>
            <a:off x="2789941" y="173881"/>
            <a:ext cx="59826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7298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9612A-4DFE-594A-9BE4-30B7FBA49E5E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67D716-C39A-6749-BA42-CC303026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10" name="Picture 9" descr="DSCOVR-logo-sm.jpg">
            <a:extLst>
              <a:ext uri="{FF2B5EF4-FFF2-40B4-BE49-F238E27FC236}">
                <a16:creationId xmlns:a16="http://schemas.microsoft.com/office/drawing/2014/main" id="{21DABAF7-AF68-F049-9409-386B79694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2" y="103381"/>
            <a:ext cx="1971149" cy="12454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3A11E-B24E-5B40-BA16-154A8380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A50C5-E234-AB44-9007-F7D2FC9323B6}"/>
              </a:ext>
            </a:extLst>
          </p:cNvPr>
          <p:cNvSpPr txBox="1"/>
          <p:nvPr/>
        </p:nvSpPr>
        <p:spPr>
          <a:xfrm>
            <a:off x="1042317" y="1348789"/>
            <a:ext cx="934715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600" dirty="0"/>
              <a:t>Prepare and release a User Guide for EPIC’s total ozone v3 to describe reported data, error flags and summarize data quality;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600" dirty="0"/>
              <a:t>Validate EPIC’s tropospheric ozone maps using various ground-base and aircraft measurements and model simulations;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600" dirty="0"/>
              <a:t>Publish a paper that summarizes validation results for v3 EPIC total and tropospheric ozone products;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600" dirty="0"/>
              <a:t>Prepare and release synoptic and daily tropospheric ozone maps.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3BB7B9-3201-D74B-88E0-64EB98D79D57}"/>
              </a:ext>
            </a:extLst>
          </p:cNvPr>
          <p:cNvSpPr txBox="1"/>
          <p:nvPr/>
        </p:nvSpPr>
        <p:spPr>
          <a:xfrm>
            <a:off x="2789941" y="173881"/>
            <a:ext cx="59826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23250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9612A-4DFE-594A-9BE4-30B7FBA49E5E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67D716-C39A-6749-BA42-CC303026C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10" name="Picture 9" descr="DSCOVR-logo-sm.jpg">
            <a:extLst>
              <a:ext uri="{FF2B5EF4-FFF2-40B4-BE49-F238E27FC236}">
                <a16:creationId xmlns:a16="http://schemas.microsoft.com/office/drawing/2014/main" id="{21DABAF7-AF68-F049-9409-386B79694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2" y="103381"/>
            <a:ext cx="1971149" cy="1245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12DD6F-3603-E54E-AE72-338F5D9E86BC}"/>
              </a:ext>
            </a:extLst>
          </p:cNvPr>
          <p:cNvSpPr txBox="1"/>
          <p:nvPr/>
        </p:nvSpPr>
        <p:spPr>
          <a:xfrm>
            <a:off x="398136" y="1403198"/>
            <a:ext cx="9200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EPIC total ozone data are available at:</a:t>
            </a:r>
          </a:p>
          <a:p>
            <a:r>
              <a:rPr lang="en-US" sz="2000" dirty="0">
                <a:solidFill>
                  <a:srgbClr val="0070C0"/>
                </a:solidFill>
                <a:hlinkClick r:id="rId5"/>
              </a:rPr>
              <a:t>https://epic.gsfc.nasa.gov/science/products/o3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hlinkClick r:id="rId6"/>
              </a:rPr>
              <a:t>https://cmr.earthdata.nasa.gov/search/concepts/C1707836925-LARC_ASDC.html</a:t>
            </a:r>
            <a:endParaRPr lang="en-US" sz="2000" dirty="0"/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E2C07-D348-6D4B-AD99-84E21979756A}"/>
              </a:ext>
            </a:extLst>
          </p:cNvPr>
          <p:cNvSpPr txBox="1"/>
          <p:nvPr/>
        </p:nvSpPr>
        <p:spPr>
          <a:xfrm>
            <a:off x="2254361" y="103381"/>
            <a:ext cx="67820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Total Ozone version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49FB2-A54F-A84B-861E-5D005D4A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2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9612A-4DFE-594A-9BE4-30B7FBA49E5E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67D716-C39A-6749-BA42-CC303026C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10" name="Picture 9" descr="DSCOVR-logo-sm.jpg">
            <a:extLst>
              <a:ext uri="{FF2B5EF4-FFF2-40B4-BE49-F238E27FC236}">
                <a16:creationId xmlns:a16="http://schemas.microsoft.com/office/drawing/2014/main" id="{21DABAF7-AF68-F049-9409-386B79694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2" y="103381"/>
            <a:ext cx="1971149" cy="12454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A7615D-F16A-6347-B2D9-F795F5667075}"/>
              </a:ext>
            </a:extLst>
          </p:cNvPr>
          <p:cNvSpPr txBox="1"/>
          <p:nvPr/>
        </p:nvSpPr>
        <p:spPr>
          <a:xfrm>
            <a:off x="1240735" y="1082581"/>
            <a:ext cx="97105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The retrieval algorithm is based on EPIC version 2 [</a:t>
            </a:r>
            <a:r>
              <a:rPr lang="en-US" sz="2600" b="1" i="1" dirty="0"/>
              <a:t>Herman et al, 2018</a:t>
            </a:r>
            <a:r>
              <a:rPr lang="en-US" sz="2600" b="1" dirty="0"/>
              <a:t>] with few modifications: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/>
              <a:t>Triplet 318 nm, 340 nm &amp; 388 nm at low optical path (&lt;1.5)</a:t>
            </a:r>
          </a:p>
          <a:p>
            <a:r>
              <a:rPr lang="en-US" sz="2600" dirty="0"/>
              <a:t>             or 325 nm, 340 nm &amp; 388 nm at high optical path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/>
              <a:t>Reflectivity is based on 388 nm and changes linearly with wavelength;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/>
              <a:t>Ozone absorption cross sections from </a:t>
            </a:r>
            <a:r>
              <a:rPr lang="en-US" sz="2600" i="1" dirty="0" err="1"/>
              <a:t>Brion</a:t>
            </a:r>
            <a:r>
              <a:rPr lang="en-US" sz="2600" i="1" dirty="0"/>
              <a:t>, </a:t>
            </a:r>
            <a:r>
              <a:rPr lang="da-DK" sz="2600" i="1" dirty="0" err="1"/>
              <a:t>Daumont</a:t>
            </a:r>
            <a:r>
              <a:rPr lang="da-DK" sz="2600" i="1" dirty="0"/>
              <a:t>, </a:t>
            </a:r>
            <a:r>
              <a:rPr lang="da-DK" sz="2600" i="1" dirty="0" err="1"/>
              <a:t>Malicet</a:t>
            </a:r>
            <a:r>
              <a:rPr lang="da-DK" sz="2600" i="1" dirty="0"/>
              <a:t> [1995];</a:t>
            </a:r>
            <a:endParaRPr lang="en-US" sz="2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/>
              <a:t>Algorithm uses LUT based on TOMRAD:  26 ozone profiles (V8 SBUV climatology),  4 pressure  levels [1.00, 0.70,0.40,0.20], 10 Solar Zenith Angles [0,30,45,60,70,77,81,84,86,88], and 11 Satellite View Angles [0,15,30,45,60,70,77,81,84,86,88].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236A5-D624-464A-9B98-D79BEA979978}"/>
              </a:ext>
            </a:extLst>
          </p:cNvPr>
          <p:cNvSpPr txBox="1"/>
          <p:nvPr/>
        </p:nvSpPr>
        <p:spPr>
          <a:xfrm>
            <a:off x="1433737" y="86916"/>
            <a:ext cx="849701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Total Ozone version 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BD23581-1EE3-244B-A647-01F8606C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9612A-4DFE-594A-9BE4-30B7FBA49E5E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67D716-C39A-6749-BA42-CC303026C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10" name="Picture 9" descr="DSCOVR-logo-sm.jpg">
            <a:extLst>
              <a:ext uri="{FF2B5EF4-FFF2-40B4-BE49-F238E27FC236}">
                <a16:creationId xmlns:a16="http://schemas.microsoft.com/office/drawing/2014/main" id="{21DABAF7-AF68-F049-9409-386B79694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2" y="103381"/>
            <a:ext cx="1971149" cy="12454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A7615D-F16A-6347-B2D9-F795F5667075}"/>
              </a:ext>
            </a:extLst>
          </p:cNvPr>
          <p:cNvSpPr txBox="1"/>
          <p:nvPr/>
        </p:nvSpPr>
        <p:spPr>
          <a:xfrm>
            <a:off x="1240735" y="799406"/>
            <a:ext cx="97105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Modifications in version 3: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600" dirty="0"/>
              <a:t>Switch to Version 3 Level 1 product that includes: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600" dirty="0"/>
              <a:t>Improved geolocations (~ 1 CCD pixel) ==&gt; improved Solar/View Angles;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600" dirty="0"/>
              <a:t>Improved Flat Field Calibrations for UV channels (~0.5%) ;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600" dirty="0"/>
              <a:t>New Dark Counts Correction for UV channels.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600" dirty="0"/>
              <a:t>Switch to the cloud height product from EPIC A-Band to replaced OMI-based cloud height climatology (</a:t>
            </a:r>
            <a:r>
              <a:rPr lang="en-US" sz="2600" i="1" dirty="0"/>
              <a:t>hybrid approach: if EPIC A-band not available then climatological height is used</a:t>
            </a:r>
            <a:r>
              <a:rPr lang="en-US" sz="2600" dirty="0"/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600" dirty="0"/>
              <a:t>Update absolute calibrations using polar orbiting SNPP OMPS (static correction);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600" dirty="0"/>
              <a:t>Added corrections for ozone profile shape and temperature;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600" dirty="0"/>
              <a:t>Update algorithm flags to filter data;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600" dirty="0"/>
              <a:t>Added column weighting functions for each observation.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236A5-D624-464A-9B98-D79BEA979978}"/>
              </a:ext>
            </a:extLst>
          </p:cNvPr>
          <p:cNvSpPr txBox="1"/>
          <p:nvPr/>
        </p:nvSpPr>
        <p:spPr>
          <a:xfrm>
            <a:off x="1433737" y="86916"/>
            <a:ext cx="849701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Total Ozone version 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BD23581-1EE3-244B-A647-01F8606C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0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19259A-7963-0B42-8BED-75061F434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58" y="1459575"/>
            <a:ext cx="4023360" cy="40233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89612A-4DFE-594A-9BE4-30B7FBA49E5E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67D716-C39A-6749-BA42-CC303026C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10" name="Picture 9" descr="DSCOVR-logo-sm.jpg">
            <a:extLst>
              <a:ext uri="{FF2B5EF4-FFF2-40B4-BE49-F238E27FC236}">
                <a16:creationId xmlns:a16="http://schemas.microsoft.com/office/drawing/2014/main" id="{21DABAF7-AF68-F049-9409-386B79694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2" y="103381"/>
            <a:ext cx="1971149" cy="1245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FACBEC-7373-3840-9A1C-4BB43CF8E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05" y="1459575"/>
            <a:ext cx="4023360" cy="40233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B230DCA-BB31-3742-9157-9CFAD8AE4871}"/>
              </a:ext>
            </a:extLst>
          </p:cNvPr>
          <p:cNvSpPr/>
          <p:nvPr/>
        </p:nvSpPr>
        <p:spPr>
          <a:xfrm>
            <a:off x="1769262" y="3275763"/>
            <a:ext cx="1376038" cy="12695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5EF0EF-3FFC-264C-BFAF-0A074097BAD8}"/>
              </a:ext>
            </a:extLst>
          </p:cNvPr>
          <p:cNvSpPr/>
          <p:nvPr/>
        </p:nvSpPr>
        <p:spPr>
          <a:xfrm>
            <a:off x="9064390" y="3046562"/>
            <a:ext cx="1376038" cy="12695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D62BB-4BD1-564E-B557-A6E461CD3651}"/>
              </a:ext>
            </a:extLst>
          </p:cNvPr>
          <p:cNvSpPr txBox="1"/>
          <p:nvPr/>
        </p:nvSpPr>
        <p:spPr>
          <a:xfrm>
            <a:off x="2254361" y="103381"/>
            <a:ext cx="67820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Total Ozone version 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5C8455-7087-304C-B1F2-0A119E0400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" y="1462794"/>
            <a:ext cx="4023360" cy="402336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644A050-1365-BE4A-A9D3-45FC56555B2D}"/>
              </a:ext>
            </a:extLst>
          </p:cNvPr>
          <p:cNvSpPr/>
          <p:nvPr/>
        </p:nvSpPr>
        <p:spPr>
          <a:xfrm>
            <a:off x="5169657" y="3003396"/>
            <a:ext cx="1528438" cy="12695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1B584B-ACF6-974C-BFA2-54070F794558}"/>
              </a:ext>
            </a:extLst>
          </p:cNvPr>
          <p:cNvSpPr/>
          <p:nvPr/>
        </p:nvSpPr>
        <p:spPr>
          <a:xfrm>
            <a:off x="878323" y="2975256"/>
            <a:ext cx="1376038" cy="12695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B9DC4-1A68-E442-B032-A587AEDC979C}"/>
              </a:ext>
            </a:extLst>
          </p:cNvPr>
          <p:cNvSpPr txBox="1"/>
          <p:nvPr/>
        </p:nvSpPr>
        <p:spPr>
          <a:xfrm>
            <a:off x="238770" y="6057732"/>
            <a:ext cx="532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EPIC A-band cloud retrievals: [</a:t>
            </a:r>
            <a:r>
              <a:rPr lang="en-US" sz="2000" i="1" dirty="0"/>
              <a:t>Yang et al, 2019</a:t>
            </a:r>
            <a:r>
              <a:rPr lang="en-US" sz="2000" dirty="0"/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87185-E9E0-5048-B569-4D2B9F5497D6}"/>
              </a:ext>
            </a:extLst>
          </p:cNvPr>
          <p:cNvSpPr txBox="1"/>
          <p:nvPr/>
        </p:nvSpPr>
        <p:spPr>
          <a:xfrm>
            <a:off x="4939559" y="1725046"/>
            <a:ext cx="2362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With cloud climatology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1EC864-A814-D949-AB64-40D0ED6216AF}"/>
              </a:ext>
            </a:extLst>
          </p:cNvPr>
          <p:cNvSpPr txBox="1"/>
          <p:nvPr/>
        </p:nvSpPr>
        <p:spPr>
          <a:xfrm>
            <a:off x="8809149" y="1747556"/>
            <a:ext cx="2833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With A-band cloud product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89DBE-967B-2144-9ECF-EA0D383733A1}"/>
              </a:ext>
            </a:extLst>
          </p:cNvPr>
          <p:cNvSpPr txBox="1"/>
          <p:nvPr/>
        </p:nvSpPr>
        <p:spPr>
          <a:xfrm>
            <a:off x="1442434" y="798490"/>
            <a:ext cx="844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Improvements due to switch to simultaneous cloud height retrievals from EPIC A-band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8B1D50D-3ADC-8446-9809-7BB505C7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4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034D35FA-5352-A64A-9842-D13A957AF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5"/>
          <a:stretch/>
        </p:blipFill>
        <p:spPr bwMode="auto">
          <a:xfrm>
            <a:off x="2270234" y="654651"/>
            <a:ext cx="7425559" cy="589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67810B-C649-2E4A-8BF4-740D4BD2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7A6AD-0DB8-4445-8324-10A7DFD91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6" name="Picture 5" descr="DSCOVR-logo-sm.jpg">
            <a:extLst>
              <a:ext uri="{FF2B5EF4-FFF2-40B4-BE49-F238E27FC236}">
                <a16:creationId xmlns:a16="http://schemas.microsoft.com/office/drawing/2014/main" id="{9EAC3BE5-A497-8B4C-9830-62FC19A24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81" y="131431"/>
            <a:ext cx="1971149" cy="1245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211746-3C34-9E45-ABE2-00FB5F7612A9}"/>
              </a:ext>
            </a:extLst>
          </p:cNvPr>
          <p:cNvSpPr txBox="1"/>
          <p:nvPr/>
        </p:nvSpPr>
        <p:spPr>
          <a:xfrm>
            <a:off x="1514357" y="131431"/>
            <a:ext cx="83357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Synoptic ozone maps: EPIC v3 and MERRA-2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16777-A161-6346-AFF9-589E1D9F0205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</p:spTree>
    <p:extLst>
      <p:ext uri="{BB962C8B-B14F-4D97-AF65-F5344CB8AC3E}">
        <p14:creationId xmlns:p14="http://schemas.microsoft.com/office/powerpoint/2010/main" val="369688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2A533AD4-4F30-424D-BB03-DA494E14D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1"/>
            <a:ext cx="80772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F1E9B7-43F0-5F48-9910-F4EAD3E7F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4" name="Picture 3" descr="DSCOVR-logo-sm.jpg">
            <a:extLst>
              <a:ext uri="{FF2B5EF4-FFF2-40B4-BE49-F238E27FC236}">
                <a16:creationId xmlns:a16="http://schemas.microsoft.com/office/drawing/2014/main" id="{7BF4F101-DC21-4342-8AF4-483D3287F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81" y="131431"/>
            <a:ext cx="1971149" cy="1245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352867-018C-BE47-B08B-3E24562EF62F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E94D3-E68C-2A4B-9275-E60A722D3FF8}"/>
              </a:ext>
            </a:extLst>
          </p:cNvPr>
          <p:cNvSpPr txBox="1"/>
          <p:nvPr/>
        </p:nvSpPr>
        <p:spPr>
          <a:xfrm>
            <a:off x="1514357" y="131431"/>
            <a:ext cx="83357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Total Ozone v3 vs SNPP OMPS NM v2.1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A6962-A358-E243-B835-DD61082A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5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C13B9C5-5385-0648-9E24-A3FB706E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609789"/>
            <a:ext cx="5502105" cy="13255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</a:rPr>
              <a:t>20</a:t>
            </a:r>
            <a:r>
              <a:rPr lang="en-US" altLang="en-US" sz="4000" baseline="30000" dirty="0">
                <a:solidFill>
                  <a:srgbClr val="C00000"/>
                </a:solidFill>
              </a:rPr>
              <a:t>o</a:t>
            </a:r>
            <a:r>
              <a:rPr lang="en-US" altLang="en-US" sz="4000" dirty="0">
                <a:solidFill>
                  <a:srgbClr val="C00000"/>
                </a:solidFill>
              </a:rPr>
              <a:t>N-60</a:t>
            </a:r>
            <a:r>
              <a:rPr lang="en-US" altLang="en-US" sz="4000" baseline="30000" dirty="0">
                <a:solidFill>
                  <a:srgbClr val="C00000"/>
                </a:solidFill>
              </a:rPr>
              <a:t>o</a:t>
            </a:r>
            <a:r>
              <a:rPr lang="en-US" altLang="en-US" sz="4000" dirty="0">
                <a:solidFill>
                  <a:srgbClr val="C00000"/>
                </a:solidFill>
              </a:rPr>
              <a:t>N, 25 April 2017</a:t>
            </a:r>
          </a:p>
        </p:txBody>
      </p:sp>
      <p:sp>
        <p:nvSpPr>
          <p:cNvPr id="9219" name="TextBox 5">
            <a:extLst>
              <a:ext uri="{FF2B5EF4-FFF2-40B4-BE49-F238E27FC236}">
                <a16:creationId xmlns:a16="http://schemas.microsoft.com/office/drawing/2014/main" id="{38A07C91-2F99-EE4E-A2FB-F42EA7CAB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1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C00000"/>
                </a:solidFill>
              </a:rPr>
              <a:t>All Clouds</a:t>
            </a:r>
          </a:p>
        </p:txBody>
      </p:sp>
      <p:sp>
        <p:nvSpPr>
          <p:cNvPr id="9220" name="TextBox 6">
            <a:extLst>
              <a:ext uri="{FF2B5EF4-FFF2-40B4-BE49-F238E27FC236}">
                <a16:creationId xmlns:a16="http://schemas.microsoft.com/office/drawing/2014/main" id="{F1A6B4C5-2E21-1A49-8F63-630A605F4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057401"/>
            <a:ext cx="1747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C00000"/>
                </a:solidFill>
              </a:rPr>
              <a:t>Cloud Free</a:t>
            </a:r>
          </a:p>
        </p:txBody>
      </p:sp>
      <p:pic>
        <p:nvPicPr>
          <p:cNvPr id="9221" name="Picture 1">
            <a:extLst>
              <a:ext uri="{FF2B5EF4-FFF2-40B4-BE49-F238E27FC236}">
                <a16:creationId xmlns:a16="http://schemas.microsoft.com/office/drawing/2014/main" id="{0F0B6043-079B-C144-BF48-BFC753726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9" y="2743200"/>
            <a:ext cx="45116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>
            <a:extLst>
              <a:ext uri="{FF2B5EF4-FFF2-40B4-BE49-F238E27FC236}">
                <a16:creationId xmlns:a16="http://schemas.microsoft.com/office/drawing/2014/main" id="{39BDB874-5E42-814A-8041-429017906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6" y="2743201"/>
            <a:ext cx="45116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E3749A-6B35-9844-AFD9-66508B3F9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8" name="Picture 7" descr="DSCOVR-logo-sm.jpg">
            <a:extLst>
              <a:ext uri="{FF2B5EF4-FFF2-40B4-BE49-F238E27FC236}">
                <a16:creationId xmlns:a16="http://schemas.microsoft.com/office/drawing/2014/main" id="{5C9B56E6-571A-BE43-8F80-E798DBD76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2" y="103381"/>
            <a:ext cx="1971149" cy="12454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D5A5B1-5AE4-D34F-9F8D-8EEF3630F85C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DD0362-1B85-FF43-81D7-A1A45693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E1A6E-7AD0-A64B-AC77-50DA61943B7F}"/>
              </a:ext>
            </a:extLst>
          </p:cNvPr>
          <p:cNvSpPr txBox="1"/>
          <p:nvPr/>
        </p:nvSpPr>
        <p:spPr>
          <a:xfrm>
            <a:off x="1514357" y="131431"/>
            <a:ext cx="83357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Total Ozone v3 vs SNPP OMPS NM v2.1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701FEC-5791-1B4A-BA5D-93557475478B}"/>
              </a:ext>
            </a:extLst>
          </p:cNvPr>
          <p:cNvSpPr/>
          <p:nvPr/>
        </p:nvSpPr>
        <p:spPr>
          <a:xfrm>
            <a:off x="3817839" y="2885090"/>
            <a:ext cx="1132533" cy="65250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E55C52-F02D-D448-9B60-E6FB67745860}"/>
              </a:ext>
            </a:extLst>
          </p:cNvPr>
          <p:cNvSpPr/>
          <p:nvPr/>
        </p:nvSpPr>
        <p:spPr>
          <a:xfrm>
            <a:off x="7988748" y="2885090"/>
            <a:ext cx="1132533" cy="65250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2B751D9-F87A-BB42-83E6-48924136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501" y="693244"/>
            <a:ext cx="5338997" cy="13255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</a:rPr>
              <a:t>20</a:t>
            </a:r>
            <a:r>
              <a:rPr lang="en-US" altLang="en-US" sz="4000" baseline="30000" dirty="0">
                <a:solidFill>
                  <a:srgbClr val="C00000"/>
                </a:solidFill>
              </a:rPr>
              <a:t>o</a:t>
            </a:r>
            <a:r>
              <a:rPr lang="en-US" altLang="en-US" sz="4000" dirty="0">
                <a:solidFill>
                  <a:srgbClr val="C00000"/>
                </a:solidFill>
              </a:rPr>
              <a:t>S-20</a:t>
            </a:r>
            <a:r>
              <a:rPr lang="en-US" altLang="en-US" sz="4000" baseline="30000" dirty="0">
                <a:solidFill>
                  <a:srgbClr val="C00000"/>
                </a:solidFill>
              </a:rPr>
              <a:t>o</a:t>
            </a:r>
            <a:r>
              <a:rPr lang="en-US" altLang="en-US" sz="4000" dirty="0">
                <a:solidFill>
                  <a:srgbClr val="C00000"/>
                </a:solidFill>
              </a:rPr>
              <a:t>N, 25 April 2017</a:t>
            </a:r>
          </a:p>
        </p:txBody>
      </p:sp>
      <p:sp>
        <p:nvSpPr>
          <p:cNvPr id="10243" name="TextBox 5">
            <a:extLst>
              <a:ext uri="{FF2B5EF4-FFF2-40B4-BE49-F238E27FC236}">
                <a16:creationId xmlns:a16="http://schemas.microsoft.com/office/drawing/2014/main" id="{30157D58-E9E2-334E-89DC-72D1D04E9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1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C00000"/>
                </a:solidFill>
              </a:rPr>
              <a:t>All Clouds</a:t>
            </a:r>
          </a:p>
        </p:txBody>
      </p:sp>
      <p:sp>
        <p:nvSpPr>
          <p:cNvPr id="10244" name="TextBox 6">
            <a:extLst>
              <a:ext uri="{FF2B5EF4-FFF2-40B4-BE49-F238E27FC236}">
                <a16:creationId xmlns:a16="http://schemas.microsoft.com/office/drawing/2014/main" id="{9BAEFE4B-78DE-914D-8959-DDBADDF30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057401"/>
            <a:ext cx="1747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C00000"/>
                </a:solidFill>
              </a:rPr>
              <a:t>Cloud Free</a:t>
            </a:r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23DD2AF7-C47A-D545-9900-C744E4C7E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743200"/>
            <a:ext cx="4518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>
            <a:extLst>
              <a:ext uri="{FF2B5EF4-FFF2-40B4-BE49-F238E27FC236}">
                <a16:creationId xmlns:a16="http://schemas.microsoft.com/office/drawing/2014/main" id="{2D765C01-06BE-CB42-B293-B8E778954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4788"/>
            <a:ext cx="448945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80888-22E0-4C42-9A15-3C344688C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8" name="Picture 7" descr="DSCOVR-logo-sm.jpg">
            <a:extLst>
              <a:ext uri="{FF2B5EF4-FFF2-40B4-BE49-F238E27FC236}">
                <a16:creationId xmlns:a16="http://schemas.microsoft.com/office/drawing/2014/main" id="{48DAB513-6DA5-9C45-AEFD-0FBF5D3D8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2" y="103381"/>
            <a:ext cx="1971149" cy="12454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510C01-48E7-D045-943B-204820BDBDE9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D2B79D-39A1-5A49-96A0-CA149788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3BD49-D6F0-5E4B-AC63-DD3B32A39CD4}"/>
              </a:ext>
            </a:extLst>
          </p:cNvPr>
          <p:cNvSpPr txBox="1"/>
          <p:nvPr/>
        </p:nvSpPr>
        <p:spPr>
          <a:xfrm>
            <a:off x="1514357" y="131431"/>
            <a:ext cx="83357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Total Ozone v3 vs SNPP OMPS NM v2.1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533CFE-FF68-0C46-A903-B726909CB391}"/>
              </a:ext>
            </a:extLst>
          </p:cNvPr>
          <p:cNvSpPr/>
          <p:nvPr/>
        </p:nvSpPr>
        <p:spPr>
          <a:xfrm>
            <a:off x="3817839" y="2885090"/>
            <a:ext cx="1132533" cy="65250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9755CA-486E-9A4B-A91B-A5987AED7646}"/>
              </a:ext>
            </a:extLst>
          </p:cNvPr>
          <p:cNvSpPr/>
          <p:nvPr/>
        </p:nvSpPr>
        <p:spPr>
          <a:xfrm>
            <a:off x="7988748" y="2885090"/>
            <a:ext cx="1132533" cy="65250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F4E079D-BCEC-0444-B5D6-260FACE60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024" y="680230"/>
            <a:ext cx="5695952" cy="13255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</a:rPr>
              <a:t>20</a:t>
            </a:r>
            <a:r>
              <a:rPr lang="en-US" altLang="en-US" sz="4000" baseline="30000" dirty="0">
                <a:solidFill>
                  <a:srgbClr val="C00000"/>
                </a:solidFill>
              </a:rPr>
              <a:t>o</a:t>
            </a:r>
            <a:r>
              <a:rPr lang="en-US" altLang="en-US" sz="4000" dirty="0">
                <a:solidFill>
                  <a:srgbClr val="C00000"/>
                </a:solidFill>
              </a:rPr>
              <a:t>S-60</a:t>
            </a:r>
            <a:r>
              <a:rPr lang="en-US" altLang="en-US" sz="4000" baseline="30000" dirty="0">
                <a:solidFill>
                  <a:srgbClr val="C00000"/>
                </a:solidFill>
              </a:rPr>
              <a:t>o</a:t>
            </a:r>
            <a:r>
              <a:rPr lang="en-US" altLang="en-US" sz="4000" dirty="0">
                <a:solidFill>
                  <a:srgbClr val="C00000"/>
                </a:solidFill>
              </a:rPr>
              <a:t>S, 25 April 2017</a:t>
            </a:r>
          </a:p>
        </p:txBody>
      </p:sp>
      <p:sp>
        <p:nvSpPr>
          <p:cNvPr id="11267" name="TextBox 5">
            <a:extLst>
              <a:ext uri="{FF2B5EF4-FFF2-40B4-BE49-F238E27FC236}">
                <a16:creationId xmlns:a16="http://schemas.microsoft.com/office/drawing/2014/main" id="{84E1ADEC-F3B2-5348-B495-55A9CE82E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1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C00000"/>
                </a:solidFill>
              </a:rPr>
              <a:t>All Clouds</a:t>
            </a:r>
          </a:p>
        </p:txBody>
      </p:sp>
      <p:sp>
        <p:nvSpPr>
          <p:cNvPr id="11268" name="TextBox 6">
            <a:extLst>
              <a:ext uri="{FF2B5EF4-FFF2-40B4-BE49-F238E27FC236}">
                <a16:creationId xmlns:a16="http://schemas.microsoft.com/office/drawing/2014/main" id="{649BFFCC-6C9F-CF48-93C0-B6BF68D5E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057401"/>
            <a:ext cx="1747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C00000"/>
                </a:solidFill>
              </a:rPr>
              <a:t>Cloud Free</a:t>
            </a:r>
          </a:p>
        </p:txBody>
      </p:sp>
      <p:pic>
        <p:nvPicPr>
          <p:cNvPr id="11269" name="Picture 1">
            <a:extLst>
              <a:ext uri="{FF2B5EF4-FFF2-40B4-BE49-F238E27FC236}">
                <a16:creationId xmlns:a16="http://schemas.microsoft.com/office/drawing/2014/main" id="{104293B6-812A-4848-84E1-A4571AC76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4508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>
            <a:extLst>
              <a:ext uri="{FF2B5EF4-FFF2-40B4-BE49-F238E27FC236}">
                <a16:creationId xmlns:a16="http://schemas.microsoft.com/office/drawing/2014/main" id="{80B92EF8-3190-0347-9B13-30B1980AE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4527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40F8C6-913E-9F4E-8F0F-6BD5E9F5D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70" y="103381"/>
            <a:ext cx="1112952" cy="954486"/>
          </a:xfrm>
          <a:prstGeom prst="rect">
            <a:avLst/>
          </a:prstGeom>
        </p:spPr>
      </p:pic>
      <p:pic>
        <p:nvPicPr>
          <p:cNvPr id="8" name="Picture 7" descr="DSCOVR-logo-sm.jpg">
            <a:extLst>
              <a:ext uri="{FF2B5EF4-FFF2-40B4-BE49-F238E27FC236}">
                <a16:creationId xmlns:a16="http://schemas.microsoft.com/office/drawing/2014/main" id="{8A617C47-143D-C74E-835D-B98928501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72" y="103381"/>
            <a:ext cx="1971149" cy="12454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292003-8A7C-6049-A78C-D389F229AC8E}"/>
              </a:ext>
            </a:extLst>
          </p:cNvPr>
          <p:cNvSpPr/>
          <p:nvPr/>
        </p:nvSpPr>
        <p:spPr>
          <a:xfrm>
            <a:off x="3023268" y="6519446"/>
            <a:ext cx="6575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DSCOVR  Science Team Meeting, October 6-8,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54B0D8-0196-8E4C-958A-8A1BC62C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AEE3-E5B8-D24A-BB77-A82BB8114F15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0B38B-D6D5-2942-911A-808945610245}"/>
              </a:ext>
            </a:extLst>
          </p:cNvPr>
          <p:cNvSpPr txBox="1"/>
          <p:nvPr/>
        </p:nvSpPr>
        <p:spPr>
          <a:xfrm>
            <a:off x="1514357" y="131431"/>
            <a:ext cx="83357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Total Ozone v3 vs SNPP OMPS NM v2.1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9A0E9A-B8D2-D84C-96B5-D0CF2369F3D3}"/>
              </a:ext>
            </a:extLst>
          </p:cNvPr>
          <p:cNvSpPr/>
          <p:nvPr/>
        </p:nvSpPr>
        <p:spPr>
          <a:xfrm>
            <a:off x="3817839" y="2885090"/>
            <a:ext cx="1132533" cy="65250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43D69D-4528-C043-BBFA-D8339DC362E2}"/>
              </a:ext>
            </a:extLst>
          </p:cNvPr>
          <p:cNvSpPr/>
          <p:nvPr/>
        </p:nvSpPr>
        <p:spPr>
          <a:xfrm>
            <a:off x="7988748" y="2885090"/>
            <a:ext cx="1132533" cy="65250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6845</TotalTime>
  <Words>1132</Words>
  <Application>Microsoft Macintosh PowerPoint</Application>
  <PresentationFormat>Widescreen</PresentationFormat>
  <Paragraphs>157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Status of Ozone products from the DSCOVR EPIC Instrument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20oN-60oN, 25 April 2017</vt:lpstr>
      <vt:lpstr>20oS-20oN, 25 April 2017</vt:lpstr>
      <vt:lpstr>20oS-60oS, 25 April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Ozone products from the DSCOVR EPIC Instrument </dc:title>
  <dc:creator>Kramarova, Natalya A. (GSFC-6140)</dc:creator>
  <cp:lastModifiedBy>Kramarova, Natalya A. (GSFC-6140)</cp:lastModifiedBy>
  <cp:revision>39</cp:revision>
  <dcterms:created xsi:type="dcterms:W3CDTF">2020-09-22T17:59:13Z</dcterms:created>
  <dcterms:modified xsi:type="dcterms:W3CDTF">2020-10-06T01:28:09Z</dcterms:modified>
</cp:coreProperties>
</file>