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1" r:id="rId4"/>
    <p:sldId id="265" r:id="rId5"/>
    <p:sldId id="262" r:id="rId6"/>
    <p:sldId id="263" r:id="rId7"/>
    <p:sldId id="266" r:id="rId8"/>
    <p:sldId id="260" r:id="rId9"/>
    <p:sldId id="267" r:id="rId10"/>
    <p:sldId id="271" r:id="rId11"/>
    <p:sldId id="269" r:id="rId12"/>
    <p:sldId id="258" r:id="rId13"/>
    <p:sldId id="25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1"/>
    <p:restoredTop sz="94643"/>
  </p:normalViewPr>
  <p:slideViewPr>
    <p:cSldViewPr snapToGrid="0" snapToObjects="1">
      <p:cViewPr varScale="1">
        <p:scale>
          <a:sx n="120" d="100"/>
          <a:sy n="120" d="100"/>
        </p:scale>
        <p:origin x="272"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BB4A8-9DDA-614D-AFB7-DF0C391A0D8D}" type="datetimeFigureOut">
              <a:rPr lang="en-US" smtClean="0"/>
              <a:t>10/7/20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344C4-5C8D-3B42-85D6-F0524CD26C3B}" type="slidenum">
              <a:rPr lang="en-US" smtClean="0"/>
              <a:t>‹#›</a:t>
            </a:fld>
            <a:endParaRPr lang="en-US"/>
          </a:p>
        </p:txBody>
      </p:sp>
    </p:spTree>
    <p:extLst>
      <p:ext uri="{BB962C8B-B14F-4D97-AF65-F5344CB8AC3E}">
        <p14:creationId xmlns:p14="http://schemas.microsoft.com/office/powerpoint/2010/main" val="383089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shows that </a:t>
            </a:r>
            <a:r>
              <a:rPr lang="en-US" dirty="0" err="1"/>
              <a:t>reflectances</a:t>
            </a:r>
            <a:r>
              <a:rPr lang="en-US" dirty="0"/>
              <a:t> increased from V1 to V2 &amp; V3, and that the enhancement around the specular point is stronger in V2 &amp; V3 than in V1. It also shows that in V1, peak enhancement is off by several pixels, whereas it is much closer to the expected spot in V2 and V3.</a:t>
            </a:r>
          </a:p>
        </p:txBody>
      </p:sp>
      <p:sp>
        <p:nvSpPr>
          <p:cNvPr id="4" name="Slide Number Placeholder 3"/>
          <p:cNvSpPr>
            <a:spLocks noGrp="1"/>
          </p:cNvSpPr>
          <p:nvPr>
            <p:ph type="sldNum" sz="quarter" idx="5"/>
          </p:nvPr>
        </p:nvSpPr>
        <p:spPr/>
        <p:txBody>
          <a:bodyPr/>
          <a:lstStyle/>
          <a:p>
            <a:fld id="{F88BC60D-8C3B-C647-99F6-C6161BA56F0E}" type="slidenum">
              <a:rPr lang="en-US" smtClean="0"/>
              <a:t>4</a:t>
            </a:fld>
            <a:endParaRPr lang="en-US"/>
          </a:p>
        </p:txBody>
      </p:sp>
    </p:spTree>
    <p:extLst>
      <p:ext uri="{BB962C8B-B14F-4D97-AF65-F5344CB8AC3E}">
        <p14:creationId xmlns:p14="http://schemas.microsoft.com/office/powerpoint/2010/main" val="15788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344C4-5C8D-3B42-85D6-F0524CD26C3B}" type="slidenum">
              <a:rPr lang="en-US" smtClean="0"/>
              <a:t>13</a:t>
            </a:fld>
            <a:endParaRPr lang="en-US"/>
          </a:p>
        </p:txBody>
      </p:sp>
    </p:spTree>
    <p:extLst>
      <p:ext uri="{BB962C8B-B14F-4D97-AF65-F5344CB8AC3E}">
        <p14:creationId xmlns:p14="http://schemas.microsoft.com/office/powerpoint/2010/main" val="388549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2CB6-93ED-FF47-A286-137BB2119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EE6555-DB2E-9E47-A39E-E4D658A205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FB3C55-90BB-5343-A4B7-F76A45D803BC}"/>
              </a:ext>
            </a:extLst>
          </p:cNvPr>
          <p:cNvSpPr>
            <a:spLocks noGrp="1"/>
          </p:cNvSpPr>
          <p:nvPr>
            <p:ph type="dt" sz="half" idx="10"/>
          </p:nvPr>
        </p:nvSpPr>
        <p:spPr/>
        <p:txBody>
          <a:bodyPr/>
          <a:lstStyle/>
          <a:p>
            <a:fld id="{724FA16C-16E0-0941-B614-4A0812F24736}" type="datetimeFigureOut">
              <a:rPr lang="en-US" smtClean="0"/>
              <a:t>10/7/20</a:t>
            </a:fld>
            <a:endParaRPr lang="en-US"/>
          </a:p>
        </p:txBody>
      </p:sp>
      <p:sp>
        <p:nvSpPr>
          <p:cNvPr id="5" name="Footer Placeholder 4">
            <a:extLst>
              <a:ext uri="{FF2B5EF4-FFF2-40B4-BE49-F238E27FC236}">
                <a16:creationId xmlns:a16="http://schemas.microsoft.com/office/drawing/2014/main" id="{E152F490-138B-D248-B42B-7BFFAC853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D42EC-B48F-DB4D-9F24-75A046D7204A}"/>
              </a:ext>
            </a:extLst>
          </p:cNvPr>
          <p:cNvSpPr>
            <a:spLocks noGrp="1"/>
          </p:cNvSpPr>
          <p:nvPr>
            <p:ph type="sldNum" sz="quarter" idx="12"/>
          </p:nvPr>
        </p:nvSpPr>
        <p:spPr/>
        <p:txBody>
          <a:bodyPr/>
          <a:lstStyle/>
          <a:p>
            <a:fld id="{7ABF580D-B8C2-784A-AEE3-8D3D0A295BDC}" type="slidenum">
              <a:rPr lang="en-US" smtClean="0"/>
              <a:t>‹#›</a:t>
            </a:fld>
            <a:endParaRPr lang="en-US"/>
          </a:p>
        </p:txBody>
      </p:sp>
    </p:spTree>
    <p:extLst>
      <p:ext uri="{BB962C8B-B14F-4D97-AF65-F5344CB8AC3E}">
        <p14:creationId xmlns:p14="http://schemas.microsoft.com/office/powerpoint/2010/main" val="296365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C894-00F7-BA43-B762-607BF0A7B5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005A0F-0C37-8E4F-B7D4-7B51DDCCBF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4DAB2-870D-AD4E-A045-57580EE86C88}"/>
              </a:ext>
            </a:extLst>
          </p:cNvPr>
          <p:cNvSpPr>
            <a:spLocks noGrp="1"/>
          </p:cNvSpPr>
          <p:nvPr>
            <p:ph type="dt" sz="half" idx="10"/>
          </p:nvPr>
        </p:nvSpPr>
        <p:spPr/>
        <p:txBody>
          <a:bodyPr/>
          <a:lstStyle/>
          <a:p>
            <a:fld id="{724FA16C-16E0-0941-B614-4A0812F24736}" type="datetimeFigureOut">
              <a:rPr lang="en-US" smtClean="0"/>
              <a:t>10/7/20</a:t>
            </a:fld>
            <a:endParaRPr lang="en-US"/>
          </a:p>
        </p:txBody>
      </p:sp>
      <p:sp>
        <p:nvSpPr>
          <p:cNvPr id="5" name="Footer Placeholder 4">
            <a:extLst>
              <a:ext uri="{FF2B5EF4-FFF2-40B4-BE49-F238E27FC236}">
                <a16:creationId xmlns:a16="http://schemas.microsoft.com/office/drawing/2014/main" id="{A843239F-7B84-104B-A9FF-7FAE05ACE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072D3-3FA7-5E41-91DD-884E809046F1}"/>
              </a:ext>
            </a:extLst>
          </p:cNvPr>
          <p:cNvSpPr>
            <a:spLocks noGrp="1"/>
          </p:cNvSpPr>
          <p:nvPr>
            <p:ph type="sldNum" sz="quarter" idx="12"/>
          </p:nvPr>
        </p:nvSpPr>
        <p:spPr/>
        <p:txBody>
          <a:bodyPr/>
          <a:lstStyle/>
          <a:p>
            <a:fld id="{7ABF580D-B8C2-784A-AEE3-8D3D0A295BDC}" type="slidenum">
              <a:rPr lang="en-US" smtClean="0"/>
              <a:t>‹#›</a:t>
            </a:fld>
            <a:endParaRPr lang="en-US"/>
          </a:p>
        </p:txBody>
      </p:sp>
    </p:spTree>
    <p:extLst>
      <p:ext uri="{BB962C8B-B14F-4D97-AF65-F5344CB8AC3E}">
        <p14:creationId xmlns:p14="http://schemas.microsoft.com/office/powerpoint/2010/main" val="414199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4F91F-8CF0-E04F-82EF-AA9C256193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2AFF14-BF6A-7645-A329-6201F607C1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61E4B-8B2A-DA48-ABB5-D56CC379E825}"/>
              </a:ext>
            </a:extLst>
          </p:cNvPr>
          <p:cNvSpPr>
            <a:spLocks noGrp="1"/>
          </p:cNvSpPr>
          <p:nvPr>
            <p:ph type="dt" sz="half" idx="10"/>
          </p:nvPr>
        </p:nvSpPr>
        <p:spPr/>
        <p:txBody>
          <a:bodyPr/>
          <a:lstStyle/>
          <a:p>
            <a:fld id="{724FA16C-16E0-0941-B614-4A0812F24736}" type="datetimeFigureOut">
              <a:rPr lang="en-US" smtClean="0"/>
              <a:t>10/7/20</a:t>
            </a:fld>
            <a:endParaRPr lang="en-US"/>
          </a:p>
        </p:txBody>
      </p:sp>
      <p:sp>
        <p:nvSpPr>
          <p:cNvPr id="5" name="Footer Placeholder 4">
            <a:extLst>
              <a:ext uri="{FF2B5EF4-FFF2-40B4-BE49-F238E27FC236}">
                <a16:creationId xmlns:a16="http://schemas.microsoft.com/office/drawing/2014/main" id="{468AADE0-7F09-D04D-ACB2-15DC3D048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BE279-D5C6-9D4A-9502-00EA271D23E3}"/>
              </a:ext>
            </a:extLst>
          </p:cNvPr>
          <p:cNvSpPr>
            <a:spLocks noGrp="1"/>
          </p:cNvSpPr>
          <p:nvPr>
            <p:ph type="sldNum" sz="quarter" idx="12"/>
          </p:nvPr>
        </p:nvSpPr>
        <p:spPr/>
        <p:txBody>
          <a:bodyPr/>
          <a:lstStyle/>
          <a:p>
            <a:fld id="{7ABF580D-B8C2-784A-AEE3-8D3D0A295BDC}" type="slidenum">
              <a:rPr lang="en-US" smtClean="0"/>
              <a:t>‹#›</a:t>
            </a:fld>
            <a:endParaRPr lang="en-US"/>
          </a:p>
        </p:txBody>
      </p:sp>
    </p:spTree>
    <p:extLst>
      <p:ext uri="{BB962C8B-B14F-4D97-AF65-F5344CB8AC3E}">
        <p14:creationId xmlns:p14="http://schemas.microsoft.com/office/powerpoint/2010/main" val="285434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F2F9-3CBA-C543-A3D7-36C3C7A361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50F37-C9D6-CD46-9D0C-4880C5B439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E0CAE-449B-004F-BCE8-5F9B083ABE3C}"/>
              </a:ext>
            </a:extLst>
          </p:cNvPr>
          <p:cNvSpPr>
            <a:spLocks noGrp="1"/>
          </p:cNvSpPr>
          <p:nvPr>
            <p:ph type="dt" sz="half" idx="10"/>
          </p:nvPr>
        </p:nvSpPr>
        <p:spPr/>
        <p:txBody>
          <a:bodyPr/>
          <a:lstStyle/>
          <a:p>
            <a:fld id="{724FA16C-16E0-0941-B614-4A0812F24736}" type="datetimeFigureOut">
              <a:rPr lang="en-US" smtClean="0"/>
              <a:t>10/7/20</a:t>
            </a:fld>
            <a:endParaRPr lang="en-US"/>
          </a:p>
        </p:txBody>
      </p:sp>
      <p:sp>
        <p:nvSpPr>
          <p:cNvPr id="5" name="Footer Placeholder 4">
            <a:extLst>
              <a:ext uri="{FF2B5EF4-FFF2-40B4-BE49-F238E27FC236}">
                <a16:creationId xmlns:a16="http://schemas.microsoft.com/office/drawing/2014/main" id="{16F77A9F-5BCF-D04F-A579-313A5EEA4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0DE74-5F8E-9943-BB62-A8E615FC529F}"/>
              </a:ext>
            </a:extLst>
          </p:cNvPr>
          <p:cNvSpPr>
            <a:spLocks noGrp="1"/>
          </p:cNvSpPr>
          <p:nvPr>
            <p:ph type="sldNum" sz="quarter" idx="12"/>
          </p:nvPr>
        </p:nvSpPr>
        <p:spPr/>
        <p:txBody>
          <a:bodyPr/>
          <a:lstStyle/>
          <a:p>
            <a:fld id="{7ABF580D-B8C2-784A-AEE3-8D3D0A295BDC}" type="slidenum">
              <a:rPr lang="en-US" smtClean="0"/>
              <a:t>‹#›</a:t>
            </a:fld>
            <a:endParaRPr lang="en-US"/>
          </a:p>
        </p:txBody>
      </p:sp>
    </p:spTree>
    <p:extLst>
      <p:ext uri="{BB962C8B-B14F-4D97-AF65-F5344CB8AC3E}">
        <p14:creationId xmlns:p14="http://schemas.microsoft.com/office/powerpoint/2010/main" val="133601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E85D-C2D9-3142-A127-73707E29BC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DA3973-6DAD-6542-BE51-2DB8AC0C8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335FD8-0616-3B42-B885-494D765EF383}"/>
              </a:ext>
            </a:extLst>
          </p:cNvPr>
          <p:cNvSpPr>
            <a:spLocks noGrp="1"/>
          </p:cNvSpPr>
          <p:nvPr>
            <p:ph type="dt" sz="half" idx="10"/>
          </p:nvPr>
        </p:nvSpPr>
        <p:spPr/>
        <p:txBody>
          <a:bodyPr/>
          <a:lstStyle/>
          <a:p>
            <a:fld id="{724FA16C-16E0-0941-B614-4A0812F24736}" type="datetimeFigureOut">
              <a:rPr lang="en-US" smtClean="0"/>
              <a:t>10/7/20</a:t>
            </a:fld>
            <a:endParaRPr lang="en-US"/>
          </a:p>
        </p:txBody>
      </p:sp>
      <p:sp>
        <p:nvSpPr>
          <p:cNvPr id="5" name="Footer Placeholder 4">
            <a:extLst>
              <a:ext uri="{FF2B5EF4-FFF2-40B4-BE49-F238E27FC236}">
                <a16:creationId xmlns:a16="http://schemas.microsoft.com/office/drawing/2014/main" id="{47D02B57-E08E-B148-AEDE-83BC3CA14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8A898-3353-3140-86E9-75B7B0B59657}"/>
              </a:ext>
            </a:extLst>
          </p:cNvPr>
          <p:cNvSpPr>
            <a:spLocks noGrp="1"/>
          </p:cNvSpPr>
          <p:nvPr>
            <p:ph type="sldNum" sz="quarter" idx="12"/>
          </p:nvPr>
        </p:nvSpPr>
        <p:spPr/>
        <p:txBody>
          <a:bodyPr/>
          <a:lstStyle/>
          <a:p>
            <a:fld id="{7ABF580D-B8C2-784A-AEE3-8D3D0A295BDC}" type="slidenum">
              <a:rPr lang="en-US" smtClean="0"/>
              <a:t>‹#›</a:t>
            </a:fld>
            <a:endParaRPr lang="en-US"/>
          </a:p>
        </p:txBody>
      </p:sp>
    </p:spTree>
    <p:extLst>
      <p:ext uri="{BB962C8B-B14F-4D97-AF65-F5344CB8AC3E}">
        <p14:creationId xmlns:p14="http://schemas.microsoft.com/office/powerpoint/2010/main" val="110935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5D02-38D2-9243-B594-4F5A035F7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7ABF67-0BB8-034A-8E60-9E66A1A71B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78E49A-B50D-6E45-9380-41F0A1F363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8841E4-8B59-5743-9ACB-7E506B7FE453}"/>
              </a:ext>
            </a:extLst>
          </p:cNvPr>
          <p:cNvSpPr>
            <a:spLocks noGrp="1"/>
          </p:cNvSpPr>
          <p:nvPr>
            <p:ph type="dt" sz="half" idx="10"/>
          </p:nvPr>
        </p:nvSpPr>
        <p:spPr/>
        <p:txBody>
          <a:bodyPr/>
          <a:lstStyle/>
          <a:p>
            <a:fld id="{724FA16C-16E0-0941-B614-4A0812F24736}" type="datetimeFigureOut">
              <a:rPr lang="en-US" smtClean="0"/>
              <a:t>10/7/20</a:t>
            </a:fld>
            <a:endParaRPr lang="en-US"/>
          </a:p>
        </p:txBody>
      </p:sp>
      <p:sp>
        <p:nvSpPr>
          <p:cNvPr id="6" name="Footer Placeholder 5">
            <a:extLst>
              <a:ext uri="{FF2B5EF4-FFF2-40B4-BE49-F238E27FC236}">
                <a16:creationId xmlns:a16="http://schemas.microsoft.com/office/drawing/2014/main" id="{B20DEB6A-E01E-A849-96B8-E787F430A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3B523-C3A6-6246-B117-A6596E5E3D9A}"/>
              </a:ext>
            </a:extLst>
          </p:cNvPr>
          <p:cNvSpPr>
            <a:spLocks noGrp="1"/>
          </p:cNvSpPr>
          <p:nvPr>
            <p:ph type="sldNum" sz="quarter" idx="12"/>
          </p:nvPr>
        </p:nvSpPr>
        <p:spPr/>
        <p:txBody>
          <a:bodyPr/>
          <a:lstStyle/>
          <a:p>
            <a:fld id="{7ABF580D-B8C2-784A-AEE3-8D3D0A295BDC}" type="slidenum">
              <a:rPr lang="en-US" smtClean="0"/>
              <a:t>‹#›</a:t>
            </a:fld>
            <a:endParaRPr lang="en-US"/>
          </a:p>
        </p:txBody>
      </p:sp>
    </p:spTree>
    <p:extLst>
      <p:ext uri="{BB962C8B-B14F-4D97-AF65-F5344CB8AC3E}">
        <p14:creationId xmlns:p14="http://schemas.microsoft.com/office/powerpoint/2010/main" val="16084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8CC3-6640-7F46-B7C7-33651A642F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A99344-6C0C-BA40-8131-78FE86C4D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48D0FC-10E6-4345-B0A3-70FF018A92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17440C-4845-0047-A42D-B94E75A02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AA29EA-00EF-1242-98EA-57643F2066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C3AE89-8B2D-3A4A-A7BB-4F287DE8CA7B}"/>
              </a:ext>
            </a:extLst>
          </p:cNvPr>
          <p:cNvSpPr>
            <a:spLocks noGrp="1"/>
          </p:cNvSpPr>
          <p:nvPr>
            <p:ph type="dt" sz="half" idx="10"/>
          </p:nvPr>
        </p:nvSpPr>
        <p:spPr/>
        <p:txBody>
          <a:bodyPr/>
          <a:lstStyle/>
          <a:p>
            <a:fld id="{724FA16C-16E0-0941-B614-4A0812F24736}" type="datetimeFigureOut">
              <a:rPr lang="en-US" smtClean="0"/>
              <a:t>10/7/20</a:t>
            </a:fld>
            <a:endParaRPr lang="en-US"/>
          </a:p>
        </p:txBody>
      </p:sp>
      <p:sp>
        <p:nvSpPr>
          <p:cNvPr id="8" name="Footer Placeholder 7">
            <a:extLst>
              <a:ext uri="{FF2B5EF4-FFF2-40B4-BE49-F238E27FC236}">
                <a16:creationId xmlns:a16="http://schemas.microsoft.com/office/drawing/2014/main" id="{86BD9A42-7037-FD43-A63A-7ED6D3C53D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D14151-CAE4-C34D-964E-8399A298D18D}"/>
              </a:ext>
            </a:extLst>
          </p:cNvPr>
          <p:cNvSpPr>
            <a:spLocks noGrp="1"/>
          </p:cNvSpPr>
          <p:nvPr>
            <p:ph type="sldNum" sz="quarter" idx="12"/>
          </p:nvPr>
        </p:nvSpPr>
        <p:spPr/>
        <p:txBody>
          <a:bodyPr/>
          <a:lstStyle/>
          <a:p>
            <a:fld id="{7ABF580D-B8C2-784A-AEE3-8D3D0A295BDC}" type="slidenum">
              <a:rPr lang="en-US" smtClean="0"/>
              <a:t>‹#›</a:t>
            </a:fld>
            <a:endParaRPr lang="en-US"/>
          </a:p>
        </p:txBody>
      </p:sp>
    </p:spTree>
    <p:extLst>
      <p:ext uri="{BB962C8B-B14F-4D97-AF65-F5344CB8AC3E}">
        <p14:creationId xmlns:p14="http://schemas.microsoft.com/office/powerpoint/2010/main" val="285565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DA13-B8CA-3C49-BD11-7F6664C858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2E7035-9206-874B-B87B-F4581D6E3FF9}"/>
              </a:ext>
            </a:extLst>
          </p:cNvPr>
          <p:cNvSpPr>
            <a:spLocks noGrp="1"/>
          </p:cNvSpPr>
          <p:nvPr>
            <p:ph type="dt" sz="half" idx="10"/>
          </p:nvPr>
        </p:nvSpPr>
        <p:spPr/>
        <p:txBody>
          <a:bodyPr/>
          <a:lstStyle/>
          <a:p>
            <a:fld id="{724FA16C-16E0-0941-B614-4A0812F24736}" type="datetimeFigureOut">
              <a:rPr lang="en-US" smtClean="0"/>
              <a:t>10/7/20</a:t>
            </a:fld>
            <a:endParaRPr lang="en-US"/>
          </a:p>
        </p:txBody>
      </p:sp>
      <p:sp>
        <p:nvSpPr>
          <p:cNvPr id="4" name="Footer Placeholder 3">
            <a:extLst>
              <a:ext uri="{FF2B5EF4-FFF2-40B4-BE49-F238E27FC236}">
                <a16:creationId xmlns:a16="http://schemas.microsoft.com/office/drawing/2014/main" id="{254A1FDA-68EB-024A-846B-C6136FEEEA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1D7ACD-59DE-134B-A128-C06B2E4D2170}"/>
              </a:ext>
            </a:extLst>
          </p:cNvPr>
          <p:cNvSpPr>
            <a:spLocks noGrp="1"/>
          </p:cNvSpPr>
          <p:nvPr>
            <p:ph type="sldNum" sz="quarter" idx="12"/>
          </p:nvPr>
        </p:nvSpPr>
        <p:spPr/>
        <p:txBody>
          <a:bodyPr/>
          <a:lstStyle/>
          <a:p>
            <a:fld id="{7ABF580D-B8C2-784A-AEE3-8D3D0A295BDC}" type="slidenum">
              <a:rPr lang="en-US" smtClean="0"/>
              <a:t>‹#›</a:t>
            </a:fld>
            <a:endParaRPr lang="en-US"/>
          </a:p>
        </p:txBody>
      </p:sp>
    </p:spTree>
    <p:extLst>
      <p:ext uri="{BB962C8B-B14F-4D97-AF65-F5344CB8AC3E}">
        <p14:creationId xmlns:p14="http://schemas.microsoft.com/office/powerpoint/2010/main" val="47058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EDF07C-B97C-204A-B6B5-331075A63462}"/>
              </a:ext>
            </a:extLst>
          </p:cNvPr>
          <p:cNvSpPr>
            <a:spLocks noGrp="1"/>
          </p:cNvSpPr>
          <p:nvPr>
            <p:ph type="dt" sz="half" idx="10"/>
          </p:nvPr>
        </p:nvSpPr>
        <p:spPr/>
        <p:txBody>
          <a:bodyPr/>
          <a:lstStyle/>
          <a:p>
            <a:fld id="{724FA16C-16E0-0941-B614-4A0812F24736}" type="datetimeFigureOut">
              <a:rPr lang="en-US" smtClean="0"/>
              <a:t>10/7/20</a:t>
            </a:fld>
            <a:endParaRPr lang="en-US"/>
          </a:p>
        </p:txBody>
      </p:sp>
      <p:sp>
        <p:nvSpPr>
          <p:cNvPr id="3" name="Footer Placeholder 2">
            <a:extLst>
              <a:ext uri="{FF2B5EF4-FFF2-40B4-BE49-F238E27FC236}">
                <a16:creationId xmlns:a16="http://schemas.microsoft.com/office/drawing/2014/main" id="{A662ACDF-CFDB-B64E-9FF8-BE5D4BA9F8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2E34AD-FDEF-5848-9F59-907F67AD6E93}"/>
              </a:ext>
            </a:extLst>
          </p:cNvPr>
          <p:cNvSpPr>
            <a:spLocks noGrp="1"/>
          </p:cNvSpPr>
          <p:nvPr>
            <p:ph type="sldNum" sz="quarter" idx="12"/>
          </p:nvPr>
        </p:nvSpPr>
        <p:spPr/>
        <p:txBody>
          <a:bodyPr/>
          <a:lstStyle/>
          <a:p>
            <a:fld id="{7ABF580D-B8C2-784A-AEE3-8D3D0A295BDC}" type="slidenum">
              <a:rPr lang="en-US" smtClean="0"/>
              <a:t>‹#›</a:t>
            </a:fld>
            <a:endParaRPr lang="en-US"/>
          </a:p>
        </p:txBody>
      </p:sp>
    </p:spTree>
    <p:extLst>
      <p:ext uri="{BB962C8B-B14F-4D97-AF65-F5344CB8AC3E}">
        <p14:creationId xmlns:p14="http://schemas.microsoft.com/office/powerpoint/2010/main" val="17436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BC042-8CBB-2141-85BC-33BCA2833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AD8E4C-2B5B-B34A-9B3F-59347F4DD0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7679D4-2AA5-CC48-860A-E0C72AA10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E039DD-A067-884C-8A00-AA102300CD82}"/>
              </a:ext>
            </a:extLst>
          </p:cNvPr>
          <p:cNvSpPr>
            <a:spLocks noGrp="1"/>
          </p:cNvSpPr>
          <p:nvPr>
            <p:ph type="dt" sz="half" idx="10"/>
          </p:nvPr>
        </p:nvSpPr>
        <p:spPr/>
        <p:txBody>
          <a:bodyPr/>
          <a:lstStyle/>
          <a:p>
            <a:fld id="{724FA16C-16E0-0941-B614-4A0812F24736}" type="datetimeFigureOut">
              <a:rPr lang="en-US" smtClean="0"/>
              <a:t>10/7/20</a:t>
            </a:fld>
            <a:endParaRPr lang="en-US"/>
          </a:p>
        </p:txBody>
      </p:sp>
      <p:sp>
        <p:nvSpPr>
          <p:cNvPr id="6" name="Footer Placeholder 5">
            <a:extLst>
              <a:ext uri="{FF2B5EF4-FFF2-40B4-BE49-F238E27FC236}">
                <a16:creationId xmlns:a16="http://schemas.microsoft.com/office/drawing/2014/main" id="{6FB1D19D-B9C1-9C40-888D-60AC98EBE2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294BF1-BF74-9A4C-A9D9-CBD443F86D32}"/>
              </a:ext>
            </a:extLst>
          </p:cNvPr>
          <p:cNvSpPr>
            <a:spLocks noGrp="1"/>
          </p:cNvSpPr>
          <p:nvPr>
            <p:ph type="sldNum" sz="quarter" idx="12"/>
          </p:nvPr>
        </p:nvSpPr>
        <p:spPr/>
        <p:txBody>
          <a:bodyPr/>
          <a:lstStyle/>
          <a:p>
            <a:fld id="{7ABF580D-B8C2-784A-AEE3-8D3D0A295BDC}" type="slidenum">
              <a:rPr lang="en-US" smtClean="0"/>
              <a:t>‹#›</a:t>
            </a:fld>
            <a:endParaRPr lang="en-US"/>
          </a:p>
        </p:txBody>
      </p:sp>
    </p:spTree>
    <p:extLst>
      <p:ext uri="{BB962C8B-B14F-4D97-AF65-F5344CB8AC3E}">
        <p14:creationId xmlns:p14="http://schemas.microsoft.com/office/powerpoint/2010/main" val="149812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43665-3BBF-8A4D-B67C-D586020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D462A5-EF2D-C140-B1F9-41C662C6F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30FA45-2535-7042-A9C5-B62DECC73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1BFD02-4F3A-3E42-BAE1-D6D42D9234A2}"/>
              </a:ext>
            </a:extLst>
          </p:cNvPr>
          <p:cNvSpPr>
            <a:spLocks noGrp="1"/>
          </p:cNvSpPr>
          <p:nvPr>
            <p:ph type="dt" sz="half" idx="10"/>
          </p:nvPr>
        </p:nvSpPr>
        <p:spPr/>
        <p:txBody>
          <a:bodyPr/>
          <a:lstStyle/>
          <a:p>
            <a:fld id="{724FA16C-16E0-0941-B614-4A0812F24736}" type="datetimeFigureOut">
              <a:rPr lang="en-US" smtClean="0"/>
              <a:t>10/7/20</a:t>
            </a:fld>
            <a:endParaRPr lang="en-US"/>
          </a:p>
        </p:txBody>
      </p:sp>
      <p:sp>
        <p:nvSpPr>
          <p:cNvPr id="6" name="Footer Placeholder 5">
            <a:extLst>
              <a:ext uri="{FF2B5EF4-FFF2-40B4-BE49-F238E27FC236}">
                <a16:creationId xmlns:a16="http://schemas.microsoft.com/office/drawing/2014/main" id="{68FE384F-68A5-694C-9732-6726E22F0E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88AE7-13D9-3D4B-ADBE-8D4CED36E933}"/>
              </a:ext>
            </a:extLst>
          </p:cNvPr>
          <p:cNvSpPr>
            <a:spLocks noGrp="1"/>
          </p:cNvSpPr>
          <p:nvPr>
            <p:ph type="sldNum" sz="quarter" idx="12"/>
          </p:nvPr>
        </p:nvSpPr>
        <p:spPr/>
        <p:txBody>
          <a:bodyPr/>
          <a:lstStyle/>
          <a:p>
            <a:fld id="{7ABF580D-B8C2-784A-AEE3-8D3D0A295BDC}" type="slidenum">
              <a:rPr lang="en-US" smtClean="0"/>
              <a:t>‹#›</a:t>
            </a:fld>
            <a:endParaRPr lang="en-US"/>
          </a:p>
        </p:txBody>
      </p:sp>
    </p:spTree>
    <p:extLst>
      <p:ext uri="{BB962C8B-B14F-4D97-AF65-F5344CB8AC3E}">
        <p14:creationId xmlns:p14="http://schemas.microsoft.com/office/powerpoint/2010/main" val="395827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EE185-B0A3-0447-B27A-ACEB1B2A15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F65CDB-51E1-F944-9DC1-82F03F68A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49BAA-2428-8747-822F-D3C0A491F0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FA16C-16E0-0941-B614-4A0812F24736}" type="datetimeFigureOut">
              <a:rPr lang="en-US" smtClean="0"/>
              <a:t>10/7/20</a:t>
            </a:fld>
            <a:endParaRPr lang="en-US"/>
          </a:p>
        </p:txBody>
      </p:sp>
      <p:sp>
        <p:nvSpPr>
          <p:cNvPr id="5" name="Footer Placeholder 4">
            <a:extLst>
              <a:ext uri="{FF2B5EF4-FFF2-40B4-BE49-F238E27FC236}">
                <a16:creationId xmlns:a16="http://schemas.microsoft.com/office/drawing/2014/main" id="{C2B03709-13D7-CB46-8364-36B63D2F4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05B289-8137-9B47-80D1-B508415E1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F580D-B8C2-784A-AEE3-8D3D0A295BDC}" type="slidenum">
              <a:rPr lang="en-US" smtClean="0"/>
              <a:t>‹#›</a:t>
            </a:fld>
            <a:endParaRPr lang="en-US"/>
          </a:p>
        </p:txBody>
      </p:sp>
    </p:spTree>
    <p:extLst>
      <p:ext uri="{BB962C8B-B14F-4D97-AF65-F5344CB8AC3E}">
        <p14:creationId xmlns:p14="http://schemas.microsoft.com/office/powerpoint/2010/main" val="2664127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6788-2B5A-C948-987C-D7E242DF4BDC}"/>
              </a:ext>
            </a:extLst>
          </p:cNvPr>
          <p:cNvSpPr>
            <a:spLocks noGrp="1"/>
          </p:cNvSpPr>
          <p:nvPr>
            <p:ph type="ctrTitle"/>
          </p:nvPr>
        </p:nvSpPr>
        <p:spPr/>
        <p:txBody>
          <a:bodyPr>
            <a:normAutofit fontScale="90000"/>
          </a:bodyPr>
          <a:lstStyle/>
          <a:p>
            <a:r>
              <a:rPr lang="en-US" b="1" dirty="0">
                <a:latin typeface="Comic Sans MS" panose="030F0902030302020204" pitchFamily="66" charset="0"/>
              </a:rPr>
              <a:t>Deep Space Observations of Terrestrial Glitter</a:t>
            </a:r>
          </a:p>
        </p:txBody>
      </p:sp>
      <p:sp>
        <p:nvSpPr>
          <p:cNvPr id="3" name="Subtitle 2">
            <a:extLst>
              <a:ext uri="{FF2B5EF4-FFF2-40B4-BE49-F238E27FC236}">
                <a16:creationId xmlns:a16="http://schemas.microsoft.com/office/drawing/2014/main" id="{5A25226B-2B7A-E04A-AB75-ACBB1893ED80}"/>
              </a:ext>
            </a:extLst>
          </p:cNvPr>
          <p:cNvSpPr>
            <a:spLocks noGrp="1"/>
          </p:cNvSpPr>
          <p:nvPr>
            <p:ph type="subTitle" idx="1"/>
          </p:nvPr>
        </p:nvSpPr>
        <p:spPr>
          <a:xfrm>
            <a:off x="1523999" y="4601499"/>
            <a:ext cx="9767777" cy="395804"/>
          </a:xfrm>
        </p:spPr>
        <p:txBody>
          <a:bodyPr>
            <a:normAutofit fontScale="70000" lnSpcReduction="20000"/>
          </a:bodyPr>
          <a:lstStyle/>
          <a:p>
            <a:r>
              <a:rPr lang="en-US" dirty="0">
                <a:latin typeface="Comic Sans MS" panose="030F0902030302020204" pitchFamily="66" charset="0"/>
              </a:rPr>
              <a:t>Alexander </a:t>
            </a:r>
            <a:r>
              <a:rPr lang="en-US" dirty="0" err="1">
                <a:latin typeface="Comic Sans MS" panose="030F0902030302020204" pitchFamily="66" charset="0"/>
              </a:rPr>
              <a:t>Kostinski</a:t>
            </a:r>
            <a:r>
              <a:rPr lang="en-US" dirty="0">
                <a:latin typeface="Comic Sans MS" panose="030F0902030302020204" pitchFamily="66" charset="0"/>
              </a:rPr>
              <a:t> (Michigan Tech), Alexander </a:t>
            </a:r>
            <a:r>
              <a:rPr lang="en-US" dirty="0" err="1">
                <a:latin typeface="Comic Sans MS" panose="030F0902030302020204" pitchFamily="66" charset="0"/>
              </a:rPr>
              <a:t>Marshak</a:t>
            </a:r>
            <a:r>
              <a:rPr lang="en-US" dirty="0">
                <a:latin typeface="Comic Sans MS" panose="030F0902030302020204" pitchFamily="66" charset="0"/>
              </a:rPr>
              <a:t> (GSFC), Tamas </a:t>
            </a:r>
            <a:r>
              <a:rPr lang="en-US" dirty="0" err="1">
                <a:latin typeface="Comic Sans MS" panose="030F0902030302020204" pitchFamily="66" charset="0"/>
              </a:rPr>
              <a:t>Varnai</a:t>
            </a:r>
            <a:r>
              <a:rPr lang="en-US" dirty="0">
                <a:latin typeface="Comic Sans MS" panose="030F0902030302020204" pitchFamily="66" charset="0"/>
              </a:rPr>
              <a:t> (GSFC/UMBC)</a:t>
            </a:r>
          </a:p>
        </p:txBody>
      </p:sp>
    </p:spTree>
    <p:extLst>
      <p:ext uri="{BB962C8B-B14F-4D97-AF65-F5344CB8AC3E}">
        <p14:creationId xmlns:p14="http://schemas.microsoft.com/office/powerpoint/2010/main" val="324270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34336C-C684-B741-82A8-EF8815FE2DA1}"/>
              </a:ext>
            </a:extLst>
          </p:cNvPr>
          <p:cNvPicPr>
            <a:picLocks noChangeAspect="1"/>
          </p:cNvPicPr>
          <p:nvPr/>
        </p:nvPicPr>
        <p:blipFill rotWithShape="1">
          <a:blip r:embed="rId2"/>
          <a:srcRect l="1524" r="46562" b="2145"/>
          <a:stretch/>
        </p:blipFill>
        <p:spPr>
          <a:xfrm>
            <a:off x="3328987" y="981409"/>
            <a:ext cx="5857876" cy="5651205"/>
          </a:xfrm>
          <a:prstGeom prst="rect">
            <a:avLst/>
          </a:prstGeom>
        </p:spPr>
      </p:pic>
      <p:sp>
        <p:nvSpPr>
          <p:cNvPr id="10" name="TextBox 9">
            <a:extLst>
              <a:ext uri="{FF2B5EF4-FFF2-40B4-BE49-F238E27FC236}">
                <a16:creationId xmlns:a16="http://schemas.microsoft.com/office/drawing/2014/main" id="{1A595342-646D-6B4D-BF1B-D6F778FEDC10}"/>
              </a:ext>
            </a:extLst>
          </p:cNvPr>
          <p:cNvSpPr txBox="1"/>
          <p:nvPr/>
        </p:nvSpPr>
        <p:spPr>
          <a:xfrm>
            <a:off x="924037" y="5796953"/>
            <a:ext cx="1755368" cy="646331"/>
          </a:xfrm>
          <a:prstGeom prst="rect">
            <a:avLst/>
          </a:prstGeom>
          <a:noFill/>
        </p:spPr>
        <p:txBody>
          <a:bodyPr wrap="square" rtlCol="0">
            <a:spAutoFit/>
          </a:bodyPr>
          <a:lstStyle/>
          <a:p>
            <a:r>
              <a:rPr lang="en-US" dirty="0"/>
              <a:t>Lat.: 15:138 S, Long.: 74:085 W;</a:t>
            </a:r>
          </a:p>
        </p:txBody>
      </p:sp>
      <p:sp>
        <p:nvSpPr>
          <p:cNvPr id="11" name="TextBox 10">
            <a:extLst>
              <a:ext uri="{FF2B5EF4-FFF2-40B4-BE49-F238E27FC236}">
                <a16:creationId xmlns:a16="http://schemas.microsoft.com/office/drawing/2014/main" id="{5BD155CE-5162-0D46-8B6F-09D5230D8ACA}"/>
              </a:ext>
            </a:extLst>
          </p:cNvPr>
          <p:cNvSpPr txBox="1"/>
          <p:nvPr/>
        </p:nvSpPr>
        <p:spPr>
          <a:xfrm>
            <a:off x="224339" y="165074"/>
            <a:ext cx="11830483" cy="646331"/>
          </a:xfrm>
          <a:prstGeom prst="rect">
            <a:avLst/>
          </a:prstGeom>
          <a:noFill/>
        </p:spPr>
        <p:txBody>
          <a:bodyPr wrap="none" rtlCol="0">
            <a:spAutoFit/>
          </a:bodyPr>
          <a:lstStyle/>
          <a:p>
            <a:r>
              <a:rPr lang="en-US" sz="3600" b="1" dirty="0" err="1">
                <a:latin typeface="Comic Sans MS" panose="030F0902030302020204" pitchFamily="66" charset="0"/>
              </a:rPr>
              <a:t>Superglint</a:t>
            </a:r>
            <a:r>
              <a:rPr lang="en-US" sz="3600" b="1" dirty="0">
                <a:latin typeface="Comic Sans MS" panose="030F0902030302020204" pitchFamily="66" charset="0"/>
              </a:rPr>
              <a:t>:  Neither ocean nor clouds.  What is it?</a:t>
            </a:r>
          </a:p>
        </p:txBody>
      </p:sp>
      <p:sp>
        <p:nvSpPr>
          <p:cNvPr id="12" name="TextBox 11">
            <a:extLst>
              <a:ext uri="{FF2B5EF4-FFF2-40B4-BE49-F238E27FC236}">
                <a16:creationId xmlns:a16="http://schemas.microsoft.com/office/drawing/2014/main" id="{3DAACFB9-1659-A34E-8142-63EDEF633D88}"/>
              </a:ext>
            </a:extLst>
          </p:cNvPr>
          <p:cNvSpPr txBox="1"/>
          <p:nvPr/>
        </p:nvSpPr>
        <p:spPr>
          <a:xfrm>
            <a:off x="9516139" y="4688958"/>
            <a:ext cx="2361544" cy="1754326"/>
          </a:xfrm>
          <a:prstGeom prst="rect">
            <a:avLst/>
          </a:prstGeom>
          <a:noFill/>
        </p:spPr>
        <p:txBody>
          <a:bodyPr wrap="none" rtlCol="0">
            <a:spAutoFit/>
          </a:bodyPr>
          <a:lstStyle/>
          <a:p>
            <a:r>
              <a:rPr lang="en-US" dirty="0"/>
              <a:t>11/17/15, 16:39 UTC</a:t>
            </a:r>
          </a:p>
          <a:p>
            <a:r>
              <a:rPr lang="en-US" dirty="0"/>
              <a:t>Blue channel (443 nm):</a:t>
            </a:r>
          </a:p>
          <a:p>
            <a:endParaRPr lang="en-US" dirty="0"/>
          </a:p>
          <a:p>
            <a:r>
              <a:rPr lang="en-US" dirty="0"/>
              <a:t>SZA=4:04</a:t>
            </a:r>
          </a:p>
          <a:p>
            <a:r>
              <a:rPr lang="en-US" dirty="0"/>
              <a:t>VZA=3:30</a:t>
            </a:r>
          </a:p>
          <a:p>
            <a:r>
              <a:rPr lang="en-US" dirty="0"/>
              <a:t>SEV=7.95</a:t>
            </a:r>
          </a:p>
        </p:txBody>
      </p:sp>
    </p:spTree>
    <p:extLst>
      <p:ext uri="{BB962C8B-B14F-4D97-AF65-F5344CB8AC3E}">
        <p14:creationId xmlns:p14="http://schemas.microsoft.com/office/powerpoint/2010/main" val="322126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BD155CE-5162-0D46-8B6F-09D5230D8ACA}"/>
              </a:ext>
            </a:extLst>
          </p:cNvPr>
          <p:cNvSpPr txBox="1"/>
          <p:nvPr/>
        </p:nvSpPr>
        <p:spPr>
          <a:xfrm>
            <a:off x="789520" y="233583"/>
            <a:ext cx="11402480" cy="584775"/>
          </a:xfrm>
          <a:prstGeom prst="rect">
            <a:avLst/>
          </a:prstGeom>
          <a:noFill/>
        </p:spPr>
        <p:txBody>
          <a:bodyPr wrap="none" rtlCol="0">
            <a:spAutoFit/>
          </a:bodyPr>
          <a:lstStyle/>
          <a:p>
            <a:r>
              <a:rPr lang="en-US" sz="3200" b="1" dirty="0">
                <a:latin typeface="Comic Sans MS" panose="030F0902030302020204" pitchFamily="66" charset="0"/>
              </a:rPr>
              <a:t>Google Earth image of the high EPIC reflectance region</a:t>
            </a:r>
          </a:p>
        </p:txBody>
      </p:sp>
      <p:pic>
        <p:nvPicPr>
          <p:cNvPr id="3" name="Picture 2">
            <a:extLst>
              <a:ext uri="{FF2B5EF4-FFF2-40B4-BE49-F238E27FC236}">
                <a16:creationId xmlns:a16="http://schemas.microsoft.com/office/drawing/2014/main" id="{414FFDD6-024F-A749-8D91-96C5527EFEE0}"/>
              </a:ext>
            </a:extLst>
          </p:cNvPr>
          <p:cNvPicPr>
            <a:picLocks noChangeAspect="1"/>
          </p:cNvPicPr>
          <p:nvPr/>
        </p:nvPicPr>
        <p:blipFill>
          <a:blip r:embed="rId2"/>
          <a:stretch>
            <a:fillRect/>
          </a:stretch>
        </p:blipFill>
        <p:spPr>
          <a:xfrm>
            <a:off x="2628339" y="818358"/>
            <a:ext cx="6784883" cy="5014913"/>
          </a:xfrm>
          <a:prstGeom prst="rect">
            <a:avLst/>
          </a:prstGeom>
        </p:spPr>
      </p:pic>
      <p:sp>
        <p:nvSpPr>
          <p:cNvPr id="4" name="TextBox 3">
            <a:extLst>
              <a:ext uri="{FF2B5EF4-FFF2-40B4-BE49-F238E27FC236}">
                <a16:creationId xmlns:a16="http://schemas.microsoft.com/office/drawing/2014/main" id="{F54BC8D8-1705-F945-9A32-2898947743FD}"/>
              </a:ext>
            </a:extLst>
          </p:cNvPr>
          <p:cNvSpPr txBox="1"/>
          <p:nvPr/>
        </p:nvSpPr>
        <p:spPr>
          <a:xfrm>
            <a:off x="9713260" y="4943476"/>
            <a:ext cx="1700212" cy="371474"/>
          </a:xfrm>
          <a:prstGeom prst="rect">
            <a:avLst/>
          </a:prstGeom>
          <a:noFill/>
        </p:spPr>
        <p:txBody>
          <a:bodyPr wrap="square" rtlCol="0">
            <a:spAutoFit/>
          </a:bodyPr>
          <a:lstStyle/>
          <a:p>
            <a:r>
              <a:rPr lang="en-US" dirty="0"/>
              <a:t>altitude  3.4 km</a:t>
            </a:r>
          </a:p>
        </p:txBody>
      </p:sp>
      <p:sp>
        <p:nvSpPr>
          <p:cNvPr id="5" name="TextBox 4">
            <a:extLst>
              <a:ext uri="{FF2B5EF4-FFF2-40B4-BE49-F238E27FC236}">
                <a16:creationId xmlns:a16="http://schemas.microsoft.com/office/drawing/2014/main" id="{0FFD4B50-932E-2F42-9FF4-2B3395D8A7B6}"/>
              </a:ext>
            </a:extLst>
          </p:cNvPr>
          <p:cNvSpPr txBox="1"/>
          <p:nvPr/>
        </p:nvSpPr>
        <p:spPr>
          <a:xfrm>
            <a:off x="228600" y="5833271"/>
            <a:ext cx="11963400" cy="923330"/>
          </a:xfrm>
          <a:prstGeom prst="rect">
            <a:avLst/>
          </a:prstGeom>
          <a:noFill/>
        </p:spPr>
        <p:txBody>
          <a:bodyPr wrap="square" rtlCol="0">
            <a:spAutoFit/>
          </a:bodyPr>
          <a:lstStyle/>
          <a:p>
            <a:r>
              <a:rPr lang="en-US" dirty="0"/>
              <a:t>The red pixel covers the specular spot and is centered at the yellow star.  The pink star flags the puzzling spot of maximal reflectance.  The areal extent of the mountain lake is comparable to the pixel area.  Note more than a pixel separation between the red line and the 2</a:t>
            </a:r>
            <a:r>
              <a:rPr lang="en-US" baseline="30000" dirty="0"/>
              <a:t>nd</a:t>
            </a:r>
            <a:r>
              <a:rPr lang="en-US" dirty="0"/>
              <a:t> super-glint, suggesting that the pink star reflectance is not merely an artifact of CCD spillage.  </a:t>
            </a:r>
          </a:p>
        </p:txBody>
      </p:sp>
    </p:spTree>
    <p:extLst>
      <p:ext uri="{BB962C8B-B14F-4D97-AF65-F5344CB8AC3E}">
        <p14:creationId xmlns:p14="http://schemas.microsoft.com/office/powerpoint/2010/main" val="3021346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BD155CE-5162-0D46-8B6F-09D5230D8ACA}"/>
              </a:ext>
            </a:extLst>
          </p:cNvPr>
          <p:cNvSpPr txBox="1"/>
          <p:nvPr/>
        </p:nvSpPr>
        <p:spPr>
          <a:xfrm>
            <a:off x="3574583" y="271389"/>
            <a:ext cx="4160113" cy="646331"/>
          </a:xfrm>
          <a:prstGeom prst="rect">
            <a:avLst/>
          </a:prstGeom>
          <a:noFill/>
        </p:spPr>
        <p:txBody>
          <a:bodyPr wrap="none" rtlCol="0">
            <a:spAutoFit/>
          </a:bodyPr>
          <a:lstStyle/>
          <a:p>
            <a:r>
              <a:rPr lang="en-US" sz="3600" b="1" dirty="0" err="1">
                <a:latin typeface="Comic Sans MS" panose="030F0902030302020204" pitchFamily="66" charset="0"/>
              </a:rPr>
              <a:t>Superglint</a:t>
            </a:r>
            <a:r>
              <a:rPr lang="en-US" sz="3600" b="1" dirty="0">
                <a:latin typeface="Comic Sans MS" panose="030F0902030302020204" pitchFamily="66" charset="0"/>
              </a:rPr>
              <a:t> Cause?</a:t>
            </a:r>
          </a:p>
        </p:txBody>
      </p:sp>
      <p:pic>
        <p:nvPicPr>
          <p:cNvPr id="3" name="Picture 2">
            <a:extLst>
              <a:ext uri="{FF2B5EF4-FFF2-40B4-BE49-F238E27FC236}">
                <a16:creationId xmlns:a16="http://schemas.microsoft.com/office/drawing/2014/main" id="{864FC6A2-1C11-FA48-B3C8-22C60CFB8F2C}"/>
              </a:ext>
            </a:extLst>
          </p:cNvPr>
          <p:cNvPicPr>
            <a:picLocks noChangeAspect="1"/>
          </p:cNvPicPr>
          <p:nvPr/>
        </p:nvPicPr>
        <p:blipFill rotWithShape="1">
          <a:blip r:embed="rId2"/>
          <a:srcRect l="54055" t="-634" r="1087" b="2069"/>
          <a:stretch/>
        </p:blipFill>
        <p:spPr>
          <a:xfrm>
            <a:off x="757238" y="1457326"/>
            <a:ext cx="3771900" cy="4241756"/>
          </a:xfrm>
          <a:prstGeom prst="rect">
            <a:avLst/>
          </a:prstGeom>
        </p:spPr>
      </p:pic>
      <p:pic>
        <p:nvPicPr>
          <p:cNvPr id="5" name="Picture 4">
            <a:extLst>
              <a:ext uri="{FF2B5EF4-FFF2-40B4-BE49-F238E27FC236}">
                <a16:creationId xmlns:a16="http://schemas.microsoft.com/office/drawing/2014/main" id="{E562A9E7-4992-FB48-B72A-561A720A7EAE}"/>
              </a:ext>
            </a:extLst>
          </p:cNvPr>
          <p:cNvPicPr>
            <a:picLocks noChangeAspect="1"/>
          </p:cNvPicPr>
          <p:nvPr/>
        </p:nvPicPr>
        <p:blipFill rotWithShape="1">
          <a:blip r:embed="rId3"/>
          <a:srcRect l="3365" t="1" r="34724" b="-268"/>
          <a:stretch/>
        </p:blipFill>
        <p:spPr>
          <a:xfrm>
            <a:off x="4872038" y="865627"/>
            <a:ext cx="6309718" cy="5077973"/>
          </a:xfrm>
          <a:prstGeom prst="rect">
            <a:avLst/>
          </a:prstGeom>
        </p:spPr>
      </p:pic>
      <p:pic>
        <p:nvPicPr>
          <p:cNvPr id="13" name="Picture 12">
            <a:extLst>
              <a:ext uri="{FF2B5EF4-FFF2-40B4-BE49-F238E27FC236}">
                <a16:creationId xmlns:a16="http://schemas.microsoft.com/office/drawing/2014/main" id="{019D5697-6505-2646-ACAE-F0FC701ACE8C}"/>
              </a:ext>
            </a:extLst>
          </p:cNvPr>
          <p:cNvPicPr>
            <a:picLocks noChangeAspect="1"/>
          </p:cNvPicPr>
          <p:nvPr/>
        </p:nvPicPr>
        <p:blipFill rotWithShape="1">
          <a:blip r:embed="rId3"/>
          <a:srcRect l="64789" t="41804" r="1455" b="30644"/>
          <a:stretch/>
        </p:blipFill>
        <p:spPr>
          <a:xfrm>
            <a:off x="9529774" y="428611"/>
            <a:ext cx="2157412" cy="875034"/>
          </a:xfrm>
          <a:prstGeom prst="rect">
            <a:avLst/>
          </a:prstGeom>
        </p:spPr>
      </p:pic>
      <p:sp>
        <p:nvSpPr>
          <p:cNvPr id="6" name="TextBox 5">
            <a:extLst>
              <a:ext uri="{FF2B5EF4-FFF2-40B4-BE49-F238E27FC236}">
                <a16:creationId xmlns:a16="http://schemas.microsoft.com/office/drawing/2014/main" id="{EC660C14-5F13-304A-A48B-6666D4BAD5FC}"/>
              </a:ext>
            </a:extLst>
          </p:cNvPr>
          <p:cNvSpPr txBox="1"/>
          <p:nvPr/>
        </p:nvSpPr>
        <p:spPr>
          <a:xfrm>
            <a:off x="614896" y="5765086"/>
            <a:ext cx="4257142" cy="923330"/>
          </a:xfrm>
          <a:prstGeom prst="rect">
            <a:avLst/>
          </a:prstGeom>
          <a:noFill/>
        </p:spPr>
        <p:txBody>
          <a:bodyPr wrap="square" rtlCol="0">
            <a:spAutoFit/>
          </a:bodyPr>
          <a:lstStyle/>
          <a:p>
            <a:r>
              <a:rPr lang="en-US" dirty="0"/>
              <a:t>Cloud-free MODIS images of glint scene taken about an hour before and after the EPIC image</a:t>
            </a:r>
          </a:p>
        </p:txBody>
      </p:sp>
      <p:sp>
        <p:nvSpPr>
          <p:cNvPr id="14" name="TextBox 13">
            <a:extLst>
              <a:ext uri="{FF2B5EF4-FFF2-40B4-BE49-F238E27FC236}">
                <a16:creationId xmlns:a16="http://schemas.microsoft.com/office/drawing/2014/main" id="{098542E9-199C-D94D-A5BC-6F051D9F9E2F}"/>
              </a:ext>
            </a:extLst>
          </p:cNvPr>
          <p:cNvSpPr txBox="1"/>
          <p:nvPr/>
        </p:nvSpPr>
        <p:spPr>
          <a:xfrm>
            <a:off x="4992651" y="5843584"/>
            <a:ext cx="7008849" cy="923330"/>
          </a:xfrm>
          <a:prstGeom prst="rect">
            <a:avLst/>
          </a:prstGeom>
          <a:noFill/>
        </p:spPr>
        <p:txBody>
          <a:bodyPr wrap="square" rtlCol="0">
            <a:spAutoFit/>
          </a:bodyPr>
          <a:lstStyle/>
          <a:p>
            <a:r>
              <a:rPr lang="en-US" dirty="0"/>
              <a:t>Level 1A image had an exposure time of 46 </a:t>
            </a:r>
            <a:r>
              <a:rPr lang="en-US" dirty="0" err="1"/>
              <a:t>msec</a:t>
            </a:r>
            <a:r>
              <a:rPr lang="en-US" dirty="0"/>
              <a:t> (the Earth spun 13 m). Pink square marks 2</a:t>
            </a:r>
            <a:r>
              <a:rPr lang="en-US" baseline="30000" dirty="0"/>
              <a:t>nd</a:t>
            </a:r>
            <a:r>
              <a:rPr lang="en-US" dirty="0"/>
              <a:t> reflectance peak.  The red squares in panels (b) and (c) center on the specular spot.  </a:t>
            </a:r>
          </a:p>
        </p:txBody>
      </p:sp>
    </p:spTree>
    <p:extLst>
      <p:ext uri="{BB962C8B-B14F-4D97-AF65-F5344CB8AC3E}">
        <p14:creationId xmlns:p14="http://schemas.microsoft.com/office/powerpoint/2010/main" val="201771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BD155CE-5162-0D46-8B6F-09D5230D8ACA}"/>
              </a:ext>
            </a:extLst>
          </p:cNvPr>
          <p:cNvSpPr txBox="1"/>
          <p:nvPr/>
        </p:nvSpPr>
        <p:spPr>
          <a:xfrm>
            <a:off x="2619264" y="245649"/>
            <a:ext cx="7409401" cy="646331"/>
          </a:xfrm>
          <a:prstGeom prst="rect">
            <a:avLst/>
          </a:prstGeom>
          <a:noFill/>
        </p:spPr>
        <p:txBody>
          <a:bodyPr wrap="none" rtlCol="0">
            <a:spAutoFit/>
          </a:bodyPr>
          <a:lstStyle/>
          <a:p>
            <a:r>
              <a:rPr lang="en-US" sz="3600" b="1" dirty="0">
                <a:latin typeface="Comic Sans MS" panose="030F0902030302020204" pitchFamily="66" charset="0"/>
              </a:rPr>
              <a:t>Spatial and Temporal Coherence</a:t>
            </a:r>
          </a:p>
        </p:txBody>
      </p:sp>
      <p:sp>
        <p:nvSpPr>
          <p:cNvPr id="8" name="TextBox 7">
            <a:extLst>
              <a:ext uri="{FF2B5EF4-FFF2-40B4-BE49-F238E27FC236}">
                <a16:creationId xmlns:a16="http://schemas.microsoft.com/office/drawing/2014/main" id="{38EAC7A6-709D-2B4B-ADA4-131D9AC64501}"/>
              </a:ext>
            </a:extLst>
          </p:cNvPr>
          <p:cNvSpPr txBox="1"/>
          <p:nvPr/>
        </p:nvSpPr>
        <p:spPr>
          <a:xfrm>
            <a:off x="911543" y="5006048"/>
            <a:ext cx="10467657" cy="1323439"/>
          </a:xfrm>
          <a:prstGeom prst="rect">
            <a:avLst/>
          </a:prstGeom>
          <a:noFill/>
        </p:spPr>
        <p:txBody>
          <a:bodyPr wrap="square" rtlCol="0">
            <a:spAutoFit/>
          </a:bodyPr>
          <a:lstStyle/>
          <a:p>
            <a:r>
              <a:rPr lang="en-US" sz="2800" dirty="0"/>
              <a:t>&lt; </a:t>
            </a:r>
            <a:r>
              <a:rPr lang="en-US" sz="2800" i="1" dirty="0"/>
              <a:t>I</a:t>
            </a:r>
            <a:r>
              <a:rPr lang="en-US" sz="2800" dirty="0"/>
              <a:t> &gt; = &lt; [</a:t>
            </a:r>
            <a:r>
              <a:rPr lang="en-US" sz="2800" i="1" dirty="0"/>
              <a:t>a</a:t>
            </a:r>
            <a:r>
              <a:rPr lang="en-US" sz="2800" baseline="-25000" dirty="0"/>
              <a:t>1</a:t>
            </a:r>
            <a:r>
              <a:rPr lang="en-US" sz="2800" dirty="0"/>
              <a:t>(</a:t>
            </a:r>
            <a:r>
              <a:rPr lang="en-US" sz="2800" i="1" dirty="0"/>
              <a:t>t</a:t>
            </a:r>
            <a:r>
              <a:rPr lang="en-US" sz="2800" dirty="0"/>
              <a:t>)+(</a:t>
            </a:r>
            <a:r>
              <a:rPr lang="en-US" sz="2800" i="1" dirty="0"/>
              <a:t>a</a:t>
            </a:r>
            <a:r>
              <a:rPr lang="en-US" sz="2800" baseline="-25000" dirty="0"/>
              <a:t>2</a:t>
            </a:r>
            <a:r>
              <a:rPr lang="en-US" sz="2800" dirty="0"/>
              <a:t>(</a:t>
            </a:r>
            <a:r>
              <a:rPr lang="en-US" sz="2800" i="1" dirty="0"/>
              <a:t>t</a:t>
            </a:r>
            <a:r>
              <a:rPr lang="en-US" sz="2800" dirty="0"/>
              <a:t>)+…+</a:t>
            </a:r>
            <a:r>
              <a:rPr lang="en-US" sz="2800" i="1" dirty="0"/>
              <a:t>a</a:t>
            </a:r>
            <a:r>
              <a:rPr lang="en-US" sz="2800" baseline="-25000" dirty="0"/>
              <a:t>n</a:t>
            </a:r>
            <a:r>
              <a:rPr lang="en-US" sz="2800" dirty="0"/>
              <a:t>(</a:t>
            </a:r>
            <a:r>
              <a:rPr lang="en-US" sz="2800" i="1" dirty="0"/>
              <a:t>t</a:t>
            </a:r>
            <a:r>
              <a:rPr lang="en-US" sz="2800" dirty="0"/>
              <a:t>)]</a:t>
            </a:r>
            <a:r>
              <a:rPr lang="en-US" sz="2800" baseline="30000" dirty="0"/>
              <a:t>2</a:t>
            </a:r>
            <a:r>
              <a:rPr lang="en-US" sz="2800" dirty="0"/>
              <a:t> &gt; = &lt; </a:t>
            </a:r>
            <a:r>
              <a:rPr lang="en-US" sz="2800" i="1" dirty="0"/>
              <a:t>a</a:t>
            </a:r>
            <a:r>
              <a:rPr lang="en-US" sz="2800" baseline="-25000" dirty="0"/>
              <a:t>1</a:t>
            </a:r>
            <a:r>
              <a:rPr lang="en-US" sz="2800" dirty="0"/>
              <a:t>(</a:t>
            </a:r>
            <a:r>
              <a:rPr lang="en-US" sz="2800" i="1" dirty="0"/>
              <a:t>t</a:t>
            </a:r>
            <a:r>
              <a:rPr lang="en-US" sz="2800" dirty="0"/>
              <a:t>)</a:t>
            </a:r>
            <a:r>
              <a:rPr lang="en-US" sz="2800" baseline="30000" dirty="0"/>
              <a:t>2</a:t>
            </a:r>
            <a:r>
              <a:rPr lang="en-US" sz="2800" dirty="0"/>
              <a:t> &gt; + &lt; </a:t>
            </a:r>
            <a:r>
              <a:rPr lang="en-US" sz="2800" i="1" dirty="0"/>
              <a:t>a</a:t>
            </a:r>
            <a:r>
              <a:rPr lang="en-US" sz="2800" baseline="-25000" dirty="0"/>
              <a:t>1</a:t>
            </a:r>
            <a:r>
              <a:rPr lang="en-US" sz="2800" dirty="0"/>
              <a:t>(</a:t>
            </a:r>
            <a:r>
              <a:rPr lang="en-US" sz="2800" i="1" dirty="0"/>
              <a:t>t</a:t>
            </a:r>
            <a:r>
              <a:rPr lang="en-US" sz="2800" dirty="0"/>
              <a:t>)</a:t>
            </a:r>
            <a:r>
              <a:rPr lang="en-US" sz="2800" i="1" dirty="0"/>
              <a:t>a</a:t>
            </a:r>
            <a:r>
              <a:rPr lang="en-US" sz="2800" baseline="-25000" dirty="0"/>
              <a:t>2</a:t>
            </a:r>
            <a:r>
              <a:rPr lang="en-US" sz="2800" dirty="0"/>
              <a:t>(</a:t>
            </a:r>
            <a:r>
              <a:rPr lang="en-US" sz="2800" i="1" dirty="0"/>
              <a:t>t</a:t>
            </a:r>
            <a:r>
              <a:rPr lang="en-US" sz="2800" dirty="0"/>
              <a:t>) &gt; +… &lt; </a:t>
            </a:r>
            <a:r>
              <a:rPr lang="en-US" sz="2800" i="1" dirty="0"/>
              <a:t>a</a:t>
            </a:r>
            <a:r>
              <a:rPr lang="en-US" sz="2800" baseline="-25000" dirty="0"/>
              <a:t>n</a:t>
            </a:r>
            <a:r>
              <a:rPr lang="en-US" sz="2800" dirty="0"/>
              <a:t>(</a:t>
            </a:r>
            <a:r>
              <a:rPr lang="en-US" sz="2800" i="1" dirty="0"/>
              <a:t>t</a:t>
            </a:r>
            <a:r>
              <a:rPr lang="en-US" sz="2800" dirty="0"/>
              <a:t>)</a:t>
            </a:r>
            <a:r>
              <a:rPr lang="en-US" sz="2800" baseline="30000" dirty="0"/>
              <a:t>2</a:t>
            </a:r>
            <a:r>
              <a:rPr lang="en-US" sz="2800" dirty="0"/>
              <a:t> &gt;</a:t>
            </a:r>
          </a:p>
          <a:p>
            <a:endParaRPr lang="en-US" sz="2800" dirty="0"/>
          </a:p>
          <a:p>
            <a:r>
              <a:rPr lang="en-US" sz="2400" i="1" dirty="0" err="1"/>
              <a:t>a</a:t>
            </a:r>
            <a:r>
              <a:rPr lang="en-US" sz="2400" i="1" baseline="-25000" dirty="0" err="1"/>
              <a:t>i</a:t>
            </a:r>
            <a:r>
              <a:rPr lang="en-US" sz="2400" dirty="0"/>
              <a:t> are the scattering amplitudes of </a:t>
            </a:r>
            <a:r>
              <a:rPr lang="en-US" sz="2400" i="1" dirty="0"/>
              <a:t>n</a:t>
            </a:r>
            <a:r>
              <a:rPr lang="en-US" sz="2400" dirty="0"/>
              <a:t> elements such as facets of a capillary wave.</a:t>
            </a:r>
          </a:p>
        </p:txBody>
      </p:sp>
      <p:sp>
        <p:nvSpPr>
          <p:cNvPr id="4" name="TextBox 3">
            <a:extLst>
              <a:ext uri="{FF2B5EF4-FFF2-40B4-BE49-F238E27FC236}">
                <a16:creationId xmlns:a16="http://schemas.microsoft.com/office/drawing/2014/main" id="{8A1980BB-FE39-1B4D-AFC8-5B807E04274B}"/>
              </a:ext>
            </a:extLst>
          </p:cNvPr>
          <p:cNvSpPr txBox="1"/>
          <p:nvPr/>
        </p:nvSpPr>
        <p:spPr>
          <a:xfrm>
            <a:off x="3847783" y="1196049"/>
            <a:ext cx="2949257" cy="646331"/>
          </a:xfrm>
          <a:prstGeom prst="rect">
            <a:avLst/>
          </a:prstGeom>
          <a:noFill/>
        </p:spPr>
        <p:txBody>
          <a:bodyPr wrap="square" rtlCol="0">
            <a:spAutoFit/>
          </a:bodyPr>
          <a:lstStyle/>
          <a:p>
            <a:r>
              <a:rPr lang="en-US" sz="3600" i="1" dirty="0"/>
              <a:t>d</a:t>
            </a:r>
            <a:r>
              <a:rPr lang="en-US" sz="3600" dirty="0"/>
              <a:t> x </a:t>
            </a:r>
            <a:r>
              <a:rPr lang="en-US" sz="3600" i="1" dirty="0"/>
              <a:t>D</a:t>
            </a:r>
            <a:r>
              <a:rPr lang="en-US" sz="3600" dirty="0"/>
              <a:t> &lt;&lt;  </a:t>
            </a:r>
            <a:r>
              <a:rPr lang="en-US" sz="3600" dirty="0">
                <a:latin typeface="Symbol" pitchFamily="2" charset="2"/>
              </a:rPr>
              <a:t>l </a:t>
            </a:r>
            <a:r>
              <a:rPr lang="en-US" sz="3600" dirty="0"/>
              <a:t>x </a:t>
            </a:r>
            <a:r>
              <a:rPr lang="en-US" sz="3600" i="1" dirty="0"/>
              <a:t>L</a:t>
            </a:r>
          </a:p>
        </p:txBody>
      </p:sp>
      <p:sp>
        <p:nvSpPr>
          <p:cNvPr id="2" name="TextBox 1">
            <a:extLst>
              <a:ext uri="{FF2B5EF4-FFF2-40B4-BE49-F238E27FC236}">
                <a16:creationId xmlns:a16="http://schemas.microsoft.com/office/drawing/2014/main" id="{A049F879-3C87-DB40-A0C7-B54BE90A8BE8}"/>
              </a:ext>
            </a:extLst>
          </p:cNvPr>
          <p:cNvSpPr txBox="1"/>
          <p:nvPr/>
        </p:nvSpPr>
        <p:spPr>
          <a:xfrm>
            <a:off x="1669891" y="2004940"/>
            <a:ext cx="8788400" cy="1631216"/>
          </a:xfrm>
          <a:prstGeom prst="rect">
            <a:avLst/>
          </a:prstGeom>
          <a:noFill/>
        </p:spPr>
        <p:txBody>
          <a:bodyPr wrap="square" rtlCol="0">
            <a:spAutoFit/>
          </a:bodyPr>
          <a:lstStyle/>
          <a:p>
            <a:r>
              <a:rPr lang="en-US" sz="2400" i="1" dirty="0"/>
              <a:t>d</a:t>
            </a:r>
            <a:r>
              <a:rPr lang="en-US" sz="2400" dirty="0"/>
              <a:t> and </a:t>
            </a:r>
            <a:r>
              <a:rPr lang="en-US" sz="2400" i="1" dirty="0"/>
              <a:t>D</a:t>
            </a:r>
            <a:r>
              <a:rPr lang="en-US" sz="2400" dirty="0"/>
              <a:t> are the detector and source sizes</a:t>
            </a:r>
          </a:p>
          <a:p>
            <a:pPr marL="342900" indent="-342900">
              <a:buFont typeface="Symbol" pitchFamily="2" charset="2"/>
              <a:buChar char="l"/>
            </a:pPr>
            <a:r>
              <a:rPr lang="en-US" sz="2400" dirty="0"/>
              <a:t>and L are wavelength and Earth-satellite distance</a:t>
            </a:r>
          </a:p>
          <a:p>
            <a:pPr marL="342900" indent="-342900">
              <a:buFont typeface="Symbol" pitchFamily="2" charset="2"/>
              <a:buChar char="l"/>
            </a:pPr>
            <a:endParaRPr lang="en-US" sz="2400" dirty="0"/>
          </a:p>
          <a:p>
            <a:r>
              <a:rPr lang="en-US" sz="2400" dirty="0"/>
              <a:t>3x10</a:t>
            </a:r>
            <a:r>
              <a:rPr lang="en-US" sz="2400" baseline="30000" dirty="0"/>
              <a:t>-1 </a:t>
            </a:r>
            <a:r>
              <a:rPr lang="en-US" sz="2400" dirty="0"/>
              <a:t>x 10</a:t>
            </a:r>
            <a:r>
              <a:rPr lang="en-US" sz="2400" baseline="30000" dirty="0"/>
              <a:t>4</a:t>
            </a:r>
            <a:r>
              <a:rPr lang="en-US" sz="2400" dirty="0"/>
              <a:t>  ~  0.5x10</a:t>
            </a:r>
            <a:r>
              <a:rPr lang="en-US" sz="2400" baseline="30000" dirty="0"/>
              <a:t>-6 </a:t>
            </a:r>
            <a:r>
              <a:rPr lang="en-US" sz="2400" dirty="0"/>
              <a:t>x 1.5x10</a:t>
            </a:r>
            <a:r>
              <a:rPr lang="en-US" sz="2400" baseline="30000" dirty="0"/>
              <a:t>9</a:t>
            </a:r>
            <a:r>
              <a:rPr lang="en-US" sz="2400" dirty="0"/>
              <a:t> … 10</a:t>
            </a:r>
            <a:r>
              <a:rPr lang="en-US" sz="2400" baseline="30000" dirty="0"/>
              <a:t>3 </a:t>
            </a:r>
            <a:r>
              <a:rPr lang="en-US" sz="2400" dirty="0"/>
              <a:t>(for both sides)</a:t>
            </a:r>
          </a:p>
        </p:txBody>
      </p:sp>
    </p:spTree>
    <p:extLst>
      <p:ext uri="{BB962C8B-B14F-4D97-AF65-F5344CB8AC3E}">
        <p14:creationId xmlns:p14="http://schemas.microsoft.com/office/powerpoint/2010/main" val="168227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BD155CE-5162-0D46-8B6F-09D5230D8ACA}"/>
              </a:ext>
            </a:extLst>
          </p:cNvPr>
          <p:cNvSpPr txBox="1"/>
          <p:nvPr/>
        </p:nvSpPr>
        <p:spPr>
          <a:xfrm>
            <a:off x="5220224" y="205009"/>
            <a:ext cx="2196435" cy="646331"/>
          </a:xfrm>
          <a:prstGeom prst="rect">
            <a:avLst/>
          </a:prstGeom>
          <a:noFill/>
        </p:spPr>
        <p:txBody>
          <a:bodyPr wrap="none" rtlCol="0">
            <a:spAutoFit/>
          </a:bodyPr>
          <a:lstStyle/>
          <a:p>
            <a:r>
              <a:rPr lang="en-US" sz="3600" b="1" dirty="0">
                <a:latin typeface="Comic Sans MS" panose="030F0902030302020204" pitchFamily="66" charset="0"/>
              </a:rPr>
              <a:t>Summary</a:t>
            </a:r>
          </a:p>
        </p:txBody>
      </p:sp>
      <p:sp>
        <p:nvSpPr>
          <p:cNvPr id="8" name="TextBox 7">
            <a:extLst>
              <a:ext uri="{FF2B5EF4-FFF2-40B4-BE49-F238E27FC236}">
                <a16:creationId xmlns:a16="http://schemas.microsoft.com/office/drawing/2014/main" id="{38EAC7A6-709D-2B4B-ADA4-131D9AC64501}"/>
              </a:ext>
            </a:extLst>
          </p:cNvPr>
          <p:cNvSpPr txBox="1"/>
          <p:nvPr/>
        </p:nvSpPr>
        <p:spPr>
          <a:xfrm>
            <a:off x="316706" y="401720"/>
            <a:ext cx="11546743" cy="5632311"/>
          </a:xfrm>
          <a:prstGeom prst="rect">
            <a:avLst/>
          </a:prstGeom>
          <a:noFill/>
        </p:spPr>
        <p:txBody>
          <a:bodyPr wrap="square" rtlCol="0">
            <a:spAutoFit/>
          </a:bodyPr>
          <a:lstStyle/>
          <a:p>
            <a:r>
              <a:rPr lang="en-US" sz="4000" dirty="0"/>
              <a:t> </a:t>
            </a:r>
            <a:endParaRPr lang="en-US" sz="4000" dirty="0">
              <a:latin typeface="Comic Sans MS" panose="030F0902030302020204" pitchFamily="66" charset="0"/>
            </a:endParaRPr>
          </a:p>
          <a:p>
            <a:pPr marL="571500" indent="-571500">
              <a:buFontTx/>
              <a:buChar char="-"/>
            </a:pPr>
            <a:r>
              <a:rPr lang="en-US" sz="3200" dirty="0">
                <a:latin typeface="Comic Sans MS" panose="030F0902030302020204" pitchFamily="66" charset="0"/>
              </a:rPr>
              <a:t>Small lakes can project super-glints into deep space.</a:t>
            </a:r>
          </a:p>
          <a:p>
            <a:pPr marL="571500" indent="-571500">
              <a:buFontTx/>
              <a:buChar char="-"/>
            </a:pPr>
            <a:endParaRPr lang="en-US" sz="3200" dirty="0">
              <a:latin typeface="Comic Sans MS" panose="030F0902030302020204" pitchFamily="66" charset="0"/>
            </a:endParaRPr>
          </a:p>
          <a:p>
            <a:pPr marL="571500" indent="-571500">
              <a:buFontTx/>
              <a:buChar char="-"/>
            </a:pPr>
            <a:r>
              <a:rPr lang="en-US" sz="3200" dirty="0">
                <a:latin typeface="Comic Sans MS" panose="030F0902030302020204" pitchFamily="66" charset="0"/>
              </a:rPr>
              <a:t>Such features cause statistically steady terrestrial glitter (many glints) enhancement.</a:t>
            </a:r>
          </a:p>
          <a:p>
            <a:pPr marL="571500" indent="-571500">
              <a:buFontTx/>
              <a:buChar char="-"/>
            </a:pPr>
            <a:endParaRPr lang="en-US" sz="3200" dirty="0">
              <a:latin typeface="Comic Sans MS" panose="030F0902030302020204" pitchFamily="66" charset="0"/>
            </a:endParaRPr>
          </a:p>
          <a:p>
            <a:pPr marL="571500" indent="-571500">
              <a:buFontTx/>
              <a:buChar char="-"/>
            </a:pPr>
            <a:r>
              <a:rPr lang="en-US" sz="3200" dirty="0">
                <a:latin typeface="Comic Sans MS" panose="030F0902030302020204" pitchFamily="66" charset="0"/>
              </a:rPr>
              <a:t>Glints may serve as beacons for monitoring geolocation.</a:t>
            </a:r>
          </a:p>
          <a:p>
            <a:r>
              <a:rPr lang="en-US" sz="3200" dirty="0">
                <a:latin typeface="Comic Sans MS" panose="030F0902030302020204" pitchFamily="66" charset="0"/>
              </a:rPr>
              <a:t>  </a:t>
            </a:r>
          </a:p>
          <a:p>
            <a:pPr marL="571500" indent="-571500">
              <a:buFontTx/>
              <a:buChar char="-"/>
            </a:pPr>
            <a:r>
              <a:rPr lang="en-US" sz="3200" dirty="0">
                <a:latin typeface="Comic Sans MS" panose="030F0902030302020204" pitchFamily="66" charset="0"/>
              </a:rPr>
              <a:t>Should the coherent glint mechanism prove viable, it has the potential for detecting </a:t>
            </a:r>
            <a:r>
              <a:rPr lang="en-US" sz="3200" dirty="0" err="1">
                <a:latin typeface="Comic Sans MS" panose="030F0902030302020204" pitchFamily="66" charset="0"/>
              </a:rPr>
              <a:t>exosolar</a:t>
            </a:r>
            <a:r>
              <a:rPr lang="en-US" sz="3200" dirty="0">
                <a:latin typeface="Comic Sans MS" panose="030F0902030302020204" pitchFamily="66" charset="0"/>
              </a:rPr>
              <a:t> glitter, linking geoscience with astronomy.</a:t>
            </a:r>
          </a:p>
        </p:txBody>
      </p:sp>
    </p:spTree>
    <p:extLst>
      <p:ext uri="{BB962C8B-B14F-4D97-AF65-F5344CB8AC3E}">
        <p14:creationId xmlns:p14="http://schemas.microsoft.com/office/powerpoint/2010/main" val="302756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34336C-C684-B741-82A8-EF8815FE2DA1}"/>
              </a:ext>
            </a:extLst>
          </p:cNvPr>
          <p:cNvPicPr>
            <a:picLocks noChangeAspect="1"/>
          </p:cNvPicPr>
          <p:nvPr/>
        </p:nvPicPr>
        <p:blipFill rotWithShape="1">
          <a:blip r:embed="rId2"/>
          <a:srcRect l="1524" r="46562" b="2145"/>
          <a:stretch/>
        </p:blipFill>
        <p:spPr>
          <a:xfrm>
            <a:off x="3328987" y="981409"/>
            <a:ext cx="5857876" cy="5651205"/>
          </a:xfrm>
          <a:prstGeom prst="rect">
            <a:avLst/>
          </a:prstGeom>
        </p:spPr>
      </p:pic>
      <p:sp>
        <p:nvSpPr>
          <p:cNvPr id="10" name="TextBox 9">
            <a:extLst>
              <a:ext uri="{FF2B5EF4-FFF2-40B4-BE49-F238E27FC236}">
                <a16:creationId xmlns:a16="http://schemas.microsoft.com/office/drawing/2014/main" id="{1A595342-646D-6B4D-BF1B-D6F778FEDC10}"/>
              </a:ext>
            </a:extLst>
          </p:cNvPr>
          <p:cNvSpPr txBox="1"/>
          <p:nvPr/>
        </p:nvSpPr>
        <p:spPr>
          <a:xfrm>
            <a:off x="924037" y="5796953"/>
            <a:ext cx="1755368" cy="646331"/>
          </a:xfrm>
          <a:prstGeom prst="rect">
            <a:avLst/>
          </a:prstGeom>
          <a:noFill/>
        </p:spPr>
        <p:txBody>
          <a:bodyPr wrap="square" rtlCol="0">
            <a:spAutoFit/>
          </a:bodyPr>
          <a:lstStyle/>
          <a:p>
            <a:r>
              <a:rPr lang="en-US" dirty="0"/>
              <a:t>Lat.: 15:138 S, Long.: 74:085 W;</a:t>
            </a:r>
          </a:p>
        </p:txBody>
      </p:sp>
      <p:sp>
        <p:nvSpPr>
          <p:cNvPr id="11" name="TextBox 10">
            <a:extLst>
              <a:ext uri="{FF2B5EF4-FFF2-40B4-BE49-F238E27FC236}">
                <a16:creationId xmlns:a16="http://schemas.microsoft.com/office/drawing/2014/main" id="{5BD155CE-5162-0D46-8B6F-09D5230D8ACA}"/>
              </a:ext>
            </a:extLst>
          </p:cNvPr>
          <p:cNvSpPr txBox="1"/>
          <p:nvPr/>
        </p:nvSpPr>
        <p:spPr>
          <a:xfrm>
            <a:off x="3129899" y="335078"/>
            <a:ext cx="5932201" cy="646331"/>
          </a:xfrm>
          <a:prstGeom prst="rect">
            <a:avLst/>
          </a:prstGeom>
          <a:noFill/>
        </p:spPr>
        <p:txBody>
          <a:bodyPr wrap="none" rtlCol="0">
            <a:spAutoFit/>
          </a:bodyPr>
          <a:lstStyle/>
          <a:p>
            <a:r>
              <a:rPr lang="en-US" sz="3600" b="1" dirty="0" err="1"/>
              <a:t>Superglint</a:t>
            </a:r>
            <a:r>
              <a:rPr lang="en-US" sz="3600" b="1" dirty="0"/>
              <a:t>: detector saturated</a:t>
            </a:r>
          </a:p>
        </p:txBody>
      </p:sp>
      <p:sp>
        <p:nvSpPr>
          <p:cNvPr id="12" name="TextBox 11">
            <a:extLst>
              <a:ext uri="{FF2B5EF4-FFF2-40B4-BE49-F238E27FC236}">
                <a16:creationId xmlns:a16="http://schemas.microsoft.com/office/drawing/2014/main" id="{3DAACFB9-1659-A34E-8142-63EDEF633D88}"/>
              </a:ext>
            </a:extLst>
          </p:cNvPr>
          <p:cNvSpPr txBox="1"/>
          <p:nvPr/>
        </p:nvSpPr>
        <p:spPr>
          <a:xfrm>
            <a:off x="9516139" y="4688958"/>
            <a:ext cx="2361544" cy="1754326"/>
          </a:xfrm>
          <a:prstGeom prst="rect">
            <a:avLst/>
          </a:prstGeom>
          <a:noFill/>
        </p:spPr>
        <p:txBody>
          <a:bodyPr wrap="none" rtlCol="0">
            <a:spAutoFit/>
          </a:bodyPr>
          <a:lstStyle/>
          <a:p>
            <a:r>
              <a:rPr lang="en-US" dirty="0"/>
              <a:t>11/17/15, 16:39 UTC</a:t>
            </a:r>
          </a:p>
          <a:p>
            <a:r>
              <a:rPr lang="en-US" dirty="0"/>
              <a:t>Blue channel (443 nm):</a:t>
            </a:r>
          </a:p>
          <a:p>
            <a:endParaRPr lang="en-US" dirty="0"/>
          </a:p>
          <a:p>
            <a:r>
              <a:rPr lang="en-US" dirty="0"/>
              <a:t>SZA=4:04</a:t>
            </a:r>
          </a:p>
          <a:p>
            <a:r>
              <a:rPr lang="en-US" dirty="0"/>
              <a:t>VZA=3:30</a:t>
            </a:r>
          </a:p>
          <a:p>
            <a:r>
              <a:rPr lang="en-US" dirty="0"/>
              <a:t>SEV=7.95</a:t>
            </a:r>
          </a:p>
        </p:txBody>
      </p:sp>
    </p:spTree>
    <p:extLst>
      <p:ext uri="{BB962C8B-B14F-4D97-AF65-F5344CB8AC3E}">
        <p14:creationId xmlns:p14="http://schemas.microsoft.com/office/powerpoint/2010/main" val="2670578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BD155CE-5162-0D46-8B6F-09D5230D8ACA}"/>
              </a:ext>
            </a:extLst>
          </p:cNvPr>
          <p:cNvSpPr txBox="1"/>
          <p:nvPr/>
        </p:nvSpPr>
        <p:spPr>
          <a:xfrm>
            <a:off x="400051" y="463245"/>
            <a:ext cx="11745523" cy="523220"/>
          </a:xfrm>
          <a:prstGeom prst="rect">
            <a:avLst/>
          </a:prstGeom>
          <a:noFill/>
        </p:spPr>
        <p:txBody>
          <a:bodyPr wrap="none" rtlCol="0">
            <a:spAutoFit/>
          </a:bodyPr>
          <a:lstStyle/>
          <a:p>
            <a:r>
              <a:rPr lang="en-US" sz="2800" b="1" dirty="0">
                <a:latin typeface="Comic Sans MS" panose="030F0902030302020204" pitchFamily="66" charset="0"/>
              </a:rPr>
              <a:t>Reflectance distribution around specular spot: where is the peak?</a:t>
            </a:r>
          </a:p>
        </p:txBody>
      </p:sp>
      <p:pic>
        <p:nvPicPr>
          <p:cNvPr id="3" name="Picture 2">
            <a:extLst>
              <a:ext uri="{FF2B5EF4-FFF2-40B4-BE49-F238E27FC236}">
                <a16:creationId xmlns:a16="http://schemas.microsoft.com/office/drawing/2014/main" id="{0AF4BE6F-26AC-0440-A26A-EA801D78103F}"/>
              </a:ext>
            </a:extLst>
          </p:cNvPr>
          <p:cNvPicPr>
            <a:picLocks noChangeAspect="1"/>
          </p:cNvPicPr>
          <p:nvPr/>
        </p:nvPicPr>
        <p:blipFill>
          <a:blip r:embed="rId2"/>
          <a:stretch>
            <a:fillRect/>
          </a:stretch>
        </p:blipFill>
        <p:spPr>
          <a:xfrm>
            <a:off x="514350" y="1430264"/>
            <a:ext cx="11247120" cy="3470039"/>
          </a:xfrm>
          <a:prstGeom prst="rect">
            <a:avLst/>
          </a:prstGeom>
        </p:spPr>
      </p:pic>
      <p:sp>
        <p:nvSpPr>
          <p:cNvPr id="4" name="TextBox 3">
            <a:extLst>
              <a:ext uri="{FF2B5EF4-FFF2-40B4-BE49-F238E27FC236}">
                <a16:creationId xmlns:a16="http://schemas.microsoft.com/office/drawing/2014/main" id="{E2BC196D-CD62-6848-9074-B90E4401DDB6}"/>
              </a:ext>
            </a:extLst>
          </p:cNvPr>
          <p:cNvSpPr txBox="1"/>
          <p:nvPr/>
        </p:nvSpPr>
        <p:spPr>
          <a:xfrm>
            <a:off x="400051" y="5261281"/>
            <a:ext cx="4986338" cy="1200329"/>
          </a:xfrm>
          <a:prstGeom prst="rect">
            <a:avLst/>
          </a:prstGeom>
          <a:noFill/>
        </p:spPr>
        <p:txBody>
          <a:bodyPr wrap="square" rtlCol="0">
            <a:spAutoFit/>
          </a:bodyPr>
          <a:lstStyle/>
          <a:p>
            <a:r>
              <a:rPr lang="en-US" dirty="0"/>
              <a:t>Color-coded image of time-averaged reflectance vs. the image position.  Black cross-hairs meet at the specular point while red ones at the maximum reflectance value. </a:t>
            </a:r>
          </a:p>
        </p:txBody>
      </p:sp>
      <p:sp>
        <p:nvSpPr>
          <p:cNvPr id="8" name="TextBox 7">
            <a:extLst>
              <a:ext uri="{FF2B5EF4-FFF2-40B4-BE49-F238E27FC236}">
                <a16:creationId xmlns:a16="http://schemas.microsoft.com/office/drawing/2014/main" id="{06111E4A-7081-9544-BD4A-A94D7E1EA558}"/>
              </a:ext>
            </a:extLst>
          </p:cNvPr>
          <p:cNvSpPr txBox="1"/>
          <p:nvPr/>
        </p:nvSpPr>
        <p:spPr>
          <a:xfrm>
            <a:off x="5865871" y="4938115"/>
            <a:ext cx="2680489" cy="923330"/>
          </a:xfrm>
          <a:prstGeom prst="rect">
            <a:avLst/>
          </a:prstGeom>
          <a:noFill/>
        </p:spPr>
        <p:txBody>
          <a:bodyPr wrap="square" rtlCol="0">
            <a:spAutoFit/>
          </a:bodyPr>
          <a:lstStyle/>
          <a:p>
            <a:r>
              <a:rPr lang="en-US" dirty="0"/>
              <a:t>Time-averaged reflectance slice of row 16 vs. column position.</a:t>
            </a:r>
          </a:p>
        </p:txBody>
      </p:sp>
      <p:sp>
        <p:nvSpPr>
          <p:cNvPr id="9" name="TextBox 8">
            <a:extLst>
              <a:ext uri="{FF2B5EF4-FFF2-40B4-BE49-F238E27FC236}">
                <a16:creationId xmlns:a16="http://schemas.microsoft.com/office/drawing/2014/main" id="{E318BC8E-B621-DC43-8AF7-34E3154CFB03}"/>
              </a:ext>
            </a:extLst>
          </p:cNvPr>
          <p:cNvSpPr txBox="1"/>
          <p:nvPr/>
        </p:nvSpPr>
        <p:spPr>
          <a:xfrm>
            <a:off x="8937309" y="4938115"/>
            <a:ext cx="2824161" cy="923330"/>
          </a:xfrm>
          <a:prstGeom prst="rect">
            <a:avLst/>
          </a:prstGeom>
          <a:noFill/>
        </p:spPr>
        <p:txBody>
          <a:bodyPr wrap="square" rtlCol="0">
            <a:spAutoFit/>
          </a:bodyPr>
          <a:lstStyle/>
          <a:p>
            <a:r>
              <a:rPr lang="en-US" dirty="0"/>
              <a:t>Time-averaged reflectance slice of column 14 vs. row position.</a:t>
            </a:r>
          </a:p>
        </p:txBody>
      </p:sp>
    </p:spTree>
    <p:extLst>
      <p:ext uri="{BB962C8B-B14F-4D97-AF65-F5344CB8AC3E}">
        <p14:creationId xmlns:p14="http://schemas.microsoft.com/office/powerpoint/2010/main" val="175138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77C5521-625D-6548-8CBC-989669D16B02}"/>
              </a:ext>
            </a:extLst>
          </p:cNvPr>
          <p:cNvSpPr txBox="1"/>
          <p:nvPr/>
        </p:nvSpPr>
        <p:spPr>
          <a:xfrm>
            <a:off x="991627" y="5751706"/>
            <a:ext cx="10362174" cy="923330"/>
          </a:xfrm>
          <a:prstGeom prst="rect">
            <a:avLst/>
          </a:prstGeom>
          <a:noFill/>
        </p:spPr>
        <p:txBody>
          <a:bodyPr wrap="square" rtlCol="0">
            <a:spAutoFit/>
          </a:bodyPr>
          <a:lstStyle/>
          <a:p>
            <a:r>
              <a:rPr lang="en-US" dirty="0"/>
              <a:t>January-February 2017, cloud &amp; </a:t>
            </a:r>
            <a:r>
              <a:rPr lang="en-US" dirty="0" err="1"/>
              <a:t>sfc</a:t>
            </a:r>
            <a:r>
              <a:rPr lang="en-US" dirty="0"/>
              <a:t>, land &amp; ocean, all bands combined</a:t>
            </a:r>
          </a:p>
          <a:p>
            <a:endParaRPr lang="en-US" dirty="0"/>
          </a:p>
          <a:p>
            <a:r>
              <a:rPr lang="en-US" dirty="0"/>
              <a:t>To use glint pixels for calibration</a:t>
            </a:r>
          </a:p>
        </p:txBody>
      </p:sp>
      <p:grpSp>
        <p:nvGrpSpPr>
          <p:cNvPr id="32" name="Group 31">
            <a:extLst>
              <a:ext uri="{FF2B5EF4-FFF2-40B4-BE49-F238E27FC236}">
                <a16:creationId xmlns:a16="http://schemas.microsoft.com/office/drawing/2014/main" id="{F33BAE2B-044F-364E-9085-A625461A4483}"/>
              </a:ext>
            </a:extLst>
          </p:cNvPr>
          <p:cNvGrpSpPr/>
          <p:nvPr/>
        </p:nvGrpSpPr>
        <p:grpSpPr>
          <a:xfrm>
            <a:off x="372259" y="1645444"/>
            <a:ext cx="11231204" cy="3667522"/>
            <a:chOff x="372259" y="1645444"/>
            <a:chExt cx="11231204" cy="3667522"/>
          </a:xfrm>
        </p:grpSpPr>
        <p:pic>
          <p:nvPicPr>
            <p:cNvPr id="6" name="Picture 5">
              <a:extLst>
                <a:ext uri="{FF2B5EF4-FFF2-40B4-BE49-F238E27FC236}">
                  <a16:creationId xmlns:a16="http://schemas.microsoft.com/office/drawing/2014/main" id="{DEE277AE-C0DB-B64C-816B-BE21EED80FBB}"/>
                </a:ext>
              </a:extLst>
            </p:cNvPr>
            <p:cNvPicPr>
              <a:picLocks noChangeAspect="1"/>
            </p:cNvPicPr>
            <p:nvPr/>
          </p:nvPicPr>
          <p:blipFill>
            <a:blip r:embed="rId3"/>
            <a:stretch>
              <a:fillRect/>
            </a:stretch>
          </p:blipFill>
          <p:spPr>
            <a:xfrm>
              <a:off x="6070896" y="1651000"/>
              <a:ext cx="5486400" cy="3657600"/>
            </a:xfrm>
            <a:prstGeom prst="rect">
              <a:avLst/>
            </a:prstGeom>
          </p:spPr>
        </p:pic>
        <p:pic>
          <p:nvPicPr>
            <p:cNvPr id="20" name="Picture 19">
              <a:extLst>
                <a:ext uri="{FF2B5EF4-FFF2-40B4-BE49-F238E27FC236}">
                  <a16:creationId xmlns:a16="http://schemas.microsoft.com/office/drawing/2014/main" id="{32AFD64B-56DE-0C4F-AC47-36E5CE1D141D}"/>
                </a:ext>
              </a:extLst>
            </p:cNvPr>
            <p:cNvPicPr>
              <a:picLocks noChangeAspect="1"/>
            </p:cNvPicPr>
            <p:nvPr/>
          </p:nvPicPr>
          <p:blipFill rotWithShape="1">
            <a:blip r:embed="rId4"/>
            <a:srcRect r="23332"/>
            <a:stretch/>
          </p:blipFill>
          <p:spPr>
            <a:xfrm>
              <a:off x="3225802" y="1645444"/>
              <a:ext cx="4206240" cy="3657600"/>
            </a:xfrm>
            <a:prstGeom prst="rect">
              <a:avLst/>
            </a:prstGeom>
          </p:spPr>
        </p:pic>
        <p:pic>
          <p:nvPicPr>
            <p:cNvPr id="22" name="Picture 21">
              <a:extLst>
                <a:ext uri="{FF2B5EF4-FFF2-40B4-BE49-F238E27FC236}">
                  <a16:creationId xmlns:a16="http://schemas.microsoft.com/office/drawing/2014/main" id="{BEC9249B-6A73-7F4F-B695-7E31AF87177B}"/>
                </a:ext>
              </a:extLst>
            </p:cNvPr>
            <p:cNvPicPr>
              <a:picLocks noChangeAspect="1"/>
            </p:cNvPicPr>
            <p:nvPr/>
          </p:nvPicPr>
          <p:blipFill rotWithShape="1">
            <a:blip r:embed="rId5"/>
            <a:srcRect r="23332"/>
            <a:stretch/>
          </p:blipFill>
          <p:spPr>
            <a:xfrm>
              <a:off x="372259" y="1655366"/>
              <a:ext cx="4206240" cy="3657600"/>
            </a:xfrm>
            <a:prstGeom prst="rect">
              <a:avLst/>
            </a:prstGeom>
          </p:spPr>
        </p:pic>
        <p:sp>
          <p:nvSpPr>
            <p:cNvPr id="23" name="Rectangle 22">
              <a:extLst>
                <a:ext uri="{FF2B5EF4-FFF2-40B4-BE49-F238E27FC236}">
                  <a16:creationId xmlns:a16="http://schemas.microsoft.com/office/drawing/2014/main" id="{21DE020A-CDBD-DF4C-9C3A-8F3205B0D9A1}"/>
                </a:ext>
              </a:extLst>
            </p:cNvPr>
            <p:cNvSpPr/>
            <p:nvPr/>
          </p:nvSpPr>
          <p:spPr>
            <a:xfrm>
              <a:off x="1562100" y="1690688"/>
              <a:ext cx="8839200" cy="35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27DCF115-2630-024B-BE5F-1D8803E7A65C}"/>
                </a:ext>
              </a:extLst>
            </p:cNvPr>
            <p:cNvSpPr txBox="1"/>
            <p:nvPr/>
          </p:nvSpPr>
          <p:spPr>
            <a:xfrm>
              <a:off x="2575404" y="1675368"/>
              <a:ext cx="1052468" cy="369332"/>
            </a:xfrm>
            <a:prstGeom prst="rect">
              <a:avLst/>
            </a:prstGeom>
            <a:noFill/>
          </p:spPr>
          <p:txBody>
            <a:bodyPr wrap="none" rtlCol="0">
              <a:spAutoFit/>
            </a:bodyPr>
            <a:lstStyle/>
            <a:p>
              <a:r>
                <a:rPr lang="en-US" dirty="0"/>
                <a:t>Version 1</a:t>
              </a:r>
            </a:p>
          </p:txBody>
        </p:sp>
        <p:sp>
          <p:nvSpPr>
            <p:cNvPr id="25" name="TextBox 24">
              <a:extLst>
                <a:ext uri="{FF2B5EF4-FFF2-40B4-BE49-F238E27FC236}">
                  <a16:creationId xmlns:a16="http://schemas.microsoft.com/office/drawing/2014/main" id="{46B936F1-5020-3B44-A328-79AB012A4781}"/>
                </a:ext>
              </a:extLst>
            </p:cNvPr>
            <p:cNvSpPr txBox="1"/>
            <p:nvPr/>
          </p:nvSpPr>
          <p:spPr>
            <a:xfrm>
              <a:off x="5455466" y="1675368"/>
              <a:ext cx="1052468" cy="369332"/>
            </a:xfrm>
            <a:prstGeom prst="rect">
              <a:avLst/>
            </a:prstGeom>
            <a:noFill/>
          </p:spPr>
          <p:txBody>
            <a:bodyPr wrap="none" rtlCol="0">
              <a:spAutoFit/>
            </a:bodyPr>
            <a:lstStyle/>
            <a:p>
              <a:r>
                <a:rPr lang="en-US" dirty="0"/>
                <a:t>Version 2</a:t>
              </a:r>
            </a:p>
          </p:txBody>
        </p:sp>
        <p:sp>
          <p:nvSpPr>
            <p:cNvPr id="27" name="TextBox 26">
              <a:extLst>
                <a:ext uri="{FF2B5EF4-FFF2-40B4-BE49-F238E27FC236}">
                  <a16:creationId xmlns:a16="http://schemas.microsoft.com/office/drawing/2014/main" id="{CC19B624-10CC-2140-BFF1-05E8D92881D8}"/>
                </a:ext>
              </a:extLst>
            </p:cNvPr>
            <p:cNvSpPr txBox="1"/>
            <p:nvPr/>
          </p:nvSpPr>
          <p:spPr>
            <a:xfrm>
              <a:off x="8309009" y="1675368"/>
              <a:ext cx="1052468" cy="369332"/>
            </a:xfrm>
            <a:prstGeom prst="rect">
              <a:avLst/>
            </a:prstGeom>
            <a:noFill/>
          </p:spPr>
          <p:txBody>
            <a:bodyPr wrap="none" rtlCol="0">
              <a:spAutoFit/>
            </a:bodyPr>
            <a:lstStyle/>
            <a:p>
              <a:r>
                <a:rPr lang="en-US" dirty="0"/>
                <a:t>Version 3</a:t>
              </a:r>
            </a:p>
          </p:txBody>
        </p:sp>
        <p:sp>
          <p:nvSpPr>
            <p:cNvPr id="28" name="TextBox 27">
              <a:extLst>
                <a:ext uri="{FF2B5EF4-FFF2-40B4-BE49-F238E27FC236}">
                  <a16:creationId xmlns:a16="http://schemas.microsoft.com/office/drawing/2014/main" id="{E47BCBDD-3939-C849-9731-8264B5F5CF08}"/>
                </a:ext>
              </a:extLst>
            </p:cNvPr>
            <p:cNvSpPr txBox="1"/>
            <p:nvPr/>
          </p:nvSpPr>
          <p:spPr>
            <a:xfrm>
              <a:off x="1816099" y="2114253"/>
              <a:ext cx="354935" cy="461665"/>
            </a:xfrm>
            <a:prstGeom prst="rect">
              <a:avLst/>
            </a:prstGeom>
            <a:noFill/>
          </p:spPr>
          <p:txBody>
            <a:bodyPr wrap="square" rtlCol="0">
              <a:spAutoFit/>
            </a:bodyPr>
            <a:lstStyle/>
            <a:p>
              <a:r>
                <a:rPr lang="en-US" sz="2400" b="1" dirty="0">
                  <a:solidFill>
                    <a:schemeClr val="bg1"/>
                  </a:solidFill>
                </a:rPr>
                <a:t>a</a:t>
              </a:r>
            </a:p>
          </p:txBody>
        </p:sp>
        <p:sp>
          <p:nvSpPr>
            <p:cNvPr id="29" name="TextBox 28">
              <a:extLst>
                <a:ext uri="{FF2B5EF4-FFF2-40B4-BE49-F238E27FC236}">
                  <a16:creationId xmlns:a16="http://schemas.microsoft.com/office/drawing/2014/main" id="{DAB82E08-6E88-1C47-9581-60B4CE44CBEF}"/>
                </a:ext>
              </a:extLst>
            </p:cNvPr>
            <p:cNvSpPr txBox="1"/>
            <p:nvPr/>
          </p:nvSpPr>
          <p:spPr>
            <a:xfrm>
              <a:off x="4656942" y="2102050"/>
              <a:ext cx="354935" cy="461665"/>
            </a:xfrm>
            <a:prstGeom prst="rect">
              <a:avLst/>
            </a:prstGeom>
            <a:noFill/>
          </p:spPr>
          <p:txBody>
            <a:bodyPr wrap="square" rtlCol="0">
              <a:spAutoFit/>
            </a:bodyPr>
            <a:lstStyle/>
            <a:p>
              <a:r>
                <a:rPr lang="en-US" sz="2400" b="1" dirty="0">
                  <a:solidFill>
                    <a:schemeClr val="bg1"/>
                  </a:solidFill>
                </a:rPr>
                <a:t>b</a:t>
              </a:r>
            </a:p>
          </p:txBody>
        </p:sp>
        <p:sp>
          <p:nvSpPr>
            <p:cNvPr id="30" name="TextBox 29">
              <a:extLst>
                <a:ext uri="{FF2B5EF4-FFF2-40B4-BE49-F238E27FC236}">
                  <a16:creationId xmlns:a16="http://schemas.microsoft.com/office/drawing/2014/main" id="{CF18CB25-8591-944F-BB30-37BCF90A99EA}"/>
                </a:ext>
              </a:extLst>
            </p:cNvPr>
            <p:cNvSpPr txBox="1"/>
            <p:nvPr/>
          </p:nvSpPr>
          <p:spPr>
            <a:xfrm>
              <a:off x="7505016" y="2102049"/>
              <a:ext cx="354935" cy="461665"/>
            </a:xfrm>
            <a:prstGeom prst="rect">
              <a:avLst/>
            </a:prstGeom>
            <a:noFill/>
          </p:spPr>
          <p:txBody>
            <a:bodyPr wrap="square" rtlCol="0">
              <a:spAutoFit/>
            </a:bodyPr>
            <a:lstStyle/>
            <a:p>
              <a:r>
                <a:rPr lang="en-US" sz="2400" b="1" dirty="0">
                  <a:solidFill>
                    <a:schemeClr val="bg1"/>
                  </a:solidFill>
                </a:rPr>
                <a:t>c</a:t>
              </a:r>
            </a:p>
          </p:txBody>
        </p:sp>
        <p:sp>
          <p:nvSpPr>
            <p:cNvPr id="31" name="TextBox 30">
              <a:extLst>
                <a:ext uri="{FF2B5EF4-FFF2-40B4-BE49-F238E27FC236}">
                  <a16:creationId xmlns:a16="http://schemas.microsoft.com/office/drawing/2014/main" id="{E08C592D-92D6-0F47-B1CB-DF54FD479BE4}"/>
                </a:ext>
              </a:extLst>
            </p:cNvPr>
            <p:cNvSpPr txBox="1"/>
            <p:nvPr/>
          </p:nvSpPr>
          <p:spPr>
            <a:xfrm rot="16200000">
              <a:off x="11043053" y="2925633"/>
              <a:ext cx="659155" cy="461665"/>
            </a:xfrm>
            <a:prstGeom prst="rect">
              <a:avLst/>
            </a:prstGeom>
            <a:noFill/>
          </p:spPr>
          <p:txBody>
            <a:bodyPr wrap="none" rtlCol="0">
              <a:spAutoFit/>
            </a:bodyPr>
            <a:lstStyle/>
            <a:p>
              <a:r>
                <a:rPr lang="en-US" sz="2400" dirty="0"/>
                <a:t>BRF</a:t>
              </a:r>
            </a:p>
          </p:txBody>
        </p:sp>
      </p:grpSp>
      <p:sp>
        <p:nvSpPr>
          <p:cNvPr id="18" name="TextBox 17">
            <a:extLst>
              <a:ext uri="{FF2B5EF4-FFF2-40B4-BE49-F238E27FC236}">
                <a16:creationId xmlns:a16="http://schemas.microsoft.com/office/drawing/2014/main" id="{0819D02B-C9FC-8F44-B728-7318366CE011}"/>
              </a:ext>
            </a:extLst>
          </p:cNvPr>
          <p:cNvSpPr txBox="1"/>
          <p:nvPr/>
        </p:nvSpPr>
        <p:spPr>
          <a:xfrm>
            <a:off x="4029385" y="246441"/>
            <a:ext cx="3475631" cy="646331"/>
          </a:xfrm>
          <a:prstGeom prst="rect">
            <a:avLst/>
          </a:prstGeom>
          <a:noFill/>
        </p:spPr>
        <p:txBody>
          <a:bodyPr wrap="none" rtlCol="0">
            <a:spAutoFit/>
          </a:bodyPr>
          <a:lstStyle/>
          <a:p>
            <a:r>
              <a:rPr lang="en-US" sz="3600" b="1" dirty="0">
                <a:latin typeface="Comic Sans MS" panose="030F0902030302020204" pitchFamily="66" charset="0"/>
              </a:rPr>
              <a:t>Three versions</a:t>
            </a:r>
          </a:p>
        </p:txBody>
      </p:sp>
    </p:spTree>
    <p:extLst>
      <p:ext uri="{BB962C8B-B14F-4D97-AF65-F5344CB8AC3E}">
        <p14:creationId xmlns:p14="http://schemas.microsoft.com/office/powerpoint/2010/main" val="2734959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BD155CE-5162-0D46-8B6F-09D5230D8ACA}"/>
              </a:ext>
            </a:extLst>
          </p:cNvPr>
          <p:cNvSpPr txBox="1"/>
          <p:nvPr/>
        </p:nvSpPr>
        <p:spPr>
          <a:xfrm>
            <a:off x="1959768" y="405929"/>
            <a:ext cx="9442008" cy="646331"/>
          </a:xfrm>
          <a:prstGeom prst="rect">
            <a:avLst/>
          </a:prstGeom>
          <a:noFill/>
        </p:spPr>
        <p:txBody>
          <a:bodyPr wrap="none" rtlCol="0">
            <a:spAutoFit/>
          </a:bodyPr>
          <a:lstStyle/>
          <a:p>
            <a:r>
              <a:rPr lang="en-US" sz="3600" b="1" dirty="0">
                <a:latin typeface="Comic Sans MS" panose="030F0902030302020204" pitchFamily="66" charset="0"/>
              </a:rPr>
              <a:t>Reflectance excess, at the specular spot</a:t>
            </a:r>
          </a:p>
        </p:txBody>
      </p:sp>
      <p:sp>
        <p:nvSpPr>
          <p:cNvPr id="4" name="TextBox 3">
            <a:extLst>
              <a:ext uri="{FF2B5EF4-FFF2-40B4-BE49-F238E27FC236}">
                <a16:creationId xmlns:a16="http://schemas.microsoft.com/office/drawing/2014/main" id="{E2BC196D-CD62-6848-9074-B90E4401DDB6}"/>
              </a:ext>
            </a:extLst>
          </p:cNvPr>
          <p:cNvSpPr txBox="1"/>
          <p:nvPr/>
        </p:nvSpPr>
        <p:spPr>
          <a:xfrm>
            <a:off x="695323" y="5307448"/>
            <a:ext cx="6734177" cy="1477328"/>
          </a:xfrm>
          <a:prstGeom prst="rect">
            <a:avLst/>
          </a:prstGeom>
          <a:noFill/>
        </p:spPr>
        <p:txBody>
          <a:bodyPr wrap="square" rtlCol="0">
            <a:spAutoFit/>
          </a:bodyPr>
          <a:lstStyle/>
          <a:p>
            <a:r>
              <a:rPr lang="en-US" dirty="0"/>
              <a:t>Reflectance excess profile is narrower as the variance decreases from 2</a:t>
            </a:r>
            <a:r>
              <a:rPr lang="en-US" baseline="30000" dirty="0"/>
              <a:t>nd</a:t>
            </a:r>
            <a:r>
              <a:rPr lang="en-US" dirty="0"/>
              <a:t> to 3</a:t>
            </a:r>
            <a:r>
              <a:rPr lang="en-US" baseline="30000" dirty="0"/>
              <a:t>rd</a:t>
            </a:r>
            <a:r>
              <a:rPr lang="en-US" dirty="0"/>
              <a:t> version.  Hence, improved geolocation is confirmed</a:t>
            </a:r>
          </a:p>
          <a:p>
            <a:r>
              <a:rPr lang="en-US" dirty="0"/>
              <a:t>by the diminishing random and deterministic errors.  Thus glint-caused specular excess supplies a beacon to monitor geolocation on Earth and other planets.</a:t>
            </a:r>
          </a:p>
        </p:txBody>
      </p:sp>
      <p:sp>
        <p:nvSpPr>
          <p:cNvPr id="9" name="TextBox 8">
            <a:extLst>
              <a:ext uri="{FF2B5EF4-FFF2-40B4-BE49-F238E27FC236}">
                <a16:creationId xmlns:a16="http://schemas.microsoft.com/office/drawing/2014/main" id="{E318BC8E-B621-DC43-8AF7-34E3154CFB03}"/>
              </a:ext>
            </a:extLst>
          </p:cNvPr>
          <p:cNvSpPr txBox="1"/>
          <p:nvPr/>
        </p:nvSpPr>
        <p:spPr>
          <a:xfrm>
            <a:off x="8658225" y="5399781"/>
            <a:ext cx="3300413" cy="646331"/>
          </a:xfrm>
          <a:prstGeom prst="rect">
            <a:avLst/>
          </a:prstGeom>
          <a:noFill/>
        </p:spPr>
        <p:txBody>
          <a:bodyPr wrap="square" rtlCol="0">
            <a:spAutoFit/>
          </a:bodyPr>
          <a:lstStyle/>
          <a:p>
            <a:r>
              <a:rPr lang="en-US" dirty="0"/>
              <a:t>Curves are for 780 nm channel over land (surface and cloud)</a:t>
            </a:r>
          </a:p>
        </p:txBody>
      </p:sp>
      <p:pic>
        <p:nvPicPr>
          <p:cNvPr id="5" name="Picture 4">
            <a:extLst>
              <a:ext uri="{FF2B5EF4-FFF2-40B4-BE49-F238E27FC236}">
                <a16:creationId xmlns:a16="http://schemas.microsoft.com/office/drawing/2014/main" id="{69C0DB0F-BEDD-9D42-9E06-5FC68ABEFAD5}"/>
              </a:ext>
            </a:extLst>
          </p:cNvPr>
          <p:cNvPicPr>
            <a:picLocks noChangeAspect="1"/>
          </p:cNvPicPr>
          <p:nvPr/>
        </p:nvPicPr>
        <p:blipFill>
          <a:blip r:embed="rId2"/>
          <a:stretch>
            <a:fillRect/>
          </a:stretch>
        </p:blipFill>
        <p:spPr>
          <a:xfrm>
            <a:off x="0" y="1052260"/>
            <a:ext cx="12192000" cy="4200206"/>
          </a:xfrm>
          <a:prstGeom prst="rect">
            <a:avLst/>
          </a:prstGeom>
        </p:spPr>
      </p:pic>
    </p:spTree>
    <p:extLst>
      <p:ext uri="{BB962C8B-B14F-4D97-AF65-F5344CB8AC3E}">
        <p14:creationId xmlns:p14="http://schemas.microsoft.com/office/powerpoint/2010/main" val="58855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BD155CE-5162-0D46-8B6F-09D5230D8ACA}"/>
              </a:ext>
            </a:extLst>
          </p:cNvPr>
          <p:cNvSpPr txBox="1"/>
          <p:nvPr/>
        </p:nvSpPr>
        <p:spPr>
          <a:xfrm>
            <a:off x="4006813" y="362171"/>
            <a:ext cx="4939429" cy="646331"/>
          </a:xfrm>
          <a:prstGeom prst="rect">
            <a:avLst/>
          </a:prstGeom>
          <a:noFill/>
        </p:spPr>
        <p:txBody>
          <a:bodyPr wrap="none" rtlCol="0">
            <a:spAutoFit/>
          </a:bodyPr>
          <a:lstStyle/>
          <a:p>
            <a:r>
              <a:rPr lang="en-US" sz="3600" b="1" dirty="0"/>
              <a:t>Specular Excess by Glints</a:t>
            </a:r>
          </a:p>
        </p:txBody>
      </p:sp>
      <p:pic>
        <p:nvPicPr>
          <p:cNvPr id="2" name="Picture 1">
            <a:extLst>
              <a:ext uri="{FF2B5EF4-FFF2-40B4-BE49-F238E27FC236}">
                <a16:creationId xmlns:a16="http://schemas.microsoft.com/office/drawing/2014/main" id="{5FE836FE-1FE1-B440-AFD4-68113F857AAB}"/>
              </a:ext>
            </a:extLst>
          </p:cNvPr>
          <p:cNvPicPr>
            <a:picLocks noChangeAspect="1"/>
          </p:cNvPicPr>
          <p:nvPr/>
        </p:nvPicPr>
        <p:blipFill>
          <a:blip r:embed="rId2"/>
          <a:stretch>
            <a:fillRect/>
          </a:stretch>
        </p:blipFill>
        <p:spPr>
          <a:xfrm>
            <a:off x="3538538" y="1008502"/>
            <a:ext cx="4806310" cy="4423418"/>
          </a:xfrm>
          <a:prstGeom prst="rect">
            <a:avLst/>
          </a:prstGeom>
        </p:spPr>
      </p:pic>
      <p:sp>
        <p:nvSpPr>
          <p:cNvPr id="3" name="TextBox 2">
            <a:extLst>
              <a:ext uri="{FF2B5EF4-FFF2-40B4-BE49-F238E27FC236}">
                <a16:creationId xmlns:a16="http://schemas.microsoft.com/office/drawing/2014/main" id="{A4D7FFEB-FC21-3146-A194-45016914FD7E}"/>
              </a:ext>
            </a:extLst>
          </p:cNvPr>
          <p:cNvSpPr txBox="1"/>
          <p:nvPr/>
        </p:nvSpPr>
        <p:spPr>
          <a:xfrm>
            <a:off x="500061" y="5730886"/>
            <a:ext cx="11544301" cy="923330"/>
          </a:xfrm>
          <a:prstGeom prst="rect">
            <a:avLst/>
          </a:prstGeom>
          <a:noFill/>
        </p:spPr>
        <p:txBody>
          <a:bodyPr wrap="square" rtlCol="0">
            <a:spAutoFit/>
          </a:bodyPr>
          <a:lstStyle/>
          <a:p>
            <a:r>
              <a:rPr lang="en-US" dirty="0"/>
              <a:t>Reflectance excess is observed in the vicinity (14 pixels) of the specular spot for all ten EPIC channels.  Data for the entire 2017: land surface and cloud glints.  Rayleigh scattering above clouds reduces the excess more at the shorter wavelengths, and so does absorption by oxygen (at 688 nm and 764 nm in particular) and by ozone (at 317 nm and 325 nm).</a:t>
            </a:r>
          </a:p>
        </p:txBody>
      </p:sp>
    </p:spTree>
    <p:extLst>
      <p:ext uri="{BB962C8B-B14F-4D97-AF65-F5344CB8AC3E}">
        <p14:creationId xmlns:p14="http://schemas.microsoft.com/office/powerpoint/2010/main" val="215862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BD155CE-5162-0D46-8B6F-09D5230D8ACA}"/>
              </a:ext>
            </a:extLst>
          </p:cNvPr>
          <p:cNvSpPr txBox="1"/>
          <p:nvPr/>
        </p:nvSpPr>
        <p:spPr>
          <a:xfrm>
            <a:off x="6771321" y="4271963"/>
            <a:ext cx="5163504" cy="11572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latin typeface="Comic Sans MS" panose="030F0902030302020204" pitchFamily="66" charset="0"/>
                <a:ea typeface="+mj-ea"/>
                <a:cs typeface="+mj-cs"/>
              </a:rPr>
              <a:t>Glint on a lake</a:t>
            </a:r>
          </a:p>
        </p:txBody>
      </p:sp>
      <p:sp>
        <p:nvSpPr>
          <p:cNvPr id="16" name="Freeform: Shape 1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59233EFB-4821-5140-B723-CC25FB36F916}"/>
              </a:ext>
            </a:extLst>
          </p:cNvPr>
          <p:cNvPicPr>
            <a:picLocks noChangeAspect="1"/>
          </p:cNvPicPr>
          <p:nvPr/>
        </p:nvPicPr>
        <p:blipFill rotWithShape="1">
          <a:blip r:embed="rId2"/>
          <a:srcRect t="25975" r="-2" b="718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28182859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BD155CE-5162-0D46-8B6F-09D5230D8ACA}"/>
              </a:ext>
            </a:extLst>
          </p:cNvPr>
          <p:cNvSpPr txBox="1"/>
          <p:nvPr/>
        </p:nvSpPr>
        <p:spPr>
          <a:xfrm>
            <a:off x="7188052" y="1783959"/>
            <a:ext cx="5003948" cy="285837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latin typeface="Comic Sans MS" panose="030F0902030302020204" pitchFamily="66" charset="0"/>
                <a:ea typeface="+mj-ea"/>
                <a:cs typeface="+mj-cs"/>
              </a:rPr>
              <a:t>Glint on glass</a:t>
            </a:r>
          </a:p>
        </p:txBody>
      </p:sp>
      <p:sp>
        <p:nvSpPr>
          <p:cNvPr id="16" name="Freeform: Shape 1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428463F1-7E27-104C-82D7-4A3B1E0CE653}"/>
              </a:ext>
            </a:extLst>
          </p:cNvPr>
          <p:cNvPicPr>
            <a:picLocks noChangeAspect="1"/>
          </p:cNvPicPr>
          <p:nvPr/>
        </p:nvPicPr>
        <p:blipFill rotWithShape="1">
          <a:blip r:embed="rId2"/>
          <a:srcRect l="12978" r="13231"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 name="Rectangle 1">
            <a:extLst>
              <a:ext uri="{FF2B5EF4-FFF2-40B4-BE49-F238E27FC236}">
                <a16:creationId xmlns:a16="http://schemas.microsoft.com/office/drawing/2014/main" id="{4A7ED008-4B98-7B4C-85B1-CEA2A3D66980}"/>
              </a:ext>
            </a:extLst>
          </p:cNvPr>
          <p:cNvSpPr/>
          <p:nvPr/>
        </p:nvSpPr>
        <p:spPr>
          <a:xfrm>
            <a:off x="3048000" y="2967335"/>
            <a:ext cx="6096000" cy="369332"/>
          </a:xfrm>
          <a:prstGeom prst="rect">
            <a:avLst/>
          </a:prstGeom>
        </p:spPr>
        <p:txBody>
          <a:bodyPr>
            <a:spAutoFit/>
          </a:bodyPr>
          <a:lstStyle/>
          <a:p>
            <a:r>
              <a:rPr lang="en-US" dirty="0"/>
              <a:t> </a:t>
            </a:r>
          </a:p>
        </p:txBody>
      </p:sp>
    </p:spTree>
    <p:extLst>
      <p:ext uri="{BB962C8B-B14F-4D97-AF65-F5344CB8AC3E}">
        <p14:creationId xmlns:p14="http://schemas.microsoft.com/office/powerpoint/2010/main" val="277216404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BD155CE-5162-0D46-8B6F-09D5230D8ACA}"/>
              </a:ext>
            </a:extLst>
          </p:cNvPr>
          <p:cNvSpPr txBox="1"/>
          <p:nvPr/>
        </p:nvSpPr>
        <p:spPr>
          <a:xfrm>
            <a:off x="2979008" y="258188"/>
            <a:ext cx="6987810" cy="584775"/>
          </a:xfrm>
          <a:prstGeom prst="rect">
            <a:avLst/>
          </a:prstGeom>
          <a:noFill/>
        </p:spPr>
        <p:txBody>
          <a:bodyPr wrap="none" rtlCol="0">
            <a:spAutoFit/>
          </a:bodyPr>
          <a:lstStyle/>
          <a:p>
            <a:r>
              <a:rPr lang="en-US" sz="3200" b="1" dirty="0">
                <a:latin typeface="Comic Sans MS" panose="030F0902030302020204" pitchFamily="66" charset="0"/>
              </a:rPr>
              <a:t>Components of Surface Reflection</a:t>
            </a:r>
          </a:p>
        </p:txBody>
      </p:sp>
      <p:pic>
        <p:nvPicPr>
          <p:cNvPr id="6" name="Picture 5">
            <a:extLst>
              <a:ext uri="{FF2B5EF4-FFF2-40B4-BE49-F238E27FC236}">
                <a16:creationId xmlns:a16="http://schemas.microsoft.com/office/drawing/2014/main" id="{9CB01BD2-3D69-3B4D-8310-C5C4420EADAD}"/>
              </a:ext>
            </a:extLst>
          </p:cNvPr>
          <p:cNvPicPr>
            <a:picLocks noChangeAspect="1"/>
          </p:cNvPicPr>
          <p:nvPr/>
        </p:nvPicPr>
        <p:blipFill>
          <a:blip r:embed="rId2"/>
          <a:stretch>
            <a:fillRect/>
          </a:stretch>
        </p:blipFill>
        <p:spPr>
          <a:xfrm>
            <a:off x="2181808" y="1171575"/>
            <a:ext cx="7544676" cy="5357813"/>
          </a:xfrm>
          <a:prstGeom prst="rect">
            <a:avLst/>
          </a:prstGeom>
        </p:spPr>
      </p:pic>
    </p:spTree>
    <p:extLst>
      <p:ext uri="{BB962C8B-B14F-4D97-AF65-F5344CB8AC3E}">
        <p14:creationId xmlns:p14="http://schemas.microsoft.com/office/powerpoint/2010/main" val="1797228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711</Words>
  <Application>Microsoft Macintosh PowerPoint</Application>
  <PresentationFormat>Widescreen</PresentationFormat>
  <Paragraphs>70</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Comic Sans MS</vt:lpstr>
      <vt:lpstr>Symbol</vt:lpstr>
      <vt:lpstr>Office Theme</vt:lpstr>
      <vt:lpstr>Deep Space Observations of Terrestrial Glitter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Space Observations of Terrestrial Glitter</dc:title>
  <dc:creator>Marshak, Alexander (GSFC-6130)</dc:creator>
  <cp:lastModifiedBy>Marshak, Alexander (GSFC-6130)</cp:lastModifiedBy>
  <cp:revision>38</cp:revision>
  <dcterms:created xsi:type="dcterms:W3CDTF">2020-10-02T19:13:53Z</dcterms:created>
  <dcterms:modified xsi:type="dcterms:W3CDTF">2020-10-07T15:34:36Z</dcterms:modified>
</cp:coreProperties>
</file>