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sldIdLst>
    <p:sldId id="421" r:id="rId2"/>
    <p:sldId id="490" r:id="rId3"/>
    <p:sldId id="489" r:id="rId4"/>
    <p:sldId id="491" r:id="rId5"/>
    <p:sldId id="494" r:id="rId6"/>
    <p:sldId id="501" r:id="rId7"/>
    <p:sldId id="507" r:id="rId8"/>
    <p:sldId id="496" r:id="rId9"/>
    <p:sldId id="450" r:id="rId10"/>
    <p:sldId id="502" r:id="rId11"/>
    <p:sldId id="503" r:id="rId12"/>
    <p:sldId id="504" r:id="rId13"/>
    <p:sldId id="505" r:id="rId14"/>
    <p:sldId id="506" r:id="rId15"/>
    <p:sldId id="44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4" userDrawn="1">
          <p15:clr>
            <a:srgbClr val="A4A3A4"/>
          </p15:clr>
        </p15:guide>
        <p15:guide id="3" pos="7608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orient="horz" pos="3648" userDrawn="1">
          <p15:clr>
            <a:srgbClr val="A4A3A4"/>
          </p15:clr>
        </p15:guide>
        <p15:guide id="13" userDrawn="1">
          <p15:clr>
            <a:srgbClr val="A4A3A4"/>
          </p15:clr>
        </p15:guide>
        <p15:guide id="14" orient="horz" pos="2568" userDrawn="1">
          <p15:clr>
            <a:srgbClr val="A4A3A4"/>
          </p15:clr>
        </p15:guide>
        <p15:guide id="15" orient="horz" pos="240" userDrawn="1">
          <p15:clr>
            <a:srgbClr val="A4A3A4"/>
          </p15:clr>
        </p15:guide>
        <p15:guide id="16" pos="3000" userDrawn="1">
          <p15:clr>
            <a:srgbClr val="A4A3A4"/>
          </p15:clr>
        </p15:guide>
        <p15:guide id="17" pos="55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FFC000"/>
    <a:srgbClr val="DAE3F3"/>
    <a:srgbClr val="4472C4"/>
    <a:srgbClr val="0000FF"/>
    <a:srgbClr val="008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73"/>
    <p:restoredTop sz="97581" autoAdjust="0"/>
  </p:normalViewPr>
  <p:slideViewPr>
    <p:cSldViewPr snapToGrid="0" snapToObjects="1" showGuides="1">
      <p:cViewPr varScale="1">
        <p:scale>
          <a:sx n="135" d="100"/>
          <a:sy n="135" d="100"/>
        </p:scale>
        <p:origin x="208" y="1056"/>
      </p:cViewPr>
      <p:guideLst>
        <p:guide orient="horz" pos="2304"/>
        <p:guide pos="7608"/>
        <p:guide pos="3840"/>
        <p:guide orient="horz" pos="3648"/>
        <p:guide/>
        <p:guide orient="horz" pos="2568"/>
        <p:guide orient="horz" pos="240"/>
        <p:guide pos="3000"/>
        <p:guide pos="55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32026-F316-2D44-AC55-42D97D145067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859D7-C3E1-5B4A-931E-AFD50F1B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25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59D7-C3E1-5B4A-931E-AFD50F1BC1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20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59D7-C3E1-5B4A-931E-AFD50F1BC1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76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59D7-C3E1-5B4A-931E-AFD50F1BC1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95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59D7-C3E1-5B4A-931E-AFD50F1BC1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485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DC1177-3649-4606-A82C-B55955F6339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宋体" pitchFamily="-10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6663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DC1177-3649-4606-A82C-B55955F6339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宋体" pitchFamily="-10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2319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59D7-C3E1-5B4A-931E-AFD50F1BC1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626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59D7-C3E1-5B4A-931E-AFD50F1BC1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71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59D7-C3E1-5B4A-931E-AFD50F1BC1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7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59D7-C3E1-5B4A-931E-AFD50F1BC1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3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59D7-C3E1-5B4A-931E-AFD50F1BC1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66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59D7-C3E1-5B4A-931E-AFD50F1BC1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94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59D7-C3E1-5B4A-931E-AFD50F1BC1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98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LAI~2-3 for for pixels with ~ 50 % of EBF; these areas are mixture of savannas and EBF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59D7-C3E1-5B4A-931E-AFD50F1BC1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93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859D7-C3E1-5B4A-931E-AFD50F1BC1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49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9E561-6CFE-474B-8643-FC02ABAD0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F1414D-4CB2-E147-AC85-61B0616283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DEBBB-9357-7A43-A5E1-0E88CEBE5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77A0-47B4-2A4D-94CE-347257CC874A}" type="datetime1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DE900-BB4D-0443-A8F0-3EE6EE739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819CB-75DD-874F-A040-6E4EB2AAE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0AC94-6C18-204F-A50B-E24C39DA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59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F5967-8207-154A-B6C0-88526A3C3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84DD7B-029A-F147-AC5E-BD2FE1F81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7DC80-A723-F543-A71D-1C25E7D96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FCD2D-9CD8-7B45-8AE9-CC8135E14685}" type="datetime1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85BE0-6008-5542-AD54-C28F9C8F1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C1DDF-8C2E-C74A-BCCF-A458DDD9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0AC94-6C18-204F-A50B-E24C39DA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11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AAF522-EFB5-B347-8696-16B8FC995D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861C88-B0F2-374B-B502-CA0B3908E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EAA80-CCBB-644E-BFE3-66209B0C5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D8AC-AF88-6E48-9BF0-2347D9C977C0}" type="datetime1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F20F0-3C9E-6641-9ADA-06731B3BB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254C8-0DC1-4C42-98B6-D5CF836F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0AC94-6C18-204F-A50B-E24C39DA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35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AF6BA-96BE-D54C-A4EA-5B0230C9F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9D0AF-72E7-5A4B-A50B-47D444034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0C3E4-89D8-084A-9A88-26729777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0EC62-AA42-E54C-B590-0C4FF6CE4B03}" type="datetime1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05062-35BD-F943-811F-1D02330D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C06F1-32A3-B943-A998-B4556A7EB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0AC94-6C18-204F-A50B-E24C39DA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264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9F915-3EB0-2F4E-8E19-FBB71F8E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38B20-549E-7C40-A0E9-54D52A02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6B49F-B559-9C4F-B305-A4BE1519A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983FA-BBFB-0742-813D-FC232DF103F8}" type="datetime1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66A68-1BF6-A44E-8EBD-6ADF3D3ED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29349-3044-0347-A9F1-09081B131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0AC94-6C18-204F-A50B-E24C39DA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19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83C2A-1470-5F40-AC6A-48FD324DD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EFABE-0A74-A446-8396-881DB12BC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ED3252-DB3B-B649-9315-1F33F10AA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A5F294-2C1D-6647-9AD0-F3EA10057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55F1F-FFFC-D043-BEB5-A725CFE4BDD5}" type="datetime1">
              <a:rPr lang="en-US" smtClean="0"/>
              <a:t>10/23/20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756828-C32A-4B42-8228-DA081C79E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21155-DF48-4643-A249-564B63FB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0AC94-6C18-204F-A50B-E24C39DA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2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A335C-D672-7043-9917-DDF67C94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5105D-C578-9744-964F-12122BD05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E2A7EF-5B67-8743-8A76-C9F3218D4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1C2685-284D-A645-B062-DE295710B5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05FD7F-C0E2-A842-8C90-817D6C5016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E391C4-1902-3049-B7F0-0BCA7A87B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FBEB-B621-E840-BEE8-B70A18C1C6BC}" type="datetime1">
              <a:rPr lang="en-US" smtClean="0"/>
              <a:t>10/23/20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84CD94-F0AF-1D42-9DD8-4346604EB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42CB6A-9A58-C144-901A-7A042888A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0AC94-6C18-204F-A50B-E24C39DA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50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23CCE-9D01-5F41-B8B2-5ACE4D1DF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E9B5B9-B0F4-9347-81B1-6F6EFE4B2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A939A-813C-9241-9648-DC2FFF7FFC18}" type="datetime1">
              <a:rPr lang="en-US" smtClean="0"/>
              <a:t>10/23/20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C71298-755D-3944-8129-C5D46FDB4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1AA4FD-7954-6849-940D-5ABF7A49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0AC94-6C18-204F-A50B-E24C39DA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6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678C89-EA89-DA42-B4D8-03D6E9A0B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8A5C-014B-864F-9308-ACB0FF6C90A5}" type="datetime1">
              <a:rPr lang="en-US" smtClean="0"/>
              <a:t>10/23/20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8FBFBC-E306-404E-AB5D-17C9968FF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1522D-F4D3-C748-9BF6-736960878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0AC94-6C18-204F-A50B-E24C39DA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742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D7BBE-CA11-D74D-B057-89555B44A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534E3-0C65-2F4E-BEBD-5B33E3A2C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DE10A-3FCA-C140-BCE5-939734A0A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C997BB-ADAC-1745-A897-4B07AC91B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56D2-7BE5-144E-BCCE-4F37CB31E6E0}" type="datetime1">
              <a:rPr lang="en-US" smtClean="0"/>
              <a:t>10/23/20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C318BA-7966-FA48-A4F7-4018FE83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5F3126-3FD9-304E-A714-88F8A1DFC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0AC94-6C18-204F-A50B-E24C39DA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12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49A18-C0C0-CA48-AC2A-11D32AA32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41DE2D-F0A5-2849-8EB8-7953FB6230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592A3-6812-C44A-924A-158BA1683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CC38AF-99E5-A544-B58B-282590297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44E0-1961-9D42-90B7-45A5B9DCB18D}" type="datetime1">
              <a:rPr lang="en-US" smtClean="0"/>
              <a:t>10/23/20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5B0D98-7C3C-4C40-87AF-E7B1BA4A5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3F0B64-1B9E-8F42-97E0-82828945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0AC94-6C18-204F-A50B-E24C39DA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55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7699AA-2714-804D-ADE0-DDC176FB1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9DB6F-A744-FE48-9FA5-42F78E4CB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27F7C-F4D0-8244-B5AE-3AF46E6670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C422D-22EA-0049-A088-23A4FF8002A6}" type="datetime1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45B97-93BE-4447-A50F-D46DA22B09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FA8D3-240A-3547-B0BB-87213F28DB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0AC94-6C18-204F-A50B-E24C39DA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66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gif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Relationship Id="rId9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tif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gif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17AD1FB-907D-214F-8CD5-D7045F69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42501"/>
            <a:ext cx="2743200" cy="365125"/>
          </a:xfrm>
        </p:spPr>
        <p:txBody>
          <a:bodyPr/>
          <a:lstStyle/>
          <a:p>
            <a:fld id="{B630AC94-6C18-204F-A50B-E24C39DAB5A9}" type="slidenum">
              <a:rPr lang="en-US" smtClean="0"/>
              <a:t>1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113815D-3D5D-1049-9CCF-A33F6BBC2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01486" cy="10014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E550D0-EE86-A74A-A9BA-6D4E60FBE7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42" t="6337" r="3262" b="3996"/>
          <a:stretch/>
        </p:blipFill>
        <p:spPr>
          <a:xfrm>
            <a:off x="10502789" y="0"/>
            <a:ext cx="1689211" cy="1066800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0F249E50-4F07-BC46-879D-5861A47D640F}"/>
              </a:ext>
            </a:extLst>
          </p:cNvPr>
          <p:cNvSpPr txBox="1">
            <a:spLocks noChangeArrowheads="1"/>
          </p:cNvSpPr>
          <p:nvPr/>
        </p:nvSpPr>
        <p:spPr>
          <a:xfrm>
            <a:off x="74938" y="1016970"/>
            <a:ext cx="11910645" cy="1477552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600" b="1" cap="all" spc="-34" dirty="0">
                <a:latin typeface="+mn-lt"/>
                <a:ea typeface="Gungsuh" panose="02030600000101010101" pitchFamily="18" charset="-127"/>
                <a:cs typeface="Times New Roman" panose="02020603050405020304" pitchFamily="18" charset="0"/>
              </a:rPr>
              <a:t>DSCOVR EPIC L2 </a:t>
            </a:r>
            <a:r>
              <a:rPr lang="en-US" altLang="en-US" sz="3600" b="1" i="1" u="sng" cap="all" spc="-34" dirty="0">
                <a:latin typeface="+mn-lt"/>
                <a:ea typeface="Gungsuh" panose="02030600000101010101" pitchFamily="18" charset="-127"/>
                <a:cs typeface="Times New Roman" panose="02020603050405020304" pitchFamily="18" charset="0"/>
              </a:rPr>
              <a:t>VERSION 2</a:t>
            </a:r>
            <a:r>
              <a:rPr lang="en-US" altLang="en-US" sz="3600" b="1" cap="all" spc="-34" dirty="0">
                <a:latin typeface="+mn-lt"/>
                <a:ea typeface="Gungsuh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en-US" sz="3600" b="1" cap="all" spc="-34" dirty="0">
                <a:latin typeface="+mn-lt"/>
                <a:ea typeface="Gungsuh" panose="02030600000101010101" pitchFamily="18" charset="-127"/>
                <a:cs typeface="Times New Roman" panose="02020603050405020304" pitchFamily="18" charset="0"/>
              </a:rPr>
              <a:t>Vegetation Earth System Data Record: product status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6F642640-2DAD-D243-94B1-EAAB8A3E9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21" y="2733620"/>
            <a:ext cx="11535256" cy="87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57225" lvl="1" indent="-400050" algn="ctr">
              <a:spcBef>
                <a:spcPct val="20000"/>
              </a:spcBef>
              <a:defRPr/>
            </a:pPr>
            <a:r>
              <a:rPr lang="en-US" sz="2800" b="1" kern="0" dirty="0">
                <a:latin typeface="Comic Sans MS" pitchFamily="-107" charset="0"/>
              </a:rPr>
              <a:t>Yuri Knyazikhin</a:t>
            </a:r>
            <a:r>
              <a:rPr lang="en-US" sz="2800" b="1" kern="0" baseline="30000" dirty="0">
                <a:latin typeface="Comic Sans MS" pitchFamily="-107" charset="0"/>
              </a:rPr>
              <a:t>1</a:t>
            </a:r>
            <a:r>
              <a:rPr lang="en-US" sz="2800" b="1" kern="0" dirty="0">
                <a:latin typeface="Comic Sans MS" pitchFamily="-107" charset="0"/>
              </a:rPr>
              <a:t>, </a:t>
            </a:r>
            <a:r>
              <a:rPr lang="en-US" sz="2800" b="1" kern="0" dirty="0" err="1">
                <a:latin typeface="Comic Sans MS" pitchFamily="-107" charset="0"/>
              </a:rPr>
              <a:t>Yanheng</a:t>
            </a:r>
            <a:r>
              <a:rPr lang="en-US" sz="2800" b="1" kern="0" dirty="0">
                <a:latin typeface="Comic Sans MS" pitchFamily="-107" charset="0"/>
              </a:rPr>
              <a:t> Sun</a:t>
            </a:r>
            <a:r>
              <a:rPr lang="en-US" sz="2800" b="1" kern="0" baseline="30000" dirty="0">
                <a:latin typeface="Comic Sans MS" pitchFamily="-107" charset="0"/>
              </a:rPr>
              <a:t>1</a:t>
            </a:r>
            <a:r>
              <a:rPr lang="en-US" sz="2800" b="1" kern="0" dirty="0">
                <a:latin typeface="Comic Sans MS" pitchFamily="-107" charset="0"/>
              </a:rPr>
              <a:t>, </a:t>
            </a:r>
            <a:r>
              <a:rPr lang="en-US" sz="2800" b="1" kern="0" dirty="0" err="1">
                <a:latin typeface="Comic Sans MS" pitchFamily="-107" charset="0"/>
              </a:rPr>
              <a:t>Xiaojun</a:t>
            </a:r>
            <a:r>
              <a:rPr lang="en-US" sz="2800" b="1" kern="0" dirty="0">
                <a:latin typeface="Comic Sans MS" pitchFamily="-107" charset="0"/>
              </a:rPr>
              <a:t> She</a:t>
            </a:r>
            <a:r>
              <a:rPr lang="en-US" sz="2800" b="1" kern="0" baseline="30000" dirty="0">
                <a:latin typeface="Comic Sans MS" pitchFamily="-107" charset="0"/>
              </a:rPr>
              <a:t>1</a:t>
            </a:r>
            <a:r>
              <a:rPr lang="en-US" sz="2800" b="1" kern="0" dirty="0">
                <a:latin typeface="Comic Sans MS" pitchFamily="-107" charset="0"/>
              </a:rPr>
              <a:t>, </a:t>
            </a:r>
            <a:r>
              <a:rPr lang="en-US" sz="2800" b="1" kern="0" dirty="0" err="1">
                <a:latin typeface="Comic Sans MS" pitchFamily="-107" charset="0"/>
              </a:rPr>
              <a:t>Xiangnan</a:t>
            </a:r>
            <a:r>
              <a:rPr lang="en-US" sz="2800" b="1" kern="0" dirty="0">
                <a:latin typeface="Comic Sans MS" pitchFamily="-107" charset="0"/>
              </a:rPr>
              <a:t> Ni</a:t>
            </a:r>
            <a:r>
              <a:rPr lang="en-US" sz="2800" b="1" kern="0" baseline="30000" dirty="0">
                <a:latin typeface="Comic Sans MS" pitchFamily="-107" charset="0"/>
              </a:rPr>
              <a:t>1</a:t>
            </a:r>
            <a:r>
              <a:rPr lang="en-US" sz="2800" b="1" kern="0" dirty="0">
                <a:latin typeface="Comic Sans MS" pitchFamily="-107" charset="0"/>
              </a:rPr>
              <a:t> </a:t>
            </a:r>
            <a:r>
              <a:rPr lang="en-US" sz="2800" b="1" kern="0" dirty="0" err="1">
                <a:latin typeface="Comic Sans MS" pitchFamily="-107" charset="0"/>
              </a:rPr>
              <a:t>Ranga</a:t>
            </a:r>
            <a:r>
              <a:rPr lang="en-US" sz="2800" b="1" kern="0" dirty="0">
                <a:latin typeface="Comic Sans MS" pitchFamily="-107" charset="0"/>
              </a:rPr>
              <a:t> Myneni</a:t>
            </a:r>
            <a:r>
              <a:rPr lang="en-US" sz="2800" b="1" kern="0" baseline="30000" dirty="0">
                <a:latin typeface="Comic Sans MS" pitchFamily="-107" charset="0"/>
              </a:rPr>
              <a:t>1</a:t>
            </a:r>
            <a:r>
              <a:rPr lang="en-US" sz="2800" b="1" kern="0" dirty="0">
                <a:latin typeface="Comic Sans MS" pitchFamily="-107" charset="0"/>
              </a:rPr>
              <a:t>, Matti M</a:t>
            </a:r>
            <a:r>
              <a:rPr lang="pt-BR" sz="2800" b="1" kern="0" dirty="0" err="1">
                <a:latin typeface="Comic Sans MS" pitchFamily="-107" charset="0"/>
              </a:rPr>
              <a:t>õ</a:t>
            </a:r>
            <a:r>
              <a:rPr lang="en-US" sz="2800" b="1" kern="0" dirty="0">
                <a:latin typeface="Comic Sans MS" pitchFamily="-107" charset="0"/>
              </a:rPr>
              <a:t>ttus</a:t>
            </a:r>
            <a:r>
              <a:rPr lang="en-US" sz="2800" b="1" kern="0" baseline="30000" dirty="0">
                <a:latin typeface="Comic Sans MS" pitchFamily="-107" charset="0"/>
              </a:rPr>
              <a:t>2</a:t>
            </a:r>
            <a:r>
              <a:rPr lang="en-US" sz="2800" b="1" kern="0" dirty="0">
                <a:latin typeface="Comic Sans MS" pitchFamily="-107" charset="0"/>
              </a:rPr>
              <a:t>, </a:t>
            </a:r>
            <a:r>
              <a:rPr lang="en-US" sz="2800" b="1" kern="0" dirty="0" err="1">
                <a:latin typeface="Comic Sans MS" pitchFamily="-107" charset="0"/>
              </a:rPr>
              <a:t>Miina</a:t>
            </a:r>
            <a:r>
              <a:rPr lang="en-US" sz="2800" b="1" kern="0" dirty="0">
                <a:latin typeface="Comic Sans MS" pitchFamily="-107" charset="0"/>
              </a:rPr>
              <a:t> Rautiainen</a:t>
            </a:r>
            <a:r>
              <a:rPr lang="en-US" sz="2800" b="1" kern="0" baseline="30000" dirty="0">
                <a:latin typeface="Comic Sans MS" pitchFamily="-107" charset="0"/>
              </a:rPr>
              <a:t>3</a:t>
            </a:r>
            <a:r>
              <a:rPr lang="en-US" sz="2800" b="1" kern="0" dirty="0">
                <a:latin typeface="Comic Sans MS" pitchFamily="-107" charset="0"/>
              </a:rPr>
              <a:t>,Jan Pisek</a:t>
            </a:r>
            <a:r>
              <a:rPr lang="en-US" sz="2800" b="1" kern="0" baseline="30000" dirty="0">
                <a:latin typeface="Comic Sans MS" pitchFamily="-107" charset="0"/>
              </a:rPr>
              <a:t>4</a:t>
            </a: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48DE3B93-0D82-1440-B7F1-158A3E2EF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" y="3852238"/>
            <a:ext cx="12192000" cy="123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400" b="1" kern="0" baseline="30000" dirty="0">
                <a:latin typeface="Comic Sans MS" pitchFamily="-107" charset="0"/>
              </a:rPr>
              <a:t>1</a:t>
            </a:r>
            <a:r>
              <a:rPr lang="en-US" altLang="zh-CN" sz="2400" b="1" kern="0" dirty="0">
                <a:latin typeface="Comic Sans MS" pitchFamily="-107" charset="0"/>
              </a:rPr>
              <a:t>Boston University, </a:t>
            </a:r>
            <a:r>
              <a:rPr lang="en-US" altLang="zh-CN" sz="2400" b="1" kern="0" baseline="30000" dirty="0">
                <a:latin typeface="Comic Sans MS" pitchFamily="-107" charset="0"/>
              </a:rPr>
              <a:t>2</a:t>
            </a:r>
            <a:r>
              <a:rPr lang="en-US" altLang="zh-CN" sz="2400" b="1" kern="0" dirty="0">
                <a:latin typeface="Comic Sans MS" pitchFamily="-107" charset="0"/>
              </a:rPr>
              <a:t>VTT Technical Research Center of Finland,</a:t>
            </a:r>
            <a:r>
              <a:rPr lang="en-US" sz="2400" b="1" kern="0" dirty="0">
                <a:latin typeface="Comic Sans MS" pitchFamily="-107" charset="0"/>
              </a:rPr>
              <a:t> </a:t>
            </a:r>
            <a:r>
              <a:rPr lang="en-US" sz="2400" b="1" kern="0" baseline="30000" dirty="0">
                <a:latin typeface="Comic Sans MS" pitchFamily="-107" charset="0"/>
              </a:rPr>
              <a:t>3</a:t>
            </a:r>
            <a:r>
              <a:rPr lang="en-US" sz="2400" b="1" kern="0" dirty="0">
                <a:latin typeface="Comic Sans MS" pitchFamily="-107" charset="0"/>
              </a:rPr>
              <a:t>Aalto University (Finland),</a:t>
            </a:r>
            <a:r>
              <a:rPr lang="en-US" altLang="zh-CN" sz="2400" b="1" kern="0" baseline="30000" dirty="0">
                <a:latin typeface="Comic Sans MS" pitchFamily="-107" charset="0"/>
              </a:rPr>
              <a:t> 4</a:t>
            </a:r>
            <a:r>
              <a:rPr lang="en-US" altLang="zh-CN" sz="2400" b="1" kern="0" dirty="0">
                <a:latin typeface="Comic Sans MS" pitchFamily="-107" charset="0"/>
              </a:rPr>
              <a:t>Tartu University (Estonia)</a:t>
            </a:r>
            <a:r>
              <a:rPr lang="en-US" sz="2400" b="1" kern="0" dirty="0">
                <a:latin typeface="Comic Sans MS" pitchFamily="-107" charset="0"/>
              </a:rPr>
              <a:t> </a:t>
            </a:r>
            <a:endParaRPr lang="en-US" altLang="zh-CN" sz="2400" b="1" kern="0" dirty="0">
              <a:latin typeface="Comic Sans MS" pitchFamily="-107" charset="0"/>
            </a:endParaRPr>
          </a:p>
          <a:p>
            <a:pPr algn="ctr"/>
            <a:r>
              <a:rPr lang="en-US" sz="2400" b="1" kern="0" dirty="0" err="1">
                <a:latin typeface="Comic Sans MS" pitchFamily="-107" charset="0"/>
              </a:rPr>
              <a:t>jknjazi@bu.edu</a:t>
            </a:r>
            <a:endParaRPr lang="en-US" sz="2400" b="1" kern="0" dirty="0">
              <a:latin typeface="Comic Sans MS" pitchFamily="-107" charset="0"/>
            </a:endParaRP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4EE72812-854C-354F-ACAB-D9D34F966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38" y="5572247"/>
            <a:ext cx="12049654" cy="105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57225" lvl="1" indent="-400050" algn="ctr">
              <a:spcBef>
                <a:spcPct val="20000"/>
              </a:spcBef>
              <a:defRPr/>
            </a:pPr>
            <a:r>
              <a:rPr lang="en-US" sz="2400" b="1" kern="0" dirty="0">
                <a:latin typeface="Comic Sans MS" pitchFamily="-107" charset="0"/>
              </a:rPr>
              <a:t>DSCOVR EPIC Science Team Meeting</a:t>
            </a:r>
          </a:p>
          <a:p>
            <a:pPr marL="657225" lvl="1" indent="-400050" algn="ctr">
              <a:spcBef>
                <a:spcPct val="20000"/>
              </a:spcBef>
              <a:defRPr/>
            </a:pPr>
            <a:r>
              <a:rPr lang="en-US" sz="2400" b="1" kern="0" dirty="0">
                <a:latin typeface="Comic Sans MS" pitchFamily="-107" charset="0"/>
              </a:rPr>
              <a:t>6-8 October,2020</a:t>
            </a:r>
          </a:p>
        </p:txBody>
      </p:sp>
    </p:spTree>
    <p:extLst>
      <p:ext uri="{BB962C8B-B14F-4D97-AF65-F5344CB8AC3E}">
        <p14:creationId xmlns:p14="http://schemas.microsoft.com/office/powerpoint/2010/main" val="514663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17AD1FB-907D-214F-8CD5-D7045F69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42501"/>
            <a:ext cx="2743200" cy="365125"/>
          </a:xfrm>
        </p:spPr>
        <p:txBody>
          <a:bodyPr/>
          <a:lstStyle/>
          <a:p>
            <a:fld id="{B630AC94-6C18-204F-A50B-E24C39DAB5A9}" type="slidenum">
              <a:rPr lang="en-US" smtClean="0"/>
              <a:t>10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7AD017-E147-DA49-BB26-8CEB4A2EC6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74" t="3885" r="3802" b="10656"/>
          <a:stretch/>
        </p:blipFill>
        <p:spPr>
          <a:xfrm>
            <a:off x="6408319" y="518746"/>
            <a:ext cx="5685766" cy="5548099"/>
          </a:xfrm>
          <a:prstGeom prst="rect">
            <a:avLst/>
          </a:prstGeom>
        </p:spPr>
      </p:pic>
      <p:sp>
        <p:nvSpPr>
          <p:cNvPr id="16" name="TextBox 14">
            <a:extLst>
              <a:ext uri="{FF2B5EF4-FFF2-40B4-BE49-F238E27FC236}">
                <a16:creationId xmlns:a16="http://schemas.microsoft.com/office/drawing/2014/main" id="{9C185D74-6DB6-2A40-AE40-AEC1203B2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39" y="6241567"/>
            <a:ext cx="116486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  <a:latin typeface="Comic Sans MS"/>
              </a:rPr>
              <a:t>Version 2 EPIC ERTI discriminates between water, bare and vegetated lands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9FF447-E65F-C94B-9533-D059FDD9EA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90" t="3421" b="9741"/>
          <a:stretch/>
        </p:blipFill>
        <p:spPr>
          <a:xfrm>
            <a:off x="1153807" y="451339"/>
            <a:ext cx="4706377" cy="56711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16FFA1-2ADC-F440-8B00-AA81EA488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18746"/>
          </a:xfrm>
          <a:solidFill>
            <a:srgbClr val="008E00"/>
          </a:solidFill>
        </p:spPr>
        <p:txBody>
          <a:bodyPr lIns="0" tIns="0" rIns="0" bIns="0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VERSION 2 EPIC VESDR EARTH REFLECTOR TYPE INDEX</a:t>
            </a:r>
            <a:endParaRPr lang="en-US" altLang="en-US" sz="1800" b="1" spc="-45" dirty="0">
              <a:solidFill>
                <a:schemeClr val="bg1"/>
              </a:solidFill>
              <a:latin typeface="+mn-lt"/>
              <a:ea typeface="Gungsuh" panose="02030600000101010101" pitchFamily="18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8C91A6-6F1A-FD49-84C6-81312D0E322B}"/>
              </a:ext>
            </a:extLst>
          </p:cNvPr>
          <p:cNvSpPr txBox="1"/>
          <p:nvPr/>
        </p:nvSpPr>
        <p:spPr>
          <a:xfrm>
            <a:off x="9377915" y="5762535"/>
            <a:ext cx="1026018" cy="2523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/>
              <a:t>ZONE 3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72D9B614-3130-834F-A65A-685FBCDF8462}"/>
              </a:ext>
            </a:extLst>
          </p:cNvPr>
          <p:cNvSpPr/>
          <p:nvPr/>
        </p:nvSpPr>
        <p:spPr>
          <a:xfrm rot="18993927">
            <a:off x="1730812" y="3042051"/>
            <a:ext cx="162804" cy="664728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29F5CC05-D4F9-5D4A-8967-245F24EBA25C}"/>
              </a:ext>
            </a:extLst>
          </p:cNvPr>
          <p:cNvSpPr/>
          <p:nvPr/>
        </p:nvSpPr>
        <p:spPr>
          <a:xfrm rot="18993927">
            <a:off x="7146615" y="3061280"/>
            <a:ext cx="134575" cy="664728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109DADD1-2A5E-0344-8E79-9C1B1D24C195}"/>
              </a:ext>
            </a:extLst>
          </p:cNvPr>
          <p:cNvSpPr/>
          <p:nvPr/>
        </p:nvSpPr>
        <p:spPr>
          <a:xfrm rot="18993927">
            <a:off x="3425592" y="602761"/>
            <a:ext cx="162804" cy="664728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23DF8479-E652-804E-9329-FE5A4B72784C}"/>
              </a:ext>
            </a:extLst>
          </p:cNvPr>
          <p:cNvSpPr/>
          <p:nvPr/>
        </p:nvSpPr>
        <p:spPr>
          <a:xfrm rot="7886287">
            <a:off x="3577991" y="3919702"/>
            <a:ext cx="162804" cy="664728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53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17AD1FB-907D-214F-8CD5-D7045F69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42501"/>
            <a:ext cx="2743200" cy="365125"/>
          </a:xfrm>
        </p:spPr>
        <p:txBody>
          <a:bodyPr/>
          <a:lstStyle/>
          <a:p>
            <a:fld id="{B630AC94-6C18-204F-A50B-E24C39DAB5A9}" type="slidenum">
              <a:rPr lang="en-US" smtClean="0"/>
              <a:t>11</a:t>
            </a:fld>
            <a:endParaRPr lang="en-US" dirty="0"/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9C185D74-6DB6-2A40-AE40-AEC1203B2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39" y="6241567"/>
            <a:ext cx="116486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  <a:latin typeface="Comic Sans MS"/>
              </a:rPr>
              <a:t>Version 2 EPIC ERTI discriminates between water, bare and vegetated lands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9FF447-E65F-C94B-9533-D059FDD9EA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90" t="3421" b="9741"/>
          <a:stretch/>
        </p:blipFill>
        <p:spPr>
          <a:xfrm>
            <a:off x="1153807" y="451339"/>
            <a:ext cx="4706377" cy="5671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2F45E4-129D-3448-8A73-C8B27E1379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24" t="4399" r="13121" b="10653"/>
          <a:stretch/>
        </p:blipFill>
        <p:spPr>
          <a:xfrm>
            <a:off x="7193000" y="525093"/>
            <a:ext cx="4003968" cy="5548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16FFA1-2ADC-F440-8B00-AA81EA488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18746"/>
          </a:xfrm>
          <a:solidFill>
            <a:srgbClr val="008E00"/>
          </a:solidFill>
        </p:spPr>
        <p:txBody>
          <a:bodyPr lIns="0" tIns="0" rIns="0" bIns="0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VERSION 2 EPIC VESDR EARTH REFLECTOR TYPE INDEX</a:t>
            </a:r>
            <a:endParaRPr lang="en-US" altLang="en-US" sz="1800" b="1" spc="-45" dirty="0">
              <a:solidFill>
                <a:schemeClr val="bg1"/>
              </a:solidFill>
              <a:latin typeface="+mn-lt"/>
              <a:ea typeface="Gungsuh" panose="0203060000010101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3602D9-1FCD-1F49-817A-9B443CBE09AC}"/>
              </a:ext>
            </a:extLst>
          </p:cNvPr>
          <p:cNvSpPr txBox="1"/>
          <p:nvPr/>
        </p:nvSpPr>
        <p:spPr>
          <a:xfrm>
            <a:off x="9867012" y="5762535"/>
            <a:ext cx="1026018" cy="2523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/>
              <a:t>ZONE 3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ED0A5230-AD5B-E44C-9D10-8FC2044BE5FA}"/>
              </a:ext>
            </a:extLst>
          </p:cNvPr>
          <p:cNvSpPr/>
          <p:nvPr/>
        </p:nvSpPr>
        <p:spPr>
          <a:xfrm rot="18993927">
            <a:off x="1730812" y="3042051"/>
            <a:ext cx="162804" cy="664728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33E7DC3C-186C-4F4B-A2FA-46F33BF922E3}"/>
              </a:ext>
            </a:extLst>
          </p:cNvPr>
          <p:cNvSpPr/>
          <p:nvPr/>
        </p:nvSpPr>
        <p:spPr>
          <a:xfrm rot="18993927">
            <a:off x="7782720" y="3051756"/>
            <a:ext cx="134575" cy="664728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95A23FEF-6744-2C43-BF51-3355E8A98E66}"/>
              </a:ext>
            </a:extLst>
          </p:cNvPr>
          <p:cNvSpPr/>
          <p:nvPr/>
        </p:nvSpPr>
        <p:spPr>
          <a:xfrm rot="18993927">
            <a:off x="3425592" y="602761"/>
            <a:ext cx="162804" cy="664728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84044AD9-992B-604B-838D-D026D6FB0A0E}"/>
              </a:ext>
            </a:extLst>
          </p:cNvPr>
          <p:cNvSpPr/>
          <p:nvPr/>
        </p:nvSpPr>
        <p:spPr>
          <a:xfrm rot="7886287">
            <a:off x="3577991" y="3919702"/>
            <a:ext cx="162804" cy="664728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54CEFAFF-068A-C64A-AE95-F7C7364E8DB9}"/>
              </a:ext>
            </a:extLst>
          </p:cNvPr>
          <p:cNvSpPr/>
          <p:nvPr/>
        </p:nvSpPr>
        <p:spPr>
          <a:xfrm rot="18993927">
            <a:off x="7875744" y="3913077"/>
            <a:ext cx="134575" cy="664728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D65F6507-7242-6C44-84B8-7EB39680601E}"/>
              </a:ext>
            </a:extLst>
          </p:cNvPr>
          <p:cNvSpPr/>
          <p:nvPr/>
        </p:nvSpPr>
        <p:spPr>
          <a:xfrm rot="18993927">
            <a:off x="1942138" y="3948352"/>
            <a:ext cx="162804" cy="664728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18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17AD1FB-907D-214F-8CD5-D7045F69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42501"/>
            <a:ext cx="2743200" cy="365125"/>
          </a:xfrm>
        </p:spPr>
        <p:txBody>
          <a:bodyPr/>
          <a:lstStyle/>
          <a:p>
            <a:fld id="{B630AC94-6C18-204F-A50B-E24C39DAB5A9}" type="slidenum">
              <a:rPr lang="en-US" smtClean="0"/>
              <a:t>12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2BC4A6-88B8-5747-AE85-80C67E2C0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6579" y="259373"/>
            <a:ext cx="6465560" cy="6663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46B0AF-D06D-1645-972E-F943F10E8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371" y="251589"/>
            <a:ext cx="5155198" cy="6711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16FFA1-2ADC-F440-8B00-AA81EA488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18746"/>
          </a:xfrm>
          <a:solidFill>
            <a:srgbClr val="008E00"/>
          </a:solidFill>
        </p:spPr>
        <p:txBody>
          <a:bodyPr lIns="0" tIns="0" rIns="0" bIns="0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VERSION 2 EPIC VESDR EARTH REFLECTOR TYPE INDEX</a:t>
            </a:r>
            <a:endParaRPr lang="en-US" altLang="en-US" sz="1800" b="1" spc="-45" dirty="0">
              <a:solidFill>
                <a:schemeClr val="bg1"/>
              </a:solidFill>
              <a:latin typeface="+mn-lt"/>
              <a:ea typeface="Gungsuh" panose="02030600000101010101" pitchFamily="18" charset="-127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9C185D74-6DB6-2A40-AE40-AEC1203B2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6579" y="6310424"/>
            <a:ext cx="116486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Comic Sans MS"/>
              </a:rPr>
              <a:t>Version 2 EPIC ERTI weakly sensitive to SZA, as expected</a:t>
            </a:r>
          </a:p>
        </p:txBody>
      </p:sp>
    </p:spTree>
    <p:extLst>
      <p:ext uri="{BB962C8B-B14F-4D97-AF65-F5344CB8AC3E}">
        <p14:creationId xmlns:p14="http://schemas.microsoft.com/office/powerpoint/2010/main" val="129488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915723-45B4-3E42-A488-C975C5E16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0419" y="142885"/>
            <a:ext cx="2670996" cy="3825339"/>
          </a:xfrm>
          <a:prstGeom prst="rect">
            <a:avLst/>
          </a:prstGeom>
        </p:spPr>
      </p:pic>
      <p:sp>
        <p:nvSpPr>
          <p:cNvPr id="1126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24521" y="6418140"/>
            <a:ext cx="537235" cy="476251"/>
          </a:xfrm>
          <a:noFill/>
        </p:spPr>
        <p:txBody>
          <a:bodyPr/>
          <a:lstStyle/>
          <a:p>
            <a:fld id="{7EE20ADC-EEA4-4BE2-A59C-F1918B28F5E1}" type="slidenum">
              <a:rPr lang="en-US" altLang="zh-CN" smtClean="0"/>
              <a:pPr/>
              <a:t>13</a:t>
            </a:fld>
            <a:endParaRPr lang="en-US" altLang="zh-CN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6254E67-3BCD-B545-A689-2599CBF65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103" y="180627"/>
            <a:ext cx="2882617" cy="37640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694B04B-74AB-3C4B-BD1C-8BA5B964B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750" y="180169"/>
            <a:ext cx="2866519" cy="3742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1A7DAC-D005-AB49-8811-7D12A7C6F2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9069" y="190859"/>
            <a:ext cx="2869536" cy="3746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601790-7975-6B4B-97F1-416487DF88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4284" y="188271"/>
            <a:ext cx="2869536" cy="3746938"/>
          </a:xfrm>
          <a:prstGeom prst="rect">
            <a:avLst/>
          </a:prstGeom>
        </p:spPr>
      </p:pic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285770"/>
          </a:xfrm>
          <a:solidFill>
            <a:srgbClr val="138E0F"/>
          </a:solidFill>
        </p:spPr>
        <p:txBody>
          <a:bodyPr vert="horz" lIns="0" tIns="0" rIns="0" bIns="0" rtlCol="0" anchor="ctr">
            <a:normAutofit fontScale="90000"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+mn-lt"/>
              </a:rPr>
              <a:t>VERSION 2 EPIC VESDR SCATTERING COEFFICIENT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8859332" y="3873089"/>
            <a:ext cx="3176597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00FF"/>
                </a:solidFill>
                <a:latin typeface="Comic Sans MS Bold" charset="0"/>
                <a:cs typeface="Times" charset="0"/>
              </a:rPr>
              <a:t>Scattering coefficient weakly sensitive to sun-sensor geometry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00FF"/>
                </a:solidFill>
                <a:latin typeface="Comic Sans MS Bold" charset="0"/>
                <a:cs typeface="Times" charset="0"/>
              </a:rPr>
              <a:t>Mimics the shape and magnitude of typical leaf albedo spectra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00FF"/>
                </a:solidFill>
                <a:latin typeface="Comic Sans MS Bold" charset="0"/>
                <a:cs typeface="Times" charset="0"/>
              </a:rPr>
              <a:t>Useful to monitor changes in leaf albedo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7175C8-CA0E-BC44-A8BD-825C628328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408" y="3761230"/>
            <a:ext cx="4559905" cy="271016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9A48803-24E8-0F45-8C05-4F9D7916888A}"/>
              </a:ext>
            </a:extLst>
          </p:cNvPr>
          <p:cNvGrpSpPr/>
          <p:nvPr/>
        </p:nvGrpSpPr>
        <p:grpSpPr>
          <a:xfrm>
            <a:off x="4447599" y="3953225"/>
            <a:ext cx="4411065" cy="2607264"/>
            <a:chOff x="4447599" y="3953225"/>
            <a:chExt cx="4411065" cy="26072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E7E5E90-52E3-0648-AAEB-D0F3E2C5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47599" y="3953225"/>
              <a:ext cx="4411065" cy="2607264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1CEA8B7-3A23-DE47-83AB-B5A44D552AB6}"/>
                </a:ext>
              </a:extLst>
            </p:cNvPr>
            <p:cNvCxnSpPr>
              <a:cxnSpLocks/>
            </p:cNvCxnSpPr>
            <p:nvPr/>
          </p:nvCxnSpPr>
          <p:spPr>
            <a:xfrm>
              <a:off x="7737975" y="4283892"/>
              <a:ext cx="336884" cy="1060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870E83-F129-3640-9DA1-85F23A6B1460}"/>
                </a:ext>
              </a:extLst>
            </p:cNvPr>
            <p:cNvSpPr txBox="1"/>
            <p:nvPr/>
          </p:nvSpPr>
          <p:spPr>
            <a:xfrm>
              <a:off x="5482685" y="5090952"/>
              <a:ext cx="165926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i="1" dirty="0">
                  <a:solidFill>
                    <a:srgbClr val="FF0000"/>
                  </a:solidFill>
                </a:rPr>
                <a:t>EPIC scattering coefficient of Amazonian rainforest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7E6D4F3-6749-204E-BBED-1B351D2F1FA6}"/>
                </a:ext>
              </a:extLst>
            </p:cNvPr>
            <p:cNvCxnSpPr>
              <a:cxnSpLocks/>
            </p:cNvCxnSpPr>
            <p:nvPr/>
          </p:nvCxnSpPr>
          <p:spPr>
            <a:xfrm>
              <a:off x="6304566" y="5460284"/>
              <a:ext cx="184556" cy="17308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7C6F921-ED20-6246-AB2A-B8BC69FE46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5288" y="4336917"/>
              <a:ext cx="1481249" cy="91357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D94A7AF-5953-044D-B988-0928971FEEF9}"/>
              </a:ext>
            </a:extLst>
          </p:cNvPr>
          <p:cNvSpPr txBox="1"/>
          <p:nvPr/>
        </p:nvSpPr>
        <p:spPr>
          <a:xfrm>
            <a:off x="6982346" y="4202497"/>
            <a:ext cx="94668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i="1" dirty="0"/>
              <a:t>Spectrum of leaf scattering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6ECA9AB-55E9-844E-A05A-F4AB7BE3C571}"/>
              </a:ext>
            </a:extLst>
          </p:cNvPr>
          <p:cNvCxnSpPr>
            <a:cxnSpLocks/>
          </p:cNvCxnSpPr>
          <p:nvPr/>
        </p:nvCxnSpPr>
        <p:spPr>
          <a:xfrm>
            <a:off x="6982346" y="5475537"/>
            <a:ext cx="644923" cy="3156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3F59C9D-AAA8-0C49-A5E2-3C2265C50814}"/>
              </a:ext>
            </a:extLst>
          </p:cNvPr>
          <p:cNvCxnSpPr>
            <a:cxnSpLocks/>
          </p:cNvCxnSpPr>
          <p:nvPr/>
        </p:nvCxnSpPr>
        <p:spPr>
          <a:xfrm flipH="1">
            <a:off x="5593839" y="5460284"/>
            <a:ext cx="295241" cy="3309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204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24521" y="6418140"/>
            <a:ext cx="537235" cy="476251"/>
          </a:xfrm>
          <a:noFill/>
        </p:spPr>
        <p:txBody>
          <a:bodyPr/>
          <a:lstStyle/>
          <a:p>
            <a:fld id="{7EE20ADC-EEA4-4BE2-A59C-F1918B28F5E1}" type="slidenum">
              <a:rPr lang="en-US" altLang="zh-CN" smtClean="0"/>
              <a:pPr/>
              <a:t>14</a:t>
            </a:fld>
            <a:endParaRPr lang="en-US" altLang="zh-CN" dirty="0"/>
          </a:p>
        </p:txBody>
      </p:sp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917"/>
            <a:ext cx="12192000" cy="374602"/>
          </a:xfrm>
          <a:solidFill>
            <a:srgbClr val="138E0F"/>
          </a:solidFill>
        </p:spPr>
        <p:txBody>
          <a:bodyPr vert="horz" lIns="0" tIns="0" rIns="0" bIns="0" rtlCol="0" anchor="ctr">
            <a:normAutofit fontScale="90000"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+mn-lt"/>
              </a:rPr>
              <a:t>VERSION 1 EPIC VESDR SCATTERING COEFFICIENT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148681" y="4873693"/>
            <a:ext cx="5251073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00FF"/>
                </a:solidFill>
                <a:latin typeface="Comic Sans MS Bold" charset="0"/>
                <a:cs typeface="Times" charset="0"/>
              </a:rPr>
              <a:t>LAI decreased from November (wet season) to January (dry season)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00FF"/>
                </a:solidFill>
                <a:latin typeface="Comic Sans MS Bold" charset="0"/>
              </a:rPr>
              <a:t>the lack of a decrease in vis DHR indicates an increase in leaf optics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00FF"/>
                </a:solidFill>
                <a:latin typeface="Comic Sans MS Bold" charset="0"/>
              </a:rPr>
              <a:t>Changes in Canopy Scattering Coefficient are caused by changes in leaf albedo </a:t>
            </a:r>
            <a:endParaRPr lang="en-US" b="1" dirty="0">
              <a:solidFill>
                <a:srgbClr val="0000FF"/>
              </a:solidFill>
              <a:latin typeface="Comic Sans MS Bold" charset="0"/>
              <a:cs typeface="Times" charset="0"/>
            </a:endParaRPr>
          </a:p>
        </p:txBody>
      </p:sp>
      <p:pic>
        <p:nvPicPr>
          <p:cNvPr id="15" name="图片 38">
            <a:extLst>
              <a:ext uri="{FF2B5EF4-FFF2-40B4-BE49-F238E27FC236}">
                <a16:creationId xmlns:a16="http://schemas.microsoft.com/office/drawing/2014/main" id="{3940CB94-E1D1-F046-BD31-BEA16E74D0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9" b="2585"/>
          <a:stretch/>
        </p:blipFill>
        <p:spPr bwMode="auto">
          <a:xfrm>
            <a:off x="5415487" y="310460"/>
            <a:ext cx="3446708" cy="27279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图片 13">
            <a:extLst>
              <a:ext uri="{FF2B5EF4-FFF2-40B4-BE49-F238E27FC236}">
                <a16:creationId xmlns:a16="http://schemas.microsoft.com/office/drawing/2014/main" id="{C4FC4407-7305-F340-BAF2-4EDC459969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8" b="1115"/>
          <a:stretch/>
        </p:blipFill>
        <p:spPr bwMode="auto">
          <a:xfrm>
            <a:off x="8720797" y="310032"/>
            <a:ext cx="3454213" cy="27691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图片 53">
            <a:extLst>
              <a:ext uri="{FF2B5EF4-FFF2-40B4-BE49-F238E27FC236}">
                <a16:creationId xmlns:a16="http://schemas.microsoft.com/office/drawing/2014/main" id="{EC7D6007-19D5-BE49-8602-835C8BC138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9" b="1650"/>
          <a:stretch/>
        </p:blipFill>
        <p:spPr bwMode="auto">
          <a:xfrm>
            <a:off x="5399754" y="3049525"/>
            <a:ext cx="3457910" cy="27541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图片 52">
            <a:extLst>
              <a:ext uri="{FF2B5EF4-FFF2-40B4-BE49-F238E27FC236}">
                <a16:creationId xmlns:a16="http://schemas.microsoft.com/office/drawing/2014/main" id="{76C97009-438A-4344-8505-7A6AA52512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9" b="1383"/>
          <a:stretch/>
        </p:blipFill>
        <p:spPr bwMode="auto">
          <a:xfrm>
            <a:off x="8726928" y="3049996"/>
            <a:ext cx="3450442" cy="27616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图片 26">
            <a:extLst>
              <a:ext uri="{FF2B5EF4-FFF2-40B4-BE49-F238E27FC236}">
                <a16:creationId xmlns:a16="http://schemas.microsoft.com/office/drawing/2014/main" id="{5631AAB4-9E9F-AA4D-94BD-5B384D687E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8" b="4367"/>
          <a:stretch/>
        </p:blipFill>
        <p:spPr bwMode="auto">
          <a:xfrm>
            <a:off x="2410" y="319895"/>
            <a:ext cx="5334000" cy="35506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4B7AA0-B053-2141-83EC-BA5C55731E9A}"/>
              </a:ext>
            </a:extLst>
          </p:cNvPr>
          <p:cNvSpPr txBox="1"/>
          <p:nvPr/>
        </p:nvSpPr>
        <p:spPr>
          <a:xfrm>
            <a:off x="78261" y="3812019"/>
            <a:ext cx="511239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i="1" dirty="0"/>
              <a:t>Change in spectral DHR and Canopy Scattering Coefficient (CSC) of Congolese rainforest from November (wet season) to January (dry season)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48CCB4-1C66-1B45-A699-7F02EA209684}"/>
              </a:ext>
            </a:extLst>
          </p:cNvPr>
          <p:cNvSpPr txBox="1"/>
          <p:nvPr/>
        </p:nvSpPr>
        <p:spPr>
          <a:xfrm>
            <a:off x="6291072" y="5823192"/>
            <a:ext cx="553304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i="1" dirty="0"/>
              <a:t>Sensitivity of Canopy Scattering Coefficient to (a) LAI; (b) SZA; (c) Chlorophyll concentration and (d) leaf Dry Matter content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3C9FCE-8B67-A14F-B817-5D1652AD2779}"/>
              </a:ext>
            </a:extLst>
          </p:cNvPr>
          <p:cNvSpPr txBox="1"/>
          <p:nvPr/>
        </p:nvSpPr>
        <p:spPr>
          <a:xfrm rot="16200000">
            <a:off x="2443632" y="1804293"/>
            <a:ext cx="13941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/>
              <a:t>Increase in DHR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DDA2B72-09C5-134F-86AE-E35E76BAC020}"/>
              </a:ext>
            </a:extLst>
          </p:cNvPr>
          <p:cNvCxnSpPr>
            <a:cxnSpLocks/>
          </p:cNvCxnSpPr>
          <p:nvPr/>
        </p:nvCxnSpPr>
        <p:spPr>
          <a:xfrm flipV="1">
            <a:off x="3140709" y="2660264"/>
            <a:ext cx="1" cy="4188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74DA1D9-5351-3C42-B758-D126A49CBB85}"/>
              </a:ext>
            </a:extLst>
          </p:cNvPr>
          <p:cNvSpPr txBox="1"/>
          <p:nvPr/>
        </p:nvSpPr>
        <p:spPr>
          <a:xfrm rot="16200000">
            <a:off x="2768932" y="1759610"/>
            <a:ext cx="13941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/>
              <a:t>Increase in CSC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3EA0997-1B7E-7D49-9E33-9AC8D4D1EBA6}"/>
              </a:ext>
            </a:extLst>
          </p:cNvPr>
          <p:cNvCxnSpPr>
            <a:cxnSpLocks/>
          </p:cNvCxnSpPr>
          <p:nvPr/>
        </p:nvCxnSpPr>
        <p:spPr>
          <a:xfrm flipV="1">
            <a:off x="3444064" y="2597732"/>
            <a:ext cx="1" cy="4188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502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17AD1FB-907D-214F-8CD5-D7045F69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42501"/>
            <a:ext cx="2743200" cy="365125"/>
          </a:xfrm>
        </p:spPr>
        <p:txBody>
          <a:bodyPr/>
          <a:lstStyle/>
          <a:p>
            <a:fld id="{B630AC94-6C18-204F-A50B-E24C39DAB5A9}" type="slidenum">
              <a:rPr lang="en-US" smtClean="0"/>
              <a:t>15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16FFA1-2ADC-F440-8B00-AA81EA488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87140"/>
          </a:xfrm>
          <a:solidFill>
            <a:srgbClr val="008E00"/>
          </a:solidFill>
        </p:spPr>
        <p:txBody>
          <a:bodyPr lIns="0" tIns="0" rIns="0" bIns="0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SUMMARY</a:t>
            </a:r>
            <a:endParaRPr lang="en-US" altLang="en-US" sz="1800" b="1" spc="-45" dirty="0">
              <a:solidFill>
                <a:schemeClr val="bg1"/>
              </a:solidFill>
              <a:latin typeface="+mn-lt"/>
              <a:ea typeface="Gungsuh" panose="02030600000101010101" pitchFamily="18" charset="-127"/>
            </a:endParaRPr>
          </a:p>
        </p:txBody>
      </p:sp>
      <p:sp>
        <p:nvSpPr>
          <p:cNvPr id="7" name="TextBox 23">
            <a:extLst>
              <a:ext uri="{FF2B5EF4-FFF2-40B4-BE49-F238E27FC236}">
                <a16:creationId xmlns:a16="http://schemas.microsoft.com/office/drawing/2014/main" id="{3FDA7687-37CB-B447-985A-8FA3AFFB9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574" y="723583"/>
            <a:ext cx="11842852" cy="5643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>
            <a:lvl1pPr marL="344488" indent="-344488" eaLnBrk="0" hangingPunct="0">
              <a:defRPr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341313" lvl="1" indent="-341313">
              <a:buFont typeface="Wingdings" charset="2"/>
              <a:buChar char="Ø"/>
            </a:pPr>
            <a:r>
              <a:rPr lang="en-US" sz="2400" b="1" dirty="0">
                <a:latin typeface="Comic Sans MS" charset="0"/>
                <a:cs typeface="Times" charset="0"/>
              </a:rPr>
              <a:t>Five new parameters have been developed and added to the V2 VESDR product</a:t>
            </a:r>
          </a:p>
          <a:p>
            <a:pPr marL="341313" lvl="1" indent="-341313">
              <a:buFont typeface="Wingdings" charset="2"/>
              <a:buChar char="Ø"/>
            </a:pPr>
            <a:endParaRPr lang="en-US" sz="2400" b="1" dirty="0">
              <a:latin typeface="Comic Sans MS" charset="0"/>
              <a:cs typeface="Times" charset="0"/>
            </a:endParaRPr>
          </a:p>
          <a:p>
            <a:pPr marL="341313" lvl="1" indent="-341313">
              <a:buFont typeface="Wingdings" charset="2"/>
              <a:buChar char="Ø"/>
            </a:pPr>
            <a:r>
              <a:rPr lang="en-US" sz="2400" b="1" dirty="0">
                <a:latin typeface="Comic Sans MS" charset="0"/>
                <a:cs typeface="Times" charset="0"/>
              </a:rPr>
              <a:t>All VESDR parameters and </a:t>
            </a:r>
            <a:r>
              <a:rPr lang="en-US" sz="2400" b="1" dirty="0">
                <a:latin typeface="Comic Sans MS" charset="0"/>
              </a:rPr>
              <a:t>ancillary science data products </a:t>
            </a:r>
            <a:r>
              <a:rPr lang="en-US" sz="2400" b="1" dirty="0">
                <a:latin typeface="Comic Sans MS" charset="0"/>
                <a:cs typeface="Times" charset="0"/>
              </a:rPr>
              <a:t>are projected on 4 regional 10 km SIN grid. This significantly reduces distortion of parameter’s maps</a:t>
            </a:r>
          </a:p>
          <a:p>
            <a:pPr marL="341313" lvl="1" indent="-341313">
              <a:buFont typeface="Wingdings" charset="2"/>
              <a:buChar char="Ø"/>
            </a:pPr>
            <a:endParaRPr lang="en-US" sz="2400" b="1" dirty="0">
              <a:latin typeface="Comic Sans MS" charset="0"/>
              <a:cs typeface="Times" charset="0"/>
            </a:endParaRPr>
          </a:p>
          <a:p>
            <a:pPr marL="341313" lvl="1" indent="-341313">
              <a:buFont typeface="Wingdings" charset="2"/>
              <a:buChar char="Ø"/>
            </a:pPr>
            <a:r>
              <a:rPr lang="en-US" sz="2400" b="1" dirty="0">
                <a:latin typeface="Comic Sans MS" charset="0"/>
                <a:cs typeface="Times" charset="0"/>
              </a:rPr>
              <a:t>Operational VESDR algorithm has been finalized and ready to generate V2 VESDR product once v2 MAIAC product, input to the algorithm, will be available</a:t>
            </a:r>
          </a:p>
          <a:p>
            <a:pPr marL="0" lvl="1" indent="0"/>
            <a:endParaRPr lang="en-US" sz="2400" b="1" dirty="0">
              <a:latin typeface="Comic Sans MS" charset="0"/>
              <a:cs typeface="Times" charset="0"/>
            </a:endParaRPr>
          </a:p>
          <a:p>
            <a:pPr marL="341313" lvl="1" indent="-341313">
              <a:buFont typeface="Wingdings" charset="2"/>
              <a:buChar char="Ø"/>
            </a:pPr>
            <a:r>
              <a:rPr lang="en-US" sz="2400" b="1" dirty="0">
                <a:latin typeface="Comic Sans MS" charset="0"/>
                <a:cs typeface="Times" charset="0"/>
              </a:rPr>
              <a:t>Algorithm performance evaluated on a limited set of data over South America suggests </a:t>
            </a:r>
            <a:endParaRPr lang="en-US" sz="2400" b="1" dirty="0">
              <a:latin typeface="Comic Sans MS" charset="0"/>
            </a:endParaRPr>
          </a:p>
          <a:p>
            <a:pPr marL="685800" lvl="2" indent="-285750">
              <a:spcAft>
                <a:spcPts val="300"/>
              </a:spcAft>
              <a:buSzPct val="150000"/>
              <a:buFont typeface="System Font Regular"/>
              <a:buChar char="-"/>
            </a:pPr>
            <a:r>
              <a:rPr lang="en-US" sz="2400" b="1" dirty="0">
                <a:latin typeface="Comic Sans MS" charset="0"/>
              </a:rPr>
              <a:t>a better agreement with C6 MODIS LAI over equatorial forests</a:t>
            </a:r>
          </a:p>
          <a:p>
            <a:pPr marL="685800" lvl="2" indent="-285750">
              <a:spcAft>
                <a:spcPts val="300"/>
              </a:spcAft>
              <a:buSzPct val="150000"/>
              <a:buFont typeface="System Font Regular"/>
              <a:buChar char="-"/>
            </a:pPr>
            <a:r>
              <a:rPr lang="en-US" sz="2400" b="1" dirty="0">
                <a:latin typeface="Comic Sans MS" charset="0"/>
              </a:rPr>
              <a:t>new parameters follow regularities expected from theory</a:t>
            </a:r>
          </a:p>
        </p:txBody>
      </p:sp>
    </p:spTree>
    <p:extLst>
      <p:ext uri="{BB962C8B-B14F-4D97-AF65-F5344CB8AC3E}">
        <p14:creationId xmlns:p14="http://schemas.microsoft.com/office/powerpoint/2010/main" val="2383270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17AD1FB-907D-214F-8CD5-D7045F69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42501"/>
            <a:ext cx="2743200" cy="365125"/>
          </a:xfrm>
        </p:spPr>
        <p:txBody>
          <a:bodyPr/>
          <a:lstStyle/>
          <a:p>
            <a:fld id="{B630AC94-6C18-204F-A50B-E24C39DAB5A9}" type="slidenum">
              <a:rPr lang="en-US" smtClean="0"/>
              <a:t>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16FFA1-2ADC-F440-8B00-AA81EA488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87140"/>
          </a:xfrm>
          <a:solidFill>
            <a:srgbClr val="008E00"/>
          </a:solidFill>
        </p:spPr>
        <p:txBody>
          <a:bodyPr lIns="0" tIns="0" rIns="0" bIns="0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VERSION 2 VESDR:  PRODUCT DESCRIPTION</a:t>
            </a:r>
            <a:endParaRPr lang="en-US" alt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6F25F6-7521-9246-83C7-CD1E24FE49C6}"/>
              </a:ext>
            </a:extLst>
          </p:cNvPr>
          <p:cNvSpPr txBox="1"/>
          <p:nvPr/>
        </p:nvSpPr>
        <p:spPr>
          <a:xfrm>
            <a:off x="399632" y="580067"/>
            <a:ext cx="908303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i="1" u="sng" dirty="0">
                <a:solidFill>
                  <a:srgbClr val="0000FF"/>
                </a:solidFill>
              </a:rPr>
              <a:t>Vegetation Parameter Suite in the Level 2 VESDR Product (derived from EPIC L2 MAIAC Product)</a:t>
            </a:r>
            <a:r>
              <a:rPr lang="en-US" i="1" u="sng" dirty="0">
                <a:solidFill>
                  <a:srgbClr val="0000FF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1C2D1987-B2F4-9746-A15E-4FCE2436BE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64989737"/>
                  </p:ext>
                </p:extLst>
              </p:nvPr>
            </p:nvGraphicFramePr>
            <p:xfrm>
              <a:off x="395111" y="892954"/>
              <a:ext cx="11424356" cy="457798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668889">
                      <a:extLst>
                        <a:ext uri="{9D8B030D-6E8A-4147-A177-3AD203B41FA5}">
                          <a16:colId xmlns:a16="http://schemas.microsoft.com/office/drawing/2014/main" val="2547442164"/>
                        </a:ext>
                      </a:extLst>
                    </a:gridCol>
                    <a:gridCol w="869244">
                      <a:extLst>
                        <a:ext uri="{9D8B030D-6E8A-4147-A177-3AD203B41FA5}">
                          <a16:colId xmlns:a16="http://schemas.microsoft.com/office/drawing/2014/main" val="1675025914"/>
                        </a:ext>
                      </a:extLst>
                    </a:gridCol>
                    <a:gridCol w="1282879">
                      <a:extLst>
                        <a:ext uri="{9D8B030D-6E8A-4147-A177-3AD203B41FA5}">
                          <a16:colId xmlns:a16="http://schemas.microsoft.com/office/drawing/2014/main" val="1716742624"/>
                        </a:ext>
                      </a:extLst>
                    </a:gridCol>
                    <a:gridCol w="1004142">
                      <a:extLst>
                        <a:ext uri="{9D8B030D-6E8A-4147-A177-3AD203B41FA5}">
                          <a16:colId xmlns:a16="http://schemas.microsoft.com/office/drawing/2014/main" val="4169933433"/>
                        </a:ext>
                      </a:extLst>
                    </a:gridCol>
                    <a:gridCol w="4599202">
                      <a:extLst>
                        <a:ext uri="{9D8B030D-6E8A-4147-A177-3AD203B41FA5}">
                          <a16:colId xmlns:a16="http://schemas.microsoft.com/office/drawing/2014/main" val="626757724"/>
                        </a:ext>
                      </a:extLst>
                    </a:gridCol>
                  </a:tblGrid>
                  <a:tr h="143984"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Parameter name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5849" marR="35849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Units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5849" marR="35849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Resolution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5849" marR="35849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Definition 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5849" marR="35849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AE3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0224150"/>
                      </a:ext>
                    </a:extLst>
                  </a:tr>
                  <a:tr h="14398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i="1" dirty="0">
                              <a:solidFill>
                                <a:schemeClr val="tx1"/>
                              </a:solidFill>
                              <a:effectLst/>
                            </a:rPr>
                            <a:t>Temporal</a:t>
                          </a:r>
                          <a:endParaRPr lang="en-US" sz="1200" b="1" i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5849" marR="35849" marT="0" marB="0" anchor="ctr">
                        <a:lnL w="381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i="1" dirty="0">
                              <a:solidFill>
                                <a:schemeClr val="tx1"/>
                              </a:solidFill>
                              <a:effectLst/>
                            </a:rPr>
                            <a:t>Spatial</a:t>
                          </a:r>
                          <a:endParaRPr lang="en-US" sz="1200" b="1" i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5849" marR="35849" marT="0" marB="0" anchor="ctr">
                        <a:lnL w="12700" cmpd="sng">
                          <a:noFill/>
                        </a:lnL>
                        <a:lnR w="38100" cmpd="sng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730" marR="63730" marT="0" marB="0"/>
                    </a:tc>
                    <a:extLst>
                      <a:ext uri="{0D108BD9-81ED-4DB2-BD59-A6C34878D82A}">
                        <a16:rowId xmlns:a16="http://schemas.microsoft.com/office/drawing/2014/main" val="2498066077"/>
                      </a:ext>
                    </a:extLst>
                  </a:tr>
                  <a:tr h="152659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Normalized Difference Vegetation Index (NDVI) 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none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65 - 110 min 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10018.7542 m </a:t>
                          </a: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difference between Bidirectional Reflectance Factor at 779.5 nm and 680 nm normalized by their sum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47492388"/>
                      </a:ext>
                    </a:extLst>
                  </a:tr>
                  <a:tr h="109116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Fraction vegetation absorbed Photosynthetically Active Radiation (FPAR)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fraction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4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65 - 110 min 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10018.7542 m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fraction of photosynthetically active radiation (400 – 700nm) absorbed by vegetation 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6619703"/>
                      </a:ext>
                    </a:extLst>
                  </a:tr>
                  <a:tr h="1245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Leaf Area Index (LAI)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200" b="1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1200" b="1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200" b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𝐦</m:t>
                                      </m:r>
                                    </m:e>
                                    <m:sub>
                                      <m:r>
                                        <a:rPr lang="en-US" sz="1200" b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𝐩𝐥𝐚𝐧𝐭</m:t>
                                      </m:r>
                                    </m:sub>
                                    <m:sup>
                                      <m:r>
                                        <a:rPr lang="en-US" sz="1200" b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1200" b="1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200" b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𝐦</m:t>
                                      </m:r>
                                    </m:e>
                                    <m:sub>
                                      <m:r>
                                        <a:rPr lang="en-US" sz="1200" b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𝐠𝐫𝐨𝐮𝐧𝐝</m:t>
                                      </m:r>
                                    </m:sub>
                                    <m:sup>
                                      <m:r>
                                        <a:rPr lang="en-US" sz="1200" b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</m:den>
                              </m:f>
                            </m:oMath>
                          </a14:m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65 - 110 min 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10018.7542 m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total hemi-surface leaf area per unit ground area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6302286"/>
                      </a:ext>
                    </a:extLst>
                  </a:tr>
                  <a:tr h="369258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Sunlit Leaf Area Index(SLAI) 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900" b="1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US" sz="900" b="1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900" b="1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𝐦</m:t>
                                        </m:r>
                                      </m:e>
                                      <m:sub>
                                        <m:r>
                                          <a:rPr lang="en-US" sz="900" b="1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𝐩𝐥𝐚𝐧𝐭</m:t>
                                        </m:r>
                                      </m:sub>
                                      <m:sup>
                                        <m:r>
                                          <a:rPr lang="en-US" sz="900" b="1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bSup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US" sz="900" b="1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900" b="1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𝐦</m:t>
                                        </m:r>
                                      </m:e>
                                      <m:sub>
                                        <m:r>
                                          <a:rPr lang="en-US" sz="900" b="1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𝐠𝐫𝐨𝐮𝐧𝐝</m:t>
                                        </m:r>
                                      </m:sub>
                                      <m:sup>
                                        <m:r>
                                          <a:rPr lang="en-US" sz="900" b="1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bSup>
                                  </m:den>
                                </m:f>
                              </m:oMath>
                            </m:oMathPara>
                          </a14:m>
                          <a:endParaRPr lang="en-US" sz="9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65 - 110 min 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10018.7542 m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sunlit green leaf area per unit ground area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94204170"/>
                      </a:ext>
                    </a:extLst>
                  </a:tr>
                  <a:tr h="369258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Precision  of Leaf Area Index (</a:t>
                          </a:r>
                          <a:r>
                            <a:rPr lang="en-US" sz="12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Dlai</a:t>
                          </a: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900" b="1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US" sz="900" b="1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900" b="1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𝐦</m:t>
                                        </m:r>
                                      </m:e>
                                      <m:sub>
                                        <m:r>
                                          <a:rPr lang="en-US" sz="900" b="1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𝐩𝐥𝐚𝐧𝐭</m:t>
                                        </m:r>
                                      </m:sub>
                                      <m:sup>
                                        <m:r>
                                          <a:rPr lang="en-US" sz="900" b="1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bSup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US" sz="900" b="1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900" b="1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𝐦</m:t>
                                        </m:r>
                                      </m:e>
                                      <m:sub>
                                        <m:r>
                                          <a:rPr lang="en-US" sz="900" b="1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𝐠𝐫𝐨𝐮𝐧𝐝</m:t>
                                        </m:r>
                                      </m:sub>
                                      <m:sup>
                                        <m:r>
                                          <a:rPr lang="en-US" sz="900" b="1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bSup>
                                  </m:den>
                                </m:f>
                              </m:oMath>
                            </m:oMathPara>
                          </a14:m>
                          <a:endParaRPr lang="en-US" sz="9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65 - 110 min 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10018.7542 m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retrieval dispersion of LAI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81249786"/>
                      </a:ext>
                    </a:extLst>
                  </a:tr>
                  <a:tr h="287967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Directional Area Scattering Factor (DASF)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none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65 - 110 min 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10018.7542 m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estimate of Canopy Bidirectional Reflectance Factor as if the foliage does not absorb radiation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755389"/>
                      </a:ext>
                    </a:extLst>
                  </a:tr>
                  <a:tr h="287967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Quality Assessment  variable (QA_VESDR)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none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65 - 110 min 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10018.7542 m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Overall quality of the VESDR parameters and upstream MAIAC BRF data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47019762"/>
                      </a:ext>
                    </a:extLst>
                  </a:tr>
                  <a:tr h="287967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Earth Reflector Type Index (ERTI)</a:t>
                          </a:r>
                        </a:p>
                      </a:txBody>
                      <a:tcPr marL="54864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none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65 to 110 min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10018.7542 m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Estimates of the </a:t>
                          </a:r>
                          <a:r>
                            <a:rPr lang="en-US" sz="1200" b="1" kern="1200" dirty="0" err="1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recollision</a:t>
                          </a:r>
                          <a:r>
                            <a:rPr lang="en-US" sz="1200" b="1" kern="1200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probability p transformed to the interval [0</a:t>
                          </a:r>
                          <a:r>
                            <a:rPr lang="en-US" sz="1200" b="1" kern="1200" baseline="30000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</a:t>
                          </a:r>
                          <a:r>
                            <a:rPr lang="en-US" sz="1200" b="1" kern="1200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,180</a:t>
                          </a:r>
                          <a:r>
                            <a:rPr lang="en-US" sz="1200" b="1" kern="1200" baseline="30000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</a:t>
                          </a:r>
                          <a:r>
                            <a:rPr lang="en-US" sz="1200" b="1" kern="1200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] as </a:t>
                          </a:r>
                          <a14:m>
                            <m:oMath xmlns:m="http://schemas.openxmlformats.org/officeDocument/2006/math">
                              <m:func>
                                <m:funcPr>
                                  <m:ctrlPr>
                                    <a:rPr lang="en-US" sz="1200" b="1" i="1" kern="1200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200" b="1" kern="1200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atan</m:t>
                                  </m:r>
                                </m:fName>
                                <m:e>
                                  <m:r>
                                    <a:rPr lang="en-US" sz="1200" b="1" kern="1200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(</m:t>
                                  </m:r>
                                  <m:r>
                                    <a:rPr lang="en-US" sz="1200" b="1" kern="1200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  <m:r>
                                    <a:rPr lang="en-US" sz="1200" b="1" kern="1200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)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1200" b="1" kern="1200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if  </a:t>
                          </a:r>
                          <a14:m>
                            <m:oMath xmlns:m="http://schemas.openxmlformats.org/officeDocument/2006/math">
                              <m:func>
                                <m:funcPr>
                                  <m:ctrlPr>
                                    <a:rPr lang="en-US" sz="1200" b="1" i="1" kern="1200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200" b="1" kern="1200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atan</m:t>
                                  </m:r>
                                </m:fName>
                                <m:e>
                                  <m:r>
                                    <a:rPr lang="en-US" sz="1200" b="1" kern="1200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</m:e>
                              </m:func>
                              <m:r>
                                <a:rPr lang="en-US" sz="1200" b="1" kern="1200">
                                  <a:solidFill>
                                    <a:srgbClr val="ED7D3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≥0</m:t>
                              </m:r>
                            </m:oMath>
                          </a14:m>
                          <a:r>
                            <a:rPr lang="en-US" sz="1200" b="1" kern="1200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and </a:t>
                          </a:r>
                          <a14:m>
                            <m:oMath xmlns:m="http://schemas.openxmlformats.org/officeDocument/2006/math">
                              <m:func>
                                <m:funcPr>
                                  <m:ctrlPr>
                                    <a:rPr lang="en-US" sz="1200" b="1" i="1" kern="1200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200" b="1" kern="1200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atan</m:t>
                                  </m:r>
                                </m:fName>
                                <m:e>
                                  <m:r>
                                    <a:rPr lang="en-US" sz="1200" b="1" kern="1200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(</m:t>
                                  </m:r>
                                  <m:r>
                                    <a:rPr lang="en-US" sz="1200" b="1" kern="1200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  <m:r>
                                    <a:rPr lang="en-US" sz="1200" b="1" kern="1200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)</m:t>
                                  </m:r>
                                </m:e>
                              </m:func>
                              <m:r>
                                <a:rPr lang="en-US" sz="1200" b="1" kern="1200">
                                  <a:solidFill>
                                    <a:srgbClr val="ED7D3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+180°</m:t>
                              </m:r>
                            </m:oMath>
                          </a14:m>
                          <a:r>
                            <a:rPr lang="en-US" sz="1200" b="1" kern="1200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otherwise. </a:t>
                          </a:r>
                        </a:p>
                      </a:txBody>
                      <a:tcPr marL="54864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00845171"/>
                      </a:ext>
                    </a:extLst>
                  </a:tr>
                  <a:tr h="287967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Scattering coefficient at 443 nm</a:t>
                          </a:r>
                        </a:p>
                      </a:txBody>
                      <a:tcPr marL="54864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none</a:t>
                          </a:r>
                          <a:endParaRPr lang="en-US" sz="1200" b="1">
                            <a:solidFill>
                              <a:srgbClr val="ED7D3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65 to 110 min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10018.7542 m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5334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EPIC BRF normalized by DASF, i.e.,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1" i="1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𝑾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𝟒𝟒𝟑</m:t>
                                  </m:r>
                                </m:sub>
                              </m:sSub>
                              <m:r>
                                <a:rPr lang="en-US" sz="1200" b="1" i="1">
                                  <a:solidFill>
                                    <a:srgbClr val="ED7D3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1200" b="1" i="1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𝑩𝑹𝑭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𝟒𝟒𝟑</m:t>
                                  </m:r>
                                </m:sub>
                              </m:sSub>
                              <m:r>
                                <a:rPr lang="en-US" sz="1200" b="1" i="1">
                                  <a:solidFill>
                                    <a:srgbClr val="ED7D3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/</m:t>
                              </m:r>
                              <m:r>
                                <a:rPr lang="en-US" sz="1200" b="1" i="1">
                                  <a:solidFill>
                                    <a:srgbClr val="ED7D3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𝑫𝑨𝑺𝑭</m:t>
                              </m:r>
                            </m:oMath>
                          </a14:m>
                          <a:endParaRPr lang="en-US" sz="1200" b="1" dirty="0">
                            <a:solidFill>
                              <a:srgbClr val="ED7D3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864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28027943"/>
                      </a:ext>
                    </a:extLst>
                  </a:tr>
                  <a:tr h="287967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Scattering coefficient at 551 nm</a:t>
                          </a:r>
                        </a:p>
                      </a:txBody>
                      <a:tcPr marL="54864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none</a:t>
                          </a:r>
                          <a:endParaRPr lang="en-US" sz="1200" b="1">
                            <a:solidFill>
                              <a:srgbClr val="ED7D3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65 to 110 min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10018.7542 m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5334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EPIC BRF normalized by DASF, i.e.,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1" i="1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𝑾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𝟓𝟓𝟏</m:t>
                                  </m:r>
                                </m:sub>
                              </m:sSub>
                              <m:r>
                                <a:rPr lang="en-US" sz="1200" b="1" i="1">
                                  <a:solidFill>
                                    <a:srgbClr val="ED7D3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1200" b="1" i="1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𝑩𝑹𝑭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𝟓𝟓𝟏</m:t>
                                  </m:r>
                                </m:sub>
                              </m:sSub>
                              <m:r>
                                <a:rPr lang="en-US" sz="1200" b="1" i="1">
                                  <a:solidFill>
                                    <a:srgbClr val="ED7D3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/</m:t>
                              </m:r>
                              <m:r>
                                <a:rPr lang="en-US" sz="1200" b="1" i="1">
                                  <a:solidFill>
                                    <a:srgbClr val="ED7D3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𝑫𝑨𝑺𝑭</m:t>
                              </m:r>
                            </m:oMath>
                          </a14:m>
                          <a:endParaRPr lang="en-US" sz="1200" b="1" dirty="0">
                            <a:solidFill>
                              <a:srgbClr val="ED7D3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864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49685264"/>
                      </a:ext>
                    </a:extLst>
                  </a:tr>
                  <a:tr h="287967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Scattering coefficient at 680 nm</a:t>
                          </a:r>
                        </a:p>
                      </a:txBody>
                      <a:tcPr marL="54864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none</a:t>
                          </a:r>
                          <a:endParaRPr lang="en-US" sz="1200" b="1">
                            <a:solidFill>
                              <a:srgbClr val="ED7D3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65 to 110 min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10018.7542 m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5334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EPIC BRF normalized by DASF, i.e.,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1" i="1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𝑾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𝟔𝟖𝟎</m:t>
                                  </m:r>
                                </m:sub>
                              </m:sSub>
                              <m:r>
                                <a:rPr lang="en-US" sz="1200" b="1" i="1">
                                  <a:solidFill>
                                    <a:srgbClr val="ED7D3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1200" b="1" i="1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𝑩𝑹𝑭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𝟔𝟖𝟎</m:t>
                                  </m:r>
                                </m:sub>
                              </m:sSub>
                              <m:r>
                                <a:rPr lang="en-US" sz="1200" b="1" i="1">
                                  <a:solidFill>
                                    <a:srgbClr val="ED7D3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/</m:t>
                              </m:r>
                              <m:r>
                                <a:rPr lang="en-US" sz="1200" b="1" i="1">
                                  <a:solidFill>
                                    <a:srgbClr val="ED7D3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𝑫𝑨𝑺𝑭</m:t>
                              </m:r>
                            </m:oMath>
                          </a14:m>
                          <a:endParaRPr lang="en-US" sz="1200" b="1" dirty="0">
                            <a:solidFill>
                              <a:srgbClr val="ED7D3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864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70180198"/>
                      </a:ext>
                    </a:extLst>
                  </a:tr>
                  <a:tr h="287967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Scattering coefficient at 779 nm</a:t>
                          </a:r>
                        </a:p>
                      </a:txBody>
                      <a:tcPr marL="54864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none</a:t>
                          </a:r>
                          <a:endParaRPr lang="en-US" sz="1200" b="1" dirty="0">
                            <a:solidFill>
                              <a:srgbClr val="ED7D3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65 to 110 min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10018.7542 m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5334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EPIC BRF normalized by DASF, i.e.,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1" i="1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smtClean="0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𝑾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𝟕𝟕𝟗</m:t>
                                  </m:r>
                                </m:sub>
                              </m:sSub>
                              <m:r>
                                <a:rPr lang="en-US" sz="1200" b="1" i="1" smtClean="0">
                                  <a:solidFill>
                                    <a:srgbClr val="ED7D3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1200" b="1" i="1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smtClean="0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𝑩𝑹𝑭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solidFill>
                                        <a:srgbClr val="ED7D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𝟕𝟕𝟗</m:t>
                                  </m:r>
                                </m:sub>
                              </m:sSub>
                              <m:r>
                                <a:rPr lang="en-US" sz="1200" b="1" i="1" smtClean="0">
                                  <a:solidFill>
                                    <a:srgbClr val="ED7D3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/</m:t>
                              </m:r>
                              <m:r>
                                <a:rPr lang="en-US" sz="1200" b="1" i="1" smtClean="0">
                                  <a:solidFill>
                                    <a:srgbClr val="ED7D3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𝑫𝑨𝑺𝑭</m:t>
                              </m:r>
                            </m:oMath>
                          </a14:m>
                          <a:endParaRPr lang="en-US" sz="1200" b="1" dirty="0">
                            <a:solidFill>
                              <a:srgbClr val="ED7D3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864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22054951"/>
                      </a:ext>
                    </a:extLst>
                  </a:tr>
                  <a:tr h="195867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Aerosol Optical Depth (AOD)</a:t>
                          </a:r>
                        </a:p>
                      </a:txBody>
                      <a:tcPr marL="54864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none</a:t>
                          </a:r>
                          <a:endParaRPr lang="en-US" sz="1200" b="1">
                            <a:solidFill>
                              <a:srgbClr val="ED7D3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65 to 110 min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10018.7542 m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5334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AOD is copied from the upstream DSCOVR EPIC L2 MAIAC product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106044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1C2D1987-B2F4-9746-A15E-4FCE2436BE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64989737"/>
                  </p:ext>
                </p:extLst>
              </p:nvPr>
            </p:nvGraphicFramePr>
            <p:xfrm>
              <a:off x="395111" y="892954"/>
              <a:ext cx="11424356" cy="457798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668889">
                      <a:extLst>
                        <a:ext uri="{9D8B030D-6E8A-4147-A177-3AD203B41FA5}">
                          <a16:colId xmlns:a16="http://schemas.microsoft.com/office/drawing/2014/main" val="2547442164"/>
                        </a:ext>
                      </a:extLst>
                    </a:gridCol>
                    <a:gridCol w="869244">
                      <a:extLst>
                        <a:ext uri="{9D8B030D-6E8A-4147-A177-3AD203B41FA5}">
                          <a16:colId xmlns:a16="http://schemas.microsoft.com/office/drawing/2014/main" val="1675025914"/>
                        </a:ext>
                      </a:extLst>
                    </a:gridCol>
                    <a:gridCol w="1282879">
                      <a:extLst>
                        <a:ext uri="{9D8B030D-6E8A-4147-A177-3AD203B41FA5}">
                          <a16:colId xmlns:a16="http://schemas.microsoft.com/office/drawing/2014/main" val="1716742624"/>
                        </a:ext>
                      </a:extLst>
                    </a:gridCol>
                    <a:gridCol w="1004142">
                      <a:extLst>
                        <a:ext uri="{9D8B030D-6E8A-4147-A177-3AD203B41FA5}">
                          <a16:colId xmlns:a16="http://schemas.microsoft.com/office/drawing/2014/main" val="4169933433"/>
                        </a:ext>
                      </a:extLst>
                    </a:gridCol>
                    <a:gridCol w="4599202">
                      <a:extLst>
                        <a:ext uri="{9D8B030D-6E8A-4147-A177-3AD203B41FA5}">
                          <a16:colId xmlns:a16="http://schemas.microsoft.com/office/drawing/2014/main" val="626757724"/>
                        </a:ext>
                      </a:extLst>
                    </a:gridCol>
                  </a:tblGrid>
                  <a:tr h="182880"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Parameter name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5849" marR="35849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Units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5849" marR="35849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Resolution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5849" marR="35849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Definition 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5849" marR="35849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AE3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0224150"/>
                      </a:ext>
                    </a:extLst>
                  </a:tr>
                  <a:tr h="1828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i="1" dirty="0">
                              <a:solidFill>
                                <a:schemeClr val="tx1"/>
                              </a:solidFill>
                              <a:effectLst/>
                            </a:rPr>
                            <a:t>Temporal</a:t>
                          </a:r>
                          <a:endParaRPr lang="en-US" sz="1200" b="1" i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5849" marR="35849" marT="0" marB="0" anchor="ctr">
                        <a:lnL w="381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i="1" dirty="0">
                              <a:solidFill>
                                <a:schemeClr val="tx1"/>
                              </a:solidFill>
                              <a:effectLst/>
                            </a:rPr>
                            <a:t>Spatial</a:t>
                          </a:r>
                          <a:endParaRPr lang="en-US" sz="1200" b="1" i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5849" marR="35849" marT="0" marB="0" anchor="ctr">
                        <a:lnL w="12700" cmpd="sng">
                          <a:noFill/>
                        </a:lnL>
                        <a:lnR w="38100" cmpd="sng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730" marR="63730" marT="0" marB="0"/>
                    </a:tc>
                    <a:extLst>
                      <a:ext uri="{0D108BD9-81ED-4DB2-BD59-A6C34878D82A}">
                        <a16:rowId xmlns:a16="http://schemas.microsoft.com/office/drawing/2014/main" val="249806607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Normalized Difference Vegetation Index (NDVI) 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none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65 - 110 min 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10018.7542 m </a:t>
                          </a: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difference between Bidirectional Reflectance Factor at 779.5 nm and 680 nm normalized by their sum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4749238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Fraction vegetation absorbed Photosynthetically Active Radiation (FPAR)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fraction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4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65 - 110 min 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10018.7542 m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fraction of photosynthetically active radiation (400 – 700nm) absorbed by vegetation 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6619703"/>
                      </a:ext>
                    </a:extLst>
                  </a:tr>
                  <a:tr h="374968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Leaf Area Index (LAI)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20290" t="-313793" r="-786957" b="-8655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65 - 110 min 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10018.7542 m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total hemi-surface leaf area per unit ground area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6302286"/>
                      </a:ext>
                    </a:extLst>
                  </a:tr>
                  <a:tr h="369258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Sunlit Leaf Area Index(SLAI) 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20290" t="-413793" r="-786957" b="-7655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65 - 110 min 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10018.7542 m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sunlit green leaf area per unit ground area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94204170"/>
                      </a:ext>
                    </a:extLst>
                  </a:tr>
                  <a:tr h="369258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Precision  of Leaf Area Index (</a:t>
                          </a:r>
                          <a:r>
                            <a:rPr lang="en-US" sz="12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Dlai</a:t>
                          </a: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20290" t="-513793" r="-786957" b="-6655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65 - 110 min 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10018.7542 m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retrieval dispersion of LAI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8124978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Directional Area Scattering Factor (DASF)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none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65 - 110 min 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10018.7542 m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estimate of Canopy Bidirectional Reflectance Factor as if the foliage does not absorb radiation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755389"/>
                      </a:ext>
                    </a:extLst>
                  </a:tr>
                  <a:tr h="287967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Quality Assessment  variable (QA_VESDR)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none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65 - 110 min 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10018.7542 m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Overall quality of the VESDR parameters and upstream MAIAC BRF data</a:t>
                          </a:r>
                          <a:endParaRPr lang="en-US" sz="12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4701976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Earth Reflector Type Index (ERTI)</a:t>
                          </a:r>
                        </a:p>
                      </a:txBody>
                      <a:tcPr marL="54864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none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65 to 110 min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kern="1200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10018.7542 m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864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48895" t="-793103" r="-276" b="-3862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00845171"/>
                      </a:ext>
                    </a:extLst>
                  </a:tr>
                  <a:tr h="287967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Scattering coefficient at 443 nm</a:t>
                          </a:r>
                        </a:p>
                      </a:txBody>
                      <a:tcPr marL="54864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none</a:t>
                          </a:r>
                          <a:endParaRPr lang="en-US" sz="1200" b="1">
                            <a:solidFill>
                              <a:srgbClr val="ED7D3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65 to 110 min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10018.7542 m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864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48895" t="-1177273" r="-276" b="-4090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28027943"/>
                      </a:ext>
                    </a:extLst>
                  </a:tr>
                  <a:tr h="287967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Scattering coefficient at 551 nm</a:t>
                          </a:r>
                        </a:p>
                      </a:txBody>
                      <a:tcPr marL="54864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none</a:t>
                          </a:r>
                          <a:endParaRPr lang="en-US" sz="1200" b="1">
                            <a:solidFill>
                              <a:srgbClr val="ED7D3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65 to 110 min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10018.7542 m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864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48895" t="-1221739" r="-276" b="-2913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49685264"/>
                      </a:ext>
                    </a:extLst>
                  </a:tr>
                  <a:tr h="287967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Scattering coefficient at 680 nm</a:t>
                          </a:r>
                        </a:p>
                      </a:txBody>
                      <a:tcPr marL="54864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none</a:t>
                          </a:r>
                          <a:endParaRPr lang="en-US" sz="1200" b="1">
                            <a:solidFill>
                              <a:srgbClr val="ED7D3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65 to 110 min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10018.7542 m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864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48895" t="-1321739" r="-276" b="-1913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70180198"/>
                      </a:ext>
                    </a:extLst>
                  </a:tr>
                  <a:tr h="287967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Scattering coefficient at 779 nm</a:t>
                          </a:r>
                        </a:p>
                      </a:txBody>
                      <a:tcPr marL="54864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none</a:t>
                          </a:r>
                          <a:endParaRPr lang="en-US" sz="1200" b="1" dirty="0">
                            <a:solidFill>
                              <a:srgbClr val="ED7D3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65 to 110 min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10018.7542 m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864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48895" t="-1421739" r="-276" b="-913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22054951"/>
                      </a:ext>
                    </a:extLst>
                  </a:tr>
                  <a:tr h="195867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Aerosol Optical Depth (AOD)</a:t>
                          </a:r>
                        </a:p>
                      </a:txBody>
                      <a:tcPr marL="54864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none</a:t>
                          </a:r>
                          <a:endParaRPr lang="en-US" sz="1200" b="1">
                            <a:solidFill>
                              <a:srgbClr val="ED7D3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65 to 110 min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10018.7542 m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5334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rgbClr val="ED7D3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AOD is copied from the upstream DSCOVR EPIC L2 MAIAC product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10604408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C68FBD8-06C9-4446-9AC5-91D556C14B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324165"/>
              </p:ext>
            </p:extLst>
          </p:nvPr>
        </p:nvGraphicFramePr>
        <p:xfrm>
          <a:off x="395110" y="5891580"/>
          <a:ext cx="11415889" cy="731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58674">
                  <a:extLst>
                    <a:ext uri="{9D8B030D-6E8A-4147-A177-3AD203B41FA5}">
                      <a16:colId xmlns:a16="http://schemas.microsoft.com/office/drawing/2014/main" val="2882881712"/>
                    </a:ext>
                  </a:extLst>
                </a:gridCol>
                <a:gridCol w="839485">
                  <a:extLst>
                    <a:ext uri="{9D8B030D-6E8A-4147-A177-3AD203B41FA5}">
                      <a16:colId xmlns:a16="http://schemas.microsoft.com/office/drawing/2014/main" val="2519498290"/>
                    </a:ext>
                  </a:extLst>
                </a:gridCol>
                <a:gridCol w="1028841">
                  <a:extLst>
                    <a:ext uri="{9D8B030D-6E8A-4147-A177-3AD203B41FA5}">
                      <a16:colId xmlns:a16="http://schemas.microsoft.com/office/drawing/2014/main" val="3198988034"/>
                    </a:ext>
                  </a:extLst>
                </a:gridCol>
                <a:gridCol w="1029259">
                  <a:extLst>
                    <a:ext uri="{9D8B030D-6E8A-4147-A177-3AD203B41FA5}">
                      <a16:colId xmlns:a16="http://schemas.microsoft.com/office/drawing/2014/main" val="664673541"/>
                    </a:ext>
                  </a:extLst>
                </a:gridCol>
                <a:gridCol w="4659630">
                  <a:extLst>
                    <a:ext uri="{9D8B030D-6E8A-4147-A177-3AD203B41FA5}">
                      <a16:colId xmlns:a16="http://schemas.microsoft.com/office/drawing/2014/main" val="4246675694"/>
                    </a:ext>
                  </a:extLst>
                </a:gridCol>
              </a:tblGrid>
              <a:tr h="151499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Parameter name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Units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Resolution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Comments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577913"/>
                  </a:ext>
                </a:extLst>
              </a:tr>
              <a:tr h="1514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chemeClr val="tx1"/>
                          </a:solidFill>
                          <a:effectLst/>
                        </a:rPr>
                        <a:t>Temporal</a:t>
                      </a:r>
                      <a:endParaRPr lang="en-US" sz="1200" b="1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>
                    <a:lnL w="381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chemeClr val="tx1"/>
                          </a:solidFill>
                          <a:effectLst/>
                        </a:rPr>
                        <a:t>Spatial</a:t>
                      </a:r>
                      <a:endParaRPr lang="en-US" sz="1200" b="1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>
                    <a:lnL w="12700" cmpd="sng">
                      <a:noFill/>
                    </a:lnL>
                    <a:lnR w="381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783046"/>
                  </a:ext>
                </a:extLst>
              </a:tr>
              <a:tr h="1514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Land Cover Type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none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static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10 km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10 km SIN Land Cover type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0908704"/>
                  </a:ext>
                </a:extLst>
              </a:tr>
              <a:tr h="1514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Land Cover Type Distribution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none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static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10 km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Distribution of land cover types within 10 km EPIC pixel 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81994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3ADD9B9-7BDE-114B-85D7-728CE9C1A283}"/>
              </a:ext>
            </a:extLst>
          </p:cNvPr>
          <p:cNvSpPr txBox="1"/>
          <p:nvPr/>
        </p:nvSpPr>
        <p:spPr>
          <a:xfrm>
            <a:off x="395111" y="5508363"/>
            <a:ext cx="888628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i="1" u="sng" dirty="0">
                <a:solidFill>
                  <a:srgbClr val="0000FF"/>
                </a:solidFill>
              </a:rPr>
              <a:t>Ancillary science data products (derived from 500 m land cover type 3 product)  </a:t>
            </a:r>
            <a:endParaRPr lang="en-US" i="1" u="sng" dirty="0">
              <a:solidFill>
                <a:srgbClr val="0000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FF720-C9A4-424C-AFF3-B2938DB17391}"/>
              </a:ext>
            </a:extLst>
          </p:cNvPr>
          <p:cNvSpPr txBox="1"/>
          <p:nvPr/>
        </p:nvSpPr>
        <p:spPr>
          <a:xfrm rot="16200000">
            <a:off x="-649504" y="4395401"/>
            <a:ext cx="168733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rgbClr val="ED7D31"/>
                </a:solidFill>
              </a:rPr>
              <a:t>New parameters </a:t>
            </a:r>
          </a:p>
        </p:txBody>
      </p:sp>
    </p:spTree>
    <p:extLst>
      <p:ext uri="{BB962C8B-B14F-4D97-AF65-F5344CB8AC3E}">
        <p14:creationId xmlns:p14="http://schemas.microsoft.com/office/powerpoint/2010/main" val="1249845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17AD1FB-907D-214F-8CD5-D7045F69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42501"/>
            <a:ext cx="2743200" cy="365125"/>
          </a:xfrm>
        </p:spPr>
        <p:txBody>
          <a:bodyPr/>
          <a:lstStyle/>
          <a:p>
            <a:fld id="{B630AC94-6C18-204F-A50B-E24C39DAB5A9}" type="slidenum">
              <a:rPr lang="en-US" smtClean="0"/>
              <a:t>3</a:t>
            </a:fld>
            <a:endParaRPr lang="en-US" dirty="0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E5F24A41-D4CE-5945-90AF-C5C501051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42446"/>
            <a:ext cx="120113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600" b="1" dirty="0">
                <a:solidFill>
                  <a:srgbClr val="0000FF"/>
                </a:solidFill>
                <a:latin typeface="Comic Sans MS Bold" pitchFamily="-106" charset="0"/>
                <a:cs typeface="Times" pitchFamily="-106" charset="0"/>
              </a:rPr>
              <a:t>In version 2 all parameters are projected on 4 regional 10 km SIN grids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E244BC-DEDF-D745-AA8E-232236E70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43" y="474134"/>
            <a:ext cx="10879831" cy="55841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16FFA1-2ADC-F440-8B00-AA81EA488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87140"/>
          </a:xfrm>
          <a:solidFill>
            <a:srgbClr val="008E00"/>
          </a:solidFill>
        </p:spPr>
        <p:txBody>
          <a:bodyPr lIns="0" tIns="0" rIns="0" bIns="0">
            <a:normAutofit/>
          </a:bodyPr>
          <a:lstStyle/>
          <a:p>
            <a:pPr algn="ctr"/>
            <a:r>
              <a:rPr lang="en-US" altLang="en-US" sz="2800" b="1" cap="all" spc="-26" dirty="0">
                <a:solidFill>
                  <a:schemeClr val="bg1"/>
                </a:solidFill>
                <a:latin typeface="+mn-lt"/>
                <a:ea typeface="Gungsuh" panose="02030600000101010101" pitchFamily="18" charset="-127"/>
              </a:rPr>
              <a:t>4 rotated SIN projections with center meridian at 20</a:t>
            </a:r>
            <a:r>
              <a:rPr lang="en-US" altLang="en-US" sz="2800" b="1" cap="all" spc="-26" baseline="30000" dirty="0">
                <a:solidFill>
                  <a:schemeClr val="bg1"/>
                </a:solidFill>
                <a:latin typeface="+mn-lt"/>
                <a:ea typeface="Gungsuh" panose="02030600000101010101" pitchFamily="18" charset="-127"/>
              </a:rPr>
              <a:t>o</a:t>
            </a:r>
            <a:r>
              <a:rPr lang="en-US" altLang="en-US" sz="2800" b="1" cap="all" spc="-26" dirty="0">
                <a:solidFill>
                  <a:schemeClr val="bg1"/>
                </a:solidFill>
                <a:latin typeface="+mn-lt"/>
                <a:ea typeface="Gungsuh" panose="02030600000101010101" pitchFamily="18" charset="-127"/>
              </a:rPr>
              <a:t>, 110</a:t>
            </a:r>
            <a:r>
              <a:rPr lang="en-US" altLang="en-US" sz="2800" b="1" cap="all" spc="-26" baseline="30000" dirty="0">
                <a:solidFill>
                  <a:schemeClr val="bg1"/>
                </a:solidFill>
                <a:latin typeface="+mn-lt"/>
                <a:ea typeface="Gungsuh" panose="02030600000101010101" pitchFamily="18" charset="-127"/>
              </a:rPr>
              <a:t>o</a:t>
            </a:r>
            <a:r>
              <a:rPr lang="en-US" altLang="en-US" sz="2800" b="1" cap="all" spc="-26" dirty="0">
                <a:solidFill>
                  <a:schemeClr val="bg1"/>
                </a:solidFill>
                <a:latin typeface="+mn-lt"/>
                <a:ea typeface="Gungsuh" panose="02030600000101010101" pitchFamily="18" charset="-127"/>
              </a:rPr>
              <a:t>, -160</a:t>
            </a:r>
            <a:r>
              <a:rPr lang="en-US" altLang="en-US" sz="2800" b="1" cap="all" spc="-26" baseline="30000" dirty="0">
                <a:solidFill>
                  <a:schemeClr val="bg1"/>
                </a:solidFill>
                <a:latin typeface="+mn-lt"/>
                <a:ea typeface="Gungsuh" panose="02030600000101010101" pitchFamily="18" charset="-127"/>
              </a:rPr>
              <a:t>o</a:t>
            </a:r>
            <a:r>
              <a:rPr lang="en-US" altLang="en-US" sz="2800" b="1" cap="all" spc="-26" dirty="0">
                <a:solidFill>
                  <a:schemeClr val="bg1"/>
                </a:solidFill>
                <a:latin typeface="+mn-lt"/>
                <a:ea typeface="Gungsuh" panose="02030600000101010101" pitchFamily="18" charset="-127"/>
              </a:rPr>
              <a:t> and -70</a:t>
            </a:r>
            <a:r>
              <a:rPr lang="en-US" altLang="en-US" sz="2800" b="1" cap="all" spc="-26" baseline="30000" dirty="0">
                <a:solidFill>
                  <a:schemeClr val="bg1"/>
                </a:solidFill>
                <a:latin typeface="+mn-lt"/>
                <a:ea typeface="Gungsuh" panose="02030600000101010101" pitchFamily="18" charset="-127"/>
              </a:rPr>
              <a:t>o</a:t>
            </a:r>
            <a:endParaRPr lang="en-US" altLang="en-US" sz="2800" b="1" cap="all" spc="-45" baseline="30000" dirty="0">
              <a:solidFill>
                <a:schemeClr val="bg1"/>
              </a:solidFill>
              <a:latin typeface="+mn-lt"/>
              <a:ea typeface="Gungsuh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45831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17AD1FB-907D-214F-8CD5-D7045F69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42501"/>
            <a:ext cx="2743200" cy="365125"/>
          </a:xfrm>
        </p:spPr>
        <p:txBody>
          <a:bodyPr/>
          <a:lstStyle/>
          <a:p>
            <a:fld id="{B630AC94-6C18-204F-A50B-E24C39DAB5A9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2AABB7-AE6E-B142-B920-02A525BC2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4660"/>
            <a:ext cx="12192000" cy="54513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01EFB9-4EC6-1E42-B4DD-BE8F890A8886}"/>
              </a:ext>
            </a:extLst>
          </p:cNvPr>
          <p:cNvSpPr txBox="1"/>
          <p:nvPr/>
        </p:nvSpPr>
        <p:spPr>
          <a:xfrm>
            <a:off x="0" y="6057900"/>
            <a:ext cx="11887200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Comic Sans MS" panose="030F0902030302020204" pitchFamily="66" charset="0"/>
              </a:rPr>
              <a:t>Will be available from the NASA Langley Atmospheric Science Data Center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98E67144-8CAA-6844-8A7C-3CA03FF95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64" y="6589910"/>
            <a:ext cx="40057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i="1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Derived from </a:t>
            </a:r>
            <a:r>
              <a:rPr lang="en-US" sz="1400" b="1" i="1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MODIS 500 m land cover type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16FFA1-2ADC-F440-8B00-AA81EA488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87140"/>
          </a:xfrm>
          <a:solidFill>
            <a:srgbClr val="008E00"/>
          </a:solidFill>
        </p:spPr>
        <p:txBody>
          <a:bodyPr lIns="0" tIns="0" rIns="0" bIns="0">
            <a:normAutofit/>
          </a:bodyPr>
          <a:lstStyle/>
          <a:p>
            <a:pPr algn="ctr"/>
            <a:r>
              <a:rPr lang="en-US" sz="2800" b="1" cap="all" spc="-26" dirty="0">
                <a:solidFill>
                  <a:schemeClr val="bg1"/>
                </a:solidFill>
                <a:latin typeface="+mn-lt"/>
                <a:ea typeface="Gungsuh" panose="02030600000101010101" pitchFamily="18" charset="-127"/>
              </a:rPr>
              <a:t>Version 2 Ancillary science data product: 10 km Land Cover Map</a:t>
            </a:r>
            <a:endParaRPr lang="en-US" altLang="en-US" sz="2800" b="1" cap="all" spc="-26" dirty="0">
              <a:solidFill>
                <a:schemeClr val="bg1"/>
              </a:solidFill>
              <a:latin typeface="+mn-lt"/>
              <a:ea typeface="Gungsuh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48050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17AD1FB-907D-214F-8CD5-D7045F69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42501"/>
            <a:ext cx="2743200" cy="365125"/>
          </a:xfrm>
        </p:spPr>
        <p:txBody>
          <a:bodyPr/>
          <a:lstStyle/>
          <a:p>
            <a:fld id="{B630AC94-6C18-204F-A50B-E24C39DAB5A9}" type="slidenum">
              <a:rPr lang="en-US" smtClean="0"/>
              <a:t>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5D4468-4293-2B42-865F-5546E415F4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74" t="3885" r="3802" b="10656"/>
          <a:stretch/>
        </p:blipFill>
        <p:spPr>
          <a:xfrm>
            <a:off x="7180369" y="506514"/>
            <a:ext cx="4734540" cy="46199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BAFD30-7E5A-7140-A6E2-DDDF9A98BE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38" t="4310" r="11271" b="11667"/>
          <a:stretch/>
        </p:blipFill>
        <p:spPr>
          <a:xfrm>
            <a:off x="0" y="443345"/>
            <a:ext cx="2208810" cy="30897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C4E19D-2E6D-9A40-8701-E7C1F5538E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38" t="4310" r="10286" b="11667"/>
          <a:stretch/>
        </p:blipFill>
        <p:spPr>
          <a:xfrm>
            <a:off x="0" y="3608565"/>
            <a:ext cx="2227557" cy="30745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C13685-B234-0C46-B731-6F2C7A800D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01" t="3361" r="9466" b="11387"/>
          <a:stretch/>
        </p:blipFill>
        <p:spPr>
          <a:xfrm>
            <a:off x="2311259" y="3590093"/>
            <a:ext cx="2213474" cy="30726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FC8B95A-19AE-F24E-952B-185A8B283A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01" t="4175" r="10286" b="11667"/>
          <a:stretch/>
        </p:blipFill>
        <p:spPr>
          <a:xfrm>
            <a:off x="2355275" y="446123"/>
            <a:ext cx="2219822" cy="30755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675E36-F838-D345-BE17-F25DB5AEE8E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045" t="4713" r="11106" b="11667"/>
          <a:stretch/>
        </p:blipFill>
        <p:spPr>
          <a:xfrm>
            <a:off x="4702473" y="3608991"/>
            <a:ext cx="2219808" cy="30627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7B63125-8153-E242-94DF-06293A0FF8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866" t="4175" r="10286" b="11667"/>
          <a:stretch/>
        </p:blipFill>
        <p:spPr>
          <a:xfrm>
            <a:off x="4723455" y="473521"/>
            <a:ext cx="2214873" cy="3075598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1F4872BA-3A4F-684E-8AFD-3E612EC9F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348" y="5288566"/>
            <a:ext cx="1939285" cy="141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EC8E0B5-D903-2541-B3B9-7F0524BC84D2}"/>
              </a:ext>
            </a:extLst>
          </p:cNvPr>
          <p:cNvCxnSpPr>
            <a:cxnSpLocks/>
          </p:cNvCxnSpPr>
          <p:nvPr/>
        </p:nvCxnSpPr>
        <p:spPr>
          <a:xfrm flipV="1">
            <a:off x="8082907" y="3432220"/>
            <a:ext cx="965212" cy="185634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7BE09EA-A55D-0D4B-BFFE-C7029FE3845C}"/>
              </a:ext>
            </a:extLst>
          </p:cNvPr>
          <p:cNvCxnSpPr>
            <a:cxnSpLocks/>
          </p:cNvCxnSpPr>
          <p:nvPr/>
        </p:nvCxnSpPr>
        <p:spPr>
          <a:xfrm flipH="1" flipV="1">
            <a:off x="9105975" y="3411428"/>
            <a:ext cx="471942" cy="189792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BEE5533-319D-2F4B-A835-E3ED0AD807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71848" y="5288565"/>
            <a:ext cx="1911109" cy="1394593"/>
          </a:xfrm>
          <a:prstGeom prst="rect">
            <a:avLst/>
          </a:prstGeom>
        </p:spPr>
      </p:pic>
      <p:sp>
        <p:nvSpPr>
          <p:cNvPr id="30" name="TextBox 7">
            <a:extLst>
              <a:ext uri="{FF2B5EF4-FFF2-40B4-BE49-F238E27FC236}">
                <a16:creationId xmlns:a16="http://schemas.microsoft.com/office/drawing/2014/main" id="{ECFF309D-8B84-7B41-8705-095AC8AC2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6020" y="6662745"/>
            <a:ext cx="40057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i="1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Derived from </a:t>
            </a:r>
            <a:r>
              <a:rPr lang="en-US" sz="1400" b="1" i="1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MODIS 500 m land cover type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16FFA1-2ADC-F440-8B00-AA81EA488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699"/>
            <a:ext cx="12192000" cy="422336"/>
          </a:xfrm>
          <a:solidFill>
            <a:srgbClr val="008E00"/>
          </a:solidFill>
        </p:spPr>
        <p:txBody>
          <a:bodyPr lIns="0" tIns="0" rIns="0" bIns="0">
            <a:normAutofit fontScale="90000"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  <a:ea typeface="ＭＳ Ｐゴシック" pitchFamily="-106" charset="-128"/>
              </a:rPr>
              <a:t>VERSION 2 ANCILLARY SCIENCE DATA PRODUCT</a:t>
            </a:r>
            <a:r>
              <a:rPr lang="en-US" sz="2800" b="1" spc="-26" dirty="0">
                <a:solidFill>
                  <a:schemeClr val="bg1"/>
                </a:solidFill>
                <a:ea typeface="Gungsuh" panose="02030600000101010101" pitchFamily="18" charset="-127"/>
              </a:rPr>
              <a:t>: </a:t>
            </a:r>
            <a:r>
              <a:rPr lang="en-US" sz="2800" b="1" dirty="0">
                <a:solidFill>
                  <a:schemeClr val="bg1"/>
                </a:solidFill>
                <a:latin typeface="+mn-lt"/>
                <a:ea typeface="ＭＳ Ｐゴシック" pitchFamily="-106" charset="-128"/>
              </a:rPr>
              <a:t>BIOME TYPES WITHIN 10 KM EPIC PIXEL</a:t>
            </a:r>
            <a:endParaRPr lang="en-US" altLang="en-US" sz="1800" b="1" spc="-45" dirty="0">
              <a:solidFill>
                <a:schemeClr val="bg1"/>
              </a:solidFill>
              <a:latin typeface="+mn-lt"/>
              <a:ea typeface="Gungsuh" panose="02030600000101010101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AFFBEB-F1B5-6746-8C1C-0887D70370E3}"/>
              </a:ext>
            </a:extLst>
          </p:cNvPr>
          <p:cNvSpPr txBox="1"/>
          <p:nvPr/>
        </p:nvSpPr>
        <p:spPr>
          <a:xfrm>
            <a:off x="889559" y="3044610"/>
            <a:ext cx="1163612" cy="4487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Broadleaf Crops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DB25FB-42C7-244E-AAAC-812CFFFA1955}"/>
              </a:ext>
            </a:extLst>
          </p:cNvPr>
          <p:cNvSpPr txBox="1"/>
          <p:nvPr/>
        </p:nvSpPr>
        <p:spPr>
          <a:xfrm>
            <a:off x="3119869" y="3037341"/>
            <a:ext cx="1243772" cy="4487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Grasses &amp; Cereal Crops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83524B-6940-264B-A15C-8F70633DCB4A}"/>
              </a:ext>
            </a:extLst>
          </p:cNvPr>
          <p:cNvSpPr txBox="1"/>
          <p:nvPr/>
        </p:nvSpPr>
        <p:spPr>
          <a:xfrm>
            <a:off x="5481068" y="3242781"/>
            <a:ext cx="1243772" cy="2271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Urban Area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7778B2-BBF2-6F43-8417-CA2AE85A9F32}"/>
              </a:ext>
            </a:extLst>
          </p:cNvPr>
          <p:cNvSpPr txBox="1"/>
          <p:nvPr/>
        </p:nvSpPr>
        <p:spPr>
          <a:xfrm>
            <a:off x="620202" y="6284266"/>
            <a:ext cx="1513317" cy="3988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Deciduous Broadleaf 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EF15A0-7DD0-554C-BF74-C0874F33AC02}"/>
              </a:ext>
            </a:extLst>
          </p:cNvPr>
          <p:cNvSpPr txBox="1"/>
          <p:nvPr/>
        </p:nvSpPr>
        <p:spPr>
          <a:xfrm>
            <a:off x="2894608" y="6266109"/>
            <a:ext cx="1513317" cy="3988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Evergreen Broadleaf Forest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DA80E7-A464-CC49-A8CE-472B77C524CA}"/>
              </a:ext>
            </a:extLst>
          </p:cNvPr>
          <p:cNvSpPr txBox="1"/>
          <p:nvPr/>
        </p:nvSpPr>
        <p:spPr>
          <a:xfrm>
            <a:off x="5698822" y="6435632"/>
            <a:ext cx="1026018" cy="2271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Savannas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A467A3-BD4C-B244-B98D-B172EB4B7EE0}"/>
              </a:ext>
            </a:extLst>
          </p:cNvPr>
          <p:cNvSpPr txBox="1"/>
          <p:nvPr/>
        </p:nvSpPr>
        <p:spPr>
          <a:xfrm>
            <a:off x="9257413" y="821300"/>
            <a:ext cx="1026018" cy="2523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/>
              <a:t>ZONE 3</a:t>
            </a:r>
          </a:p>
        </p:txBody>
      </p:sp>
    </p:spTree>
    <p:extLst>
      <p:ext uri="{BB962C8B-B14F-4D97-AF65-F5344CB8AC3E}">
        <p14:creationId xmlns:p14="http://schemas.microsoft.com/office/powerpoint/2010/main" val="706470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EBF5E18-06D9-0A49-AAF8-1745389AD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463" y="3314088"/>
            <a:ext cx="2106573" cy="4129036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17AD1FB-907D-214F-8CD5-D7045F69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42501"/>
            <a:ext cx="2743200" cy="365125"/>
          </a:xfrm>
        </p:spPr>
        <p:txBody>
          <a:bodyPr/>
          <a:lstStyle/>
          <a:p>
            <a:fld id="{B630AC94-6C18-204F-A50B-E24C39DAB5A9}" type="slidenum">
              <a:rPr lang="en-US" smtClean="0"/>
              <a:t>6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5907CE-29D7-584E-B094-E014FD9C6F5C}"/>
              </a:ext>
            </a:extLst>
          </p:cNvPr>
          <p:cNvSpPr txBox="1"/>
          <p:nvPr/>
        </p:nvSpPr>
        <p:spPr>
          <a:xfrm>
            <a:off x="987159" y="2228993"/>
            <a:ext cx="130386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August-2016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C5FEB17-D894-CE47-93F5-620FFF67F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8391" y="196018"/>
            <a:ext cx="2112766" cy="41411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2A045B-74D0-1F45-84BD-8CE1D17DD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1921" y="213109"/>
            <a:ext cx="2104046" cy="41240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EE7FC9-C49F-A145-822B-D07E1892BF29}"/>
              </a:ext>
            </a:extLst>
          </p:cNvPr>
          <p:cNvSpPr/>
          <p:nvPr/>
        </p:nvSpPr>
        <p:spPr>
          <a:xfrm>
            <a:off x="9985863" y="3596081"/>
            <a:ext cx="1959481" cy="878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F2E619B-DF76-EA44-B74A-0244BC5BA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3993" y="3596081"/>
            <a:ext cx="2643959" cy="356504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EB3F2B2-8B8E-A54F-827E-EDD05366962E}"/>
              </a:ext>
            </a:extLst>
          </p:cNvPr>
          <p:cNvGrpSpPr/>
          <p:nvPr/>
        </p:nvGrpSpPr>
        <p:grpSpPr>
          <a:xfrm>
            <a:off x="3612113" y="442666"/>
            <a:ext cx="4935749" cy="4956677"/>
            <a:chOff x="3612113" y="2009069"/>
            <a:chExt cx="4935749" cy="495667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F06133C-0DA6-F541-8831-9E637728E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12113" y="2009069"/>
              <a:ext cx="2528823" cy="495667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C6EDBAB-EF48-9F42-A7E4-26B117EE0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81877" y="2064489"/>
              <a:ext cx="2565985" cy="4845835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A1C8227-8C1C-7745-AF18-97FB9756C19C}"/>
              </a:ext>
            </a:extLst>
          </p:cNvPr>
          <p:cNvSpPr txBox="1"/>
          <p:nvPr/>
        </p:nvSpPr>
        <p:spPr>
          <a:xfrm>
            <a:off x="1824179" y="1281720"/>
            <a:ext cx="1905339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1600" b="1" dirty="0"/>
              <a:t>Normalized Difference Vegetation Index (NDVI): difference bet-ween Bidirectional Re-</a:t>
            </a:r>
            <a:r>
              <a:rPr lang="en-US" sz="1600" b="1" dirty="0" err="1"/>
              <a:t>flectance</a:t>
            </a:r>
            <a:r>
              <a:rPr lang="en-US" sz="1600" b="1" dirty="0"/>
              <a:t> Factor (BRF) at 779.5 nm and 680 nm normalized by their sum </a:t>
            </a:r>
            <a:endParaRPr lang="en-US" sz="1600" b="1" dirty="0">
              <a:solidFill>
                <a:srgbClr val="0000FF"/>
              </a:solidFill>
              <a:latin typeface="Comic Sans MS" panose="030F09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ADC5D4-2774-9D41-A0E5-D541C9A0B790}"/>
              </a:ext>
            </a:extLst>
          </p:cNvPr>
          <p:cNvSpPr txBox="1"/>
          <p:nvPr/>
        </p:nvSpPr>
        <p:spPr>
          <a:xfrm>
            <a:off x="8510700" y="1604852"/>
            <a:ext cx="189740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1600" b="1" dirty="0"/>
              <a:t>Fraction of </a:t>
            </a:r>
            <a:r>
              <a:rPr lang="en-US" sz="1600" b="1" dirty="0" err="1"/>
              <a:t>Photosy-nthetically</a:t>
            </a:r>
            <a:r>
              <a:rPr lang="en-US" sz="1600" b="1" dirty="0"/>
              <a:t> Active Ra-</a:t>
            </a:r>
            <a:r>
              <a:rPr lang="en-US" sz="1600" b="1" dirty="0" err="1"/>
              <a:t>diation</a:t>
            </a:r>
            <a:r>
              <a:rPr lang="en-US" sz="1600" b="1" dirty="0"/>
              <a:t> (400 – 700nm, FPAR) absorbed by vegetation</a:t>
            </a:r>
            <a:endParaRPr lang="en-US" sz="1600" b="1" dirty="0">
              <a:solidFill>
                <a:srgbClr val="0000FF"/>
              </a:solidFill>
              <a:latin typeface="Comic Sans MS" panose="030F09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C42B80-5A4D-104E-B858-3530F1EE934C}"/>
              </a:ext>
            </a:extLst>
          </p:cNvPr>
          <p:cNvSpPr txBox="1"/>
          <p:nvPr/>
        </p:nvSpPr>
        <p:spPr>
          <a:xfrm>
            <a:off x="10574791" y="4402932"/>
            <a:ext cx="156346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1600" b="1" dirty="0"/>
              <a:t>Directional Area Scattering Factor (DASF): canopy BRF if the foliage does not absorb radiation  </a:t>
            </a:r>
            <a:endParaRPr lang="en-US" sz="1600" b="1" dirty="0">
              <a:solidFill>
                <a:srgbClr val="0000FF"/>
              </a:solidFill>
              <a:latin typeface="Comic Sans MS" panose="030F09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DC1EC2-2A42-8740-8C08-A328671E477E}"/>
              </a:ext>
            </a:extLst>
          </p:cNvPr>
          <p:cNvSpPr txBox="1"/>
          <p:nvPr/>
        </p:nvSpPr>
        <p:spPr>
          <a:xfrm>
            <a:off x="144470" y="4337193"/>
            <a:ext cx="1497309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1600" b="1" dirty="0"/>
              <a:t>Sunlit Leaf Area Index (SLAI): leaf area illuminated by the direct solar beam per unit ground area </a:t>
            </a:r>
            <a:endParaRPr lang="en-US" sz="1600" b="1" dirty="0">
              <a:solidFill>
                <a:srgbClr val="0000FF"/>
              </a:solidFill>
              <a:latin typeface="Comic Sans MS" panose="030F0902030302020204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16FFA1-2ADC-F440-8B00-AA81EA488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87140"/>
          </a:xfrm>
          <a:solidFill>
            <a:srgbClr val="008E00"/>
          </a:solidFill>
        </p:spPr>
        <p:txBody>
          <a:bodyPr lIns="0" tIns="0" rIns="0" bIns="0">
            <a:normAutofit/>
          </a:bodyPr>
          <a:lstStyle/>
          <a:p>
            <a:pPr algn="ctr"/>
            <a:r>
              <a:rPr lang="en-US" sz="2800" b="1" cap="all" spc="-26" dirty="0">
                <a:solidFill>
                  <a:schemeClr val="bg1"/>
                </a:solidFill>
                <a:latin typeface="+mn-lt"/>
                <a:ea typeface="Gungsuh" panose="02030600000101010101" pitchFamily="18" charset="-127"/>
              </a:rPr>
              <a:t>Version 2 EPIC VESDR: 10 km NDVI, FPAR, SLAI, DASF</a:t>
            </a:r>
            <a:endParaRPr lang="en-US" altLang="en-US" sz="2800" b="1" cap="all" spc="-26" dirty="0">
              <a:solidFill>
                <a:schemeClr val="bg1"/>
              </a:solidFill>
              <a:latin typeface="+mn-lt"/>
              <a:ea typeface="Gungsuh" panose="02030600000101010101" pitchFamily="18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117407-707E-6348-810F-493D845D63C0}"/>
              </a:ext>
            </a:extLst>
          </p:cNvPr>
          <p:cNvSpPr txBox="1"/>
          <p:nvPr/>
        </p:nvSpPr>
        <p:spPr>
          <a:xfrm>
            <a:off x="3887378" y="4965173"/>
            <a:ext cx="4444030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1600" b="1" dirty="0">
                <a:solidFill>
                  <a:srgbClr val="0000FF"/>
                </a:solidFill>
                <a:latin typeface="Comic Sans MS" panose="030F0902030302020204" pitchFamily="66" charset="0"/>
              </a:rPr>
              <a:t>LAI, SLAI and FPAR are key state parameters in most ecosystem productivity models and carbon/nitrogen cycle. DASF provides information critical to accounting for structural contributions to measurements of leaf biochemistry from remote sensing.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E96E93-E375-7B4C-AA7A-087C4CADA44A}"/>
              </a:ext>
            </a:extLst>
          </p:cNvPr>
          <p:cNvSpPr txBox="1"/>
          <p:nvPr/>
        </p:nvSpPr>
        <p:spPr>
          <a:xfrm>
            <a:off x="959629" y="2967656"/>
            <a:ext cx="62140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NDVI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D6C823-9580-B849-84CF-C9D30CD50B86}"/>
              </a:ext>
            </a:extLst>
          </p:cNvPr>
          <p:cNvSpPr txBox="1"/>
          <p:nvPr/>
        </p:nvSpPr>
        <p:spPr>
          <a:xfrm>
            <a:off x="1986226" y="5552301"/>
            <a:ext cx="62140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SLAI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EAD08F-9F41-7342-AFEC-84F2F0002B48}"/>
              </a:ext>
            </a:extLst>
          </p:cNvPr>
          <p:cNvSpPr txBox="1"/>
          <p:nvPr/>
        </p:nvSpPr>
        <p:spPr>
          <a:xfrm>
            <a:off x="10517250" y="2323667"/>
            <a:ext cx="62140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FPAR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6F94E24-215C-BF46-8A71-FD361E2D1F97}"/>
              </a:ext>
            </a:extLst>
          </p:cNvPr>
          <p:cNvSpPr txBox="1"/>
          <p:nvPr/>
        </p:nvSpPr>
        <p:spPr>
          <a:xfrm>
            <a:off x="9658923" y="4864976"/>
            <a:ext cx="62140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DASF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308F35-F3F7-3A40-8DFA-2840BAD7815B}"/>
              </a:ext>
            </a:extLst>
          </p:cNvPr>
          <p:cNvSpPr txBox="1"/>
          <p:nvPr/>
        </p:nvSpPr>
        <p:spPr>
          <a:xfrm>
            <a:off x="6365821" y="4385043"/>
            <a:ext cx="143236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MAIAC TOA Reflectance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C3F82B-D27B-594B-AF74-3FEB78E9214E}"/>
              </a:ext>
            </a:extLst>
          </p:cNvPr>
          <p:cNvSpPr txBox="1"/>
          <p:nvPr/>
        </p:nvSpPr>
        <p:spPr>
          <a:xfrm>
            <a:off x="4025541" y="4352708"/>
            <a:ext cx="17648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MAIAC Surface  Reflectance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8691A9E-DE8D-7B4E-920D-35FF6EFEF175}"/>
              </a:ext>
            </a:extLst>
          </p:cNvPr>
          <p:cNvSpPr txBox="1"/>
          <p:nvPr/>
        </p:nvSpPr>
        <p:spPr>
          <a:xfrm>
            <a:off x="6332441" y="849791"/>
            <a:ext cx="112958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23 August, 2016</a:t>
            </a:r>
          </a:p>
        </p:txBody>
      </p:sp>
    </p:spTree>
    <p:extLst>
      <p:ext uri="{BB962C8B-B14F-4D97-AF65-F5344CB8AC3E}">
        <p14:creationId xmlns:p14="http://schemas.microsoft.com/office/powerpoint/2010/main" val="3057848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17AD1FB-907D-214F-8CD5-D7045F69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42501"/>
            <a:ext cx="2743200" cy="365125"/>
          </a:xfrm>
        </p:spPr>
        <p:txBody>
          <a:bodyPr/>
          <a:lstStyle/>
          <a:p>
            <a:fld id="{B630AC94-6C18-204F-A50B-E24C39DAB5A9}" type="slidenum">
              <a:rPr lang="en-US" smtClean="0"/>
              <a:t>7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5907CE-29D7-584E-B094-E014FD9C6F5C}"/>
              </a:ext>
            </a:extLst>
          </p:cNvPr>
          <p:cNvSpPr txBox="1"/>
          <p:nvPr/>
        </p:nvSpPr>
        <p:spPr>
          <a:xfrm>
            <a:off x="1267178" y="5068712"/>
            <a:ext cx="130386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August-2016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D2AE4F-2D3C-4749-A959-5A42C009A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515" y="3505593"/>
            <a:ext cx="4110809" cy="33020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79B96F-5DC4-E749-A2DE-0A535C76B2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24" t="4536" r="12357" b="11065"/>
          <a:stretch/>
        </p:blipFill>
        <p:spPr>
          <a:xfrm>
            <a:off x="-4" y="571500"/>
            <a:ext cx="4251489" cy="57880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23CCDC-B81A-264A-A7B6-94EE0C321F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24" t="4399" r="13121" b="10653"/>
          <a:stretch/>
        </p:blipFill>
        <p:spPr>
          <a:xfrm>
            <a:off x="3832035" y="562073"/>
            <a:ext cx="4204355" cy="5825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900A26-D126-0841-89E4-063D0406AE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0515" y="562073"/>
            <a:ext cx="4100668" cy="307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16FFA1-2ADC-F440-8B00-AA81EA488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853"/>
            <a:ext cx="12192000" cy="587140"/>
          </a:xfrm>
          <a:solidFill>
            <a:srgbClr val="008E00"/>
          </a:solidFill>
        </p:spPr>
        <p:txBody>
          <a:bodyPr lIns="0" tIns="0" rIns="0" bIns="0">
            <a:normAutofit/>
          </a:bodyPr>
          <a:lstStyle/>
          <a:p>
            <a:pPr algn="ctr"/>
            <a:r>
              <a:rPr lang="en-US" sz="2800" b="1" cap="all" spc="-26" dirty="0">
                <a:solidFill>
                  <a:schemeClr val="bg1"/>
                </a:solidFill>
                <a:latin typeface="+mn-lt"/>
                <a:ea typeface="Gungsuh" panose="02030600000101010101" pitchFamily="18" charset="-127"/>
              </a:rPr>
              <a:t>VESDR LAI: version 2 versus version 1</a:t>
            </a:r>
            <a:endParaRPr lang="en-US" altLang="en-US" sz="2800" b="1" cap="all" spc="-26" dirty="0">
              <a:solidFill>
                <a:schemeClr val="bg1"/>
              </a:solidFill>
              <a:latin typeface="+mn-lt"/>
              <a:ea typeface="Gungsuh" panose="02030600000101010101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5A3773-471E-7D4D-A678-AE053E67259C}"/>
              </a:ext>
            </a:extLst>
          </p:cNvPr>
          <p:cNvSpPr txBox="1"/>
          <p:nvPr/>
        </p:nvSpPr>
        <p:spPr>
          <a:xfrm>
            <a:off x="9623195" y="4080000"/>
            <a:ext cx="107465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/>
              <a:t>Version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1F0958-DA71-0A41-9E00-C025B874DEF5}"/>
              </a:ext>
            </a:extLst>
          </p:cNvPr>
          <p:cNvSpPr txBox="1"/>
          <p:nvPr/>
        </p:nvSpPr>
        <p:spPr>
          <a:xfrm>
            <a:off x="9649903" y="1405955"/>
            <a:ext cx="107465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/>
              <a:t>Version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1B7949-AAF6-4343-B657-F04BF04D73DD}"/>
              </a:ext>
            </a:extLst>
          </p:cNvPr>
          <p:cNvSpPr txBox="1"/>
          <p:nvPr/>
        </p:nvSpPr>
        <p:spPr>
          <a:xfrm>
            <a:off x="-4" y="6083350"/>
            <a:ext cx="7584421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Comic Sans MS" panose="030F0902030302020204" pitchFamily="66" charset="0"/>
              </a:rPr>
              <a:t>Better agreement with MODI C6 LAI over equatorial forests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86418-07F3-F243-9837-CCB2F8DCF87F}"/>
              </a:ext>
            </a:extLst>
          </p:cNvPr>
          <p:cNvSpPr txBox="1"/>
          <p:nvPr/>
        </p:nvSpPr>
        <p:spPr>
          <a:xfrm>
            <a:off x="1788421" y="5531959"/>
            <a:ext cx="17459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C6 MODIS LAI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EF1B60-024B-2948-B925-29502DAB8820}"/>
              </a:ext>
            </a:extLst>
          </p:cNvPr>
          <p:cNvSpPr txBox="1"/>
          <p:nvPr/>
        </p:nvSpPr>
        <p:spPr>
          <a:xfrm>
            <a:off x="5546966" y="5529160"/>
            <a:ext cx="17459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V2 EPIC LAI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AA6ABF33-73E2-3B49-8A51-EA4D5DBC3761}"/>
              </a:ext>
            </a:extLst>
          </p:cNvPr>
          <p:cNvSpPr/>
          <p:nvPr/>
        </p:nvSpPr>
        <p:spPr>
          <a:xfrm rot="2449383">
            <a:off x="5614730" y="2072184"/>
            <a:ext cx="162804" cy="664728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B4DC4899-007A-0147-9670-DEABC4A1655A}"/>
              </a:ext>
            </a:extLst>
          </p:cNvPr>
          <p:cNvSpPr/>
          <p:nvPr/>
        </p:nvSpPr>
        <p:spPr>
          <a:xfrm rot="2449383">
            <a:off x="1785124" y="2072184"/>
            <a:ext cx="162804" cy="664728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170A198F-BF48-1E42-AA62-51AC8D3095B2}"/>
              </a:ext>
            </a:extLst>
          </p:cNvPr>
          <p:cNvSpPr/>
          <p:nvPr/>
        </p:nvSpPr>
        <p:spPr>
          <a:xfrm rot="2449383">
            <a:off x="6142612" y="2068970"/>
            <a:ext cx="162804" cy="664728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3EF57CF5-1916-B94D-B58E-913F59B3E476}"/>
              </a:ext>
            </a:extLst>
          </p:cNvPr>
          <p:cNvSpPr/>
          <p:nvPr/>
        </p:nvSpPr>
        <p:spPr>
          <a:xfrm rot="2449383">
            <a:off x="2282633" y="2068969"/>
            <a:ext cx="162804" cy="664728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14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17AD1FB-907D-214F-8CD5-D7045F69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42501"/>
            <a:ext cx="2743200" cy="365125"/>
          </a:xfrm>
        </p:spPr>
        <p:txBody>
          <a:bodyPr/>
          <a:lstStyle/>
          <a:p>
            <a:fld id="{B630AC94-6C18-204F-A50B-E24C39DAB5A9}" type="slidenum">
              <a:rPr lang="en-US" smtClean="0"/>
              <a:t>8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5907CE-29D7-584E-B094-E014FD9C6F5C}"/>
              </a:ext>
            </a:extLst>
          </p:cNvPr>
          <p:cNvSpPr txBox="1"/>
          <p:nvPr/>
        </p:nvSpPr>
        <p:spPr>
          <a:xfrm>
            <a:off x="1267178" y="5068712"/>
            <a:ext cx="130386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August-2016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79B96F-5DC4-E749-A2DE-0A535C76B2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24" t="4536" r="12357" b="11065"/>
          <a:stretch/>
        </p:blipFill>
        <p:spPr>
          <a:xfrm>
            <a:off x="-4" y="571500"/>
            <a:ext cx="4251489" cy="57880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23CCDC-B81A-264A-A7B6-94EE0C321F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24" t="4399" r="13121" b="10653"/>
          <a:stretch/>
        </p:blipFill>
        <p:spPr>
          <a:xfrm>
            <a:off x="3841271" y="562073"/>
            <a:ext cx="4204355" cy="58257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B89E1C-BD8F-3F4D-87BA-ADE0A61AB0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01" t="3361" r="9466" b="11387"/>
          <a:stretch/>
        </p:blipFill>
        <p:spPr>
          <a:xfrm>
            <a:off x="8037918" y="511725"/>
            <a:ext cx="4260071" cy="59136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900A26-D126-0841-89E4-063D0406AE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820"/>
          <a:stretch/>
        </p:blipFill>
        <p:spPr>
          <a:xfrm>
            <a:off x="8028486" y="3530961"/>
            <a:ext cx="3868147" cy="31134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16FFA1-2ADC-F440-8B00-AA81EA488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853"/>
            <a:ext cx="12192000" cy="587140"/>
          </a:xfrm>
          <a:solidFill>
            <a:srgbClr val="008E00"/>
          </a:solidFill>
        </p:spPr>
        <p:txBody>
          <a:bodyPr lIns="0" tIns="0" rIns="0" bIns="0">
            <a:normAutofit/>
          </a:bodyPr>
          <a:lstStyle/>
          <a:p>
            <a:pPr algn="ctr"/>
            <a:r>
              <a:rPr lang="en-US" sz="2800" b="1" cap="all" spc="-26" dirty="0">
                <a:solidFill>
                  <a:schemeClr val="bg1"/>
                </a:solidFill>
                <a:latin typeface="+mn-lt"/>
                <a:ea typeface="Gungsuh" panose="02030600000101010101" pitchFamily="18" charset="-127"/>
              </a:rPr>
              <a:t>VESDR LAI: version 2 versus version 1</a:t>
            </a:r>
            <a:endParaRPr lang="en-US" altLang="en-US" sz="2800" b="1" cap="all" spc="-26" dirty="0">
              <a:solidFill>
                <a:schemeClr val="bg1"/>
              </a:solidFill>
              <a:latin typeface="+mn-lt"/>
              <a:ea typeface="Gungsuh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CBD7D7-854D-9849-BAB6-C7EEE9AFA8F5}"/>
              </a:ext>
            </a:extLst>
          </p:cNvPr>
          <p:cNvSpPr txBox="1"/>
          <p:nvPr/>
        </p:nvSpPr>
        <p:spPr>
          <a:xfrm>
            <a:off x="9745745" y="4441386"/>
            <a:ext cx="107465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/>
              <a:t>Version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1AFF27-EBE2-7D4F-A8E3-258D36E2AF4D}"/>
              </a:ext>
            </a:extLst>
          </p:cNvPr>
          <p:cNvSpPr txBox="1"/>
          <p:nvPr/>
        </p:nvSpPr>
        <p:spPr>
          <a:xfrm>
            <a:off x="12661" y="6073169"/>
            <a:ext cx="7720458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Comic Sans MS" panose="030F0902030302020204" pitchFamily="66" charset="0"/>
              </a:rPr>
              <a:t>More LAIs between 2-3 in regions where EBF occupies ~50% of 10 km pixel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09A6DC-1532-7B42-B8FC-892B862A435E}"/>
              </a:ext>
            </a:extLst>
          </p:cNvPr>
          <p:cNvSpPr txBox="1"/>
          <p:nvPr/>
        </p:nvSpPr>
        <p:spPr>
          <a:xfrm>
            <a:off x="1788421" y="5531959"/>
            <a:ext cx="17459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C6 MODIS LAI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9CF80E-E2EA-D546-8B17-09BD0B36AA85}"/>
              </a:ext>
            </a:extLst>
          </p:cNvPr>
          <p:cNvSpPr txBox="1"/>
          <p:nvPr/>
        </p:nvSpPr>
        <p:spPr>
          <a:xfrm>
            <a:off x="5537730" y="5529160"/>
            <a:ext cx="17459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V2 EPIC LAI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5D624F53-8BB1-724B-A63D-E0467C67788F}"/>
              </a:ext>
            </a:extLst>
          </p:cNvPr>
          <p:cNvSpPr/>
          <p:nvPr/>
        </p:nvSpPr>
        <p:spPr>
          <a:xfrm rot="2449383">
            <a:off x="5614730" y="2072184"/>
            <a:ext cx="162804" cy="664728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470EB972-CBEB-2947-AF58-21CC098B3D71}"/>
              </a:ext>
            </a:extLst>
          </p:cNvPr>
          <p:cNvSpPr/>
          <p:nvPr/>
        </p:nvSpPr>
        <p:spPr>
          <a:xfrm rot="2449383">
            <a:off x="1785124" y="2072184"/>
            <a:ext cx="162804" cy="664728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7912DE48-1616-D344-B1C7-CA44BFCB30E6}"/>
              </a:ext>
            </a:extLst>
          </p:cNvPr>
          <p:cNvSpPr/>
          <p:nvPr/>
        </p:nvSpPr>
        <p:spPr>
          <a:xfrm rot="2449383">
            <a:off x="6142612" y="2068970"/>
            <a:ext cx="162804" cy="664728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A017B581-8C51-0B41-9129-CF31A5617F7C}"/>
              </a:ext>
            </a:extLst>
          </p:cNvPr>
          <p:cNvSpPr/>
          <p:nvPr/>
        </p:nvSpPr>
        <p:spPr>
          <a:xfrm rot="2449383">
            <a:off x="2282633" y="2068969"/>
            <a:ext cx="162804" cy="664728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E0FCF0C7-6463-C541-8650-97E3007E5597}"/>
              </a:ext>
            </a:extLst>
          </p:cNvPr>
          <p:cNvSpPr/>
          <p:nvPr/>
        </p:nvSpPr>
        <p:spPr>
          <a:xfrm rot="2449383">
            <a:off x="9748261" y="2068966"/>
            <a:ext cx="162804" cy="664728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6484DBA3-BC4D-454E-ADF5-623962B120B8}"/>
              </a:ext>
            </a:extLst>
          </p:cNvPr>
          <p:cNvSpPr/>
          <p:nvPr/>
        </p:nvSpPr>
        <p:spPr>
          <a:xfrm rot="2449383">
            <a:off x="10201670" y="2106908"/>
            <a:ext cx="162804" cy="664728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61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17AD1FB-907D-214F-8CD5-D7045F69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42501"/>
            <a:ext cx="2743200" cy="365125"/>
          </a:xfrm>
        </p:spPr>
        <p:txBody>
          <a:bodyPr/>
          <a:lstStyle/>
          <a:p>
            <a:fld id="{B630AC94-6C18-204F-A50B-E24C39DAB5A9}" type="slidenum">
              <a:rPr lang="en-US" smtClean="0"/>
              <a:t>9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16FFA1-2ADC-F440-8B00-AA81EA488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18746"/>
          </a:xfrm>
          <a:solidFill>
            <a:srgbClr val="008E00"/>
          </a:solidFill>
        </p:spPr>
        <p:txBody>
          <a:bodyPr lIns="0" tIns="0" rIns="0" bIns="0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VERSION 2 EPIC VESDR EARTH REFLECTOR TYPE INDEX</a:t>
            </a:r>
            <a:endParaRPr lang="en-US" altLang="en-US" sz="1800" b="1" spc="-45" dirty="0">
              <a:solidFill>
                <a:schemeClr val="bg1"/>
              </a:solidFill>
              <a:latin typeface="+mn-lt"/>
              <a:ea typeface="Gungsuh" panose="02030600000101010101" pitchFamily="18" charset="-127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B8A620D1-868A-E342-850B-8FBF2D673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9025" y="3865584"/>
            <a:ext cx="7593106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2000" b="1" dirty="0">
                <a:solidFill>
                  <a:srgbClr val="0000FF"/>
                </a:solidFill>
                <a:latin typeface="Comic Sans MS"/>
              </a:rPr>
              <a:t>We developed an Earth Reflector Type Index (ERTI) </a:t>
            </a:r>
            <a:r>
              <a:rPr lang="en-US" sz="2000" b="1" dirty="0">
                <a:solidFill>
                  <a:srgbClr val="0000FF"/>
                </a:solidFill>
                <a:latin typeface="Comic Sans MS"/>
                <a:cs typeface="Comic Sans MS"/>
              </a:rPr>
              <a:t>that </a:t>
            </a:r>
            <a:r>
              <a:rPr lang="en-US" sz="2000" b="1" dirty="0">
                <a:solidFill>
                  <a:srgbClr val="0000FF"/>
                </a:solidFill>
                <a:latin typeface="Comic Sans MS"/>
              </a:rPr>
              <a:t>reliably discriminate between major Earth components: clouds, cloud-free ocean, bare and vegetated lands. ERTI was used to analyze Earth spectral reflectivity.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0884E9F-2698-2849-97D2-D3A53B212694}"/>
              </a:ext>
            </a:extLst>
          </p:cNvPr>
          <p:cNvGrpSpPr/>
          <p:nvPr/>
        </p:nvGrpSpPr>
        <p:grpSpPr>
          <a:xfrm>
            <a:off x="386174" y="3665787"/>
            <a:ext cx="3451555" cy="3031481"/>
            <a:chOff x="386174" y="3665787"/>
            <a:chExt cx="3451555" cy="303148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5FE209F-E830-784C-9E15-3306C28FDA89}"/>
                </a:ext>
              </a:extLst>
            </p:cNvPr>
            <p:cNvSpPr txBox="1"/>
            <p:nvPr/>
          </p:nvSpPr>
          <p:spPr>
            <a:xfrm>
              <a:off x="503072" y="3665787"/>
              <a:ext cx="321775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/>
                <a:t>Spectrally invariant approximation of canopy BRF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BE30C43-7872-C74E-B355-826C6D7C9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174" y="3865584"/>
              <a:ext cx="3451555" cy="283168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31EA267-B789-C34D-8C26-FE585A29F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63" y="518746"/>
            <a:ext cx="6579160" cy="298283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273D01A-96FE-DC4C-A692-5597FB92AFFA}"/>
              </a:ext>
            </a:extLst>
          </p:cNvPr>
          <p:cNvSpPr/>
          <p:nvPr/>
        </p:nvSpPr>
        <p:spPr>
          <a:xfrm>
            <a:off x="7042945" y="683379"/>
            <a:ext cx="4811709" cy="2708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6213" indent="-176213">
              <a:buFont typeface="Wingdings" pitchFamily="2" charset="2"/>
              <a:buChar char="Ø"/>
            </a:pPr>
            <a:r>
              <a:rPr lang="en-US" sz="1600" dirty="0"/>
              <a:t>Over the course of a year a distant observer sees  about 59.7% of the sunlit Earth’s area covered by clouds, 26.4%, 12.5%, 1.4%  for cloud-free ocean, bare land and vegetation</a:t>
            </a:r>
            <a:r>
              <a:rPr lang="en-US" sz="1600" baseline="30000" dirty="0"/>
              <a:t>1</a:t>
            </a:r>
          </a:p>
          <a:p>
            <a:pPr marL="176213" indent="-176213">
              <a:buFont typeface="Wingdings" pitchFamily="2" charset="2"/>
              <a:buChar char="Ø"/>
            </a:pPr>
            <a:r>
              <a:rPr lang="en-US" sz="1600" dirty="0"/>
              <a:t>Contributions of clouds, cloud free ocean, land and vegetation  to Earth reflectivity depend on wavelength and vary between 76% and 82%, 6% and 16%, 0.6% and 1.8%</a:t>
            </a:r>
            <a:r>
              <a:rPr lang="en-US" sz="1600" baseline="30000" dirty="0"/>
              <a:t>1</a:t>
            </a:r>
          </a:p>
          <a:p>
            <a:pPr marL="176213" indent="-176213">
              <a:buFont typeface="Wingdings" pitchFamily="2" charset="2"/>
              <a:buChar char="Ø"/>
            </a:pPr>
            <a:r>
              <a:rPr lang="en-US" sz="1600" dirty="0"/>
              <a:t>Green vegetation contributes significantly to the NIR Earth reflectance when the South and North Americas appear on the sunlit Earth</a:t>
            </a:r>
            <a:r>
              <a:rPr lang="en-US" sz="1600" baseline="30000" dirty="0"/>
              <a:t>2</a:t>
            </a:r>
            <a:endParaRPr lang="en-US" sz="16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6E9B5E-12CA-3642-93B6-FA595ADCBF0D}"/>
              </a:ext>
            </a:extLst>
          </p:cNvPr>
          <p:cNvSpPr/>
          <p:nvPr/>
        </p:nvSpPr>
        <p:spPr>
          <a:xfrm>
            <a:off x="4399025" y="5460693"/>
            <a:ext cx="7519231" cy="9618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200" dirty="0">
                <a:solidFill>
                  <a:srgbClr val="FF0000"/>
                </a:solidFill>
              </a:rPr>
              <a:t>1] Song et al., (2018). Implications of Whole-Disc DSCOVR EPIC Spectral Observations for Estimating Earth's Spectral Reflectivity Based on Low-Earth-Orbiting and Geostationary Observations. </a:t>
            </a:r>
            <a:r>
              <a:rPr lang="en-US" sz="1200" i="1" dirty="0">
                <a:solidFill>
                  <a:srgbClr val="FF0000"/>
                </a:solidFill>
              </a:rPr>
              <a:t>Remote Sensing</a:t>
            </a:r>
            <a:r>
              <a:rPr lang="en-US" sz="1200" dirty="0">
                <a:solidFill>
                  <a:srgbClr val="FF0000"/>
                </a:solidFill>
              </a:rPr>
              <a:t>, 10, 10.3390/rs10101594</a:t>
            </a:r>
          </a:p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[2] Wen et al, (2019) A Relationship Between Blue and Near-IR Global Spectral Reflectance and the Response of Global Average Reflectance to Change in Cloud Cover Observed From EPIC. 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Earth and Space Science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6, doi:10.1029/2019EA000664</a:t>
            </a:r>
            <a:endParaRPr lang="en-US" sz="1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915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6833</TotalTime>
  <Words>1390</Words>
  <Application>Microsoft Macintosh PowerPoint</Application>
  <PresentationFormat>Widescreen</PresentationFormat>
  <Paragraphs>209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等线</vt:lpstr>
      <vt:lpstr>Gungsuh</vt:lpstr>
      <vt:lpstr>ＭＳ Ｐゴシック</vt:lpstr>
      <vt:lpstr>宋体</vt:lpstr>
      <vt:lpstr>Arial</vt:lpstr>
      <vt:lpstr>Calibri</vt:lpstr>
      <vt:lpstr>Calibri Light</vt:lpstr>
      <vt:lpstr>Cambria</vt:lpstr>
      <vt:lpstr>Cambria Math</vt:lpstr>
      <vt:lpstr>Comic Sans MS</vt:lpstr>
      <vt:lpstr>Comic Sans MS Bold</vt:lpstr>
      <vt:lpstr>System Font Regular</vt:lpstr>
      <vt:lpstr>Times</vt:lpstr>
      <vt:lpstr>Times New Roman</vt:lpstr>
      <vt:lpstr>Wingdings</vt:lpstr>
      <vt:lpstr>Office Theme</vt:lpstr>
      <vt:lpstr>PowerPoint Presentation</vt:lpstr>
      <vt:lpstr>VERSION 2 VESDR:  PRODUCT DESCRIPTION</vt:lpstr>
      <vt:lpstr>4 rotated SIN projections with center meridian at 20o, 110o, -160o and -70o</vt:lpstr>
      <vt:lpstr>Version 2 Ancillary science data product: 10 km Land Cover Map</vt:lpstr>
      <vt:lpstr>VERSION 2 ANCILLARY SCIENCE DATA PRODUCT: BIOME TYPES WITHIN 10 KM EPIC PIXEL</vt:lpstr>
      <vt:lpstr>Version 2 EPIC VESDR: 10 km NDVI, FPAR, SLAI, DASF</vt:lpstr>
      <vt:lpstr>VESDR LAI: version 2 versus version 1</vt:lpstr>
      <vt:lpstr>VESDR LAI: version 2 versus version 1</vt:lpstr>
      <vt:lpstr>VERSION 2 EPIC VESDR EARTH REFLECTOR TYPE INDEX</vt:lpstr>
      <vt:lpstr>VERSION 2 EPIC VESDR EARTH REFLECTOR TYPE INDEX</vt:lpstr>
      <vt:lpstr>VERSION 2 EPIC VESDR EARTH REFLECTOR TYPE INDEX</vt:lpstr>
      <vt:lpstr>VERSION 2 EPIC VESDR EARTH REFLECTOR TYPE INDEX</vt:lpstr>
      <vt:lpstr>VERSION 2 EPIC VESDR SCATTERING COEFFICIENT</vt:lpstr>
      <vt:lpstr>VERSION 1 EPIC VESDR SCATTERING COEFFICIENT</vt:lpstr>
      <vt:lpstr>SUMMARY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Knjazihhin, Juri</dc:creator>
  <cp:lastModifiedBy>Knjazihhin, Juri</cp:lastModifiedBy>
  <cp:revision>286</cp:revision>
  <dcterms:created xsi:type="dcterms:W3CDTF">2018-07-20T21:41:59Z</dcterms:created>
  <dcterms:modified xsi:type="dcterms:W3CDTF">2020-10-23T12:49:40Z</dcterms:modified>
</cp:coreProperties>
</file>