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1" r:id="rId4"/>
    <p:sldId id="259" r:id="rId5"/>
    <p:sldId id="260" r:id="rId6"/>
    <p:sldId id="272" r:id="rId7"/>
    <p:sldId id="273" r:id="rId8"/>
    <p:sldId id="274" r:id="rId9"/>
    <p:sldId id="275" r:id="rId10"/>
    <p:sldId id="262" r:id="rId11"/>
    <p:sldId id="264" r:id="rId12"/>
    <p:sldId id="276" r:id="rId13"/>
    <p:sldId id="263" r:id="rId14"/>
    <p:sldId id="265" r:id="rId15"/>
    <p:sldId id="266" r:id="rId16"/>
    <p:sldId id="267" r:id="rId17"/>
    <p:sldId id="268" r:id="rId18"/>
    <p:sldId id="277" r:id="rId19"/>
    <p:sldId id="270" r:id="rId20"/>
    <p:sldId id="269"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05214-765E-4CB6-980A-47FE7B65C141}" type="datetimeFigureOut">
              <a:rPr lang="en-US" smtClean="0"/>
              <a:t>10/5/2020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3A4951-7204-4D26-99FB-B3BB4080A02E}" type="slidenum">
              <a:rPr lang="en-US" smtClean="0"/>
              <a:t>‹#›</a:t>
            </a:fld>
            <a:endParaRPr lang="en-US"/>
          </a:p>
        </p:txBody>
      </p:sp>
    </p:spTree>
    <p:extLst>
      <p:ext uri="{BB962C8B-B14F-4D97-AF65-F5344CB8AC3E}">
        <p14:creationId xmlns:p14="http://schemas.microsoft.com/office/powerpoint/2010/main" val="139805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A4951-7204-4D26-99FB-B3BB4080A02E}" type="slidenum">
              <a:rPr lang="en-US" smtClean="0"/>
              <a:t>10</a:t>
            </a:fld>
            <a:endParaRPr lang="en-US"/>
          </a:p>
        </p:txBody>
      </p:sp>
    </p:spTree>
    <p:extLst>
      <p:ext uri="{BB962C8B-B14F-4D97-AF65-F5344CB8AC3E}">
        <p14:creationId xmlns:p14="http://schemas.microsoft.com/office/powerpoint/2010/main" val="19463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43CA1C-61AA-40A6-8352-BB8646792829}"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D3BB1-DB12-47A0-BED6-178BD656A78D}" type="slidenum">
              <a:rPr lang="en-US" smtClean="0"/>
              <a:t>‹#›</a:t>
            </a:fld>
            <a:endParaRPr lang="en-US"/>
          </a:p>
        </p:txBody>
      </p:sp>
    </p:spTree>
    <p:extLst>
      <p:ext uri="{BB962C8B-B14F-4D97-AF65-F5344CB8AC3E}">
        <p14:creationId xmlns:p14="http://schemas.microsoft.com/office/powerpoint/2010/main" val="1889450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3CA1C-61AA-40A6-8352-BB8646792829}"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D3BB1-DB12-47A0-BED6-178BD656A78D}" type="slidenum">
              <a:rPr lang="en-US" smtClean="0"/>
              <a:t>‹#›</a:t>
            </a:fld>
            <a:endParaRPr lang="en-US"/>
          </a:p>
        </p:txBody>
      </p:sp>
    </p:spTree>
    <p:extLst>
      <p:ext uri="{BB962C8B-B14F-4D97-AF65-F5344CB8AC3E}">
        <p14:creationId xmlns:p14="http://schemas.microsoft.com/office/powerpoint/2010/main" val="100349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3CA1C-61AA-40A6-8352-BB8646792829}"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D3BB1-DB12-47A0-BED6-178BD656A78D}" type="slidenum">
              <a:rPr lang="en-US" smtClean="0"/>
              <a:t>‹#›</a:t>
            </a:fld>
            <a:endParaRPr lang="en-US"/>
          </a:p>
        </p:txBody>
      </p:sp>
    </p:spTree>
    <p:extLst>
      <p:ext uri="{BB962C8B-B14F-4D97-AF65-F5344CB8AC3E}">
        <p14:creationId xmlns:p14="http://schemas.microsoft.com/office/powerpoint/2010/main" val="94466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3CA1C-61AA-40A6-8352-BB8646792829}"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D3BB1-DB12-47A0-BED6-178BD656A78D}" type="slidenum">
              <a:rPr lang="en-US" smtClean="0"/>
              <a:t>‹#›</a:t>
            </a:fld>
            <a:endParaRPr lang="en-US"/>
          </a:p>
        </p:txBody>
      </p:sp>
    </p:spTree>
    <p:extLst>
      <p:ext uri="{BB962C8B-B14F-4D97-AF65-F5344CB8AC3E}">
        <p14:creationId xmlns:p14="http://schemas.microsoft.com/office/powerpoint/2010/main" val="26170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3CA1C-61AA-40A6-8352-BB8646792829}" type="datetimeFigureOut">
              <a:rPr lang="en-US" smtClean="0"/>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D3BB1-DB12-47A0-BED6-178BD656A78D}" type="slidenum">
              <a:rPr lang="en-US" smtClean="0"/>
              <a:t>‹#›</a:t>
            </a:fld>
            <a:endParaRPr lang="en-US"/>
          </a:p>
        </p:txBody>
      </p:sp>
    </p:spTree>
    <p:extLst>
      <p:ext uri="{BB962C8B-B14F-4D97-AF65-F5344CB8AC3E}">
        <p14:creationId xmlns:p14="http://schemas.microsoft.com/office/powerpoint/2010/main" val="67210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43CA1C-61AA-40A6-8352-BB8646792829}"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D3BB1-DB12-47A0-BED6-178BD656A78D}" type="slidenum">
              <a:rPr lang="en-US" smtClean="0"/>
              <a:t>‹#›</a:t>
            </a:fld>
            <a:endParaRPr lang="en-US"/>
          </a:p>
        </p:txBody>
      </p:sp>
    </p:spTree>
    <p:extLst>
      <p:ext uri="{BB962C8B-B14F-4D97-AF65-F5344CB8AC3E}">
        <p14:creationId xmlns:p14="http://schemas.microsoft.com/office/powerpoint/2010/main" val="331892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43CA1C-61AA-40A6-8352-BB8646792829}" type="datetimeFigureOut">
              <a:rPr lang="en-US" smtClean="0"/>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2D3BB1-DB12-47A0-BED6-178BD656A78D}" type="slidenum">
              <a:rPr lang="en-US" smtClean="0"/>
              <a:t>‹#›</a:t>
            </a:fld>
            <a:endParaRPr lang="en-US"/>
          </a:p>
        </p:txBody>
      </p:sp>
    </p:spTree>
    <p:extLst>
      <p:ext uri="{BB962C8B-B14F-4D97-AF65-F5344CB8AC3E}">
        <p14:creationId xmlns:p14="http://schemas.microsoft.com/office/powerpoint/2010/main" val="150858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43CA1C-61AA-40A6-8352-BB8646792829}" type="datetimeFigureOut">
              <a:rPr lang="en-US" smtClean="0"/>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2D3BB1-DB12-47A0-BED6-178BD656A78D}" type="slidenum">
              <a:rPr lang="en-US" smtClean="0"/>
              <a:t>‹#›</a:t>
            </a:fld>
            <a:endParaRPr lang="en-US"/>
          </a:p>
        </p:txBody>
      </p:sp>
    </p:spTree>
    <p:extLst>
      <p:ext uri="{BB962C8B-B14F-4D97-AF65-F5344CB8AC3E}">
        <p14:creationId xmlns:p14="http://schemas.microsoft.com/office/powerpoint/2010/main" val="111050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3CA1C-61AA-40A6-8352-BB8646792829}" type="datetimeFigureOut">
              <a:rPr lang="en-US" smtClean="0"/>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2D3BB1-DB12-47A0-BED6-178BD656A78D}" type="slidenum">
              <a:rPr lang="en-US" smtClean="0"/>
              <a:t>‹#›</a:t>
            </a:fld>
            <a:endParaRPr lang="en-US"/>
          </a:p>
        </p:txBody>
      </p:sp>
    </p:spTree>
    <p:extLst>
      <p:ext uri="{BB962C8B-B14F-4D97-AF65-F5344CB8AC3E}">
        <p14:creationId xmlns:p14="http://schemas.microsoft.com/office/powerpoint/2010/main" val="231226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3CA1C-61AA-40A6-8352-BB8646792829}"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D3BB1-DB12-47A0-BED6-178BD656A78D}" type="slidenum">
              <a:rPr lang="en-US" smtClean="0"/>
              <a:t>‹#›</a:t>
            </a:fld>
            <a:endParaRPr lang="en-US"/>
          </a:p>
        </p:txBody>
      </p:sp>
    </p:spTree>
    <p:extLst>
      <p:ext uri="{BB962C8B-B14F-4D97-AF65-F5344CB8AC3E}">
        <p14:creationId xmlns:p14="http://schemas.microsoft.com/office/powerpoint/2010/main" val="7625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3CA1C-61AA-40A6-8352-BB8646792829}" type="datetimeFigureOut">
              <a:rPr lang="en-US" smtClean="0"/>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D3BB1-DB12-47A0-BED6-178BD656A78D}" type="slidenum">
              <a:rPr lang="en-US" smtClean="0"/>
              <a:t>‹#›</a:t>
            </a:fld>
            <a:endParaRPr lang="en-US"/>
          </a:p>
        </p:txBody>
      </p:sp>
    </p:spTree>
    <p:extLst>
      <p:ext uri="{BB962C8B-B14F-4D97-AF65-F5344CB8AC3E}">
        <p14:creationId xmlns:p14="http://schemas.microsoft.com/office/powerpoint/2010/main" val="26006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3CA1C-61AA-40A6-8352-BB8646792829}" type="datetimeFigureOut">
              <a:rPr lang="en-US" smtClean="0"/>
              <a:t>10/5/2020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D3BB1-DB12-47A0-BED6-178BD656A78D}" type="slidenum">
              <a:rPr lang="en-US" smtClean="0"/>
              <a:t>‹#›</a:t>
            </a:fld>
            <a:endParaRPr lang="en-US"/>
          </a:p>
        </p:txBody>
      </p:sp>
    </p:spTree>
    <p:extLst>
      <p:ext uri="{BB962C8B-B14F-4D97-AF65-F5344CB8AC3E}">
        <p14:creationId xmlns:p14="http://schemas.microsoft.com/office/powerpoint/2010/main" val="3057194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75314"/>
            <a:ext cx="6400800" cy="1295400"/>
          </a:xfrm>
        </p:spPr>
        <p:txBody>
          <a:bodyPr>
            <a:normAutofit/>
          </a:bodyPr>
          <a:lstStyle/>
          <a:p>
            <a:r>
              <a:rPr lang="en-US" dirty="0" smtClean="0"/>
              <a:t>Liang-Kang Huang, Alexander Cede, Matt </a:t>
            </a:r>
            <a:r>
              <a:rPr lang="en-US" dirty="0" err="1" smtClean="0"/>
              <a:t>Kowalewski</a:t>
            </a:r>
            <a:r>
              <a:rPr lang="en-US" dirty="0" smtClean="0"/>
              <a:t> and Jay Herman</a:t>
            </a:r>
            <a:endParaRPr lang="en-US" dirty="0"/>
          </a:p>
        </p:txBody>
      </p:sp>
      <p:sp>
        <p:nvSpPr>
          <p:cNvPr id="4" name="Title 1"/>
          <p:cNvSpPr>
            <a:spLocks noGrp="1"/>
          </p:cNvSpPr>
          <p:nvPr>
            <p:ph type="ctrTitle"/>
          </p:nvPr>
        </p:nvSpPr>
        <p:spPr>
          <a:xfrm>
            <a:off x="685800" y="2130425"/>
            <a:ext cx="7772400" cy="1470025"/>
          </a:xfrm>
        </p:spPr>
        <p:txBody>
          <a:bodyPr/>
          <a:lstStyle/>
          <a:p>
            <a:r>
              <a:rPr lang="en-US" dirty="0"/>
              <a:t>Updated EPIC UV Channel </a:t>
            </a:r>
            <a:r>
              <a:rPr lang="en-US" dirty="0" smtClean="0"/>
              <a:t>Albedo Calibrations</a:t>
            </a:r>
            <a:endParaRPr lang="en-US" dirty="0"/>
          </a:p>
        </p:txBody>
      </p:sp>
      <p:sp>
        <p:nvSpPr>
          <p:cNvPr id="6"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pitchFamily="34" charset="0"/>
                <a:ea typeface="inherit"/>
                <a:cs typeface="Arial" pitchFamily="34" charset="0"/>
              </a:rPr>
              <a:t>DSCOVR Science Team Meeting Oct. 6-8 2020</a:t>
            </a: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0" y="0"/>
            <a:ext cx="25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50784"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Segoe UI" pitchFamily="34" charset="0"/>
                <a:ea typeface="inherit"/>
                <a:cs typeface="Segoe UI" pitchFamily="34" charset="0"/>
              </a:rPr>
              <a:t>MA</a:t>
            </a:r>
            <a:endParaRPr kumimoji="0" lang="en-US"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Segoe UI" pitchFamily="34" charset="0"/>
                <a:cs typeface="Segoe UI" pitchFamily="34" charset="0"/>
              </a:rPr>
              <a:t/>
            </a:r>
            <a:br>
              <a:rPr kumimoji="0" lang="en-US" altLang="en-US" sz="1000" b="0" i="0" u="none" strike="noStrike" cap="none" normalizeH="0" baseline="0" smtClean="0">
                <a:ln>
                  <a:noFill/>
                </a:ln>
                <a:solidFill>
                  <a:srgbClr val="000000"/>
                </a:solidFill>
                <a:effectLst/>
                <a:latin typeface="Segoe UI" pitchFamily="34" charset="0"/>
                <a:cs typeface="Segoe UI"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1447800" y="5334000"/>
            <a:ext cx="6248400" cy="461665"/>
          </a:xfrm>
          <a:prstGeom prst="rect">
            <a:avLst/>
          </a:prstGeom>
          <a:noFill/>
        </p:spPr>
        <p:txBody>
          <a:bodyPr wrap="square" rtlCol="0">
            <a:spAutoFit/>
          </a:bodyPr>
          <a:lstStyle/>
          <a:p>
            <a:pPr algn="ctr"/>
            <a:r>
              <a:rPr lang="en-US" sz="2400" dirty="0"/>
              <a:t>DSCOVR Science Team Meeting (Oct. 6-8 2020)</a:t>
            </a:r>
          </a:p>
        </p:txBody>
      </p:sp>
    </p:spTree>
    <p:extLst>
      <p:ext uri="{BB962C8B-B14F-4D97-AF65-F5344CB8AC3E}">
        <p14:creationId xmlns:p14="http://schemas.microsoft.com/office/powerpoint/2010/main" val="242974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43202"/>
            <a:ext cx="7696200" cy="523220"/>
          </a:xfrm>
          <a:prstGeom prst="rect">
            <a:avLst/>
          </a:prstGeom>
          <a:noFill/>
        </p:spPr>
        <p:txBody>
          <a:bodyPr wrap="square" rtlCol="0">
            <a:spAutoFit/>
          </a:bodyPr>
          <a:lstStyle/>
          <a:p>
            <a:r>
              <a:rPr lang="en-US" sz="2800" dirty="0" smtClean="0"/>
              <a:t>Eight Lunar Measurement Sequences </a:t>
            </a:r>
            <a:r>
              <a:rPr lang="en-US" sz="2800" dirty="0"/>
              <a:t>M</a:t>
            </a:r>
            <a:r>
              <a:rPr lang="en-US" sz="2800" dirty="0" smtClean="0"/>
              <a:t>apping CCD  </a:t>
            </a:r>
            <a:endParaRPr lang="en-US" sz="28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0831"/>
            <a:ext cx="8472488" cy="622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3400" y="1676399"/>
            <a:ext cx="4876800" cy="646331"/>
          </a:xfrm>
          <a:prstGeom prst="rect">
            <a:avLst/>
          </a:prstGeom>
          <a:noFill/>
        </p:spPr>
        <p:txBody>
          <a:bodyPr wrap="square" rtlCol="0">
            <a:spAutoFit/>
          </a:bodyPr>
          <a:lstStyle/>
          <a:p>
            <a:r>
              <a:rPr lang="en-US" b="1" dirty="0" smtClean="0">
                <a:solidFill>
                  <a:srgbClr val="FF0000"/>
                </a:solidFill>
              </a:rPr>
              <a:t>Lunar </a:t>
            </a:r>
            <a:r>
              <a:rPr lang="en-US" b="1" dirty="0">
                <a:solidFill>
                  <a:srgbClr val="FF0000"/>
                </a:solidFill>
              </a:rPr>
              <a:t>b</a:t>
            </a:r>
            <a:r>
              <a:rPr lang="en-US" b="1" dirty="0" smtClean="0">
                <a:solidFill>
                  <a:srgbClr val="FF0000"/>
                </a:solidFill>
              </a:rPr>
              <a:t>rightness strongly depends on </a:t>
            </a:r>
          </a:p>
          <a:p>
            <a:r>
              <a:rPr lang="en-US" b="1" dirty="0">
                <a:solidFill>
                  <a:srgbClr val="FF0000"/>
                </a:solidFill>
              </a:rPr>
              <a:t>b</a:t>
            </a:r>
            <a:r>
              <a:rPr lang="en-US" b="1" dirty="0" smtClean="0">
                <a:solidFill>
                  <a:srgbClr val="FF0000"/>
                </a:solidFill>
              </a:rPr>
              <a:t>oth illuminated side and viewing direction!!!</a:t>
            </a:r>
            <a:endParaRPr lang="en-US" b="1" dirty="0">
              <a:solidFill>
                <a:srgbClr val="FF0000"/>
              </a:solidFill>
            </a:endParaRPr>
          </a:p>
        </p:txBody>
      </p:sp>
      <p:sp>
        <p:nvSpPr>
          <p:cNvPr id="6" name="Down Arrow 5"/>
          <p:cNvSpPr/>
          <p:nvPr/>
        </p:nvSpPr>
        <p:spPr>
          <a:xfrm>
            <a:off x="2743200" y="2322731"/>
            <a:ext cx="228600" cy="3442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19200" y="3540756"/>
            <a:ext cx="7391400" cy="369332"/>
          </a:xfrm>
          <a:prstGeom prst="rect">
            <a:avLst/>
          </a:prstGeom>
          <a:noFill/>
        </p:spPr>
        <p:txBody>
          <a:bodyPr wrap="square" rtlCol="0">
            <a:spAutoFit/>
          </a:bodyPr>
          <a:lstStyle/>
          <a:p>
            <a:r>
              <a:rPr lang="en-US" b="1" dirty="0" smtClean="0">
                <a:solidFill>
                  <a:srgbClr val="00B050"/>
                </a:solidFill>
              </a:rPr>
              <a:t>Consecutive measurements ~20 minutes apart to limit changes in geometry </a:t>
            </a:r>
            <a:endParaRPr lang="en-US" b="1" dirty="0">
              <a:solidFill>
                <a:srgbClr val="00B050"/>
              </a:solidFill>
            </a:endParaRPr>
          </a:p>
        </p:txBody>
      </p:sp>
      <p:sp>
        <p:nvSpPr>
          <p:cNvPr id="8" name="TextBox 7"/>
          <p:cNvSpPr txBox="1"/>
          <p:nvPr/>
        </p:nvSpPr>
        <p:spPr>
          <a:xfrm>
            <a:off x="5105400" y="4114800"/>
            <a:ext cx="3200400" cy="369332"/>
          </a:xfrm>
          <a:prstGeom prst="rect">
            <a:avLst/>
          </a:prstGeom>
          <a:noFill/>
        </p:spPr>
        <p:txBody>
          <a:bodyPr wrap="square" rtlCol="0">
            <a:spAutoFit/>
          </a:bodyPr>
          <a:lstStyle/>
          <a:p>
            <a:r>
              <a:rPr lang="en-US" b="1" dirty="0" smtClean="0">
                <a:solidFill>
                  <a:srgbClr val="00B050"/>
                </a:solidFill>
              </a:rPr>
              <a:t>&lt;1</a:t>
            </a:r>
            <a:r>
              <a:rPr lang="en-US" b="1" baseline="30000" dirty="0" smtClean="0">
                <a:solidFill>
                  <a:srgbClr val="00B050"/>
                </a:solidFill>
              </a:rPr>
              <a:t>o</a:t>
            </a:r>
            <a:r>
              <a:rPr lang="en-US" b="1" dirty="0" smtClean="0">
                <a:solidFill>
                  <a:srgbClr val="00B050"/>
                </a:solidFill>
              </a:rPr>
              <a:t> change in illumination </a:t>
            </a:r>
            <a:endParaRPr lang="en-US" b="1" dirty="0">
              <a:solidFill>
                <a:srgbClr val="00B050"/>
              </a:solidFill>
            </a:endParaRPr>
          </a:p>
        </p:txBody>
      </p:sp>
      <p:sp>
        <p:nvSpPr>
          <p:cNvPr id="9" name="TextBox 8"/>
          <p:cNvSpPr txBox="1"/>
          <p:nvPr/>
        </p:nvSpPr>
        <p:spPr>
          <a:xfrm>
            <a:off x="5257800" y="5780314"/>
            <a:ext cx="2743200" cy="369332"/>
          </a:xfrm>
          <a:prstGeom prst="rect">
            <a:avLst/>
          </a:prstGeom>
          <a:noFill/>
        </p:spPr>
        <p:txBody>
          <a:bodyPr wrap="square" rtlCol="0">
            <a:spAutoFit/>
          </a:bodyPr>
          <a:lstStyle/>
          <a:p>
            <a:r>
              <a:rPr lang="en-US" b="1" dirty="0" smtClean="0">
                <a:solidFill>
                  <a:srgbClr val="00B050"/>
                </a:solidFill>
              </a:rPr>
              <a:t>&lt;0.1</a:t>
            </a:r>
            <a:r>
              <a:rPr lang="en-US" b="1" baseline="30000" dirty="0" smtClean="0">
                <a:solidFill>
                  <a:srgbClr val="00B050"/>
                </a:solidFill>
              </a:rPr>
              <a:t>o</a:t>
            </a:r>
            <a:r>
              <a:rPr lang="en-US" b="1" dirty="0" smtClean="0">
                <a:solidFill>
                  <a:srgbClr val="00B050"/>
                </a:solidFill>
              </a:rPr>
              <a:t> in viewing direction</a:t>
            </a:r>
            <a:endParaRPr lang="en-US" b="1" dirty="0">
              <a:solidFill>
                <a:srgbClr val="00B050"/>
              </a:solidFill>
            </a:endParaRPr>
          </a:p>
        </p:txBody>
      </p:sp>
    </p:spTree>
    <p:extLst>
      <p:ext uri="{BB962C8B-B14F-4D97-AF65-F5344CB8AC3E}">
        <p14:creationId xmlns:p14="http://schemas.microsoft.com/office/powerpoint/2010/main" val="1774161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86368"/>
            <a:ext cx="8229600"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Intensity weight centers of lunar images (~200 pixels in radii) are computed for the measurement position on CCD.</a:t>
            </a:r>
            <a:endParaRPr lang="en-US" sz="2400" dirty="0"/>
          </a:p>
          <a:p>
            <a:pPr marL="342900" indent="-342900">
              <a:buFont typeface="Arial" panose="020B0604020202020204" pitchFamily="34" charset="0"/>
              <a:buChar char="•"/>
            </a:pPr>
            <a:r>
              <a:rPr lang="en-US" sz="2400" dirty="0" smtClean="0"/>
              <a:t>Average count rate of all illuminated pixels is subtracted by average of surrounding background.  </a:t>
            </a:r>
          </a:p>
          <a:p>
            <a:pPr marL="342900" indent="-342900">
              <a:buFont typeface="Arial" panose="020B0604020202020204" pitchFamily="34" charset="0"/>
              <a:buChar char="•"/>
            </a:pPr>
            <a:r>
              <a:rPr lang="en-US" sz="2400" dirty="0" smtClean="0"/>
              <a:t>Normalize intensity is computed with the average count rate divided by solar irradiance at solar-moon distance and by GOME lunar albedo.</a:t>
            </a:r>
          </a:p>
          <a:p>
            <a:pPr marL="342900" indent="-342900">
              <a:buFont typeface="Arial" panose="020B0604020202020204" pitchFamily="34" charset="0"/>
              <a:buChar char="•"/>
            </a:pPr>
            <a:r>
              <a:rPr lang="en-US" sz="2400" dirty="0" smtClean="0"/>
              <a:t>No lunar Bi-directional Reflectivity Distribution Function corrections are needed for viewing direction changes (&lt;0.1</a:t>
            </a:r>
            <a:r>
              <a:rPr lang="en-US" sz="2400" baseline="30000" dirty="0" smtClean="0"/>
              <a:t>o</a:t>
            </a:r>
            <a:r>
              <a:rPr lang="en-US" sz="2400" dirty="0" smtClean="0"/>
              <a:t>), neither lunar phase correction for the illumination changes (&lt;1.0</a:t>
            </a:r>
            <a:r>
              <a:rPr lang="en-US" sz="2400" baseline="30000" dirty="0" smtClean="0"/>
              <a:t>o</a:t>
            </a:r>
            <a:r>
              <a:rPr lang="en-US" sz="2400" dirty="0" smtClean="0"/>
              <a:t>) within each measurement sequence.</a:t>
            </a:r>
          </a:p>
          <a:p>
            <a:pPr marL="342900" indent="-342900">
              <a:buFont typeface="Arial" panose="020B0604020202020204" pitchFamily="34" charset="0"/>
              <a:buChar char="•"/>
            </a:pPr>
            <a:r>
              <a:rPr lang="en-US" sz="2400" dirty="0" smtClean="0"/>
              <a:t>Relative sensitivity at large radii are computed as ratios of their normalized intensity to the one closest to CCD center within a given sequence. </a:t>
            </a:r>
          </a:p>
          <a:p>
            <a:pPr marL="342900" indent="-342900">
              <a:buFont typeface="Arial" panose="020B0604020202020204" pitchFamily="34" charset="0"/>
              <a:buChar char="•"/>
            </a:pPr>
            <a:r>
              <a:rPr lang="en-US" sz="2400" dirty="0" smtClean="0"/>
              <a:t>Only 4 channels (325-443 nm) have valid measurements.  </a:t>
            </a:r>
          </a:p>
        </p:txBody>
      </p:sp>
      <p:sp>
        <p:nvSpPr>
          <p:cNvPr id="5" name="TextBox 4"/>
          <p:cNvSpPr txBox="1"/>
          <p:nvPr/>
        </p:nvSpPr>
        <p:spPr>
          <a:xfrm>
            <a:off x="947057" y="457200"/>
            <a:ext cx="7315200" cy="584775"/>
          </a:xfrm>
          <a:prstGeom prst="rect">
            <a:avLst/>
          </a:prstGeom>
          <a:noFill/>
        </p:spPr>
        <p:txBody>
          <a:bodyPr wrap="square" rtlCol="0">
            <a:spAutoFit/>
          </a:bodyPr>
          <a:lstStyle/>
          <a:p>
            <a:pPr algn="ctr"/>
            <a:r>
              <a:rPr lang="en-US" sz="3200" dirty="0" smtClean="0"/>
              <a:t>Processing the Measurement Sequences</a:t>
            </a:r>
            <a:endParaRPr lang="en-US" sz="3200" dirty="0"/>
          </a:p>
        </p:txBody>
      </p:sp>
    </p:spTree>
    <p:extLst>
      <p:ext uri="{BB962C8B-B14F-4D97-AF65-F5344CB8AC3E}">
        <p14:creationId xmlns:p14="http://schemas.microsoft.com/office/powerpoint/2010/main" val="4146432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5" name="TextBox 4"/>
          <p:cNvSpPr txBox="1"/>
          <p:nvPr/>
        </p:nvSpPr>
        <p:spPr>
          <a:xfrm>
            <a:off x="1371600" y="152400"/>
            <a:ext cx="6553200" cy="523220"/>
          </a:xfrm>
          <a:prstGeom prst="rect">
            <a:avLst/>
          </a:prstGeom>
          <a:noFill/>
        </p:spPr>
        <p:txBody>
          <a:bodyPr wrap="square" rtlCol="0">
            <a:spAutoFit/>
          </a:bodyPr>
          <a:lstStyle/>
          <a:p>
            <a:pPr algn="ctr"/>
            <a:r>
              <a:rPr lang="en-US" sz="2800" dirty="0" smtClean="0">
                <a:solidFill>
                  <a:schemeClr val="bg1"/>
                </a:solidFill>
              </a:rPr>
              <a:t>Lunar Intensity Weight Centers On L1a CCD</a:t>
            </a:r>
          </a:p>
        </p:txBody>
      </p:sp>
    </p:spTree>
    <p:extLst>
      <p:ext uri="{BB962C8B-B14F-4D97-AF65-F5344CB8AC3E}">
        <p14:creationId xmlns:p14="http://schemas.microsoft.com/office/powerpoint/2010/main" val="2964272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70170"/>
            <a:ext cx="6553200" cy="4932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100" y="293914"/>
            <a:ext cx="8305800" cy="523220"/>
          </a:xfrm>
          <a:prstGeom prst="rect">
            <a:avLst/>
          </a:prstGeom>
          <a:noFill/>
        </p:spPr>
        <p:txBody>
          <a:bodyPr wrap="square" rtlCol="0">
            <a:spAutoFit/>
          </a:bodyPr>
          <a:lstStyle/>
          <a:p>
            <a:pPr algn="ctr"/>
            <a:r>
              <a:rPr lang="en-US" sz="2800" dirty="0" smtClean="0"/>
              <a:t>Lunar BRDF and Phase Function Measured by EPIC</a:t>
            </a:r>
            <a:endParaRPr lang="en-US" sz="2800" dirty="0"/>
          </a:p>
        </p:txBody>
      </p:sp>
      <p:sp>
        <p:nvSpPr>
          <p:cNvPr id="5" name="TextBox 4"/>
          <p:cNvSpPr txBox="1"/>
          <p:nvPr/>
        </p:nvSpPr>
        <p:spPr>
          <a:xfrm>
            <a:off x="1219200" y="3356205"/>
            <a:ext cx="2916268" cy="646331"/>
          </a:xfrm>
          <a:prstGeom prst="rect">
            <a:avLst/>
          </a:prstGeom>
          <a:noFill/>
        </p:spPr>
        <p:txBody>
          <a:bodyPr wrap="square" rtlCol="0">
            <a:spAutoFit/>
          </a:bodyPr>
          <a:lstStyle/>
          <a:p>
            <a:r>
              <a:rPr lang="en-US" dirty="0" smtClean="0">
                <a:solidFill>
                  <a:srgbClr val="0070C0"/>
                </a:solidFill>
              </a:rPr>
              <a:t>ΔBRDF &lt; 0.4% for 0.1</a:t>
            </a:r>
            <a:r>
              <a:rPr lang="en-US" baseline="30000" dirty="0" smtClean="0">
                <a:solidFill>
                  <a:srgbClr val="0070C0"/>
                </a:solidFill>
              </a:rPr>
              <a:t>o</a:t>
            </a:r>
            <a:r>
              <a:rPr lang="en-US" dirty="0" smtClean="0">
                <a:solidFill>
                  <a:srgbClr val="0070C0"/>
                </a:solidFill>
              </a:rPr>
              <a:t> viewing direction change.</a:t>
            </a:r>
            <a:endParaRPr lang="en-US" dirty="0">
              <a:solidFill>
                <a:srgbClr val="0070C0"/>
              </a:solidFill>
            </a:endParaRPr>
          </a:p>
        </p:txBody>
      </p:sp>
      <p:sp>
        <p:nvSpPr>
          <p:cNvPr id="6" name="TextBox 5"/>
          <p:cNvSpPr txBox="1"/>
          <p:nvPr/>
        </p:nvSpPr>
        <p:spPr>
          <a:xfrm>
            <a:off x="7086600" y="1295399"/>
            <a:ext cx="1905000" cy="3293209"/>
          </a:xfrm>
          <a:prstGeom prst="rect">
            <a:avLst/>
          </a:prstGeom>
          <a:noFill/>
        </p:spPr>
        <p:txBody>
          <a:bodyPr wrap="square" rtlCol="0">
            <a:spAutoFit/>
          </a:bodyPr>
          <a:lstStyle/>
          <a:p>
            <a:r>
              <a:rPr lang="en-US" sz="1600" dirty="0" smtClean="0"/>
              <a:t>The BRDF and phase functions here are used only for estimate uncertainty in the mapping of sensitivity on CCD.</a:t>
            </a:r>
          </a:p>
          <a:p>
            <a:r>
              <a:rPr lang="en-US" sz="1600" dirty="0" smtClean="0"/>
              <a:t>BRDF was measured near the earth full moon illumination (at 180</a:t>
            </a:r>
            <a:r>
              <a:rPr lang="en-US" sz="1600" baseline="30000" dirty="0" smtClean="0"/>
              <a:t>o</a:t>
            </a:r>
            <a:r>
              <a:rPr lang="en-US" sz="1600" dirty="0" smtClean="0"/>
              <a:t>).  The CCD mapping sequences were at different lunar phase angle.   </a:t>
            </a:r>
            <a:endParaRPr lang="en-US" sz="1600" dirty="0"/>
          </a:p>
        </p:txBody>
      </p:sp>
    </p:spTree>
    <p:extLst>
      <p:ext uri="{BB962C8B-B14F-4D97-AF65-F5344CB8AC3E}">
        <p14:creationId xmlns:p14="http://schemas.microsoft.com/office/powerpoint/2010/main" val="1835427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834221"/>
            <a:ext cx="8305801" cy="5957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53392" y="228600"/>
            <a:ext cx="8458200" cy="461665"/>
          </a:xfrm>
          <a:prstGeom prst="rect">
            <a:avLst/>
          </a:prstGeom>
          <a:noFill/>
        </p:spPr>
        <p:txBody>
          <a:bodyPr wrap="square" rtlCol="0">
            <a:spAutoFit/>
          </a:bodyPr>
          <a:lstStyle/>
          <a:p>
            <a:r>
              <a:rPr lang="en-US" sz="2400" dirty="0" smtClean="0"/>
              <a:t>Sensitivity Ratios in Each Lunar Measurement Sequence (340 nm)</a:t>
            </a:r>
            <a:endParaRPr lang="en-US" sz="2400" dirty="0"/>
          </a:p>
        </p:txBody>
      </p:sp>
    </p:spTree>
    <p:extLst>
      <p:ext uri="{BB962C8B-B14F-4D97-AF65-F5344CB8AC3E}">
        <p14:creationId xmlns:p14="http://schemas.microsoft.com/office/powerpoint/2010/main" val="30846796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91" y="3276600"/>
            <a:ext cx="4585372" cy="3511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506" y="76200"/>
            <a:ext cx="463006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0277" y="304800"/>
            <a:ext cx="4191000" cy="2677656"/>
          </a:xfrm>
          <a:prstGeom prst="rect">
            <a:avLst/>
          </a:prstGeom>
          <a:noFill/>
        </p:spPr>
        <p:txBody>
          <a:bodyPr wrap="square" rtlCol="0">
            <a:spAutoFit/>
          </a:bodyPr>
          <a:lstStyle/>
          <a:p>
            <a:r>
              <a:rPr lang="en-US" sz="2400" dirty="0" smtClean="0"/>
              <a:t>Stitching 8 Sequences Together </a:t>
            </a:r>
          </a:p>
          <a:p>
            <a:endParaRPr lang="en-US" dirty="0" smtClean="0"/>
          </a:p>
          <a:p>
            <a:pPr marL="285750" indent="-285750">
              <a:buFont typeface="Arial" panose="020B0604020202020204" pitchFamily="34" charset="0"/>
              <a:buChar char="•"/>
            </a:pPr>
            <a:r>
              <a:rPr lang="en-US" dirty="0" smtClean="0"/>
              <a:t>Start with a sequence most close to center.  Stitch following sequences in the order of smallest radii in sequences.</a:t>
            </a:r>
          </a:p>
          <a:p>
            <a:pPr marL="285750" indent="-285750">
              <a:buFont typeface="Arial" panose="020B0604020202020204" pitchFamily="34" charset="0"/>
              <a:buChar char="•"/>
            </a:pPr>
            <a:r>
              <a:rPr lang="en-US" dirty="0" smtClean="0"/>
              <a:t>A polynomial (1+a*R</a:t>
            </a:r>
            <a:r>
              <a:rPr lang="en-US" baseline="30000" dirty="0" smtClean="0"/>
              <a:t>2</a:t>
            </a:r>
            <a:r>
              <a:rPr lang="en-US" dirty="0" smtClean="0"/>
              <a:t>+b*R</a:t>
            </a:r>
            <a:r>
              <a:rPr lang="en-US" baseline="30000" dirty="0" smtClean="0"/>
              <a:t>4</a:t>
            </a:r>
            <a:r>
              <a:rPr lang="en-US" dirty="0" smtClean="0"/>
              <a:t>) is fitted to data each step for computing the normalization value for stitching next sequence.  </a:t>
            </a:r>
          </a:p>
        </p:txBody>
      </p:sp>
      <p:sp>
        <p:nvSpPr>
          <p:cNvPr id="6" name="TextBox 5"/>
          <p:cNvSpPr txBox="1"/>
          <p:nvPr/>
        </p:nvSpPr>
        <p:spPr>
          <a:xfrm>
            <a:off x="4953000" y="3886200"/>
            <a:ext cx="3962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Standard deviation of measurements to the fitted curve is 1%. Estimated uncertainty for the fitted curve is 0.3%.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32675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568537"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28800" y="838200"/>
            <a:ext cx="3581400" cy="1477328"/>
          </a:xfrm>
          <a:prstGeom prst="rect">
            <a:avLst/>
          </a:prstGeom>
          <a:noFill/>
        </p:spPr>
        <p:txBody>
          <a:bodyPr wrap="square" rtlCol="0">
            <a:spAutoFit/>
          </a:bodyPr>
          <a:lstStyle/>
          <a:p>
            <a:r>
              <a:rPr lang="en-US" b="1" dirty="0" smtClean="0">
                <a:solidFill>
                  <a:srgbClr val="0070C0"/>
                </a:solidFill>
              </a:rPr>
              <a:t>Negligible wavelength dependence in UV channels. Average of these 3 UV channel curves is recommended for the flat field radial dependence for all 4 UV channels.</a:t>
            </a:r>
            <a:endParaRPr lang="en-US" b="1" dirty="0">
              <a:solidFill>
                <a:srgbClr val="0070C0"/>
              </a:solidFill>
            </a:endParaRPr>
          </a:p>
        </p:txBody>
      </p:sp>
    </p:spTree>
    <p:extLst>
      <p:ext uri="{BB962C8B-B14F-4D97-AF65-F5344CB8AC3E}">
        <p14:creationId xmlns:p14="http://schemas.microsoft.com/office/powerpoint/2010/main" val="1818204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85619"/>
            <a:ext cx="6172200" cy="4817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154403"/>
            <a:ext cx="8077200" cy="1631216"/>
          </a:xfrm>
          <a:prstGeom prst="rect">
            <a:avLst/>
          </a:prstGeom>
          <a:noFill/>
        </p:spPr>
        <p:txBody>
          <a:bodyPr wrap="square" rtlCol="0">
            <a:spAutoFit/>
          </a:bodyPr>
          <a:lstStyle/>
          <a:p>
            <a:pPr algn="ctr"/>
            <a:r>
              <a:rPr lang="en-US" sz="2800" dirty="0" smtClean="0"/>
              <a:t>Updated Albedo Calibration </a:t>
            </a:r>
          </a:p>
          <a:p>
            <a:pPr marL="285750" indent="-285750">
              <a:buFont typeface="Wingdings" panose="05000000000000000000" pitchFamily="2" charset="2"/>
              <a:buChar char="§"/>
            </a:pPr>
            <a:r>
              <a:rPr lang="en-US" dirty="0" smtClean="0"/>
              <a:t>Flat field radial dependence correction (&lt;1%) is applied to L1a for the coincidence comparison with SNPP OMPS NM.  </a:t>
            </a:r>
          </a:p>
          <a:p>
            <a:pPr marL="285750" indent="-285750">
              <a:buFont typeface="Wingdings" panose="05000000000000000000" pitchFamily="2" charset="2"/>
              <a:buChar char="§"/>
            </a:pPr>
            <a:r>
              <a:rPr lang="en-US" dirty="0" smtClean="0"/>
              <a:t>The 6-month cycle in the comparison is reduced, but not eliminated.  Hyperbolic tangent function is chosen as fitting function to eliminate the seasonal artifacts.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68138688"/>
              </p:ext>
            </p:extLst>
          </p:nvPr>
        </p:nvGraphicFramePr>
        <p:xfrm>
          <a:off x="6172200" y="2431950"/>
          <a:ext cx="2933700" cy="2260600"/>
        </p:xfrm>
        <a:graphic>
          <a:graphicData uri="http://schemas.openxmlformats.org/drawingml/2006/table">
            <a:tbl>
              <a:tblPr firstRow="1" bandRow="1">
                <a:tableStyleId>{5C22544A-7EE6-4342-B048-85BDC9FD1C3A}</a:tableStyleId>
              </a:tblPr>
              <a:tblGrid>
                <a:gridCol w="826394"/>
                <a:gridCol w="1198272"/>
                <a:gridCol w="909034"/>
              </a:tblGrid>
              <a:tr h="452120">
                <a:tc>
                  <a:txBody>
                    <a:bodyPr/>
                    <a:lstStyle/>
                    <a:p>
                      <a:r>
                        <a:rPr lang="el-GR" dirty="0" smtClean="0"/>
                        <a:t>λ</a:t>
                      </a:r>
                      <a:r>
                        <a:rPr lang="en-US" dirty="0" smtClean="0"/>
                        <a:t>(nm)</a:t>
                      </a:r>
                      <a:endParaRPr lang="en-US" dirty="0"/>
                    </a:p>
                  </a:txBody>
                  <a:tcPr/>
                </a:tc>
                <a:tc>
                  <a:txBody>
                    <a:bodyPr/>
                    <a:lstStyle/>
                    <a:p>
                      <a:r>
                        <a:rPr lang="en-US" sz="1600" dirty="0" err="1" smtClean="0"/>
                        <a:t>RadCal</a:t>
                      </a:r>
                      <a:endParaRPr lang="en-US" sz="1600" dirty="0"/>
                    </a:p>
                  </a:txBody>
                  <a:tcPr/>
                </a:tc>
                <a:tc>
                  <a:txBody>
                    <a:bodyPr/>
                    <a:lstStyle/>
                    <a:p>
                      <a:r>
                        <a:rPr lang="en-US" dirty="0" err="1" smtClean="0"/>
                        <a:t>Irrad</a:t>
                      </a:r>
                      <a:endParaRPr lang="en-US" dirty="0"/>
                    </a:p>
                  </a:txBody>
                  <a:tcPr/>
                </a:tc>
              </a:tr>
              <a:tr h="452120">
                <a:tc>
                  <a:txBody>
                    <a:bodyPr/>
                    <a:lstStyle/>
                    <a:p>
                      <a:r>
                        <a:rPr lang="en-US" dirty="0" smtClean="0"/>
                        <a:t>317.5</a:t>
                      </a:r>
                      <a:endParaRPr lang="en-US" dirty="0"/>
                    </a:p>
                  </a:txBody>
                  <a:tcPr/>
                </a:tc>
                <a:tc>
                  <a:txBody>
                    <a:bodyPr/>
                    <a:lstStyle/>
                    <a:p>
                      <a:r>
                        <a:rPr lang="en-US" dirty="0" smtClean="0"/>
                        <a:t>3.195e-02</a:t>
                      </a:r>
                      <a:endParaRPr lang="en-US" dirty="0"/>
                    </a:p>
                  </a:txBody>
                  <a:tcPr/>
                </a:tc>
                <a:tc>
                  <a:txBody>
                    <a:bodyPr/>
                    <a:lstStyle/>
                    <a:p>
                      <a:r>
                        <a:rPr lang="en-US" dirty="0" smtClean="0"/>
                        <a:t>819.0</a:t>
                      </a:r>
                      <a:endParaRPr lang="en-US" dirty="0"/>
                    </a:p>
                  </a:txBody>
                  <a:tcPr/>
                </a:tc>
              </a:tr>
              <a:tr h="452120">
                <a:tc>
                  <a:txBody>
                    <a:bodyPr/>
                    <a:lstStyle/>
                    <a:p>
                      <a:r>
                        <a:rPr lang="en-US" dirty="0" smtClean="0"/>
                        <a:t>325.0</a:t>
                      </a:r>
                      <a:endParaRPr lang="en-US" dirty="0"/>
                    </a:p>
                  </a:txBody>
                  <a:tcPr/>
                </a:tc>
                <a:tc>
                  <a:txBody>
                    <a:bodyPr/>
                    <a:lstStyle/>
                    <a:p>
                      <a:r>
                        <a:rPr lang="en-US" dirty="0" smtClean="0"/>
                        <a:t>2.880e-02</a:t>
                      </a:r>
                      <a:endParaRPr lang="en-US" dirty="0"/>
                    </a:p>
                  </a:txBody>
                  <a:tcPr/>
                </a:tc>
                <a:tc>
                  <a:txBody>
                    <a:bodyPr/>
                    <a:lstStyle/>
                    <a:p>
                      <a:r>
                        <a:rPr lang="en-US" dirty="0" smtClean="0"/>
                        <a:t>807.7</a:t>
                      </a:r>
                      <a:endParaRPr lang="en-US" dirty="0"/>
                    </a:p>
                  </a:txBody>
                  <a:tcPr/>
                </a:tc>
              </a:tr>
              <a:tr h="452120">
                <a:tc>
                  <a:txBody>
                    <a:bodyPr/>
                    <a:lstStyle/>
                    <a:p>
                      <a:r>
                        <a:rPr lang="en-US" dirty="0" smtClean="0"/>
                        <a:t>339.9</a:t>
                      </a:r>
                      <a:endParaRPr lang="en-US" dirty="0"/>
                    </a:p>
                  </a:txBody>
                  <a:tcPr/>
                </a:tc>
                <a:tc>
                  <a:txBody>
                    <a:bodyPr/>
                    <a:lstStyle/>
                    <a:p>
                      <a:r>
                        <a:rPr lang="en-US" dirty="0" smtClean="0"/>
                        <a:t>6.338e-03 </a:t>
                      </a:r>
                      <a:endParaRPr lang="en-US" dirty="0"/>
                    </a:p>
                  </a:txBody>
                  <a:tcPr/>
                </a:tc>
                <a:tc>
                  <a:txBody>
                    <a:bodyPr/>
                    <a:lstStyle/>
                    <a:p>
                      <a:r>
                        <a:rPr lang="en-US" dirty="0" smtClean="0"/>
                        <a:t>995.8</a:t>
                      </a:r>
                      <a:endParaRPr lang="en-US" dirty="0"/>
                    </a:p>
                  </a:txBody>
                  <a:tcPr/>
                </a:tc>
              </a:tr>
              <a:tr h="452120">
                <a:tc>
                  <a:txBody>
                    <a:bodyPr/>
                    <a:lstStyle/>
                    <a:p>
                      <a:r>
                        <a:rPr lang="en-US" dirty="0" smtClean="0"/>
                        <a:t>387.9</a:t>
                      </a:r>
                      <a:endParaRPr lang="en-US" dirty="0"/>
                    </a:p>
                  </a:txBody>
                  <a:tcPr/>
                </a:tc>
                <a:tc>
                  <a:txBody>
                    <a:bodyPr/>
                    <a:lstStyle/>
                    <a:p>
                      <a:r>
                        <a:rPr lang="en-US" dirty="0" smtClean="0"/>
                        <a:t>8.727e-03 </a:t>
                      </a:r>
                      <a:endParaRPr lang="en-US" dirty="0"/>
                    </a:p>
                  </a:txBody>
                  <a:tcPr/>
                </a:tc>
                <a:tc>
                  <a:txBody>
                    <a:bodyPr/>
                    <a:lstStyle/>
                    <a:p>
                      <a:r>
                        <a:rPr lang="en-US" dirty="0" smtClean="0"/>
                        <a:t>1003.3</a:t>
                      </a:r>
                      <a:endParaRPr lang="en-US" dirty="0"/>
                    </a:p>
                  </a:txBody>
                  <a:tcPr/>
                </a:tc>
              </a:tr>
            </a:tbl>
          </a:graphicData>
        </a:graphic>
      </p:graphicFrame>
      <p:sp>
        <p:nvSpPr>
          <p:cNvPr id="8" name="TextBox 7"/>
          <p:cNvSpPr txBox="1"/>
          <p:nvPr/>
        </p:nvSpPr>
        <p:spPr>
          <a:xfrm>
            <a:off x="6553200" y="1785619"/>
            <a:ext cx="2590800" cy="646331"/>
          </a:xfrm>
          <a:prstGeom prst="rect">
            <a:avLst/>
          </a:prstGeom>
          <a:noFill/>
        </p:spPr>
        <p:txBody>
          <a:bodyPr wrap="square" rtlCol="0">
            <a:spAutoFit/>
          </a:bodyPr>
          <a:lstStyle/>
          <a:p>
            <a:pPr algn="ctr"/>
            <a:r>
              <a:rPr lang="en-US" b="1" dirty="0" smtClean="0"/>
              <a:t>Calibration Coefficients</a:t>
            </a:r>
          </a:p>
          <a:p>
            <a:pPr algn="ctr"/>
            <a:r>
              <a:rPr lang="en-US" b="1" dirty="0" smtClean="0"/>
              <a:t>at t=2016</a:t>
            </a:r>
            <a:endParaRPr lang="en-US" b="1" dirty="0"/>
          </a:p>
        </p:txBody>
      </p:sp>
      <p:sp>
        <p:nvSpPr>
          <p:cNvPr id="10" name="TextBox 9"/>
          <p:cNvSpPr txBox="1"/>
          <p:nvPr/>
        </p:nvSpPr>
        <p:spPr>
          <a:xfrm>
            <a:off x="6096000" y="4876800"/>
            <a:ext cx="2971800" cy="1200329"/>
          </a:xfrm>
          <a:prstGeom prst="rect">
            <a:avLst/>
          </a:prstGeom>
          <a:noFill/>
        </p:spPr>
        <p:txBody>
          <a:bodyPr wrap="square" rtlCol="0">
            <a:spAutoFit/>
          </a:bodyPr>
          <a:lstStyle/>
          <a:p>
            <a:pPr marL="342900" indent="-342900">
              <a:buFont typeface="+mj-lt"/>
              <a:buAutoNum type="arabicPeriod"/>
            </a:pPr>
            <a:r>
              <a:rPr lang="en-US" dirty="0" err="1" smtClean="0"/>
              <a:t>Irrad</a:t>
            </a:r>
            <a:r>
              <a:rPr lang="en-US" dirty="0" smtClean="0"/>
              <a:t> is the solar irradiance at 1 AU.</a:t>
            </a:r>
          </a:p>
          <a:p>
            <a:pPr marL="342900" indent="-342900">
              <a:buFont typeface="+mj-lt"/>
              <a:buAutoNum type="arabicPeriod"/>
            </a:pPr>
            <a:r>
              <a:rPr lang="en-US" dirty="0" smtClean="0"/>
              <a:t>Albedo </a:t>
            </a:r>
            <a:r>
              <a:rPr lang="en-US" dirty="0"/>
              <a:t>=</a:t>
            </a:r>
            <a:endParaRPr lang="en-US" dirty="0" smtClean="0"/>
          </a:p>
          <a:p>
            <a:r>
              <a:rPr lang="en-US" dirty="0" err="1" smtClean="0"/>
              <a:t>CountRate</a:t>
            </a:r>
            <a:r>
              <a:rPr lang="en-US" dirty="0" smtClean="0"/>
              <a:t>*</a:t>
            </a:r>
            <a:r>
              <a:rPr lang="en-US" dirty="0" err="1" smtClean="0"/>
              <a:t>RadCal</a:t>
            </a:r>
            <a:r>
              <a:rPr lang="en-US" dirty="0" smtClean="0"/>
              <a:t>/Irradiance</a:t>
            </a:r>
            <a:endParaRPr lang="en-US" dirty="0"/>
          </a:p>
        </p:txBody>
      </p:sp>
      <p:sp>
        <p:nvSpPr>
          <p:cNvPr id="11" name="TextBox 10"/>
          <p:cNvSpPr txBox="1"/>
          <p:nvPr/>
        </p:nvSpPr>
        <p:spPr>
          <a:xfrm>
            <a:off x="2895600" y="4648200"/>
            <a:ext cx="2895600" cy="369332"/>
          </a:xfrm>
          <a:prstGeom prst="rect">
            <a:avLst/>
          </a:prstGeom>
          <a:noFill/>
        </p:spPr>
        <p:txBody>
          <a:bodyPr wrap="square" rtlCol="0">
            <a:spAutoFit/>
          </a:bodyPr>
          <a:lstStyle/>
          <a:p>
            <a:r>
              <a:rPr lang="en-US" dirty="0" smtClean="0"/>
              <a:t>F(t)=</a:t>
            </a:r>
            <a:r>
              <a:rPr lang="en-US" dirty="0" err="1" smtClean="0"/>
              <a:t>a+b×</a:t>
            </a:r>
            <a:r>
              <a:rPr lang="en-US" b="1" i="1" dirty="0" err="1" smtClean="0"/>
              <a:t>tanh</a:t>
            </a:r>
            <a:r>
              <a:rPr lang="en-US" dirty="0"/>
              <a:t>[</a:t>
            </a:r>
            <a:r>
              <a:rPr lang="en-US" dirty="0" smtClean="0"/>
              <a:t>(t-2016)/</a:t>
            </a:r>
            <a:r>
              <a:rPr lang="el-GR" dirty="0" smtClean="0"/>
              <a:t>τ</a:t>
            </a:r>
            <a:r>
              <a:rPr lang="en-US" dirty="0"/>
              <a:t>]</a:t>
            </a:r>
          </a:p>
        </p:txBody>
      </p:sp>
    </p:spTree>
    <p:extLst>
      <p:ext uri="{BB962C8B-B14F-4D97-AF65-F5344CB8AC3E}">
        <p14:creationId xmlns:p14="http://schemas.microsoft.com/office/powerpoint/2010/main" val="1849871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EPIC lunar measurement sequences can provide direct estimate of UV sensitivity changes as a function of radius from CCD center to CCD edge with an uncertainty of 0.3%.</a:t>
            </a:r>
          </a:p>
          <a:p>
            <a:r>
              <a:rPr lang="en-US" dirty="0" smtClean="0"/>
              <a:t>A 3.5% sensitivity drop from center to edge is largely wavelength independent in UV.</a:t>
            </a:r>
          </a:p>
          <a:p>
            <a:r>
              <a:rPr lang="en-US" dirty="0" smtClean="0"/>
              <a:t>The derived radial function of sensitivity change is recommended to be part of the next L1a processing cycle. </a:t>
            </a:r>
          </a:p>
          <a:p>
            <a:r>
              <a:rPr lang="en-US" dirty="0" smtClean="0"/>
              <a:t>The latest UV sensitivity calibration update in coincidence comparison with SNPP OMPS NM have incorporated this radial dependence in EPIC L1a.    </a:t>
            </a:r>
            <a:endParaRPr lang="en-US" dirty="0"/>
          </a:p>
        </p:txBody>
      </p:sp>
    </p:spTree>
    <p:extLst>
      <p:ext uri="{BB962C8B-B14F-4D97-AF65-F5344CB8AC3E}">
        <p14:creationId xmlns:p14="http://schemas.microsoft.com/office/powerpoint/2010/main" val="1253063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Backup Slides</a:t>
            </a:r>
            <a:endParaRPr lang="en-US" dirty="0"/>
          </a:p>
        </p:txBody>
      </p:sp>
    </p:spTree>
    <p:extLst>
      <p:ext uri="{BB962C8B-B14F-4D97-AF65-F5344CB8AC3E}">
        <p14:creationId xmlns:p14="http://schemas.microsoft.com/office/powerpoint/2010/main" val="200236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458200" cy="6096000"/>
          </a:xfrm>
        </p:spPr>
        <p:txBody>
          <a:bodyPr>
            <a:normAutofit lnSpcReduction="10000"/>
          </a:bodyPr>
          <a:lstStyle/>
          <a:p>
            <a:pPr marL="0" indent="0">
              <a:buNone/>
            </a:pPr>
            <a:endParaRPr lang="en-US" sz="2400" dirty="0" smtClean="0"/>
          </a:p>
          <a:p>
            <a:pPr>
              <a:buFont typeface="Wingdings" panose="05000000000000000000" pitchFamily="2" charset="2"/>
              <a:buChar char="ü"/>
            </a:pPr>
            <a:r>
              <a:rPr lang="en-US" sz="2400" dirty="0"/>
              <a:t>A</a:t>
            </a:r>
            <a:r>
              <a:rPr lang="en-US" sz="2400" dirty="0" smtClean="0"/>
              <a:t>lbedo calibration, based on coincidence comparisons between EPIC and SNPP OMPS Nadir Mapper, has been updated to August 31, 2020.</a:t>
            </a:r>
          </a:p>
          <a:p>
            <a:pPr marL="0" indent="0">
              <a:buNone/>
            </a:pPr>
            <a:r>
              <a:rPr lang="en-US" sz="2400" dirty="0" smtClean="0"/>
              <a:t>  </a:t>
            </a:r>
          </a:p>
          <a:p>
            <a:pPr>
              <a:buFont typeface="Wingdings" panose="05000000000000000000" pitchFamily="2" charset="2"/>
              <a:buChar char="ü"/>
            </a:pPr>
            <a:r>
              <a:rPr lang="en-US" sz="2400" dirty="0" smtClean="0"/>
              <a:t>Flat field calibration in L1a v03 processing characterizes discrete sensitivity changes from pixel to pixel.  It combines two factors, one from a prelaunch laboratory test, and the other from an accumulation of first 18 months of EPIC earth images.</a:t>
            </a:r>
          </a:p>
          <a:p>
            <a:pPr>
              <a:buFont typeface="Wingdings" panose="05000000000000000000" pitchFamily="2" charset="2"/>
              <a:buChar char="ü"/>
            </a:pPr>
            <a:endParaRPr lang="en-US" sz="2400" dirty="0" smtClean="0"/>
          </a:p>
          <a:p>
            <a:pPr>
              <a:buFont typeface="Wingdings" panose="05000000000000000000" pitchFamily="2" charset="2"/>
              <a:buChar char="Ø"/>
            </a:pPr>
            <a:r>
              <a:rPr lang="en-US" sz="2400" dirty="0" smtClean="0"/>
              <a:t>Gradual sensitivity change as a radial function from CCD center to edge was not characterized in L1a v03 calibrations, although its significance was suggested.  It was difficult to be characterized in the lab tests and in the observation of EPIC earth data. Therefore, EPIC lunar measurements, which has no atmosphere complications, are analyzed for the sensitivity radial dependence.  </a:t>
            </a:r>
            <a:endParaRPr lang="en-US" sz="2400" dirty="0"/>
          </a:p>
          <a:p>
            <a:pPr>
              <a:buFont typeface="Wingdings" panose="05000000000000000000" pitchFamily="2" charset="2"/>
              <a:buChar char="ü"/>
            </a:pPr>
            <a:endParaRPr lang="en-US" sz="2400" dirty="0"/>
          </a:p>
          <a:p>
            <a:endParaRPr lang="en-US" dirty="0"/>
          </a:p>
        </p:txBody>
      </p:sp>
    </p:spTree>
    <p:extLst>
      <p:ext uri="{BB962C8B-B14F-4D97-AF65-F5344CB8AC3E}">
        <p14:creationId xmlns:p14="http://schemas.microsoft.com/office/powerpoint/2010/main" val="3043350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686800" cy="6347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430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15350" cy="654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567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57" y="228600"/>
            <a:ext cx="9035143" cy="640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2400"/>
            <a:ext cx="58293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313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3810000" cy="3147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762000"/>
            <a:ext cx="3962400" cy="287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733800"/>
            <a:ext cx="3848100" cy="281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16200000">
            <a:off x="-836712" y="1903512"/>
            <a:ext cx="2590801" cy="307777"/>
          </a:xfrm>
          <a:prstGeom prst="rect">
            <a:avLst/>
          </a:prstGeom>
          <a:noFill/>
        </p:spPr>
        <p:txBody>
          <a:bodyPr wrap="square" rtlCol="0">
            <a:spAutoFit/>
          </a:bodyPr>
          <a:lstStyle/>
          <a:p>
            <a:r>
              <a:rPr lang="en-US" sz="1400" b="1" dirty="0" smtClean="0"/>
              <a:t>OMPS NM Albedo/EPIC Counts</a:t>
            </a:r>
            <a:endParaRPr lang="en-US" sz="1400" dirty="0"/>
          </a:p>
        </p:txBody>
      </p:sp>
      <p:sp>
        <p:nvSpPr>
          <p:cNvPr id="5" name="TextBox 4"/>
          <p:cNvSpPr txBox="1"/>
          <p:nvPr/>
        </p:nvSpPr>
        <p:spPr>
          <a:xfrm>
            <a:off x="2362200" y="6477000"/>
            <a:ext cx="609600" cy="307777"/>
          </a:xfrm>
          <a:prstGeom prst="rect">
            <a:avLst/>
          </a:prstGeom>
          <a:noFill/>
        </p:spPr>
        <p:txBody>
          <a:bodyPr wrap="square" rtlCol="0">
            <a:spAutoFit/>
          </a:bodyPr>
          <a:lstStyle/>
          <a:p>
            <a:r>
              <a:rPr lang="en-US" sz="1400" b="1" dirty="0"/>
              <a:t>Year</a:t>
            </a:r>
          </a:p>
        </p:txBody>
      </p:sp>
      <p:sp>
        <p:nvSpPr>
          <p:cNvPr id="10" name="TextBox 9"/>
          <p:cNvSpPr txBox="1"/>
          <p:nvPr/>
        </p:nvSpPr>
        <p:spPr>
          <a:xfrm>
            <a:off x="2362200" y="3429000"/>
            <a:ext cx="609600" cy="307777"/>
          </a:xfrm>
          <a:prstGeom prst="rect">
            <a:avLst/>
          </a:prstGeom>
          <a:solidFill>
            <a:schemeClr val="bg1"/>
          </a:solidFill>
        </p:spPr>
        <p:txBody>
          <a:bodyPr wrap="square" rtlCol="0">
            <a:spAutoFit/>
          </a:bodyPr>
          <a:lstStyle/>
          <a:p>
            <a:r>
              <a:rPr lang="en-US" sz="1400" b="1" dirty="0"/>
              <a:t>Year</a:t>
            </a:r>
          </a:p>
        </p:txBody>
      </p:sp>
      <p:sp>
        <p:nvSpPr>
          <p:cNvPr id="2" name="Title 1"/>
          <p:cNvSpPr>
            <a:spLocks noGrp="1"/>
          </p:cNvSpPr>
          <p:nvPr>
            <p:ph type="title"/>
          </p:nvPr>
        </p:nvSpPr>
        <p:spPr>
          <a:xfrm>
            <a:off x="533400" y="32657"/>
            <a:ext cx="8229600" cy="792162"/>
          </a:xfrm>
        </p:spPr>
        <p:txBody>
          <a:bodyPr>
            <a:normAutofit/>
          </a:bodyPr>
          <a:lstStyle/>
          <a:p>
            <a:r>
              <a:rPr lang="en-US" sz="2400" dirty="0" smtClean="0"/>
              <a:t>Questionable 6-Month Cycle In Coincidence Comparison</a:t>
            </a:r>
            <a:endParaRPr lang="en-US" sz="2400" dirty="0"/>
          </a:p>
        </p:txBody>
      </p:sp>
      <p:sp>
        <p:nvSpPr>
          <p:cNvPr id="6" name="TextBox 5"/>
          <p:cNvSpPr txBox="1"/>
          <p:nvPr/>
        </p:nvSpPr>
        <p:spPr>
          <a:xfrm rot="16200000">
            <a:off x="-951012" y="4837212"/>
            <a:ext cx="2667000" cy="307777"/>
          </a:xfrm>
          <a:prstGeom prst="rect">
            <a:avLst/>
          </a:prstGeom>
          <a:noFill/>
        </p:spPr>
        <p:txBody>
          <a:bodyPr wrap="square" rtlCol="0">
            <a:spAutoFit/>
          </a:bodyPr>
          <a:lstStyle/>
          <a:p>
            <a:r>
              <a:rPr lang="en-US" sz="1400" b="1" dirty="0"/>
              <a:t>Measurement Position on CCD</a:t>
            </a:r>
          </a:p>
        </p:txBody>
      </p:sp>
      <p:sp>
        <p:nvSpPr>
          <p:cNvPr id="12" name="TextBox 11"/>
          <p:cNvSpPr txBox="1"/>
          <p:nvPr/>
        </p:nvSpPr>
        <p:spPr>
          <a:xfrm rot="16200000">
            <a:off x="3316190" y="1865411"/>
            <a:ext cx="2667000" cy="307777"/>
          </a:xfrm>
          <a:prstGeom prst="rect">
            <a:avLst/>
          </a:prstGeom>
          <a:noFill/>
        </p:spPr>
        <p:txBody>
          <a:bodyPr wrap="square" rtlCol="0">
            <a:spAutoFit/>
          </a:bodyPr>
          <a:lstStyle/>
          <a:p>
            <a:r>
              <a:rPr lang="en-US" sz="1400" b="1" dirty="0"/>
              <a:t>Measurement Position on CCD</a:t>
            </a:r>
          </a:p>
        </p:txBody>
      </p:sp>
      <p:sp>
        <p:nvSpPr>
          <p:cNvPr id="7" name="TextBox 6"/>
          <p:cNvSpPr txBox="1"/>
          <p:nvPr/>
        </p:nvSpPr>
        <p:spPr>
          <a:xfrm rot="16200000">
            <a:off x="-74710" y="4265712"/>
            <a:ext cx="1371600" cy="307777"/>
          </a:xfrm>
          <a:prstGeom prst="rect">
            <a:avLst/>
          </a:prstGeom>
          <a:noFill/>
        </p:spPr>
        <p:txBody>
          <a:bodyPr wrap="square" rtlCol="0">
            <a:spAutoFit/>
          </a:bodyPr>
          <a:lstStyle/>
          <a:p>
            <a:r>
              <a:rPr lang="en-US" sz="1400" b="1" dirty="0"/>
              <a:t>Angle (degrees)</a:t>
            </a:r>
          </a:p>
        </p:txBody>
      </p:sp>
      <p:sp>
        <p:nvSpPr>
          <p:cNvPr id="8" name="TextBox 7"/>
          <p:cNvSpPr txBox="1"/>
          <p:nvPr/>
        </p:nvSpPr>
        <p:spPr>
          <a:xfrm rot="16200000">
            <a:off x="1491" y="5561111"/>
            <a:ext cx="1219200" cy="307777"/>
          </a:xfrm>
          <a:prstGeom prst="rect">
            <a:avLst/>
          </a:prstGeom>
          <a:noFill/>
        </p:spPr>
        <p:txBody>
          <a:bodyPr wrap="square" rtlCol="0">
            <a:spAutoFit/>
          </a:bodyPr>
          <a:lstStyle/>
          <a:p>
            <a:r>
              <a:rPr lang="en-US" sz="1400" b="1" dirty="0"/>
              <a:t>Radius (pixel)</a:t>
            </a:r>
          </a:p>
        </p:txBody>
      </p:sp>
      <p:sp>
        <p:nvSpPr>
          <p:cNvPr id="9" name="TextBox 8"/>
          <p:cNvSpPr txBox="1"/>
          <p:nvPr/>
        </p:nvSpPr>
        <p:spPr>
          <a:xfrm>
            <a:off x="6553200" y="3429000"/>
            <a:ext cx="685800" cy="307777"/>
          </a:xfrm>
          <a:prstGeom prst="rect">
            <a:avLst/>
          </a:prstGeom>
          <a:solidFill>
            <a:schemeClr val="bg1"/>
          </a:solidFill>
        </p:spPr>
        <p:txBody>
          <a:bodyPr wrap="square" rtlCol="0">
            <a:spAutoFit/>
          </a:bodyPr>
          <a:lstStyle/>
          <a:p>
            <a:r>
              <a:rPr lang="en-US" sz="1400" b="1" dirty="0"/>
              <a:t>X pixel</a:t>
            </a:r>
          </a:p>
        </p:txBody>
      </p:sp>
      <p:sp>
        <p:nvSpPr>
          <p:cNvPr id="11" name="TextBox 10"/>
          <p:cNvSpPr txBox="1"/>
          <p:nvPr/>
        </p:nvSpPr>
        <p:spPr>
          <a:xfrm rot="16200000">
            <a:off x="4497289" y="1827311"/>
            <a:ext cx="914400" cy="307777"/>
          </a:xfrm>
          <a:prstGeom prst="rect">
            <a:avLst/>
          </a:prstGeom>
          <a:noFill/>
        </p:spPr>
        <p:txBody>
          <a:bodyPr wrap="square" rtlCol="0">
            <a:spAutoFit/>
          </a:bodyPr>
          <a:lstStyle/>
          <a:p>
            <a:r>
              <a:rPr lang="en-US" sz="1400" b="1" dirty="0"/>
              <a:t>Y pixel</a:t>
            </a:r>
          </a:p>
        </p:txBody>
      </p:sp>
      <p:sp>
        <p:nvSpPr>
          <p:cNvPr id="14" name="TextBox 13"/>
          <p:cNvSpPr txBox="1"/>
          <p:nvPr/>
        </p:nvSpPr>
        <p:spPr>
          <a:xfrm rot="16200000">
            <a:off x="3697189" y="4837211"/>
            <a:ext cx="2057400" cy="307777"/>
          </a:xfrm>
          <a:prstGeom prst="rect">
            <a:avLst/>
          </a:prstGeom>
          <a:noFill/>
        </p:spPr>
        <p:txBody>
          <a:bodyPr wrap="square" rtlCol="0">
            <a:spAutoFit/>
          </a:bodyPr>
          <a:lstStyle/>
          <a:p>
            <a:r>
              <a:rPr lang="en-US" sz="1400" b="1" dirty="0" smtClean="0"/>
              <a:t>Offset(measured-fitted)</a:t>
            </a:r>
            <a:endParaRPr lang="en-US" sz="1400" b="1" dirty="0"/>
          </a:p>
        </p:txBody>
      </p:sp>
      <p:sp>
        <p:nvSpPr>
          <p:cNvPr id="15" name="TextBox 14"/>
          <p:cNvSpPr txBox="1"/>
          <p:nvPr/>
        </p:nvSpPr>
        <p:spPr>
          <a:xfrm>
            <a:off x="1371600" y="1219200"/>
            <a:ext cx="2590800" cy="307777"/>
          </a:xfrm>
          <a:prstGeom prst="rect">
            <a:avLst/>
          </a:prstGeom>
          <a:noFill/>
        </p:spPr>
        <p:txBody>
          <a:bodyPr wrap="square" rtlCol="0">
            <a:spAutoFit/>
          </a:bodyPr>
          <a:lstStyle/>
          <a:p>
            <a:r>
              <a:rPr lang="en-US" sz="1400" b="1" dirty="0">
                <a:solidFill>
                  <a:srgbClr val="C00000"/>
                </a:solidFill>
              </a:rPr>
              <a:t>Fitted Time Dependence</a:t>
            </a:r>
          </a:p>
        </p:txBody>
      </p:sp>
      <p:sp>
        <p:nvSpPr>
          <p:cNvPr id="18" name="Down Arrow 17"/>
          <p:cNvSpPr/>
          <p:nvPr/>
        </p:nvSpPr>
        <p:spPr>
          <a:xfrm>
            <a:off x="2057400" y="1447800"/>
            <a:ext cx="76200" cy="6096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9778" y="3737896"/>
            <a:ext cx="3886200" cy="280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324600" y="6400800"/>
            <a:ext cx="1371600" cy="369332"/>
          </a:xfrm>
          <a:prstGeom prst="rect">
            <a:avLst/>
          </a:prstGeom>
          <a:solidFill>
            <a:schemeClr val="bg1"/>
          </a:solidFill>
        </p:spPr>
        <p:txBody>
          <a:bodyPr wrap="square" rtlCol="0">
            <a:spAutoFit/>
          </a:bodyPr>
          <a:lstStyle/>
          <a:p>
            <a:r>
              <a:rPr lang="en-US" sz="1400" b="1" dirty="0"/>
              <a:t>Radius (pixel)</a:t>
            </a:r>
            <a:r>
              <a:rPr lang="en-US" dirty="0"/>
              <a:t> </a:t>
            </a:r>
          </a:p>
        </p:txBody>
      </p:sp>
      <p:sp>
        <p:nvSpPr>
          <p:cNvPr id="3" name="TextBox 2"/>
          <p:cNvSpPr txBox="1"/>
          <p:nvPr/>
        </p:nvSpPr>
        <p:spPr>
          <a:xfrm>
            <a:off x="5410200" y="5714999"/>
            <a:ext cx="3124200" cy="338554"/>
          </a:xfrm>
          <a:prstGeom prst="rect">
            <a:avLst/>
          </a:prstGeom>
          <a:noFill/>
        </p:spPr>
        <p:txBody>
          <a:bodyPr wrap="square" rtlCol="0">
            <a:spAutoFit/>
          </a:bodyPr>
          <a:lstStyle/>
          <a:p>
            <a:r>
              <a:rPr lang="en-US" sz="1600" b="1" dirty="0" smtClean="0">
                <a:solidFill>
                  <a:srgbClr val="C00000"/>
                </a:solidFill>
              </a:rPr>
              <a:t>Flat field radial dependence 2-3%?</a:t>
            </a:r>
            <a:endParaRPr lang="en-US" sz="1600" b="1" dirty="0">
              <a:solidFill>
                <a:srgbClr val="C00000"/>
              </a:solidFill>
            </a:endParaRPr>
          </a:p>
        </p:txBody>
      </p:sp>
      <p:cxnSp>
        <p:nvCxnSpPr>
          <p:cNvPr id="1024" name="Straight Connector 1023"/>
          <p:cNvCxnSpPr>
            <a:stCxn id="1029" idx="3"/>
            <a:endCxn id="1029" idx="3"/>
          </p:cNvCxnSpPr>
          <p:nvPr/>
        </p:nvCxnSpPr>
        <p:spPr>
          <a:xfrm>
            <a:off x="8765978" y="514195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025" name="TextBox 1024"/>
          <p:cNvSpPr txBox="1"/>
          <p:nvPr/>
        </p:nvSpPr>
        <p:spPr>
          <a:xfrm>
            <a:off x="7581900" y="4980504"/>
            <a:ext cx="22860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I</a:t>
            </a:r>
            <a:endParaRPr lang="en-US" sz="3200" dirty="0">
              <a:latin typeface="Times New Roman" panose="02020603050405020304" pitchFamily="18" charset="0"/>
              <a:cs typeface="Times New Roman" panose="02020603050405020304" pitchFamily="18" charset="0"/>
            </a:endParaRPr>
          </a:p>
        </p:txBody>
      </p:sp>
      <p:sp>
        <p:nvSpPr>
          <p:cNvPr id="1030" name="TextBox 1029"/>
          <p:cNvSpPr txBox="1"/>
          <p:nvPr/>
        </p:nvSpPr>
        <p:spPr>
          <a:xfrm>
            <a:off x="7696200" y="5118944"/>
            <a:ext cx="533400" cy="338554"/>
          </a:xfrm>
          <a:prstGeom prst="rect">
            <a:avLst/>
          </a:prstGeom>
          <a:noFill/>
        </p:spPr>
        <p:txBody>
          <a:bodyPr wrap="square" rtlCol="0">
            <a:spAutoFit/>
          </a:bodyPr>
          <a:lstStyle/>
          <a:p>
            <a:r>
              <a:rPr lang="en-US" sz="1600" dirty="0" smtClean="0"/>
              <a:t>1%</a:t>
            </a:r>
            <a:endParaRPr lang="en-US" sz="1600" dirty="0"/>
          </a:p>
        </p:txBody>
      </p:sp>
    </p:spTree>
    <p:extLst>
      <p:ext uri="{BB962C8B-B14F-4D97-AF65-F5344CB8AC3E}">
        <p14:creationId xmlns:p14="http://schemas.microsoft.com/office/powerpoint/2010/main" val="1111253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2933666"/>
            <a:ext cx="4267200" cy="3200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895600"/>
            <a:ext cx="3276600" cy="3276600"/>
          </a:xfrm>
          <a:prstGeom prst="rect">
            <a:avLst/>
          </a:prstGeom>
        </p:spPr>
      </p:pic>
      <p:sp>
        <p:nvSpPr>
          <p:cNvPr id="6" name="TextBox 5"/>
          <p:cNvSpPr txBox="1"/>
          <p:nvPr/>
        </p:nvSpPr>
        <p:spPr>
          <a:xfrm>
            <a:off x="228600" y="353820"/>
            <a:ext cx="8763000" cy="2585323"/>
          </a:xfrm>
          <a:prstGeom prst="rect">
            <a:avLst/>
          </a:prstGeom>
          <a:noFill/>
        </p:spPr>
        <p:txBody>
          <a:bodyPr wrap="square" rtlCol="0">
            <a:spAutoFit/>
          </a:bodyPr>
          <a:lstStyle/>
          <a:p>
            <a:r>
              <a:rPr lang="en-US" dirty="0" smtClean="0"/>
              <a:t>In v03 flat field calibration, average of 18 months of EPIC L1a images is compared with synthesized SNPP NM image at EPIC geolocations.  TOMRAD is used to account for differences in viewing and solar incidence angles. However, two issues are found:</a:t>
            </a:r>
          </a:p>
          <a:p>
            <a:pPr marL="342900" indent="-342900">
              <a:buAutoNum type="arabicParenBoth"/>
            </a:pPr>
            <a:r>
              <a:rPr lang="en-US" dirty="0" smtClean="0"/>
              <a:t>Large (10+%) spherical approximation error with TOMRAD near EPIC edge at high VZAs.</a:t>
            </a:r>
          </a:p>
          <a:p>
            <a:pPr marL="342900" indent="-342900">
              <a:buAutoNum type="arabicParenBoth"/>
            </a:pPr>
            <a:r>
              <a:rPr lang="en-US" dirty="0" smtClean="0"/>
              <a:t>Sea glint in EPIC measurements near the image center at low VZA not accounted. </a:t>
            </a:r>
          </a:p>
          <a:p>
            <a:r>
              <a:rPr lang="en-US" dirty="0" smtClean="0"/>
              <a:t>Equal EPIC VZA pixels form circles in the image average.  Therefore, circles of pixels are selected and filtered for pixel-to-pixel discrete changes, and fitted with piece-wise parabola function of polar angle for circular normalization. Possible radial dependence is left untouched in v03 L1a processing.  </a:t>
            </a:r>
            <a:endParaRPr lang="en-US" dirty="0"/>
          </a:p>
        </p:txBody>
      </p:sp>
      <p:sp>
        <p:nvSpPr>
          <p:cNvPr id="7" name="TextBox 6"/>
          <p:cNvSpPr txBox="1"/>
          <p:nvPr/>
        </p:nvSpPr>
        <p:spPr>
          <a:xfrm>
            <a:off x="990600" y="6237905"/>
            <a:ext cx="3505200" cy="369332"/>
          </a:xfrm>
          <a:prstGeom prst="rect">
            <a:avLst/>
          </a:prstGeom>
          <a:noFill/>
        </p:spPr>
        <p:txBody>
          <a:bodyPr wrap="square" rtlCol="0">
            <a:spAutoFit/>
          </a:bodyPr>
          <a:lstStyle/>
          <a:p>
            <a:r>
              <a:rPr lang="en-US" dirty="0" smtClean="0"/>
              <a:t>Before the circular normalization</a:t>
            </a:r>
            <a:endParaRPr lang="en-US" dirty="0"/>
          </a:p>
        </p:txBody>
      </p:sp>
      <p:sp>
        <p:nvSpPr>
          <p:cNvPr id="8" name="TextBox 7"/>
          <p:cNvSpPr txBox="1"/>
          <p:nvPr/>
        </p:nvSpPr>
        <p:spPr>
          <a:xfrm>
            <a:off x="5562600" y="6259676"/>
            <a:ext cx="3124200" cy="369332"/>
          </a:xfrm>
          <a:prstGeom prst="rect">
            <a:avLst/>
          </a:prstGeom>
          <a:noFill/>
        </p:spPr>
        <p:txBody>
          <a:bodyPr wrap="square" rtlCol="0">
            <a:spAutoFit/>
          </a:bodyPr>
          <a:lstStyle/>
          <a:p>
            <a:r>
              <a:rPr lang="en-US" dirty="0" smtClean="0"/>
              <a:t>After the circular normalization</a:t>
            </a:r>
            <a:endParaRPr lang="en-US" dirty="0"/>
          </a:p>
        </p:txBody>
      </p:sp>
    </p:spTree>
    <p:extLst>
      <p:ext uri="{BB962C8B-B14F-4D97-AF65-F5344CB8AC3E}">
        <p14:creationId xmlns:p14="http://schemas.microsoft.com/office/powerpoint/2010/main" val="2653134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0"/>
            <a:ext cx="6858000" cy="6858000"/>
          </a:xfrm>
          <a:prstGeom prst="rect">
            <a:avLst/>
          </a:prstGeom>
        </p:spPr>
      </p:pic>
      <p:sp>
        <p:nvSpPr>
          <p:cNvPr id="9" name="TextBox 8"/>
          <p:cNvSpPr txBox="1"/>
          <p:nvPr/>
        </p:nvSpPr>
        <p:spPr>
          <a:xfrm>
            <a:off x="2209800" y="457200"/>
            <a:ext cx="4876800" cy="523220"/>
          </a:xfrm>
          <a:prstGeom prst="rect">
            <a:avLst/>
          </a:prstGeom>
          <a:noFill/>
        </p:spPr>
        <p:txBody>
          <a:bodyPr wrap="square" rtlCol="0">
            <a:spAutoFit/>
          </a:bodyPr>
          <a:lstStyle/>
          <a:p>
            <a:pPr algn="ctr"/>
            <a:r>
              <a:rPr lang="en-US" sz="2800" b="1" dirty="0" smtClean="0">
                <a:solidFill>
                  <a:schemeClr val="bg1"/>
                </a:solidFill>
              </a:rPr>
              <a:t>Moon Has No Air!</a:t>
            </a:r>
            <a:endParaRPr lang="en-US" sz="2800" b="1" dirty="0">
              <a:solidFill>
                <a:schemeClr val="bg1"/>
              </a:solidFill>
            </a:endParaRPr>
          </a:p>
        </p:txBody>
      </p:sp>
      <p:sp>
        <p:nvSpPr>
          <p:cNvPr id="10" name="TextBox 9"/>
          <p:cNvSpPr txBox="1"/>
          <p:nvPr/>
        </p:nvSpPr>
        <p:spPr>
          <a:xfrm>
            <a:off x="1676400" y="5943600"/>
            <a:ext cx="5257800" cy="830997"/>
          </a:xfrm>
          <a:prstGeom prst="rect">
            <a:avLst/>
          </a:prstGeom>
          <a:noFill/>
        </p:spPr>
        <p:txBody>
          <a:bodyPr wrap="square" rtlCol="0">
            <a:spAutoFit/>
          </a:bodyPr>
          <a:lstStyle/>
          <a:p>
            <a:r>
              <a:rPr lang="en-US" sz="2400" dirty="0">
                <a:solidFill>
                  <a:schemeClr val="bg1"/>
                </a:solidFill>
              </a:rPr>
              <a:t>Facing </a:t>
            </a:r>
            <a:r>
              <a:rPr lang="en-US" sz="2400" dirty="0" smtClean="0">
                <a:solidFill>
                  <a:schemeClr val="bg1"/>
                </a:solidFill>
              </a:rPr>
              <a:t>Earth Full Moon </a:t>
            </a:r>
          </a:p>
          <a:p>
            <a:r>
              <a:rPr lang="en-US" sz="2400" dirty="0" smtClean="0">
                <a:solidFill>
                  <a:schemeClr val="bg1"/>
                </a:solidFill>
              </a:rPr>
              <a:t>(Sun-Earth-Moon Angel -178.4</a:t>
            </a:r>
            <a:r>
              <a:rPr lang="en-US" sz="2400" baseline="30000" dirty="0" smtClean="0">
                <a:solidFill>
                  <a:schemeClr val="bg1"/>
                </a:solidFill>
              </a:rPr>
              <a:t>o</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50969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8" name="TextBox 7"/>
          <p:cNvSpPr txBox="1"/>
          <p:nvPr/>
        </p:nvSpPr>
        <p:spPr>
          <a:xfrm>
            <a:off x="1676400" y="5943600"/>
            <a:ext cx="5257800" cy="830997"/>
          </a:xfrm>
          <a:prstGeom prst="rect">
            <a:avLst/>
          </a:prstGeom>
          <a:noFill/>
        </p:spPr>
        <p:txBody>
          <a:bodyPr wrap="square" rtlCol="0">
            <a:spAutoFit/>
          </a:bodyPr>
          <a:lstStyle/>
          <a:p>
            <a:r>
              <a:rPr lang="en-US" sz="2400" dirty="0" smtClean="0">
                <a:solidFill>
                  <a:schemeClr val="bg1"/>
                </a:solidFill>
              </a:rPr>
              <a:t>Right-side Moon </a:t>
            </a:r>
          </a:p>
          <a:p>
            <a:r>
              <a:rPr lang="en-US" sz="2400" dirty="0" smtClean="0">
                <a:solidFill>
                  <a:schemeClr val="bg1"/>
                </a:solidFill>
              </a:rPr>
              <a:t>(Sun-Earth-Moon Angel 91.5</a:t>
            </a:r>
            <a:r>
              <a:rPr lang="en-US" sz="2400" baseline="30000" dirty="0" smtClean="0">
                <a:solidFill>
                  <a:schemeClr val="bg1"/>
                </a:solidFill>
              </a:rPr>
              <a:t>o</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403497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8" name="TextBox 7"/>
          <p:cNvSpPr txBox="1"/>
          <p:nvPr/>
        </p:nvSpPr>
        <p:spPr>
          <a:xfrm>
            <a:off x="1676400" y="5943600"/>
            <a:ext cx="5257800" cy="830997"/>
          </a:xfrm>
          <a:prstGeom prst="rect">
            <a:avLst/>
          </a:prstGeom>
          <a:noFill/>
        </p:spPr>
        <p:txBody>
          <a:bodyPr wrap="square" rtlCol="0">
            <a:spAutoFit/>
          </a:bodyPr>
          <a:lstStyle/>
          <a:p>
            <a:r>
              <a:rPr lang="en-US" sz="2400" dirty="0" smtClean="0">
                <a:solidFill>
                  <a:schemeClr val="bg1"/>
                </a:solidFill>
              </a:rPr>
              <a:t>Left-side Moon </a:t>
            </a:r>
          </a:p>
          <a:p>
            <a:r>
              <a:rPr lang="en-US" sz="2400" dirty="0" smtClean="0">
                <a:solidFill>
                  <a:schemeClr val="bg1"/>
                </a:solidFill>
              </a:rPr>
              <a:t>(Sun-Earth-Moon Angel -84.3</a:t>
            </a:r>
            <a:r>
              <a:rPr lang="en-US" sz="2400" baseline="30000" dirty="0" smtClean="0">
                <a:solidFill>
                  <a:schemeClr val="bg1"/>
                </a:solidFill>
              </a:rPr>
              <a:t>o</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3921414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5" name="TextBox 4"/>
          <p:cNvSpPr txBox="1"/>
          <p:nvPr/>
        </p:nvSpPr>
        <p:spPr>
          <a:xfrm>
            <a:off x="1676400" y="5943600"/>
            <a:ext cx="5257800" cy="830997"/>
          </a:xfrm>
          <a:prstGeom prst="rect">
            <a:avLst/>
          </a:prstGeom>
          <a:noFill/>
        </p:spPr>
        <p:txBody>
          <a:bodyPr wrap="square" rtlCol="0">
            <a:spAutoFit/>
          </a:bodyPr>
          <a:lstStyle/>
          <a:p>
            <a:r>
              <a:rPr lang="en-US" sz="2400" dirty="0" smtClean="0">
                <a:solidFill>
                  <a:schemeClr val="bg1"/>
                </a:solidFill>
              </a:rPr>
              <a:t>Back-side Moon </a:t>
            </a:r>
          </a:p>
          <a:p>
            <a:r>
              <a:rPr lang="en-US" sz="2400" dirty="0" smtClean="0">
                <a:solidFill>
                  <a:schemeClr val="bg1"/>
                </a:solidFill>
              </a:rPr>
              <a:t>(Sun-Earth-Moon Angel -7.5</a:t>
            </a:r>
            <a:r>
              <a:rPr lang="en-US" sz="2400" baseline="30000" dirty="0" smtClean="0">
                <a:solidFill>
                  <a:schemeClr val="bg1"/>
                </a:solidFill>
              </a:rPr>
              <a:t>o</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885080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1610</TotalTime>
  <Words>900</Words>
  <Application>Microsoft Office PowerPoint</Application>
  <PresentationFormat>On-screen Show (4:3)</PresentationFormat>
  <Paragraphs>99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Updated EPIC UV Channel Albedo Calibrations</vt:lpstr>
      <vt:lpstr>PowerPoint Presentation</vt:lpstr>
      <vt:lpstr>PowerPoint Presentation</vt:lpstr>
      <vt:lpstr>Questionable 6-Month Cycle In Coincidence Comparison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Updated EPIC UV Channel Calibrations</dc:title>
  <dc:creator>lkhuang</dc:creator>
  <cp:lastModifiedBy>lkhuang</cp:lastModifiedBy>
  <cp:revision>63</cp:revision>
  <dcterms:created xsi:type="dcterms:W3CDTF">2020-10-01T19:07:56Z</dcterms:created>
  <dcterms:modified xsi:type="dcterms:W3CDTF">2020-10-05T20:06:30Z</dcterms:modified>
</cp:coreProperties>
</file>