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notesMasterIdLst>
    <p:notesMasterId r:id="rId8"/>
  </p:notesMasterIdLst>
  <p:handoutMasterIdLst>
    <p:handoutMasterId r:id="rId9"/>
  </p:handoutMasterIdLst>
  <p:sldIdLst>
    <p:sldId id="277" r:id="rId2"/>
    <p:sldId id="291" r:id="rId3"/>
    <p:sldId id="292" r:id="rId4"/>
    <p:sldId id="293" r:id="rId5"/>
    <p:sldId id="294" r:id="rId6"/>
    <p:sldId id="295" r:id="rId7"/>
  </p:sldIdLst>
  <p:sldSz cx="10058400" cy="7772400"/>
  <p:notesSz cx="7010400" cy="94488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9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9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9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9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9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9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9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9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900" kern="1200">
        <a:solidFill>
          <a:srgbClr val="666666"/>
        </a:solidFill>
        <a:latin typeface="55 Helvetica Roman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Untitled Section" id="{4A5340B6-729A-6448-8680-E631D8BE6248}">
          <p14:sldIdLst>
            <p14:sldId id="277"/>
            <p14:sldId id="291"/>
            <p14:sldId id="292"/>
            <p14:sldId id="293"/>
            <p14:sldId id="294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51">
          <p15:clr>
            <a:srgbClr val="A4A3A4"/>
          </p15:clr>
        </p15:guide>
        <p15:guide id="2" pos="31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78A"/>
    <a:srgbClr val="A8B9DA"/>
    <a:srgbClr val="87B2ED"/>
    <a:srgbClr val="677085"/>
    <a:srgbClr val="B7FF27"/>
    <a:srgbClr val="000000"/>
    <a:srgbClr val="A1EB6B"/>
    <a:srgbClr val="70EE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9"/>
    <p:restoredTop sz="94694"/>
  </p:normalViewPr>
  <p:slideViewPr>
    <p:cSldViewPr snapToGrid="0">
      <p:cViewPr>
        <p:scale>
          <a:sx n="105" d="100"/>
          <a:sy n="105" d="100"/>
        </p:scale>
        <p:origin x="664" y="232"/>
      </p:cViewPr>
      <p:guideLst>
        <p:guide orient="horz" pos="451"/>
        <p:guide pos="315"/>
      </p:guideLst>
    </p:cSldViewPr>
  </p:slideViewPr>
  <p:outlineViewPr>
    <p:cViewPr>
      <p:scale>
        <a:sx n="33" d="100"/>
        <a:sy n="33" d="100"/>
      </p:scale>
      <p:origin x="0" y="-90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9" d="100"/>
        <a:sy n="109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714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423" tIns="46211" rIns="92423" bIns="46211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6888" cy="4714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423" tIns="46211" rIns="92423" bIns="46211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75725"/>
            <a:ext cx="3036888" cy="4714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423" tIns="46211" rIns="92423" bIns="46211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975725"/>
            <a:ext cx="3036888" cy="4714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423" tIns="46211" rIns="92423" bIns="46211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8451C510-4BB6-A74E-925C-4540DF078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39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730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4027" tIns="47014" rIns="94027" bIns="47014" numCol="1" anchor="t" anchorCtr="0" compatLnSpc="1">
            <a:prstTxWarp prst="textNoShape">
              <a:avLst/>
            </a:prstTxWarp>
          </a:bodyPr>
          <a:lstStyle>
            <a:lvl1pPr defTabSz="939800" eaLnBrk="1" hangingPunct="1">
              <a:defRPr sz="120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730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4027" tIns="47014" rIns="94027" bIns="47014" numCol="1" anchor="t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20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2850" y="708025"/>
            <a:ext cx="4584700" cy="3543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87863"/>
            <a:ext cx="5607050" cy="42529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4027" tIns="47014" rIns="94027" bIns="470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4138"/>
            <a:ext cx="3038475" cy="4730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4027" tIns="47014" rIns="94027" bIns="47014" numCol="1" anchor="b" anchorCtr="0" compatLnSpc="1">
            <a:prstTxWarp prst="textNoShape">
              <a:avLst/>
            </a:prstTxWarp>
          </a:bodyPr>
          <a:lstStyle>
            <a:lvl1pPr defTabSz="939800" eaLnBrk="1" hangingPunct="1">
              <a:defRPr sz="120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974138"/>
            <a:ext cx="3038475" cy="4730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4027" tIns="47014" rIns="94027" bIns="47014" numCol="1" anchor="b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20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B3259B7B-C5AE-F34B-8AD5-ABC857333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27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55 Helvetica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55 Helvetica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55 Helvetica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55 Helvetica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55 Helvetica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55A213-9C63-3D4B-B643-972A02818BC8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259B7B-C5AE-F34B-8AD5-ABC8573333E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20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3238" y="1727200"/>
            <a:ext cx="9051925" cy="13208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3238" y="3022600"/>
            <a:ext cx="6754812" cy="588963"/>
          </a:xfrm>
        </p:spPr>
        <p:txBody>
          <a:bodyPr/>
          <a:lstStyle>
            <a:lvl1pPr marL="0" indent="0">
              <a:buFont typeface="AGaramond RegularSC" charset="0"/>
              <a:buNone/>
              <a:defRPr>
                <a:solidFill>
                  <a:srgbClr val="79797C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481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2D2FF0-26D0-4C4D-866B-C515CD7A5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67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56475" y="1295400"/>
            <a:ext cx="2282825" cy="483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1295400"/>
            <a:ext cx="6700837" cy="483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C3AA46-2942-EB43-B3B8-A1D497C8D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1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26727F-BEA3-3346-B82F-27EDCEE60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7974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6F39DB-058E-3843-A380-6284B300F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25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2244725"/>
            <a:ext cx="4491037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6675" y="2244725"/>
            <a:ext cx="4492625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A89F59-7642-3C44-B9C2-EC305EB3A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60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45CC34-A535-2442-920A-3B9A8A523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50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4D4E67-ACC8-E844-A861-02D06B7AD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5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8EF543-CE74-E144-80A1-BF498835A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71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08CE99-B900-3144-BFB9-D10BC19AC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86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C2F35B-FBF6-164D-AFD5-AE92AB240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75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486733"/>
            <a:ext cx="9136062" cy="9493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499558"/>
            <a:ext cx="9136062" cy="525684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75700" y="7210425"/>
            <a:ext cx="941388" cy="3889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b" anchorCtr="0" compatLnSpc="1">
            <a:prstTxWarp prst="textNoShape">
              <a:avLst/>
            </a:prstTxWarp>
          </a:bodyPr>
          <a:lstStyle>
            <a:lvl1pPr algn="r" defTabSz="1019175" eaLnBrk="1" hangingPunct="1">
              <a:defRPr sz="800" b="1" i="0" smtClean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CD1E193-C50D-A549-B5FD-B586777783A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273050" y="7375525"/>
            <a:ext cx="4086225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82" tIns="50941" rIns="101882" bIns="50941" anchor="b">
            <a:spAutoFit/>
          </a:bodyPr>
          <a:lstStyle>
            <a:lvl1pPr defTabSz="1019175">
              <a:defRPr sz="2400">
                <a:solidFill>
                  <a:schemeClr val="tx1"/>
                </a:solidFill>
                <a:latin typeface="55 Helvetica Roman" charset="0"/>
                <a:ea typeface="ＭＳ Ｐゴシック" charset="0"/>
              </a:defRPr>
            </a:lvl1pPr>
            <a:lvl2pPr marL="509588" defTabSz="1019175">
              <a:defRPr sz="2400">
                <a:solidFill>
                  <a:schemeClr val="tx1"/>
                </a:solidFill>
                <a:latin typeface="55 Helvetica Roman" charset="0"/>
                <a:ea typeface="ＭＳ Ｐゴシック" charset="0"/>
              </a:defRPr>
            </a:lvl2pPr>
            <a:lvl3pPr marL="1019175" defTabSz="1019175">
              <a:defRPr sz="2400">
                <a:solidFill>
                  <a:schemeClr val="tx1"/>
                </a:solidFill>
                <a:latin typeface="55 Helvetica Roman" charset="0"/>
                <a:ea typeface="ＭＳ Ｐゴシック" charset="0"/>
              </a:defRPr>
            </a:lvl3pPr>
            <a:lvl4pPr marL="1528763" defTabSz="1019175">
              <a:defRPr sz="2400">
                <a:solidFill>
                  <a:schemeClr val="tx1"/>
                </a:solidFill>
                <a:latin typeface="55 Helvetica Roman" charset="0"/>
                <a:ea typeface="ＭＳ Ｐゴシック" charset="0"/>
              </a:defRPr>
            </a:lvl4pPr>
            <a:lvl5pPr marL="2038350" defTabSz="1019175">
              <a:defRPr sz="2400">
                <a:solidFill>
                  <a:schemeClr val="tx1"/>
                </a:solidFill>
                <a:latin typeface="55 Helvetica Roman" charset="0"/>
                <a:ea typeface="ＭＳ Ｐゴシック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55 Helvetica Roman" charset="0"/>
                <a:ea typeface="ＭＳ Ｐゴシック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55 Helvetica Roman" charset="0"/>
                <a:ea typeface="ＭＳ Ｐゴシック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55 Helvetica Roman" charset="0"/>
                <a:ea typeface="ＭＳ Ｐゴシック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55 Helvetica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800" b="1" dirty="0">
                <a:solidFill>
                  <a:schemeClr val="tx2"/>
                </a:solidFill>
                <a:latin typeface="Arial" charset="0"/>
                <a:cs typeface="+mn-cs"/>
              </a:rPr>
              <a:t>National Aeronautics and Space Administration</a:t>
            </a:r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0" y="7385050"/>
            <a:ext cx="10058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478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 userDrawn="1"/>
        </p:nvCxnSpPr>
        <p:spPr bwMode="auto">
          <a:xfrm>
            <a:off x="0" y="477838"/>
            <a:ext cx="10058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478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Text Box 7"/>
          <p:cNvSpPr txBox="1">
            <a:spLocks noChangeArrowheads="1"/>
          </p:cNvSpPr>
          <p:nvPr userDrawn="1"/>
        </p:nvSpPr>
        <p:spPr bwMode="auto">
          <a:xfrm>
            <a:off x="4743450" y="7381312"/>
            <a:ext cx="2114549" cy="22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1882" tIns="50941" rIns="101882" bIns="50941" anchor="b">
            <a:spAutoFit/>
          </a:bodyPr>
          <a:lstStyle>
            <a:lvl1pPr defTabSz="1019175">
              <a:defRPr sz="2400">
                <a:solidFill>
                  <a:schemeClr val="tx1"/>
                </a:solidFill>
                <a:latin typeface="55 Helvetica Roman" charset="0"/>
                <a:ea typeface="ＭＳ Ｐゴシック" charset="0"/>
              </a:defRPr>
            </a:lvl1pPr>
            <a:lvl2pPr marL="509588" defTabSz="1019175">
              <a:defRPr sz="2400">
                <a:solidFill>
                  <a:schemeClr val="tx1"/>
                </a:solidFill>
                <a:latin typeface="55 Helvetica Roman" charset="0"/>
                <a:ea typeface="ＭＳ Ｐゴシック" charset="0"/>
              </a:defRPr>
            </a:lvl2pPr>
            <a:lvl3pPr marL="1019175" defTabSz="1019175">
              <a:defRPr sz="2400">
                <a:solidFill>
                  <a:schemeClr val="tx1"/>
                </a:solidFill>
                <a:latin typeface="55 Helvetica Roman" charset="0"/>
                <a:ea typeface="ＭＳ Ｐゴシック" charset="0"/>
              </a:defRPr>
            </a:lvl3pPr>
            <a:lvl4pPr marL="1528763" defTabSz="1019175">
              <a:defRPr sz="2400">
                <a:solidFill>
                  <a:schemeClr val="tx1"/>
                </a:solidFill>
                <a:latin typeface="55 Helvetica Roman" charset="0"/>
                <a:ea typeface="ＭＳ Ｐゴシック" charset="0"/>
              </a:defRPr>
            </a:lvl4pPr>
            <a:lvl5pPr marL="2038350" defTabSz="1019175">
              <a:defRPr sz="2400">
                <a:solidFill>
                  <a:schemeClr val="tx1"/>
                </a:solidFill>
                <a:latin typeface="55 Helvetica Roman" charset="0"/>
                <a:ea typeface="ＭＳ Ｐゴシック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55 Helvetica Roman" charset="0"/>
                <a:ea typeface="ＭＳ Ｐゴシック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55 Helvetica Roman" charset="0"/>
                <a:ea typeface="ＭＳ Ｐゴシック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55 Helvetica Roman" charset="0"/>
                <a:ea typeface="ＭＳ Ｐゴシック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55 Helvetica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800" b="1" dirty="0">
                <a:solidFill>
                  <a:schemeClr val="tx2"/>
                </a:solidFill>
                <a:latin typeface="Arial" charset="0"/>
                <a:cs typeface="+mn-cs"/>
              </a:rPr>
              <a:t>DSCOVR</a:t>
            </a:r>
            <a:r>
              <a:rPr lang="en-US" sz="800" b="1" baseline="0" dirty="0">
                <a:solidFill>
                  <a:schemeClr val="tx2"/>
                </a:solidFill>
                <a:latin typeface="Arial" charset="0"/>
                <a:cs typeface="+mn-cs"/>
              </a:rPr>
              <a:t> Science Team Meeting 2020</a:t>
            </a:r>
          </a:p>
        </p:txBody>
      </p:sp>
      <p:sp>
        <p:nvSpPr>
          <p:cNvPr id="9" name="Text Box 7"/>
          <p:cNvSpPr txBox="1">
            <a:spLocks noChangeArrowheads="1"/>
          </p:cNvSpPr>
          <p:nvPr userDrawn="1"/>
        </p:nvSpPr>
        <p:spPr bwMode="auto">
          <a:xfrm>
            <a:off x="323850" y="225835"/>
            <a:ext cx="2673349" cy="256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1882" tIns="50941" rIns="101882" bIns="50941" anchor="b">
            <a:spAutoFit/>
          </a:bodyPr>
          <a:lstStyle>
            <a:lvl1pPr defTabSz="1019175">
              <a:defRPr sz="2400">
                <a:solidFill>
                  <a:schemeClr val="tx1"/>
                </a:solidFill>
                <a:latin typeface="55 Helvetica Roman" charset="0"/>
                <a:ea typeface="ＭＳ Ｐゴシック" charset="0"/>
              </a:defRPr>
            </a:lvl1pPr>
            <a:lvl2pPr marL="509588" defTabSz="1019175">
              <a:defRPr sz="2400">
                <a:solidFill>
                  <a:schemeClr val="tx1"/>
                </a:solidFill>
                <a:latin typeface="55 Helvetica Roman" charset="0"/>
                <a:ea typeface="ＭＳ Ｐゴシック" charset="0"/>
              </a:defRPr>
            </a:lvl2pPr>
            <a:lvl3pPr marL="1019175" defTabSz="1019175">
              <a:defRPr sz="2400">
                <a:solidFill>
                  <a:schemeClr val="tx1"/>
                </a:solidFill>
                <a:latin typeface="55 Helvetica Roman" charset="0"/>
                <a:ea typeface="ＭＳ Ｐゴシック" charset="0"/>
              </a:defRPr>
            </a:lvl3pPr>
            <a:lvl4pPr marL="1528763" defTabSz="1019175">
              <a:defRPr sz="2400">
                <a:solidFill>
                  <a:schemeClr val="tx1"/>
                </a:solidFill>
                <a:latin typeface="55 Helvetica Roman" charset="0"/>
                <a:ea typeface="ＭＳ Ｐゴシック" charset="0"/>
              </a:defRPr>
            </a:lvl4pPr>
            <a:lvl5pPr marL="2038350" defTabSz="1019175">
              <a:defRPr sz="2400">
                <a:solidFill>
                  <a:schemeClr val="tx1"/>
                </a:solidFill>
                <a:latin typeface="55 Helvetica Roman" charset="0"/>
                <a:ea typeface="ＭＳ Ｐゴシック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55 Helvetica Roman" charset="0"/>
                <a:ea typeface="ＭＳ Ｐゴシック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55 Helvetica Roman" charset="0"/>
                <a:ea typeface="ＭＳ Ｐゴシック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55 Helvetica Roman" charset="0"/>
                <a:ea typeface="ＭＳ Ｐゴシック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55 Helvetica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>
                <a:solidFill>
                  <a:schemeClr val="tx2"/>
                </a:solidFill>
                <a:latin typeface="Arial" charset="0"/>
                <a:cs typeface="+mn-cs"/>
              </a:rPr>
              <a:t>DSOC L0 to L1A/</a:t>
            </a:r>
            <a:r>
              <a:rPr lang="en-US" sz="1000" b="1">
                <a:solidFill>
                  <a:schemeClr val="tx2"/>
                </a:solidFill>
                <a:latin typeface="Arial" charset="0"/>
                <a:cs typeface="+mn-cs"/>
              </a:rPr>
              <a:t>B Processing</a:t>
            </a:r>
            <a:endParaRPr lang="en-US" sz="1000" b="1" dirty="0">
              <a:solidFill>
                <a:schemeClr val="tx2"/>
              </a:solidFill>
              <a:latin typeface="Arial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dt="0"/>
  <p:txStyles>
    <p:titleStyle>
      <a:lvl1pPr algn="l" defTabSz="1019175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defTabSz="1019175" rtl="0" eaLnBrk="0" fontAlgn="base" hangingPunct="0">
        <a:spcBef>
          <a:spcPct val="0"/>
        </a:spcBef>
        <a:spcAft>
          <a:spcPct val="0"/>
        </a:spcAft>
        <a:defRPr sz="3600">
          <a:solidFill>
            <a:srgbClr val="939BA8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1019175" rtl="0" eaLnBrk="0" fontAlgn="base" hangingPunct="0">
        <a:spcBef>
          <a:spcPct val="0"/>
        </a:spcBef>
        <a:spcAft>
          <a:spcPct val="0"/>
        </a:spcAft>
        <a:defRPr sz="3600">
          <a:solidFill>
            <a:srgbClr val="939BA8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1019175" rtl="0" eaLnBrk="0" fontAlgn="base" hangingPunct="0">
        <a:spcBef>
          <a:spcPct val="0"/>
        </a:spcBef>
        <a:spcAft>
          <a:spcPct val="0"/>
        </a:spcAft>
        <a:defRPr sz="3600">
          <a:solidFill>
            <a:srgbClr val="939BA8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1019175" rtl="0" eaLnBrk="0" fontAlgn="base" hangingPunct="0">
        <a:spcBef>
          <a:spcPct val="0"/>
        </a:spcBef>
        <a:spcAft>
          <a:spcPct val="0"/>
        </a:spcAft>
        <a:defRPr sz="3600">
          <a:solidFill>
            <a:srgbClr val="939BA8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1019175" rtl="0" fontAlgn="base">
        <a:spcBef>
          <a:spcPct val="0"/>
        </a:spcBef>
        <a:spcAft>
          <a:spcPct val="0"/>
        </a:spcAft>
        <a:defRPr sz="3600">
          <a:solidFill>
            <a:srgbClr val="939BA8"/>
          </a:solidFill>
          <a:latin typeface="Arial" charset="0"/>
          <a:ea typeface="ＭＳ Ｐゴシック" charset="0"/>
        </a:defRPr>
      </a:lvl6pPr>
      <a:lvl7pPr marL="914400" algn="l" defTabSz="1019175" rtl="0" fontAlgn="base">
        <a:spcBef>
          <a:spcPct val="0"/>
        </a:spcBef>
        <a:spcAft>
          <a:spcPct val="0"/>
        </a:spcAft>
        <a:defRPr sz="3600">
          <a:solidFill>
            <a:srgbClr val="939BA8"/>
          </a:solidFill>
          <a:latin typeface="Arial" charset="0"/>
          <a:ea typeface="ＭＳ Ｐゴシック" charset="0"/>
        </a:defRPr>
      </a:lvl7pPr>
      <a:lvl8pPr marL="1371600" algn="l" defTabSz="1019175" rtl="0" fontAlgn="base">
        <a:spcBef>
          <a:spcPct val="0"/>
        </a:spcBef>
        <a:spcAft>
          <a:spcPct val="0"/>
        </a:spcAft>
        <a:defRPr sz="3600">
          <a:solidFill>
            <a:srgbClr val="939BA8"/>
          </a:solidFill>
          <a:latin typeface="Arial" charset="0"/>
          <a:ea typeface="ＭＳ Ｐゴシック" charset="0"/>
        </a:defRPr>
      </a:lvl8pPr>
      <a:lvl9pPr marL="1828800" algn="l" defTabSz="1019175" rtl="0" fontAlgn="base">
        <a:spcBef>
          <a:spcPct val="0"/>
        </a:spcBef>
        <a:spcAft>
          <a:spcPct val="0"/>
        </a:spcAft>
        <a:defRPr sz="3600">
          <a:solidFill>
            <a:srgbClr val="939BA8"/>
          </a:solidFill>
          <a:latin typeface="Arial" charset="0"/>
          <a:ea typeface="ＭＳ Ｐゴシック" charset="0"/>
        </a:defRPr>
      </a:lvl9pPr>
    </p:titleStyle>
    <p:bodyStyle>
      <a:lvl1pPr marL="250825" indent="-250825" algn="l" defTabSz="1019175" rtl="0" eaLnBrk="0" fontAlgn="base" hangingPunct="0">
        <a:lnSpc>
          <a:spcPts val="2675"/>
        </a:lnSpc>
        <a:spcBef>
          <a:spcPts val="450"/>
        </a:spcBef>
        <a:spcAft>
          <a:spcPts val="663"/>
        </a:spcAft>
        <a:buClr>
          <a:srgbClr val="A0A0A0"/>
        </a:buClr>
        <a:buSzPct val="80000"/>
        <a:buFont typeface="AGaramond RegularSC" charset="0"/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31837" indent="-285750" algn="l" defTabSz="1019175" rtl="0" eaLnBrk="0" fontAlgn="base" hangingPunct="0">
        <a:lnSpc>
          <a:spcPts val="2675"/>
        </a:lnSpc>
        <a:spcBef>
          <a:spcPts val="450"/>
        </a:spcBef>
        <a:spcAft>
          <a:spcPts val="663"/>
        </a:spcAft>
        <a:buSzPct val="75000"/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2pPr>
      <a:lvl3pPr marL="1150938" indent="-188913" algn="l" defTabSz="1019175" rtl="0" eaLnBrk="0" fontAlgn="base" hangingPunct="0">
        <a:lnSpc>
          <a:spcPts val="2675"/>
        </a:lnSpc>
        <a:spcBef>
          <a:spcPts val="450"/>
        </a:spcBef>
        <a:spcAft>
          <a:spcPts val="663"/>
        </a:spcAft>
        <a:buSzPct val="90000"/>
        <a:buChar char="»"/>
        <a:defRPr sz="1800">
          <a:solidFill>
            <a:schemeClr val="tx1"/>
          </a:solidFill>
          <a:latin typeface="+mn-lt"/>
          <a:ea typeface="+mn-ea"/>
        </a:defRPr>
      </a:lvl3pPr>
      <a:lvl4pPr marL="1814512" indent="-285750" algn="l" defTabSz="1019175" rtl="0" eaLnBrk="0" fontAlgn="base" hangingPunct="0">
        <a:lnSpc>
          <a:spcPts val="2675"/>
        </a:lnSpc>
        <a:spcBef>
          <a:spcPts val="450"/>
        </a:spcBef>
        <a:spcAft>
          <a:spcPts val="663"/>
        </a:spcAft>
        <a:buSzPct val="80000"/>
        <a:buFont typeface="Wingdings" charset="2"/>
        <a:buChar char="§"/>
        <a:defRPr sz="1600">
          <a:solidFill>
            <a:schemeClr val="tx1"/>
          </a:solidFill>
          <a:latin typeface="+mn-lt"/>
          <a:ea typeface="+mn-ea"/>
        </a:defRPr>
      </a:lvl4pPr>
      <a:lvl5pPr marL="2324100" indent="-285750" algn="l" defTabSz="1019175" rtl="0" eaLnBrk="0" fontAlgn="base" hangingPunct="0">
        <a:lnSpc>
          <a:spcPts val="2900"/>
        </a:lnSpc>
        <a:spcBef>
          <a:spcPct val="0"/>
        </a:spcBef>
        <a:spcAft>
          <a:spcPts val="663"/>
        </a:spcAft>
        <a:buSzPct val="80000"/>
        <a:buFont typeface="Wingdings" charset="2"/>
        <a:buChar char="§"/>
        <a:defRPr sz="1600">
          <a:solidFill>
            <a:schemeClr val="tx1"/>
          </a:solidFill>
          <a:latin typeface="+mn-lt"/>
          <a:ea typeface="+mn-ea"/>
        </a:defRPr>
      </a:lvl5pPr>
      <a:lvl6pPr marL="2749550" indent="-254000" algn="l" defTabSz="1019175" rtl="0" fontAlgn="base">
        <a:lnSpc>
          <a:spcPts val="2900"/>
        </a:lnSpc>
        <a:spcBef>
          <a:spcPct val="0"/>
        </a:spcBef>
        <a:spcAft>
          <a:spcPts val="663"/>
        </a:spcAft>
        <a:defRPr sz="1400">
          <a:solidFill>
            <a:srgbClr val="666666"/>
          </a:solidFill>
          <a:latin typeface="+mn-lt"/>
          <a:ea typeface="+mn-ea"/>
        </a:defRPr>
      </a:lvl6pPr>
      <a:lvl7pPr marL="3206750" indent="-254000" algn="l" defTabSz="1019175" rtl="0" fontAlgn="base">
        <a:lnSpc>
          <a:spcPts val="2900"/>
        </a:lnSpc>
        <a:spcBef>
          <a:spcPct val="0"/>
        </a:spcBef>
        <a:spcAft>
          <a:spcPts val="663"/>
        </a:spcAft>
        <a:defRPr sz="1400">
          <a:solidFill>
            <a:srgbClr val="666666"/>
          </a:solidFill>
          <a:latin typeface="+mn-lt"/>
          <a:ea typeface="+mn-ea"/>
        </a:defRPr>
      </a:lvl7pPr>
      <a:lvl8pPr marL="3663950" indent="-254000" algn="l" defTabSz="1019175" rtl="0" fontAlgn="base">
        <a:lnSpc>
          <a:spcPts val="2900"/>
        </a:lnSpc>
        <a:spcBef>
          <a:spcPct val="0"/>
        </a:spcBef>
        <a:spcAft>
          <a:spcPts val="663"/>
        </a:spcAft>
        <a:defRPr sz="1400">
          <a:solidFill>
            <a:srgbClr val="666666"/>
          </a:solidFill>
          <a:latin typeface="+mn-lt"/>
          <a:ea typeface="+mn-ea"/>
        </a:defRPr>
      </a:lvl8pPr>
      <a:lvl9pPr marL="4121150" indent="-254000" algn="l" defTabSz="1019175" rtl="0" fontAlgn="base">
        <a:lnSpc>
          <a:spcPts val="2900"/>
        </a:lnSpc>
        <a:spcBef>
          <a:spcPct val="0"/>
        </a:spcBef>
        <a:spcAft>
          <a:spcPts val="663"/>
        </a:spcAft>
        <a:defRPr sz="1400">
          <a:solidFill>
            <a:srgbClr val="66666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osweb.larc.nasa.gov/project/DSCOV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osweb.larc.nasa.gov/project/DSCOVR/DSCOVR_EPIC_L1B_3" TargetMode="External"/><Relationship Id="rId2" Type="http://schemas.openxmlformats.org/officeDocument/2006/relationships/hyperlink" Target="https://eosweb.larc.nasa.gov/project/DSCOVR/DSCOVR_EPIC_L1A_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osweb.larc.nasa.gov/project/DSCOVR/DSCOVR_NISTAR_L1A_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osweb.larc.nasa.gov/project/DSCOVR/DSCOVR_NISTAR_L1B_FILTERED_3" TargetMode="External"/><Relationship Id="rId4" Type="http://schemas.openxmlformats.org/officeDocument/2006/relationships/hyperlink" Target="https://eosweb.larc.nasa.gov/project/DSCOVR/DSCOVR_NISTAR_L1B_3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pic.gsfc.nasa.gov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2113" y="1462629"/>
            <a:ext cx="9112250" cy="1320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chemeClr val="tx2"/>
                </a:solidFill>
              </a:rPr>
              <a:t>DSCOVR Science Team Meeting 2020</a:t>
            </a:r>
            <a:br>
              <a:rPr lang="en-US" sz="2800" dirty="0">
                <a:solidFill>
                  <a:schemeClr val="tx2"/>
                </a:solidFill>
              </a:rPr>
            </a:br>
            <a:endParaRPr lang="en-US" sz="2000" b="0" dirty="0">
              <a:solidFill>
                <a:schemeClr val="tx2"/>
              </a:solidFill>
              <a:cs typeface="+mj-cs"/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5463" y="2973387"/>
            <a:ext cx="9021762" cy="201084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accent1"/>
                </a:solidFill>
                <a:cs typeface="+mn-cs"/>
              </a:rPr>
              <a:t>DSCOVR Science Operations Center (DSOC) L0 to L1A/B</a:t>
            </a:r>
          </a:p>
        </p:txBody>
      </p:sp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411163" y="560388"/>
            <a:ext cx="9136062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82" tIns="50941" rIns="101882" bIns="50941"/>
          <a:lstStyle/>
          <a:p>
            <a:pPr defTabSz="1019175" eaLnBrk="1" hangingPunct="1">
              <a:defRPr/>
            </a:pPr>
            <a:r>
              <a:rPr lang="en-US" sz="800">
                <a:solidFill>
                  <a:srgbClr val="677085"/>
                </a:solidFill>
                <a:latin typeface="Arial" charset="0"/>
                <a:cs typeface="+mn-cs"/>
              </a:rPr>
              <a:t>National Aeronautics and Space Administration</a:t>
            </a:r>
            <a:endParaRPr lang="en-US" sz="2000">
              <a:solidFill>
                <a:srgbClr val="677085"/>
              </a:solidFill>
              <a:latin typeface="Arial" charset="0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92113" y="5600700"/>
            <a:ext cx="9021762" cy="16891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marL="0" indent="0" algn="l" defTabSz="1019175" rtl="0" eaLnBrk="0" fontAlgn="base" hangingPunct="0">
              <a:lnSpc>
                <a:spcPts val="2675"/>
              </a:lnSpc>
              <a:spcBef>
                <a:spcPts val="450"/>
              </a:spcBef>
              <a:spcAft>
                <a:spcPts val="663"/>
              </a:spcAft>
              <a:buClr>
                <a:srgbClr val="A0A0A0"/>
              </a:buClr>
              <a:buSzPct val="80000"/>
              <a:buFont typeface="AGaramond RegularSC" charset="0"/>
              <a:buNone/>
              <a:defRPr sz="2400">
                <a:solidFill>
                  <a:srgbClr val="79797C"/>
                </a:solidFill>
                <a:latin typeface="+mn-lt"/>
                <a:ea typeface="+mn-ea"/>
                <a:cs typeface="ＭＳ Ｐゴシック" charset="0"/>
              </a:defRPr>
            </a:lvl1pPr>
            <a:lvl2pPr marL="731837" indent="-285750" algn="l" defTabSz="1019175" rtl="0" eaLnBrk="0" fontAlgn="base" hangingPunct="0">
              <a:lnSpc>
                <a:spcPts val="2675"/>
              </a:lnSpc>
              <a:spcBef>
                <a:spcPts val="450"/>
              </a:spcBef>
              <a:spcAft>
                <a:spcPts val="663"/>
              </a:spcAft>
              <a:buSzPct val="75000"/>
              <a:buFont typeface="Lucida Grande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50938" indent="-188913" algn="l" defTabSz="1019175" rtl="0" eaLnBrk="0" fontAlgn="base" hangingPunct="0">
              <a:lnSpc>
                <a:spcPts val="2675"/>
              </a:lnSpc>
              <a:spcBef>
                <a:spcPts val="450"/>
              </a:spcBef>
              <a:spcAft>
                <a:spcPts val="663"/>
              </a:spcAft>
              <a:buSzPct val="90000"/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814512" indent="-285750" algn="l" defTabSz="1019175" rtl="0" eaLnBrk="0" fontAlgn="base" hangingPunct="0">
              <a:lnSpc>
                <a:spcPts val="2675"/>
              </a:lnSpc>
              <a:spcBef>
                <a:spcPts val="450"/>
              </a:spcBef>
              <a:spcAft>
                <a:spcPts val="663"/>
              </a:spcAft>
              <a:buSzPct val="80000"/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324100" indent="-285750" algn="l" defTabSz="1019175" rtl="0" eaLnBrk="0" fontAlgn="base" hangingPunct="0">
              <a:lnSpc>
                <a:spcPts val="2900"/>
              </a:lnSpc>
              <a:spcBef>
                <a:spcPct val="0"/>
              </a:spcBef>
              <a:spcAft>
                <a:spcPts val="663"/>
              </a:spcAft>
              <a:buSzPct val="80000"/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749550" indent="-254000" algn="l" defTabSz="1019175" rtl="0" fontAlgn="base">
              <a:lnSpc>
                <a:spcPts val="2900"/>
              </a:lnSpc>
              <a:spcBef>
                <a:spcPct val="0"/>
              </a:spcBef>
              <a:spcAft>
                <a:spcPts val="663"/>
              </a:spcAft>
              <a:defRPr sz="1400">
                <a:solidFill>
                  <a:srgbClr val="666666"/>
                </a:solidFill>
                <a:latin typeface="+mn-lt"/>
                <a:ea typeface="+mn-ea"/>
              </a:defRPr>
            </a:lvl6pPr>
            <a:lvl7pPr marL="3206750" indent="-254000" algn="l" defTabSz="1019175" rtl="0" fontAlgn="base">
              <a:lnSpc>
                <a:spcPts val="2900"/>
              </a:lnSpc>
              <a:spcBef>
                <a:spcPct val="0"/>
              </a:spcBef>
              <a:spcAft>
                <a:spcPts val="663"/>
              </a:spcAft>
              <a:defRPr sz="1400">
                <a:solidFill>
                  <a:srgbClr val="666666"/>
                </a:solidFill>
                <a:latin typeface="+mn-lt"/>
                <a:ea typeface="+mn-ea"/>
              </a:defRPr>
            </a:lvl7pPr>
            <a:lvl8pPr marL="3663950" indent="-254000" algn="l" defTabSz="1019175" rtl="0" fontAlgn="base">
              <a:lnSpc>
                <a:spcPts val="2900"/>
              </a:lnSpc>
              <a:spcBef>
                <a:spcPct val="0"/>
              </a:spcBef>
              <a:spcAft>
                <a:spcPts val="663"/>
              </a:spcAft>
              <a:defRPr sz="1400">
                <a:solidFill>
                  <a:srgbClr val="666666"/>
                </a:solidFill>
                <a:latin typeface="+mn-lt"/>
                <a:ea typeface="+mn-ea"/>
              </a:defRPr>
            </a:lvl8pPr>
            <a:lvl9pPr marL="4121150" indent="-254000" algn="l" defTabSz="1019175" rtl="0" fontAlgn="base">
              <a:lnSpc>
                <a:spcPts val="2900"/>
              </a:lnSpc>
              <a:spcBef>
                <a:spcPct val="0"/>
              </a:spcBef>
              <a:spcAft>
                <a:spcPts val="663"/>
              </a:spcAft>
              <a:defRPr sz="1400">
                <a:solidFill>
                  <a:srgbClr val="666666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2"/>
                </a:solidFill>
              </a:rPr>
              <a:t>Oct. 6, 2020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br>
              <a:rPr lang="en-US" sz="2800" b="1" dirty="0">
                <a:solidFill>
                  <a:schemeClr val="tx2"/>
                </a:solidFill>
                <a:cs typeface="+mn-cs"/>
              </a:rPr>
            </a:br>
            <a:r>
              <a:rPr lang="en-US" sz="2000" b="1" dirty="0">
                <a:solidFill>
                  <a:schemeClr val="tx2"/>
                </a:solidFill>
                <a:cs typeface="+mn-cs"/>
              </a:rPr>
              <a:t>Carl F. Hostetter, DSOC Manager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2"/>
                </a:solidFill>
                <a:cs typeface="+mn-cs"/>
              </a:rPr>
              <a:t>NASA GSFC, Code 586</a:t>
            </a:r>
          </a:p>
        </p:txBody>
      </p:sp>
      <p:pic>
        <p:nvPicPr>
          <p:cNvPr id="7" name="Picture 25" descr="NASA insigniaCMYK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943" y="522036"/>
            <a:ext cx="9318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86733"/>
            <a:ext cx="9136062" cy="949325"/>
          </a:xfrm>
        </p:spPr>
        <p:txBody>
          <a:bodyPr/>
          <a:lstStyle/>
          <a:p>
            <a:r>
              <a:rPr lang="en-US" sz="3200" dirty="0"/>
              <a:t>DSOC Functional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26727F-BEA3-3346-B82F-27EDCEE60AF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81" y="1524958"/>
            <a:ext cx="9352107" cy="5282242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2BE75F3-2846-E342-9302-431664A2C559}"/>
              </a:ext>
            </a:extLst>
          </p:cNvPr>
          <p:cNvSpPr/>
          <p:nvPr/>
        </p:nvSpPr>
        <p:spPr>
          <a:xfrm>
            <a:off x="670560" y="6831407"/>
            <a:ext cx="4102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https://</a:t>
            </a:r>
            <a:r>
              <a:rPr lang="en-US" sz="1600" dirty="0" err="1">
                <a:hlinkClick r:id="rId3"/>
              </a:rPr>
              <a:t>eosweb.larc.nasa.gov</a:t>
            </a:r>
            <a:r>
              <a:rPr lang="en-US" sz="1600" dirty="0">
                <a:hlinkClick r:id="rId3"/>
              </a:rPr>
              <a:t>/project/DSCOVR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63983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3238" y="1499557"/>
            <a:ext cx="9136062" cy="5710867"/>
          </a:xfrm>
        </p:spPr>
        <p:txBody>
          <a:bodyPr/>
          <a:lstStyle/>
          <a:p>
            <a:r>
              <a:rPr lang="en-US" dirty="0"/>
              <a:t>Periodic imaging of key spectral radiative characteristics in 10 narrowband channels (between 317 and 790 nm) at 10-20 km spatial resolution.</a:t>
            </a:r>
          </a:p>
          <a:p>
            <a:r>
              <a:rPr lang="en-US" dirty="0"/>
              <a:t>Current version: 3</a:t>
            </a:r>
            <a:br>
              <a:rPr lang="en-US" dirty="0"/>
            </a:br>
            <a:endParaRPr lang="en-US" dirty="0"/>
          </a:p>
          <a:p>
            <a:r>
              <a:rPr lang="en-US" dirty="0"/>
              <a:t>EPIC L1A Data (calibrated, corrected, geolocated):</a:t>
            </a:r>
            <a:br>
              <a:rPr lang="en-US" dirty="0"/>
            </a:br>
            <a:r>
              <a:rPr lang="en-US" sz="2000" dirty="0">
                <a:hlinkClick r:id="rId2"/>
              </a:rPr>
              <a:t>https://</a:t>
            </a:r>
            <a:r>
              <a:rPr lang="en-US" sz="2000" dirty="0" err="1">
                <a:hlinkClick r:id="rId2"/>
              </a:rPr>
              <a:t>eosweb.larc.nasa.gov</a:t>
            </a:r>
            <a:r>
              <a:rPr lang="en-US" sz="2000" dirty="0">
                <a:hlinkClick r:id="rId2"/>
              </a:rPr>
              <a:t>/project/DSCOVR/DSCOVR_EPIC_L1A_3</a:t>
            </a:r>
            <a:endParaRPr lang="en-US" sz="2000" dirty="0"/>
          </a:p>
          <a:p>
            <a:r>
              <a:rPr lang="en-US" dirty="0"/>
              <a:t>EPIC L1B Data (</a:t>
            </a:r>
            <a:r>
              <a:rPr lang="en-US" dirty="0" err="1"/>
              <a:t>georegistered</a:t>
            </a:r>
            <a:r>
              <a:rPr lang="en-US" dirty="0"/>
              <a:t>):</a:t>
            </a:r>
            <a:br>
              <a:rPr lang="en-US" dirty="0"/>
            </a:br>
            <a:r>
              <a:rPr lang="en-US" sz="2000" dirty="0">
                <a:hlinkClick r:id="rId3"/>
              </a:rPr>
              <a:t>https://</a:t>
            </a:r>
            <a:r>
              <a:rPr lang="en-US" sz="2000" dirty="0" err="1">
                <a:hlinkClick r:id="rId3"/>
              </a:rPr>
              <a:t>eosweb.larc.nasa.gov</a:t>
            </a:r>
            <a:r>
              <a:rPr lang="en-US" sz="2000" dirty="0">
                <a:hlinkClick r:id="rId3"/>
              </a:rPr>
              <a:t>/project/DSCOVR/DSCOVR_EPIC_L1B_3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26727F-BEA3-3346-B82F-27EDCEE60AF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Earth Polychromatic Imaging Camera (EPIC)</a:t>
            </a:r>
          </a:p>
        </p:txBody>
      </p:sp>
    </p:spTree>
    <p:extLst>
      <p:ext uri="{BB962C8B-B14F-4D97-AF65-F5344CB8AC3E}">
        <p14:creationId xmlns:p14="http://schemas.microsoft.com/office/powerpoint/2010/main" val="591025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3238" y="1807284"/>
            <a:ext cx="9136062" cy="4949115"/>
          </a:xfrm>
        </p:spPr>
        <p:txBody>
          <a:bodyPr/>
          <a:lstStyle/>
          <a:p>
            <a:r>
              <a:rPr lang="en-US" dirty="0"/>
              <a:t>Released late last year.</a:t>
            </a:r>
          </a:p>
          <a:p>
            <a:r>
              <a:rPr lang="en-US" dirty="0"/>
              <a:t>Improved flat-fielding, geolocation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26727F-BEA3-3346-B82F-27EDCEE60AF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630946"/>
            <a:ext cx="9136062" cy="949325"/>
          </a:xfrm>
        </p:spPr>
        <p:txBody>
          <a:bodyPr/>
          <a:lstStyle/>
          <a:p>
            <a:r>
              <a:rPr lang="en-US" sz="3200" dirty="0"/>
              <a:t>DSOC EPIC L1A/B Processing Version 3</a:t>
            </a:r>
          </a:p>
        </p:txBody>
      </p:sp>
    </p:spTree>
    <p:extLst>
      <p:ext uri="{BB962C8B-B14F-4D97-AF65-F5344CB8AC3E}">
        <p14:creationId xmlns:p14="http://schemas.microsoft.com/office/powerpoint/2010/main" val="120939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3238" y="1871830"/>
            <a:ext cx="9426208" cy="4915831"/>
          </a:xfrm>
        </p:spPr>
        <p:txBody>
          <a:bodyPr/>
          <a:lstStyle/>
          <a:p>
            <a:r>
              <a:rPr lang="en-US" dirty="0"/>
              <a:t>Continuous measurement of broadband radiative fluxes of the entire dayside of Earth.</a:t>
            </a:r>
          </a:p>
          <a:p>
            <a:r>
              <a:rPr lang="en-US" dirty="0"/>
              <a:t>Current version: 3</a:t>
            </a:r>
            <a:br>
              <a:rPr lang="en-US" dirty="0"/>
            </a:br>
            <a:endParaRPr lang="en-US" dirty="0"/>
          </a:p>
          <a:p>
            <a:r>
              <a:rPr lang="en-US" dirty="0"/>
              <a:t>NISTAR L1A Data:</a:t>
            </a:r>
            <a:br>
              <a:rPr lang="en-US" dirty="0"/>
            </a:br>
            <a:r>
              <a:rPr lang="en-US" sz="2000" dirty="0">
                <a:hlinkClick r:id="rId3"/>
              </a:rPr>
              <a:t>https://</a:t>
            </a:r>
            <a:r>
              <a:rPr lang="en-US" sz="2000" dirty="0" err="1">
                <a:hlinkClick r:id="rId3"/>
              </a:rPr>
              <a:t>eosweb.larc.nasa.gov</a:t>
            </a:r>
            <a:r>
              <a:rPr lang="en-US" sz="2000" dirty="0">
                <a:hlinkClick r:id="rId3"/>
              </a:rPr>
              <a:t>/project/DSCOVR/DSCOVR_NISTAR_L1A_3</a:t>
            </a:r>
            <a:endParaRPr lang="en-US" sz="2000" dirty="0"/>
          </a:p>
          <a:p>
            <a:r>
              <a:rPr lang="en-US" dirty="0"/>
              <a:t>NISTAR L1B Data:</a:t>
            </a:r>
            <a:br>
              <a:rPr lang="en-US" dirty="0"/>
            </a:br>
            <a:r>
              <a:rPr lang="en-US" sz="2000" dirty="0">
                <a:hlinkClick r:id="rId4"/>
              </a:rPr>
              <a:t>https://eosweb.larc.nasa.gov/project/DSCOVR/DSCOVR_NISTAR_L1B_3</a:t>
            </a:r>
            <a:endParaRPr lang="en-US" sz="2000" dirty="0"/>
          </a:p>
          <a:p>
            <a:r>
              <a:rPr lang="en-US" dirty="0"/>
              <a:t>NISTAR L1B Filtered Data:</a:t>
            </a:r>
            <a:br>
              <a:rPr lang="en-US" dirty="0"/>
            </a:br>
            <a:r>
              <a:rPr lang="en-US" sz="2000" dirty="0">
                <a:hlinkClick r:id="rId5"/>
              </a:rPr>
              <a:t>https://</a:t>
            </a:r>
            <a:r>
              <a:rPr lang="en-US" sz="2000" dirty="0" err="1">
                <a:hlinkClick r:id="rId5"/>
              </a:rPr>
              <a:t>eosweb.larc.nasa.gov</a:t>
            </a:r>
            <a:r>
              <a:rPr lang="en-US" sz="2000" dirty="0">
                <a:hlinkClick r:id="rId5"/>
              </a:rPr>
              <a:t>/project/DSCOVR/</a:t>
            </a:r>
            <a:br>
              <a:rPr lang="en-US" sz="2000" dirty="0">
                <a:hlinkClick r:id="rId5"/>
              </a:rPr>
            </a:br>
            <a:r>
              <a:rPr lang="en-US" sz="2000" dirty="0">
                <a:hlinkClick r:id="rId5"/>
              </a:rPr>
              <a:t>DSCOVR_NISTAR_L1B_FILTERED_3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26727F-BEA3-3346-B82F-27EDCEE60AF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623944"/>
            <a:ext cx="9136062" cy="962722"/>
          </a:xfrm>
        </p:spPr>
        <p:txBody>
          <a:bodyPr/>
          <a:lstStyle/>
          <a:p>
            <a:r>
              <a:rPr lang="en-US" sz="3200" dirty="0"/>
              <a:t>National Institute of Standards and Technology Advanced Radiometer (NISTAR)</a:t>
            </a:r>
          </a:p>
        </p:txBody>
      </p:sp>
    </p:spTree>
    <p:extLst>
      <p:ext uri="{BB962C8B-B14F-4D97-AF65-F5344CB8AC3E}">
        <p14:creationId xmlns:p14="http://schemas.microsoft.com/office/powerpoint/2010/main" val="923069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954595-3395-EC42-AF65-E483E3062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https://epic.gsfc.nasa.gov</a:t>
            </a:r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Daily composite images (when not in safe-hold…)</a:t>
            </a:r>
          </a:p>
          <a:p>
            <a:pPr lvl="1"/>
            <a:r>
              <a:rPr lang="en-US" dirty="0"/>
              <a:t>Calibration, product descriptions</a:t>
            </a:r>
          </a:p>
          <a:p>
            <a:pPr lvl="1"/>
            <a:r>
              <a:rPr lang="en-US" dirty="0"/>
              <a:t>Galleries of especially notable events and products</a:t>
            </a:r>
          </a:p>
          <a:p>
            <a:pPr lvl="1"/>
            <a:r>
              <a:rPr lang="en-US" dirty="0"/>
              <a:t>Links to publications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1187A5-725E-8742-85EE-E13D48EFD7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26727F-BEA3-3346-B82F-27EDCEE60AF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79BBDA-B583-7B42-85F5-972BB7D08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EPIC Web Site</a:t>
            </a:r>
          </a:p>
        </p:txBody>
      </p:sp>
    </p:spTree>
    <p:extLst>
      <p:ext uri="{BB962C8B-B14F-4D97-AF65-F5344CB8AC3E}">
        <p14:creationId xmlns:p14="http://schemas.microsoft.com/office/powerpoint/2010/main" val="87484553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666666"/>
            </a:solidFill>
            <a:effectLst/>
            <a:latin typeface="55 Helvetica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666666"/>
            </a:solidFill>
            <a:effectLst/>
            <a:latin typeface="55 Helvetica Roman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4D4D4D"/>
        </a:dk1>
        <a:lt1>
          <a:srgbClr val="FFFFD9"/>
        </a:lt1>
        <a:dk2>
          <a:srgbClr val="000000"/>
        </a:dk2>
        <a:lt2>
          <a:srgbClr val="7F7F7D"/>
        </a:lt2>
        <a:accent1>
          <a:srgbClr val="DEDACF"/>
        </a:accent1>
        <a:accent2>
          <a:srgbClr val="536D89"/>
        </a:accent2>
        <a:accent3>
          <a:srgbClr val="FFFFE9"/>
        </a:accent3>
        <a:accent4>
          <a:srgbClr val="404040"/>
        </a:accent4>
        <a:accent5>
          <a:srgbClr val="ECEAE4"/>
        </a:accent5>
        <a:accent6>
          <a:srgbClr val="4A627C"/>
        </a:accent6>
        <a:hlink>
          <a:srgbClr val="943C35"/>
        </a:hlink>
        <a:folHlink>
          <a:srgbClr val="6340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E1EAED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EEF3F4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85B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666666"/>
        </a:dk1>
        <a:lt1>
          <a:srgbClr val="FFFFFF"/>
        </a:lt1>
        <a:dk2>
          <a:srgbClr val="000000"/>
        </a:dk2>
        <a:lt2>
          <a:srgbClr val="333333"/>
        </a:lt2>
        <a:accent1>
          <a:srgbClr val="D7DCC8"/>
        </a:accent1>
        <a:accent2>
          <a:srgbClr val="8DC6FF"/>
        </a:accent2>
        <a:accent3>
          <a:srgbClr val="FFFFFF"/>
        </a:accent3>
        <a:accent4>
          <a:srgbClr val="565656"/>
        </a:accent4>
        <a:accent5>
          <a:srgbClr val="E8EBE0"/>
        </a:accent5>
        <a:accent6>
          <a:srgbClr val="7FB3E7"/>
        </a:accent6>
        <a:hlink>
          <a:srgbClr val="0066CC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58572B"/>
        </a:dk1>
        <a:lt1>
          <a:srgbClr val="FFFFFF"/>
        </a:lt1>
        <a:dk2>
          <a:srgbClr val="808000"/>
        </a:dk2>
        <a:lt2>
          <a:srgbClr val="333333"/>
        </a:lt2>
        <a:accent1>
          <a:srgbClr val="CCCC99"/>
        </a:accent1>
        <a:accent2>
          <a:srgbClr val="FFFFCC"/>
        </a:accent2>
        <a:accent3>
          <a:srgbClr val="FFFFFF"/>
        </a:accent3>
        <a:accent4>
          <a:srgbClr val="4A4923"/>
        </a:accent4>
        <a:accent5>
          <a:srgbClr val="E2E2CA"/>
        </a:accent5>
        <a:accent6>
          <a:srgbClr val="E7E7B9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666633"/>
        </a:dk1>
        <a:lt1>
          <a:srgbClr val="008080"/>
        </a:lt1>
        <a:dk2>
          <a:srgbClr val="808000"/>
        </a:dk2>
        <a:lt2>
          <a:srgbClr val="005A58"/>
        </a:lt2>
        <a:accent1>
          <a:srgbClr val="B5C6B3"/>
        </a:accent1>
        <a:accent2>
          <a:srgbClr val="FFA962"/>
        </a:accent2>
        <a:accent3>
          <a:srgbClr val="AAC0C0"/>
        </a:accent3>
        <a:accent4>
          <a:srgbClr val="56562A"/>
        </a:accent4>
        <a:accent5>
          <a:srgbClr val="D7DFD6"/>
        </a:accent5>
        <a:accent6>
          <a:srgbClr val="E79958"/>
        </a:accent6>
        <a:hlink>
          <a:srgbClr val="FFEFCE"/>
        </a:hlink>
        <a:folHlink>
          <a:srgbClr val="A74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003366"/>
        </a:dk1>
        <a:lt1>
          <a:srgbClr val="A28E73"/>
        </a:lt1>
        <a:dk2>
          <a:srgbClr val="000099"/>
        </a:dk2>
        <a:lt2>
          <a:srgbClr val="D2C368"/>
        </a:lt2>
        <a:accent1>
          <a:srgbClr val="D1EBEA"/>
        </a:accent1>
        <a:accent2>
          <a:srgbClr val="CEC975"/>
        </a:accent2>
        <a:accent3>
          <a:srgbClr val="AAAACA"/>
        </a:accent3>
        <a:accent4>
          <a:srgbClr val="8A7861"/>
        </a:accent4>
        <a:accent5>
          <a:srgbClr val="E5F3F3"/>
        </a:accent5>
        <a:accent6>
          <a:srgbClr val="BAB669"/>
        </a:accent6>
        <a:hlink>
          <a:srgbClr val="7EBA93"/>
        </a:hlink>
        <a:folHlink>
          <a:srgbClr val="F09D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36699"/>
        </a:dk1>
        <a:lt1>
          <a:srgbClr val="969696"/>
        </a:lt1>
        <a:dk2>
          <a:srgbClr val="000000"/>
        </a:dk2>
        <a:lt2>
          <a:srgbClr val="517FA1"/>
        </a:lt2>
        <a:accent1>
          <a:srgbClr val="F3F5DD"/>
        </a:accent1>
        <a:accent2>
          <a:srgbClr val="CB4B0A"/>
        </a:accent2>
        <a:accent3>
          <a:srgbClr val="AAAAAA"/>
        </a:accent3>
        <a:accent4>
          <a:srgbClr val="7F7F7F"/>
        </a:accent4>
        <a:accent5>
          <a:srgbClr val="F8F9EB"/>
        </a:accent5>
        <a:accent6>
          <a:srgbClr val="B84308"/>
        </a:accent6>
        <a:hlink>
          <a:srgbClr val="D4B224"/>
        </a:hlink>
        <a:folHlink>
          <a:srgbClr val="D58E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5C1F00"/>
        </a:dk1>
        <a:lt1>
          <a:srgbClr val="8FA418"/>
        </a:lt1>
        <a:dk2>
          <a:srgbClr val="800000"/>
        </a:dk2>
        <a:lt2>
          <a:srgbClr val="A89546"/>
        </a:lt2>
        <a:accent1>
          <a:srgbClr val="EDF6BE"/>
        </a:accent1>
        <a:accent2>
          <a:srgbClr val="ADBC00"/>
        </a:accent2>
        <a:accent3>
          <a:srgbClr val="C0AAAA"/>
        </a:accent3>
        <a:accent4>
          <a:srgbClr val="798B13"/>
        </a:accent4>
        <a:accent5>
          <a:srgbClr val="F4FADB"/>
        </a:accent5>
        <a:accent6>
          <a:srgbClr val="9CAA00"/>
        </a:accent6>
        <a:hlink>
          <a:srgbClr val="FF7500"/>
        </a:hlink>
        <a:folHlink>
          <a:srgbClr val="3E5E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1154</TotalTime>
  <Words>324</Words>
  <Application>Microsoft Macintosh PowerPoint</Application>
  <PresentationFormat>Custom</PresentationFormat>
  <Paragraphs>36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55 Helvetica Roman</vt:lpstr>
      <vt:lpstr>AGaramond RegularSC</vt:lpstr>
      <vt:lpstr>Arial</vt:lpstr>
      <vt:lpstr>Lucida Grande</vt:lpstr>
      <vt:lpstr>Wingdings</vt:lpstr>
      <vt:lpstr>Blank Presentation</vt:lpstr>
      <vt:lpstr>DSCOVR Science Team Meeting 2020 </vt:lpstr>
      <vt:lpstr>DSOC Functional Overview</vt:lpstr>
      <vt:lpstr>Earth Polychromatic Imaging Camera (EPIC)</vt:lpstr>
      <vt:lpstr>DSOC EPIC L1A/B Processing Version 3</vt:lpstr>
      <vt:lpstr>National Institute of Standards and Technology Advanced Radiometer (NISTAR)</vt:lpstr>
      <vt:lpstr>EPIC Web Site</vt:lpstr>
    </vt:vector>
  </TitlesOfParts>
  <Manager/>
  <Company>LMIT ODIN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Page with  no NASA imagery  </dc:title>
  <dc:subject/>
  <dc:creator>LMIT ODIN</dc:creator>
  <cp:keywords/>
  <dc:description/>
  <cp:lastModifiedBy>Hostetter, Carl F. (GSFC-5860)</cp:lastModifiedBy>
  <cp:revision>183</cp:revision>
  <cp:lastPrinted>2006-05-05T11:56:29Z</cp:lastPrinted>
  <dcterms:created xsi:type="dcterms:W3CDTF">2005-07-13T19:24:44Z</dcterms:created>
  <dcterms:modified xsi:type="dcterms:W3CDTF">2020-10-05T19:42:49Z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TC062562941033</vt:lpwstr>
  </property>
</Properties>
</file>